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71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346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ya1hgrX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234545" y="2280062"/>
            <a:ext cx="4405746" cy="1574681"/>
          </a:xfrm>
        </p:spPr>
        <p:txBody>
          <a:bodyPr/>
          <a:lstStyle/>
          <a:p>
            <a:pPr algn="ctr"/>
            <a:r>
              <a:rPr lang="el-GR" b="1" dirty="0"/>
              <a:t>ΙΔΡΥΣΗ ΡΩΜΗΣ &amp; </a:t>
            </a:r>
            <a:br>
              <a:rPr lang="el-GR" b="1" dirty="0"/>
            </a:br>
            <a:r>
              <a:rPr lang="en-US" b="1" dirty="0"/>
              <a:t>RES PUBLICA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5820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Κοινωνική συγκρότηση 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0021" y="2133600"/>
            <a:ext cx="10744591" cy="4290951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Πατρίκιοι</a:t>
            </a:r>
            <a:r>
              <a:rPr lang="el-GR" sz="2800" dirty="0"/>
              <a:t>: </a:t>
            </a:r>
            <a:r>
              <a:rPr lang="el-GR" sz="2800" b="1" dirty="0"/>
              <a:t>ρωμαϊκά γένη</a:t>
            </a:r>
            <a:r>
              <a:rPr lang="el-GR" sz="2800" dirty="0"/>
              <a:t>, παλαιές οικογένειες, καταγωγή από ίδιον πατέρα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Πελάτες</a:t>
            </a:r>
            <a:r>
              <a:rPr lang="el-GR" sz="2800" dirty="0"/>
              <a:t>: </a:t>
            </a:r>
            <a:r>
              <a:rPr lang="el-GR" sz="2800" b="1" dirty="0"/>
              <a:t>υπήκοοι πατρικίων</a:t>
            </a:r>
            <a:r>
              <a:rPr lang="el-GR" sz="2800" dirty="0"/>
              <a:t>, </a:t>
            </a:r>
            <a:r>
              <a:rPr lang="el-GR" sz="2800" dirty="0" err="1"/>
              <a:t>Λίγουρες</a:t>
            </a:r>
            <a:r>
              <a:rPr lang="el-GR" sz="2800" dirty="0"/>
              <a:t> (</a:t>
            </a:r>
            <a:r>
              <a:rPr lang="el-GR" sz="2800" dirty="0" err="1"/>
              <a:t>προϊτα-λιώτες</a:t>
            </a:r>
            <a:r>
              <a:rPr lang="el-GR" sz="2800" dirty="0"/>
              <a:t>) – σταδιακή συγχώνευση με </a:t>
            </a:r>
            <a:r>
              <a:rPr lang="el-GR" sz="2800" dirty="0" err="1"/>
              <a:t>πατρίκιους</a:t>
            </a:r>
            <a:r>
              <a:rPr lang="el-GR" sz="2800" dirty="0"/>
              <a:t> σε μια τάξη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Πληβείοι</a:t>
            </a:r>
            <a:r>
              <a:rPr lang="el-GR" sz="2800" dirty="0"/>
              <a:t>: </a:t>
            </a:r>
            <a:r>
              <a:rPr lang="el-GR" sz="2800" b="1" dirty="0"/>
              <a:t>νεότεροι κάτοικοι Ρώμης </a:t>
            </a:r>
            <a:r>
              <a:rPr lang="el-GR" sz="2800" dirty="0"/>
              <a:t>από γύρω περιοχές – πλήθος – αναγκαστική μετακίνηση σε Ρώμη – δεν μπορούσαν να παντρευτούν γυναίκες από την τάξη των πατρικίων</a:t>
            </a:r>
          </a:p>
        </p:txBody>
      </p:sp>
    </p:spTree>
    <p:extLst>
      <p:ext uri="{BB962C8B-B14F-4D97-AF65-F5344CB8AC3E}">
        <p14:creationId xmlns:p14="http://schemas.microsoft.com/office/powerpoint/2010/main" val="261980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4396" y="311072"/>
            <a:ext cx="5462648" cy="141085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8769" y="1861751"/>
            <a:ext cx="10535756" cy="4669678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Βασιλιάς:</a:t>
            </a:r>
            <a:r>
              <a:rPr lang="el-GR" sz="2800" dirty="0"/>
              <a:t> θρησκευτικός, στρατιωτικός και δικαστικός ηγέτης (</a:t>
            </a:r>
            <a:r>
              <a:rPr lang="el-GR" sz="2800" b="1" dirty="0"/>
              <a:t>αρχηγός κράτους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Σύγκλητος: </a:t>
            </a:r>
            <a:r>
              <a:rPr lang="el-GR" sz="2800" dirty="0"/>
              <a:t>100 και αργότερα 300 μέλη (</a:t>
            </a:r>
            <a:r>
              <a:rPr lang="el-GR" sz="2800" b="1" dirty="0"/>
              <a:t>αρχηγοί γενών</a:t>
            </a:r>
            <a:r>
              <a:rPr lang="el-GR" sz="2800" dirty="0"/>
              <a:t>), σύγκλιση μαζί με βασιλιά της εκκλησίας του λαού (επικύρωση αποφάσεων – </a:t>
            </a:r>
            <a:r>
              <a:rPr lang="el-GR" sz="2800" dirty="0" err="1"/>
              <a:t>θεματοφύ-λακας</a:t>
            </a:r>
            <a:r>
              <a:rPr lang="el-GR" sz="2800" dirty="0"/>
              <a:t> εθίμων και παραδόσεων Ρώμης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Εκκλησία του λαού: </a:t>
            </a:r>
            <a:r>
              <a:rPr lang="el-GR" sz="2800" dirty="0"/>
              <a:t>πατρίκιοι και πελάτες (</a:t>
            </a:r>
            <a:r>
              <a:rPr lang="el-GR" sz="2800" b="1" dirty="0" err="1"/>
              <a:t>φρατρική</a:t>
            </a:r>
            <a:r>
              <a:rPr lang="el-GR" sz="2800" b="1" dirty="0"/>
              <a:t> εκκλησία</a:t>
            </a:r>
            <a:r>
              <a:rPr lang="el-GR" sz="2800" dirty="0"/>
              <a:t>) – επικύρωση αποφάσεων </a:t>
            </a:r>
            <a:r>
              <a:rPr lang="el-GR" sz="2800" dirty="0" err="1"/>
              <a:t>βαιλιά</a:t>
            </a:r>
            <a:r>
              <a:rPr lang="el-GR" sz="2800" dirty="0"/>
              <a:t> δια βοής, εκλογή βασιλιά, αποφάσεις για πόλεμο ή ειρήνη</a:t>
            </a:r>
          </a:p>
        </p:txBody>
      </p:sp>
    </p:spTree>
    <p:extLst>
      <p:ext uri="{BB962C8B-B14F-4D97-AF65-F5344CB8AC3E}">
        <p14:creationId xmlns:p14="http://schemas.microsoft.com/office/powerpoint/2010/main" val="222856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5172" y="262590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ΠΕΡΙΟΔΟΣ </a:t>
            </a:r>
            <a:r>
              <a:rPr lang="en-US" b="1" dirty="0">
                <a:solidFill>
                  <a:srgbClr val="FF0000"/>
                </a:solidFill>
              </a:rPr>
              <a:t>RES PUBLICA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509 – 30 π.Χ. </a:t>
            </a:r>
          </a:p>
        </p:txBody>
      </p:sp>
    </p:spTree>
    <p:extLst>
      <p:ext uri="{BB962C8B-B14F-4D97-AF65-F5344CB8AC3E}">
        <p14:creationId xmlns:p14="http://schemas.microsoft.com/office/powerpoint/2010/main" val="82938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Ρωμαϊκή πολιτεία </a:t>
            </a:r>
            <a:br>
              <a:rPr lang="el-GR" b="1" dirty="0"/>
            </a:br>
            <a:r>
              <a:rPr lang="el-GR" b="1" dirty="0"/>
              <a:t>(</a:t>
            </a:r>
            <a:r>
              <a:rPr lang="en-US" b="1" dirty="0"/>
              <a:t>Res </a:t>
            </a:r>
            <a:r>
              <a:rPr lang="en-US" b="1" dirty="0" err="1"/>
              <a:t>Publica</a:t>
            </a:r>
            <a:r>
              <a:rPr lang="en-US" b="1" dirty="0"/>
              <a:t>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Εξέγερση πατρικίων (509 π.Χ./</a:t>
            </a:r>
            <a:r>
              <a:rPr lang="el-GR" sz="2800" dirty="0"/>
              <a:t>τέλος Βασιλείας) 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Αριστοκρατία: </a:t>
            </a:r>
            <a:r>
              <a:rPr lang="el-GR" sz="2800" b="1" dirty="0"/>
              <a:t>εξουσία πατρικίων </a:t>
            </a:r>
          </a:p>
          <a:p>
            <a:r>
              <a:rPr lang="el-GR" sz="2800" b="1" dirty="0"/>
              <a:t>Εξίσωση πατρικίων και πληβείων</a:t>
            </a:r>
          </a:p>
          <a:p>
            <a:r>
              <a:rPr lang="el-GR" sz="2800" b="1" dirty="0"/>
              <a:t>Σταδιακή επέκταση και κατάκτηση Καρχηδόνιων </a:t>
            </a:r>
          </a:p>
        </p:txBody>
      </p:sp>
    </p:spTree>
    <p:extLst>
      <p:ext uri="{BB962C8B-B14F-4D97-AF65-F5344CB8AC3E}">
        <p14:creationId xmlns:p14="http://schemas.microsoft.com/office/powerpoint/2010/main" val="19276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9847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Κοινωνικοί αγώνες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293339"/>
            <a:ext cx="8915400" cy="5255741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Δήμαρχοι:</a:t>
            </a:r>
            <a:r>
              <a:rPr lang="el-GR" sz="2800" dirty="0"/>
              <a:t> εκλογή για ένα χρόνο, </a:t>
            </a:r>
            <a:r>
              <a:rPr lang="el-GR" sz="2800" b="1" dirty="0"/>
              <a:t>προστασία πληβείων από πατρικίους (αρχές του 5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αιώνα) </a:t>
            </a:r>
            <a:r>
              <a:rPr lang="el-GR" sz="2800" dirty="0"/>
              <a:t>– ιερά και απαραβίαστα πρόσωπα – προβολή βέτο σε άδικο νόμο 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Δωδεκάδελτος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καταγραφή εθιμικού δικαίου (μέσα 5</a:t>
            </a:r>
            <a:r>
              <a:rPr lang="el-GR" sz="2800" b="1" baseline="30000" dirty="0"/>
              <a:t>ου</a:t>
            </a:r>
            <a:r>
              <a:rPr lang="el-GR" sz="2800" b="1" dirty="0"/>
              <a:t> αι. π.Χ.) </a:t>
            </a:r>
            <a:r>
              <a:rPr lang="el-GR" sz="2800" dirty="0"/>
              <a:t>για αποτροπή αυθαιρεσιών πατρικίων </a:t>
            </a:r>
          </a:p>
          <a:p>
            <a:pPr algn="just"/>
            <a:r>
              <a:rPr lang="el-GR" sz="2800" b="1" dirty="0"/>
              <a:t>Γάμοι μεταξύ των δύο τάξεων</a:t>
            </a:r>
          </a:p>
          <a:p>
            <a:pPr algn="just"/>
            <a:r>
              <a:rPr lang="el-GR" sz="2800" b="1" dirty="0"/>
              <a:t>Δικαίωμα σε πληβείους να εκλέγονται ύπατοι και μέγιστοι αρχιερείς </a:t>
            </a:r>
            <a:r>
              <a:rPr lang="el-GR" sz="2800" dirty="0"/>
              <a:t>(</a:t>
            </a:r>
            <a:r>
              <a:rPr lang="el-GR" sz="2800" b="1" dirty="0"/>
              <a:t>4</a:t>
            </a:r>
            <a:r>
              <a:rPr lang="el-GR" sz="2800" b="1" baseline="30000" dirty="0"/>
              <a:t>ος</a:t>
            </a:r>
            <a:r>
              <a:rPr lang="el-GR" sz="2800" b="1" dirty="0"/>
              <a:t> αιώνας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691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0645" y="380010"/>
            <a:ext cx="5379522" cy="119341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Άρχοντες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4395" y="1935678"/>
            <a:ext cx="10780217" cy="3975544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Ύπατοι (2): </a:t>
            </a:r>
            <a:r>
              <a:rPr lang="el-GR" sz="2400" b="1" dirty="0"/>
              <a:t>εκλογή για 1 χρόνο, συγκέντρωση εξουσιών βασιλιά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Ραβδούχοι: </a:t>
            </a:r>
            <a:r>
              <a:rPr lang="el-GR" sz="2400" b="1" dirty="0"/>
              <a:t>ακόλουθοι υπάτων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Δικτάτορας: </a:t>
            </a:r>
            <a:r>
              <a:rPr lang="el-GR" sz="2400" b="1" dirty="0"/>
              <a:t>εξουσία για έξι μήνες σε κατάσταση κρίσης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Τιμητές (2): </a:t>
            </a:r>
            <a:r>
              <a:rPr lang="el-GR" sz="2400" b="1" dirty="0"/>
              <a:t>εκλογή για 18 μήνες </a:t>
            </a:r>
            <a:r>
              <a:rPr lang="el-GR" sz="2400" dirty="0"/>
              <a:t>(τίμηση = κατάταξη πολιτών ανάλογα με περιουσία, σύνταξη καταλόγου συγκλητικών, κατάρτιση προϋπολογισμού, επίβλεψη ηθών και στέρηση πολιτικών δικαιωμάτων σε περίπτωση ανήθικης συμπεριφοράς σε Ρωμαίους πολίτες)</a:t>
            </a:r>
          </a:p>
        </p:txBody>
      </p:sp>
    </p:spTree>
    <p:extLst>
      <p:ext uri="{BB962C8B-B14F-4D97-AF65-F5344CB8AC3E}">
        <p14:creationId xmlns:p14="http://schemas.microsoft.com/office/powerpoint/2010/main" val="15115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Σύγκλητος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b="1" dirty="0"/>
              <a:t>Πρώην άρχοντες (300</a:t>
            </a:r>
            <a:r>
              <a:rPr lang="el-GR" sz="2800" dirty="0"/>
              <a:t>)</a:t>
            </a:r>
          </a:p>
          <a:p>
            <a:pPr algn="just"/>
            <a:r>
              <a:rPr lang="el-GR" sz="2800" dirty="0"/>
              <a:t>Ισόβια μέλη </a:t>
            </a:r>
          </a:p>
          <a:p>
            <a:pPr algn="just"/>
            <a:r>
              <a:rPr lang="el-GR" sz="2800" b="1" dirty="0"/>
              <a:t>Νομοθετική και εκτελεστική εξουσία</a:t>
            </a:r>
          </a:p>
          <a:p>
            <a:pPr algn="just"/>
            <a:r>
              <a:rPr lang="el-GR" sz="2800" dirty="0"/>
              <a:t>Δικαιοδοσίες σε θέματα οικονομικά, θρησκευτικά και εξωτερικής πολιτικής</a:t>
            </a:r>
          </a:p>
          <a:p>
            <a:pPr algn="just"/>
            <a:r>
              <a:rPr lang="el-GR" sz="2800" b="1" dirty="0"/>
              <a:t>Συγκλητικά δόγματα </a:t>
            </a:r>
            <a:r>
              <a:rPr lang="el-GR" sz="2800" dirty="0"/>
              <a:t>(νόμοι)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09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3180" y="712519"/>
            <a:ext cx="7099537" cy="127066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Πολιτική οργάνωση</a:t>
            </a:r>
            <a:br>
              <a:rPr lang="el-GR" b="1" dirty="0"/>
            </a:br>
            <a:r>
              <a:rPr lang="el-GR" b="1" dirty="0"/>
              <a:t>Εκκλησίες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271" y="2166551"/>
            <a:ext cx="10447066" cy="4258000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Φρατρική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συνέλευση πατρικίων </a:t>
            </a:r>
            <a:r>
              <a:rPr lang="el-GR" sz="2800" dirty="0"/>
              <a:t>(μείωση δύναμης σε περίοδο δημοκρατίας)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Λοχίτιδα</a:t>
            </a:r>
            <a:r>
              <a:rPr lang="el-GR" sz="2800" b="1" dirty="0">
                <a:solidFill>
                  <a:srgbClr val="FF0000"/>
                </a:solidFill>
              </a:rPr>
              <a:t>:</a:t>
            </a:r>
            <a:r>
              <a:rPr lang="el-GR" sz="2800" dirty="0"/>
              <a:t> </a:t>
            </a:r>
            <a:r>
              <a:rPr lang="el-GR" sz="2800" b="1" dirty="0"/>
              <a:t>συνέλευση στρατευμένων πολιτών, πατρικίων και πληβείων</a:t>
            </a:r>
            <a:r>
              <a:rPr lang="el-GR" sz="2800" dirty="0"/>
              <a:t> (εκλογή υπάτων, τιμητών και </a:t>
            </a:r>
            <a:r>
              <a:rPr lang="el-GR" sz="2800" dirty="0" err="1"/>
              <a:t>πραιτώρων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Φυλετική:</a:t>
            </a:r>
            <a:r>
              <a:rPr lang="el-GR" sz="2800" dirty="0"/>
              <a:t> </a:t>
            </a:r>
            <a:r>
              <a:rPr lang="el-GR" sz="2800" b="1" dirty="0"/>
              <a:t>(αρχικά) συνέλευση πληβείων, (αργότερα) όλων των Ρωμαίων </a:t>
            </a:r>
            <a:r>
              <a:rPr lang="el-GR" sz="2800" dirty="0"/>
              <a:t>– συγκέντρωση σε φυλές ανάλογα με τόπο κατοικίας (ψήφιση νόμων και εκλογή κατώτερων αρχόντων)</a:t>
            </a:r>
          </a:p>
        </p:txBody>
      </p:sp>
    </p:spTree>
    <p:extLst>
      <p:ext uri="{BB962C8B-B14F-4D97-AF65-F5344CB8AC3E}">
        <p14:creationId xmlns:p14="http://schemas.microsoft.com/office/powerpoint/2010/main" val="26987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724396"/>
            <a:ext cx="6921407" cy="116378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Αρχαία Ρώμη: </a:t>
            </a:r>
            <a:br>
              <a:rPr lang="el-GR" b="1" dirty="0"/>
            </a:br>
            <a:r>
              <a:rPr lang="el-GR" b="1" dirty="0"/>
              <a:t>ίδρυση και παρακμή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268" y="2133600"/>
            <a:ext cx="10863344" cy="43978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Ο όρος </a:t>
            </a:r>
            <a:r>
              <a:rPr lang="el-GR" b="1" dirty="0"/>
              <a:t>Αρχαία Ρώμη</a:t>
            </a:r>
            <a:r>
              <a:rPr lang="el-GR" dirty="0"/>
              <a:t> αναφέρεται σε έναν πολιτισμό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/>
              <a:t>που </a:t>
            </a:r>
            <a:r>
              <a:rPr lang="el-GR" b="1" dirty="0"/>
              <a:t>ξεκίνησε</a:t>
            </a:r>
            <a:r>
              <a:rPr lang="el-GR" dirty="0"/>
              <a:t> από την </a:t>
            </a:r>
            <a:r>
              <a:rPr lang="el-GR" b="1" dirty="0"/>
              <a:t>ιταλική χερσόνησο </a:t>
            </a:r>
            <a:r>
              <a:rPr lang="el-GR" dirty="0"/>
              <a:t>κατά τον </a:t>
            </a:r>
            <a:r>
              <a:rPr lang="el-GR" b="1" dirty="0"/>
              <a:t>8ο αιώνα π.Χ. </a:t>
            </a:r>
          </a:p>
          <a:p>
            <a:pPr algn="just"/>
            <a:r>
              <a:rPr lang="el-GR" dirty="0"/>
              <a:t>Ανήκει γεωγραφικά στο </a:t>
            </a:r>
            <a:r>
              <a:rPr lang="el-GR" b="1" dirty="0"/>
              <a:t>χώρο της Μεσογείου Θάλασσας </a:t>
            </a:r>
            <a:r>
              <a:rPr lang="el-GR" dirty="0"/>
              <a:t>και με επίκεντρο την πόλη της Ρώμης εξελίχθηκε σε μία από τις μεγαλύτερες αυτοκρατορίες του αρχαίου κόσμου με πληθυσμό περίπου 50-90.000.000 κατοίκους (περίπου το 20% του παγκόσμιου πληθυσμού) και καλύπτοντας έκταση 6,5 εκατομμύρια τετραγωνικά χιλιόμετρα κατά τη διάρκεια του 1ου και του 2ου αιώνα μ.Χ.</a:t>
            </a:r>
            <a:endParaRPr lang="el-GR" baseline="30000" dirty="0"/>
          </a:p>
          <a:p>
            <a:pPr algn="just"/>
            <a:r>
              <a:rPr lang="el-GR" dirty="0"/>
              <a:t>Η </a:t>
            </a:r>
            <a:r>
              <a:rPr lang="el-GR" b="1" dirty="0"/>
              <a:t>παρακμή</a:t>
            </a:r>
            <a:r>
              <a:rPr lang="el-GR" dirty="0"/>
              <a:t> της Ρωμαϊκής Αυτοκρατορίας επήλθε τον </a:t>
            </a:r>
            <a:r>
              <a:rPr lang="el-GR" b="1" dirty="0"/>
              <a:t>5ο αιώνα μ.Χ.</a:t>
            </a:r>
          </a:p>
          <a:p>
            <a:pPr algn="just"/>
            <a:r>
              <a:rPr lang="el-GR" dirty="0"/>
              <a:t>Το </a:t>
            </a:r>
            <a:r>
              <a:rPr lang="el-GR" b="1" dirty="0"/>
              <a:t>ανατολικό τμήμα </a:t>
            </a:r>
            <a:r>
              <a:rPr lang="el-GR" dirty="0"/>
              <a:t>της αυτοκρατορίας, του οποίου η κυβέρνηση είχε ως έδρα την Κωνσταντινούπολη, επιβίωσε της κρίσης και συνέχισε να υφίσταται για μια ακόμη χιλιετηρίδα, μέχρι που τα υπολείμματά του κατακτήθηκαν από την ανερχόμενη Οθωμανική Αυτοκρατορία. Το μεσαιωνικό,</a:t>
            </a:r>
            <a:r>
              <a:rPr lang="en-US" dirty="0"/>
              <a:t> </a:t>
            </a:r>
            <a:r>
              <a:rPr lang="el-GR" dirty="0"/>
              <a:t>αυτό κράτος της Ανατολής συνήθως αναφέρεται από τους ιστορικούς </a:t>
            </a:r>
            <a:r>
              <a:rPr lang="el-GR" b="1" dirty="0"/>
              <a:t>ως </a:t>
            </a:r>
            <a:r>
              <a:rPr lang="el-GR" b="1" i="1" dirty="0"/>
              <a:t>«Βυζαντινή Αυτοκρατορία»</a:t>
            </a:r>
            <a:r>
              <a:rPr lang="el-G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7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1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356261"/>
            <a:ext cx="10960925" cy="6103916"/>
          </a:xfrm>
        </p:spPr>
      </p:pic>
    </p:spTree>
    <p:extLst>
      <p:ext uri="{BB962C8B-B14F-4D97-AF65-F5344CB8AC3E}">
        <p14:creationId xmlns:p14="http://schemas.microsoft.com/office/powerpoint/2010/main" val="306359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2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44384"/>
            <a:ext cx="11792198" cy="6388925"/>
          </a:xfrm>
        </p:spPr>
      </p:pic>
    </p:spTree>
    <p:extLst>
      <p:ext uri="{BB962C8B-B14F-4D97-AF65-F5344CB8AC3E}">
        <p14:creationId xmlns:p14="http://schemas.microsoft.com/office/powerpoint/2010/main" val="118658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Χάρτης 3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498764"/>
            <a:ext cx="11982203" cy="6252358"/>
          </a:xfrm>
        </p:spPr>
      </p:pic>
    </p:spTree>
    <p:extLst>
      <p:ext uri="{BB962C8B-B14F-4D97-AF65-F5344CB8AC3E}">
        <p14:creationId xmlns:p14="http://schemas.microsoft.com/office/powerpoint/2010/main" val="6657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5024" y="356260"/>
            <a:ext cx="5343895" cy="125878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ίδρυση της Ρώμης 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268" y="1626919"/>
            <a:ext cx="10632684" cy="4798594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Τον </a:t>
            </a:r>
            <a:r>
              <a:rPr lang="el-GR" sz="2400" b="1" dirty="0"/>
              <a:t>8</a:t>
            </a:r>
            <a:r>
              <a:rPr lang="el-GR" sz="2400" b="1" baseline="30000" dirty="0"/>
              <a:t>ο</a:t>
            </a:r>
            <a:r>
              <a:rPr lang="el-GR" sz="2400" b="1" dirty="0"/>
              <a:t> αι. π.Χ. στη Ιταλική χερσόνησο </a:t>
            </a:r>
            <a:r>
              <a:rPr lang="el-GR" sz="2400" dirty="0"/>
              <a:t>ήταν: οι </a:t>
            </a:r>
            <a:r>
              <a:rPr lang="el-GR" sz="2400" b="1" dirty="0" err="1"/>
              <a:t>Ιταλιώτες</a:t>
            </a:r>
            <a:r>
              <a:rPr lang="el-GR" sz="2400" dirty="0"/>
              <a:t> (Λατίνοι, </a:t>
            </a:r>
            <a:r>
              <a:rPr lang="el-GR" sz="2400" dirty="0" err="1"/>
              <a:t>Καμπανοί</a:t>
            </a:r>
            <a:r>
              <a:rPr lang="el-GR" sz="2400" dirty="0"/>
              <a:t> κ.ά.), οι </a:t>
            </a:r>
            <a:r>
              <a:rPr lang="el-GR" sz="2400" b="1" dirty="0" err="1"/>
              <a:t>Ετρούσκοι</a:t>
            </a:r>
            <a:r>
              <a:rPr lang="el-GR" sz="2400" dirty="0"/>
              <a:t> στα βόρεια και οι </a:t>
            </a:r>
            <a:r>
              <a:rPr lang="el-GR" sz="2400" b="1" dirty="0"/>
              <a:t>Έλληνες</a:t>
            </a:r>
            <a:r>
              <a:rPr lang="el-GR" sz="2400" dirty="0"/>
              <a:t>, στο νότιο τμήμα της χερσονήσου (2</a:t>
            </a:r>
            <a:r>
              <a:rPr lang="el-GR" sz="2400" baseline="30000" dirty="0"/>
              <a:t>ος</a:t>
            </a:r>
            <a:r>
              <a:rPr lang="el-GR" sz="2400" dirty="0"/>
              <a:t> ελληνικός αποικισμός).</a:t>
            </a:r>
          </a:p>
          <a:p>
            <a:pPr algn="just"/>
            <a:r>
              <a:rPr lang="el-GR" sz="2400" dirty="0"/>
              <a:t>Την Ρώμη ίδρυσαν κοντά στον ποταμό Τίβερη το </a:t>
            </a:r>
            <a:r>
              <a:rPr lang="el-GR" sz="2400" b="1" dirty="0"/>
              <a:t>753 π.Χ. </a:t>
            </a:r>
            <a:r>
              <a:rPr lang="el-GR" sz="2400" dirty="0"/>
              <a:t>οι Λατίνοι ή τον </a:t>
            </a:r>
            <a:r>
              <a:rPr lang="el-GR" sz="2400" b="1" dirty="0"/>
              <a:t>7ο αι. </a:t>
            </a:r>
            <a:r>
              <a:rPr lang="el-GR" sz="2400" dirty="0"/>
              <a:t>οι </a:t>
            </a:r>
            <a:r>
              <a:rPr lang="el-GR" sz="2400" dirty="0" err="1"/>
              <a:t>Ετρούσκοι</a:t>
            </a:r>
            <a:endParaRPr lang="el-GR" sz="2400" dirty="0"/>
          </a:p>
          <a:p>
            <a:pPr algn="just"/>
            <a:r>
              <a:rPr lang="el-GR" sz="2400" dirty="0"/>
              <a:t>Οι </a:t>
            </a:r>
            <a:r>
              <a:rPr lang="el-GR" sz="2400" dirty="0" err="1"/>
              <a:t>Ετρούσκοι</a:t>
            </a:r>
            <a:r>
              <a:rPr lang="el-GR" sz="2400" dirty="0"/>
              <a:t> εκδιώχθηκαν από το </a:t>
            </a:r>
            <a:r>
              <a:rPr lang="el-GR" sz="2400" dirty="0" err="1"/>
              <a:t>Λάτιο</a:t>
            </a:r>
            <a:r>
              <a:rPr lang="el-GR" sz="2400" dirty="0"/>
              <a:t> στα </a:t>
            </a:r>
            <a:r>
              <a:rPr lang="el-GR" sz="2400" b="1" dirty="0"/>
              <a:t>τέλη του 6</a:t>
            </a:r>
            <a:r>
              <a:rPr lang="el-GR" sz="2400" b="1" baseline="30000" dirty="0"/>
              <a:t>ου</a:t>
            </a:r>
            <a:r>
              <a:rPr lang="el-GR" sz="2400" b="1" dirty="0"/>
              <a:t> αι</a:t>
            </a:r>
            <a:r>
              <a:rPr lang="el-GR" sz="2400" dirty="0"/>
              <a:t>. </a:t>
            </a:r>
            <a:r>
              <a:rPr lang="el-GR" sz="2400" b="1" dirty="0"/>
              <a:t>Από τον 5</a:t>
            </a:r>
            <a:r>
              <a:rPr lang="el-GR" sz="2400" b="1" baseline="30000" dirty="0"/>
              <a:t>ο</a:t>
            </a:r>
            <a:r>
              <a:rPr lang="el-GR" sz="2400" b="1" dirty="0"/>
              <a:t> ως τον 3</a:t>
            </a:r>
            <a:r>
              <a:rPr lang="el-GR" sz="2400" b="1" baseline="30000" dirty="0"/>
              <a:t>ο</a:t>
            </a:r>
            <a:r>
              <a:rPr lang="el-GR" sz="2400" b="1" dirty="0"/>
              <a:t> αι. π.Χ.</a:t>
            </a:r>
            <a:r>
              <a:rPr lang="el-GR" sz="2400" dirty="0"/>
              <a:t> οι Ρωμαίοι κατέκτησαν τα υπόλοιπα ιταλικά φύλα, τους </a:t>
            </a:r>
            <a:r>
              <a:rPr lang="el-GR" sz="2400" dirty="0" err="1"/>
              <a:t>Ετρούσκους</a:t>
            </a:r>
            <a:r>
              <a:rPr lang="el-GR" sz="2400" dirty="0"/>
              <a:t> και τις ελληνικές αποικίες και κυριάρχησαν στην ιταλική χερσόνησο.</a:t>
            </a:r>
          </a:p>
          <a:p>
            <a:pPr algn="just"/>
            <a:r>
              <a:rPr lang="el-GR" sz="2400" dirty="0"/>
              <a:t>Ο </a:t>
            </a:r>
            <a:r>
              <a:rPr lang="el-GR" sz="2400" b="1" dirty="0"/>
              <a:t>μύθος του </a:t>
            </a:r>
            <a:r>
              <a:rPr lang="el-GR" sz="2400" b="1" dirty="0" err="1"/>
              <a:t>Ρώμου</a:t>
            </a:r>
            <a:r>
              <a:rPr lang="el-GR" sz="2400" b="1" dirty="0"/>
              <a:t> και του Ρωμύλου</a:t>
            </a:r>
            <a:r>
              <a:rPr lang="el-GR" sz="2400" dirty="0"/>
              <a:t>: Διασώθηκαν στον Τίβερη από λύκαινα και αποκατέστησαν στον θρόνο τον παππού τους.  Η Ρώμη ονομάστηκε από τον Ρωμύλο.</a:t>
            </a:r>
          </a:p>
          <a:p>
            <a:pPr algn="just"/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833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ίδρυση της Ρώμης 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4395" y="2133599"/>
            <a:ext cx="10780217" cy="4226011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Ίδρυση Ρώμης από τον Ρωμύλο (753 π.Χ.) </a:t>
            </a:r>
            <a:r>
              <a:rPr lang="el-GR" sz="2800" dirty="0"/>
              <a:t>– απόγονο του Αινεία (ήρθε από την Τροία μετά την καταστροφή της από τους Έλληνες)</a:t>
            </a:r>
          </a:p>
          <a:p>
            <a:pPr algn="just"/>
            <a:r>
              <a:rPr lang="el-GR" sz="2800" b="1" dirty="0"/>
              <a:t>Κυριαρχία </a:t>
            </a:r>
            <a:r>
              <a:rPr lang="el-GR" sz="2800" b="1" dirty="0" err="1"/>
              <a:t>Ετρούσκων</a:t>
            </a:r>
            <a:r>
              <a:rPr lang="el-GR" sz="2800" b="1" dirty="0"/>
              <a:t> μέχρι τα τέλη του 6</a:t>
            </a:r>
            <a:r>
              <a:rPr lang="el-GR" sz="2800" b="1" baseline="30000" dirty="0"/>
              <a:t>ου</a:t>
            </a:r>
            <a:r>
              <a:rPr lang="el-GR" sz="2800" b="1" dirty="0"/>
              <a:t> αιώνα π.Χ.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Έργα από 10</a:t>
            </a:r>
            <a:r>
              <a:rPr lang="el-GR" sz="2800" b="1" baseline="30000" dirty="0">
                <a:solidFill>
                  <a:srgbClr val="FF0000"/>
                </a:solidFill>
              </a:rPr>
              <a:t>ο</a:t>
            </a:r>
            <a:r>
              <a:rPr lang="el-GR" sz="2800" b="1" dirty="0">
                <a:solidFill>
                  <a:srgbClr val="FF0000"/>
                </a:solidFill>
              </a:rPr>
              <a:t> έως 8</a:t>
            </a:r>
            <a:r>
              <a:rPr lang="el-GR" sz="2800" b="1" baseline="30000" dirty="0">
                <a:solidFill>
                  <a:srgbClr val="FF0000"/>
                </a:solidFill>
              </a:rPr>
              <a:t>ο</a:t>
            </a:r>
            <a:r>
              <a:rPr lang="el-GR" sz="2800" b="1" dirty="0">
                <a:solidFill>
                  <a:srgbClr val="FF0000"/>
                </a:solidFill>
              </a:rPr>
              <a:t> π.Χ. αιώνα</a:t>
            </a:r>
            <a:r>
              <a:rPr lang="el-GR" sz="2800" dirty="0"/>
              <a:t>: αποξήρανση ελών, αγορά, ιππόδρομος, ναός Διός στο λόφο του </a:t>
            </a:r>
            <a:r>
              <a:rPr lang="el-GR" sz="2800" dirty="0" err="1"/>
              <a:t>Καπιτώλιου</a:t>
            </a:r>
            <a:r>
              <a:rPr lang="el-GR" sz="2800" dirty="0"/>
              <a:t> κ.ά. </a:t>
            </a:r>
          </a:p>
          <a:p>
            <a:pPr algn="just"/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1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872388"/>
          </a:xfrm>
        </p:spPr>
        <p:txBody>
          <a:bodyPr/>
          <a:lstStyle/>
          <a:p>
            <a:pPr algn="ctr"/>
            <a:r>
              <a:rPr lang="el-GR" b="1" dirty="0"/>
              <a:t>Περίοδοι της Ρωμαϊκής Ιστορίας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1896" y="2133599"/>
            <a:ext cx="10732716" cy="4302827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Βασιλεία</a:t>
            </a:r>
            <a:r>
              <a:rPr lang="el-GR" sz="2400" dirty="0"/>
              <a:t>: </a:t>
            </a:r>
            <a:r>
              <a:rPr lang="el-GR" sz="2400" b="1" dirty="0"/>
              <a:t>753  – 509 π.Χ</a:t>
            </a:r>
            <a:r>
              <a:rPr lang="el-GR" sz="2400" dirty="0"/>
              <a:t>.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Δημοκρατία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(</a:t>
            </a:r>
            <a:r>
              <a:rPr lang="el-GR" sz="2400" dirty="0" err="1"/>
              <a:t>ResPublica</a:t>
            </a:r>
            <a:r>
              <a:rPr lang="el-GR" sz="2400" dirty="0"/>
              <a:t>): </a:t>
            </a:r>
            <a:r>
              <a:rPr lang="el-GR" sz="2400" b="1" dirty="0"/>
              <a:t>509 – 30 π.Χ.  </a:t>
            </a:r>
            <a:r>
              <a:rPr lang="el-GR" sz="2400" dirty="0"/>
              <a:t>(</a:t>
            </a:r>
            <a:r>
              <a:rPr lang="el-GR" sz="2400" b="1" dirty="0"/>
              <a:t>α.</a:t>
            </a:r>
            <a:r>
              <a:rPr lang="el-GR" sz="2400" dirty="0"/>
              <a:t> </a:t>
            </a:r>
            <a:r>
              <a:rPr lang="el-GR" sz="2400" b="1" dirty="0"/>
              <a:t>500-300</a:t>
            </a:r>
            <a:r>
              <a:rPr lang="el-GR" sz="2400" dirty="0"/>
              <a:t>  αγώνες πληβείων,  κατάκτηση κεντρικής και βόρειας Ιταλίας </a:t>
            </a:r>
            <a:r>
              <a:rPr lang="el-GR" sz="2400" b="1" dirty="0"/>
              <a:t>β. 300-200</a:t>
            </a:r>
            <a:r>
              <a:rPr lang="el-GR" sz="2400" dirty="0"/>
              <a:t> κατάκτηση νότιας Ιταλίας, κυριαρχία στη δυτική Μεσόγειο και συντριβή </a:t>
            </a:r>
            <a:r>
              <a:rPr lang="el-GR" sz="2400" dirty="0" err="1"/>
              <a:t>Καρχηδόνας</a:t>
            </a:r>
            <a:r>
              <a:rPr lang="el-GR" sz="2400" dirty="0"/>
              <a:t> </a:t>
            </a:r>
            <a:r>
              <a:rPr lang="el-GR" sz="2400" b="1" dirty="0"/>
              <a:t>γ.</a:t>
            </a:r>
            <a:r>
              <a:rPr lang="el-GR" sz="2400" dirty="0"/>
              <a:t> </a:t>
            </a:r>
            <a:r>
              <a:rPr lang="el-GR" sz="2400" b="1" dirty="0"/>
              <a:t>200-30 </a:t>
            </a:r>
            <a:r>
              <a:rPr lang="el-GR" sz="2400" dirty="0"/>
              <a:t>κατάκτηση Ανατολής, ολοκλήρωση ρωμαϊκής επέκτασης)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Αυτοκρατορία</a:t>
            </a:r>
            <a:r>
              <a:rPr lang="el-GR" sz="2400" dirty="0"/>
              <a:t>: </a:t>
            </a:r>
            <a:r>
              <a:rPr lang="el-GR" sz="2400" b="1" dirty="0"/>
              <a:t>30 π.Χ. – 3</a:t>
            </a:r>
            <a:r>
              <a:rPr lang="el-GR" sz="2400" b="1" baseline="30000" dirty="0"/>
              <a:t>ος</a:t>
            </a:r>
            <a:r>
              <a:rPr lang="el-GR" sz="2400" b="1" dirty="0"/>
              <a:t> αι. μ.Χ.</a:t>
            </a:r>
          </a:p>
          <a:p>
            <a:pPr marL="0" indent="0" algn="ctr">
              <a:buNone/>
            </a:pPr>
            <a:r>
              <a:rPr lang="en-US" sz="2400" b="1" dirty="0">
                <a:hlinkClick r:id="rId2"/>
              </a:rPr>
              <a:t>https://www.youtube.com/watch?v=rgya1hgrXuE</a:t>
            </a:r>
            <a:r>
              <a:rPr lang="el-GR" sz="2400" b="1" dirty="0"/>
              <a:t> </a:t>
            </a:r>
          </a:p>
          <a:p>
            <a:pPr marL="0" indent="0" algn="ctr">
              <a:buNone/>
            </a:pPr>
            <a:r>
              <a:rPr lang="el-GR" sz="2400" b="1" dirty="0"/>
              <a:t>(ίδρυση Ρώμης, Βασιλεία, </a:t>
            </a:r>
            <a:r>
              <a:rPr lang="en-US" sz="2400" b="1" dirty="0" err="1"/>
              <a:t>ResPublica</a:t>
            </a:r>
            <a:r>
              <a:rPr lang="el-GR" sz="2400" b="1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72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55172" y="262590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ΠΕΡΙΟΔΟΣ ΒΑΣΙΛΕΙΑΣ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753  – 509 π.Χ.</a:t>
            </a:r>
            <a:br>
              <a:rPr lang="el-GR" b="1" dirty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178</TotalTime>
  <Words>806</Words>
  <Application>Microsoft Office PowerPoint</Application>
  <PresentationFormat>Προσαρμογή</PresentationFormat>
  <Paragraphs>65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Austin</vt:lpstr>
      <vt:lpstr>ΙΔΡΥΣΗ ΡΩΜΗΣ &amp;  RES PUBLICA</vt:lpstr>
      <vt:lpstr>Η Αρχαία Ρώμη:  ίδρυση και παρακμή</vt:lpstr>
      <vt:lpstr>Χάρτης 1</vt:lpstr>
      <vt:lpstr>Χάρτης 2</vt:lpstr>
      <vt:lpstr>Χάρτης 3</vt:lpstr>
      <vt:lpstr>Η ίδρυση της Ρώμης (1)</vt:lpstr>
      <vt:lpstr>Η ίδρυση της Ρώμης (2)</vt:lpstr>
      <vt:lpstr>Περίοδοι της Ρωμαϊκής Ιστορίας</vt:lpstr>
      <vt:lpstr>ΠΕΡΙΟΔΟΣ ΒΑΣΙΛΕΙΑΣ 753  – 509 π.Χ. </vt:lpstr>
      <vt:lpstr>Κοινωνική συγκρότηση  </vt:lpstr>
      <vt:lpstr>Πολιτική οργάνωση </vt:lpstr>
      <vt:lpstr>ΠΕΡΙΟΔΟΣ RES PUBLICA 509 – 30 π.Χ. </vt:lpstr>
      <vt:lpstr>Ρωμαϊκή πολιτεία  (Res Publica)</vt:lpstr>
      <vt:lpstr>Κοινωνικοί αγώνες </vt:lpstr>
      <vt:lpstr>Πολιτική οργάνωση Άρχοντες</vt:lpstr>
      <vt:lpstr>Πολιτική οργάνωση Σύγκλητος</vt:lpstr>
      <vt:lpstr>Πολιτική οργάνωση Εκκλησίες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ΡΩΜΗ</dc:title>
  <dc:creator>Στάθης Λεουτσάκος</dc:creator>
  <cp:lastModifiedBy>Dionysia Kontoni</cp:lastModifiedBy>
  <cp:revision>33</cp:revision>
  <dcterms:created xsi:type="dcterms:W3CDTF">2017-01-02T18:05:23Z</dcterms:created>
  <dcterms:modified xsi:type="dcterms:W3CDTF">2024-05-12T12:32:17Z</dcterms:modified>
</cp:coreProperties>
</file>