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21"/>
  </p:notesMasterIdLst>
  <p:sldIdLst>
    <p:sldId id="256" r:id="rId2"/>
    <p:sldId id="261" r:id="rId3"/>
    <p:sldId id="262" r:id="rId4"/>
    <p:sldId id="287" r:id="rId5"/>
    <p:sldId id="270" r:id="rId6"/>
    <p:sldId id="279" r:id="rId7"/>
    <p:sldId id="288" r:id="rId8"/>
    <p:sldId id="280" r:id="rId9"/>
    <p:sldId id="269" r:id="rId10"/>
    <p:sldId id="285" r:id="rId11"/>
    <p:sldId id="264" r:id="rId12"/>
    <p:sldId id="289" r:id="rId13"/>
    <p:sldId id="265" r:id="rId14"/>
    <p:sldId id="267" r:id="rId15"/>
    <p:sldId id="281" r:id="rId16"/>
    <p:sldId id="286" r:id="rId17"/>
    <p:sldId id="282" r:id="rId18"/>
    <p:sldId id="283" r:id="rId19"/>
    <p:sldId id="284" r:id="rId20"/>
  </p:sldIdLst>
  <p:sldSz cx="10160000" cy="7620000"/>
  <p:notesSz cx="7620000" cy="10160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510" y="-78"/>
      </p:cViewPr>
      <p:guideLst>
        <p:guide orient="horz" pos="2400"/>
        <p:guide pos="3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270250" y="762000"/>
            <a:ext cx="5080250" cy="3809999"/>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762000" y="4826000"/>
            <a:ext cx="6096000" cy="45720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15757438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Shape 22"/>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 name="Shape 2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04800" y="304800"/>
            <a:ext cx="9550400" cy="914400"/>
          </a:xfrm>
          <a:prstGeom prst="rect">
            <a:avLst/>
          </a:prstGeom>
        </p:spPr>
        <p:txBody>
          <a:bodyPr lIns="91425" tIns="91425" rIns="91425" bIns="91425" anchor="t" anchorCtr="0"/>
          <a:lstStyle>
            <a:lvl1pPr>
              <a:buSzPct val="99224"/>
              <a:defRPr sz="4266"/>
            </a:lvl1pPr>
            <a:lvl2pPr>
              <a:buSzPct val="99224"/>
              <a:defRPr sz="4266"/>
            </a:lvl2pPr>
            <a:lvl3pPr>
              <a:buSzPct val="99224"/>
              <a:defRPr sz="4266"/>
            </a:lvl3pPr>
            <a:lvl4pPr>
              <a:buSzPct val="99224"/>
              <a:defRPr sz="4266"/>
            </a:lvl4pPr>
            <a:lvl5pPr>
              <a:buSzPct val="99224"/>
              <a:defRPr sz="4266"/>
            </a:lvl5pPr>
            <a:lvl6pPr>
              <a:buSzPct val="99224"/>
              <a:defRPr sz="4266"/>
            </a:lvl6pPr>
            <a:lvl7pPr>
              <a:buSzPct val="99224"/>
              <a:defRPr sz="4266"/>
            </a:lvl7pPr>
            <a:lvl8pPr>
              <a:buSzPct val="99224"/>
              <a:defRPr sz="4266"/>
            </a:lvl8pPr>
            <a:lvl9pPr>
              <a:buSzPct val="99224"/>
              <a:defRPr sz="4266"/>
            </a:lvl9pPr>
          </a:lstStyle>
          <a:p>
            <a:endParaRPr/>
          </a:p>
        </p:txBody>
      </p:sp>
      <p:sp>
        <p:nvSpPr>
          <p:cNvPr id="11" name="Shape 11"/>
          <p:cNvSpPr txBox="1">
            <a:spLocks noGrp="1"/>
          </p:cNvSpPr>
          <p:nvPr>
            <p:ph type="body" idx="1"/>
          </p:nvPr>
        </p:nvSpPr>
        <p:spPr>
          <a:xfrm>
            <a:off x="304800" y="1828800"/>
            <a:ext cx="9550400" cy="5486399"/>
          </a:xfrm>
          <a:prstGeom prst="rect">
            <a:avLst/>
          </a:prstGeom>
        </p:spPr>
        <p:txBody>
          <a:bodyPr lIns="91425" tIns="91425" rIns="91425" bIns="91425" anchor="t" anchorCtr="0"/>
          <a:lstStyle>
            <a:lvl1pPr>
              <a:buSzPct val="98765"/>
              <a:defRPr sz="2666"/>
            </a:lvl1pPr>
            <a:lvl2pPr>
              <a:buSzPct val="98765"/>
              <a:defRPr sz="2666"/>
            </a:lvl2pPr>
            <a:lvl3pPr>
              <a:buSzPct val="98765"/>
              <a:defRPr sz="2666"/>
            </a:lvl3pPr>
            <a:lvl4pPr>
              <a:buSzPct val="98765"/>
              <a:defRPr sz="2666"/>
            </a:lvl4pPr>
            <a:lvl5pPr>
              <a:buSzPct val="98765"/>
              <a:defRPr sz="2666"/>
            </a:lvl5pPr>
            <a:lvl6pPr>
              <a:buSzPct val="98765"/>
              <a:defRPr sz="2666"/>
            </a:lvl6pPr>
            <a:lvl7pPr>
              <a:buSzPct val="98765"/>
              <a:defRPr sz="2666"/>
            </a:lvl7pPr>
            <a:lvl8pPr>
              <a:buSzPct val="98765"/>
              <a:defRPr sz="2666"/>
            </a:lvl8pPr>
            <a:lvl9pPr>
              <a:buSzPct val="98765"/>
              <a:defRPr sz="2666"/>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04800" y="304800"/>
            <a:ext cx="9550400" cy="914400"/>
          </a:xfrm>
          <a:prstGeom prst="rect">
            <a:avLst/>
          </a:prstGeom>
        </p:spPr>
        <p:txBody>
          <a:bodyPr lIns="91425" tIns="91425" rIns="91425" bIns="91425" anchor="t" anchorCtr="0"/>
          <a:lstStyle>
            <a:lvl1pPr>
              <a:buSzPct val="99224"/>
              <a:defRPr sz="4266"/>
            </a:lvl1pPr>
            <a:lvl2pPr>
              <a:buSzPct val="99224"/>
              <a:defRPr sz="4266"/>
            </a:lvl2pPr>
            <a:lvl3pPr>
              <a:buSzPct val="99224"/>
              <a:defRPr sz="4266"/>
            </a:lvl3pPr>
            <a:lvl4pPr>
              <a:buSzPct val="99224"/>
              <a:defRPr sz="4266"/>
            </a:lvl4pPr>
            <a:lvl5pPr>
              <a:buSzPct val="99224"/>
              <a:defRPr sz="4266"/>
            </a:lvl5pPr>
            <a:lvl6pPr>
              <a:buSzPct val="99224"/>
              <a:defRPr sz="4266"/>
            </a:lvl6pPr>
            <a:lvl7pPr>
              <a:buSzPct val="99224"/>
              <a:defRPr sz="4266"/>
            </a:lvl7pPr>
            <a:lvl8pPr>
              <a:buSzPct val="99224"/>
              <a:defRPr sz="4266"/>
            </a:lvl8pPr>
            <a:lvl9pPr>
              <a:buSzPct val="99224"/>
              <a:defRPr sz="4266"/>
            </a:lvl9pPr>
          </a:lstStyle>
          <a:p>
            <a:endParaRPr/>
          </a:p>
        </p:txBody>
      </p:sp>
      <p:sp>
        <p:nvSpPr>
          <p:cNvPr id="14" name="Shape 14"/>
          <p:cNvSpPr txBox="1">
            <a:spLocks noGrp="1"/>
          </p:cNvSpPr>
          <p:nvPr>
            <p:ph type="body" idx="1"/>
          </p:nvPr>
        </p:nvSpPr>
        <p:spPr>
          <a:xfrm>
            <a:off x="304800" y="1828800"/>
            <a:ext cx="4470399" cy="5486399"/>
          </a:xfrm>
          <a:prstGeom prst="rect">
            <a:avLst/>
          </a:prstGeom>
        </p:spPr>
        <p:txBody>
          <a:bodyPr lIns="91425" tIns="91425" rIns="91425" bIns="91425" anchor="t" anchorCtr="0"/>
          <a:lstStyle>
            <a:lvl1pPr>
              <a:buSzPct val="98765"/>
              <a:defRPr sz="2666"/>
            </a:lvl1pPr>
            <a:lvl2pPr>
              <a:buSzPct val="98765"/>
              <a:defRPr sz="2666"/>
            </a:lvl2pPr>
            <a:lvl3pPr>
              <a:buSzPct val="98765"/>
              <a:defRPr sz="2666"/>
            </a:lvl3pPr>
            <a:lvl4pPr>
              <a:buSzPct val="98765"/>
              <a:defRPr sz="2666"/>
            </a:lvl4pPr>
            <a:lvl5pPr>
              <a:buSzPct val="98765"/>
              <a:defRPr sz="2666"/>
            </a:lvl5pPr>
            <a:lvl6pPr>
              <a:buSzPct val="98765"/>
              <a:defRPr sz="2666"/>
            </a:lvl6pPr>
            <a:lvl7pPr>
              <a:buSzPct val="98765"/>
              <a:defRPr sz="2666"/>
            </a:lvl7pPr>
            <a:lvl8pPr>
              <a:buSzPct val="98765"/>
              <a:defRPr sz="2666"/>
            </a:lvl8pPr>
            <a:lvl9pPr>
              <a:buSzPct val="98765"/>
              <a:defRPr sz="2666"/>
            </a:lvl9pPr>
          </a:lstStyle>
          <a:p>
            <a:endParaRPr/>
          </a:p>
        </p:txBody>
      </p:sp>
      <p:sp>
        <p:nvSpPr>
          <p:cNvPr id="15" name="Shape 15"/>
          <p:cNvSpPr txBox="1">
            <a:spLocks noGrp="1"/>
          </p:cNvSpPr>
          <p:nvPr>
            <p:ph type="body" idx="2"/>
          </p:nvPr>
        </p:nvSpPr>
        <p:spPr>
          <a:xfrm>
            <a:off x="5384800" y="1828800"/>
            <a:ext cx="4470399" cy="5486399"/>
          </a:xfrm>
          <a:prstGeom prst="rect">
            <a:avLst/>
          </a:prstGeom>
        </p:spPr>
        <p:txBody>
          <a:bodyPr lIns="91425" tIns="91425" rIns="91425" bIns="91425" anchor="t" anchorCtr="0"/>
          <a:lstStyle>
            <a:lvl1pPr>
              <a:buSzPct val="98765"/>
              <a:defRPr sz="2666"/>
            </a:lvl1pPr>
            <a:lvl2pPr>
              <a:buSzPct val="98765"/>
              <a:defRPr sz="2666"/>
            </a:lvl2pPr>
            <a:lvl3pPr>
              <a:buSzPct val="98765"/>
              <a:defRPr sz="2666"/>
            </a:lvl3pPr>
            <a:lvl4pPr>
              <a:buSzPct val="98765"/>
              <a:defRPr sz="2666"/>
            </a:lvl4pPr>
            <a:lvl5pPr>
              <a:buSzPct val="98765"/>
              <a:defRPr sz="2666"/>
            </a:lvl5pPr>
            <a:lvl6pPr>
              <a:buSzPct val="98765"/>
              <a:defRPr sz="2666"/>
            </a:lvl6pPr>
            <a:lvl7pPr>
              <a:buSzPct val="98765"/>
              <a:defRPr sz="2666"/>
            </a:lvl7pPr>
            <a:lvl8pPr>
              <a:buSzPct val="98765"/>
              <a:defRPr sz="2666"/>
            </a:lvl8pPr>
            <a:lvl9pPr>
              <a:buSzPct val="98765"/>
              <a:defRPr sz="2666"/>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6"/>
        <p:cNvGrpSpPr/>
        <p:nvPr/>
      </p:nvGrpSpPr>
      <p:grpSpPr>
        <a:xfrm>
          <a:off x="0" y="0"/>
          <a:ext cx="0" cy="0"/>
          <a:chOff x="0" y="0"/>
          <a:chExt cx="0" cy="0"/>
        </a:xfrm>
      </p:grpSpPr>
      <p:sp>
        <p:nvSpPr>
          <p:cNvPr id="17" name="Shape 17"/>
          <p:cNvSpPr txBox="1">
            <a:spLocks noGrp="1"/>
          </p:cNvSpPr>
          <p:nvPr>
            <p:ph type="body" idx="1"/>
          </p:nvPr>
        </p:nvSpPr>
        <p:spPr>
          <a:xfrm>
            <a:off x="304800" y="6705600"/>
            <a:ext cx="9550400" cy="609599"/>
          </a:xfrm>
          <a:prstGeom prst="rect">
            <a:avLst/>
          </a:prstGeom>
        </p:spPr>
        <p:txBody>
          <a:bodyPr lIns="91425" tIns="91425" rIns="91425" bIns="91425" anchor="t" anchorCtr="0"/>
          <a:lstStyle>
            <a:lvl1pPr algn="ctr">
              <a:buSzPct val="100000"/>
              <a:defRPr sz="3200"/>
            </a:lvl1pPr>
            <a:lvl2pPr algn="ctr">
              <a:buSzPct val="100000"/>
              <a:defRPr sz="3200"/>
            </a:lvl2pPr>
            <a:lvl3pPr algn="ctr">
              <a:buSzPct val="100000"/>
              <a:defRPr sz="3200"/>
            </a:lvl3pPr>
            <a:lvl4pPr algn="ctr">
              <a:buSzPct val="100000"/>
              <a:defRPr sz="3200"/>
            </a:lvl4pPr>
            <a:lvl5pPr algn="ctr">
              <a:buSzPct val="100000"/>
              <a:defRPr sz="3200"/>
            </a:lvl5pPr>
            <a:lvl6pPr algn="ctr">
              <a:buSzPct val="100000"/>
              <a:defRPr sz="3200"/>
            </a:lvl6pPr>
            <a:lvl7pPr algn="ctr">
              <a:buSzPct val="100000"/>
              <a:defRPr sz="3200"/>
            </a:lvl7pPr>
            <a:lvl8pPr algn="ctr">
              <a:buSzPct val="100000"/>
              <a:defRPr sz="3200"/>
            </a:lvl8pPr>
            <a:lvl9pPr algn="ctr">
              <a:buSzPct val="100000"/>
              <a:defRPr sz="3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423333"/>
            <a:ext cx="9144000" cy="1524000"/>
          </a:xfrm>
          <a:prstGeom prst="rect">
            <a:avLst/>
          </a:prstGeom>
        </p:spPr>
        <p:txBody>
          <a:bodyPr lIns="101599" tIns="50799" rIns="101599" bIns="50799"/>
          <a:lstStyle/>
          <a:p>
            <a:r>
              <a:rPr lang="en-US" smtClean="0"/>
              <a:t>Click to edit Master title style</a:t>
            </a:r>
            <a:endParaRPr lang="el-GR"/>
          </a:p>
        </p:txBody>
      </p:sp>
      <p:sp>
        <p:nvSpPr>
          <p:cNvPr id="3" name="Content Placeholder 2"/>
          <p:cNvSpPr>
            <a:spLocks noGrp="1"/>
          </p:cNvSpPr>
          <p:nvPr>
            <p:ph idx="1"/>
          </p:nvPr>
        </p:nvSpPr>
        <p:spPr>
          <a:xfrm>
            <a:off x="508000" y="2201333"/>
            <a:ext cx="9144000" cy="4572000"/>
          </a:xfrm>
          <a:prstGeom prst="rect">
            <a:avLst/>
          </a:prstGeom>
        </p:spPr>
        <p:txBody>
          <a:bodyPr lIns="101599" tIns="50799" rIns="101599" bIns="507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xfrm>
            <a:off x="508000" y="6939139"/>
            <a:ext cx="2370667" cy="529167"/>
          </a:xfrm>
          <a:prstGeom prst="rect">
            <a:avLst/>
          </a:prstGeom>
          <a:ln/>
        </p:spPr>
        <p:txBody>
          <a:bodyPr lIns="101599" tIns="50799" rIns="101599" bIns="50799"/>
          <a:lstStyle>
            <a:lvl1pPr>
              <a:defRPr/>
            </a:lvl1pPr>
          </a:lstStyle>
          <a:p>
            <a:pPr>
              <a:defRPr/>
            </a:pPr>
            <a:endParaRPr lang="en-US"/>
          </a:p>
        </p:txBody>
      </p:sp>
      <p:sp>
        <p:nvSpPr>
          <p:cNvPr id="5" name="Rectangle 5"/>
          <p:cNvSpPr>
            <a:spLocks noGrp="1" noChangeArrowheads="1"/>
          </p:cNvSpPr>
          <p:nvPr>
            <p:ph type="ftr" sz="quarter" idx="11"/>
          </p:nvPr>
        </p:nvSpPr>
        <p:spPr>
          <a:xfrm>
            <a:off x="3471334" y="6939139"/>
            <a:ext cx="3217333" cy="529167"/>
          </a:xfrm>
          <a:prstGeom prst="rect">
            <a:avLst/>
          </a:prstGeom>
          <a:ln/>
        </p:spPr>
        <p:txBody>
          <a:bodyPr lIns="101599" tIns="50799" rIns="101599" bIns="50799"/>
          <a:lstStyle>
            <a:lvl1pPr>
              <a:defRPr/>
            </a:lvl1pPr>
          </a:lstStyle>
          <a:p>
            <a:pPr>
              <a:defRPr/>
            </a:pPr>
            <a:endParaRPr lang="en-US"/>
          </a:p>
        </p:txBody>
      </p:sp>
      <p:sp>
        <p:nvSpPr>
          <p:cNvPr id="6" name="Rectangle 6"/>
          <p:cNvSpPr>
            <a:spLocks noGrp="1" noChangeArrowheads="1"/>
          </p:cNvSpPr>
          <p:nvPr>
            <p:ph type="sldNum" sz="quarter" idx="12"/>
          </p:nvPr>
        </p:nvSpPr>
        <p:spPr>
          <a:xfrm>
            <a:off x="7281333" y="6939139"/>
            <a:ext cx="2370667" cy="529167"/>
          </a:xfrm>
          <a:prstGeom prst="rect">
            <a:avLst/>
          </a:prstGeom>
          <a:ln/>
        </p:spPr>
        <p:txBody>
          <a:bodyPr lIns="101599" tIns="50799" rIns="101599" bIns="50799"/>
          <a:lstStyle>
            <a:lvl1pPr>
              <a:defRPr/>
            </a:lvl1pPr>
          </a:lstStyle>
          <a:p>
            <a:pPr>
              <a:defRPr/>
            </a:pPr>
            <a:fld id="{54FDDA88-6EBD-4049-8D97-8C5FF620DEF3}" type="slidenum">
              <a:rPr lang="en-US"/>
              <a:pPr>
                <a:defRPr/>
              </a:pPr>
              <a:t>‹#›</a:t>
            </a:fld>
            <a:endParaRPr lang="en-US"/>
          </a:p>
        </p:txBody>
      </p:sp>
    </p:spTree>
    <p:extLst>
      <p:ext uri="{BB962C8B-B14F-4D97-AF65-F5344CB8AC3E}">
        <p14:creationId xmlns:p14="http://schemas.microsoft.com/office/powerpoint/2010/main" val="25727232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Shape 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sp>
        <p:nvSpPr>
          <p:cNvPr id="2" name="Ορθογώνιο 1"/>
          <p:cNvSpPr/>
          <p:nvPr/>
        </p:nvSpPr>
        <p:spPr>
          <a:xfrm>
            <a:off x="862831" y="581431"/>
            <a:ext cx="8561959" cy="769441"/>
          </a:xfrm>
          <a:prstGeom prst="rect">
            <a:avLst/>
          </a:prstGeom>
        </p:spPr>
        <p:txBody>
          <a:bodyPr wrap="none">
            <a:spAutoFit/>
          </a:bodyPr>
          <a:lstStyle/>
          <a:p>
            <a:r>
              <a:rPr lang="en-US" sz="4400" b="1" dirty="0" smtClean="0">
                <a:solidFill>
                  <a:srgbClr val="FFC000"/>
                </a:solidFill>
              </a:rPr>
              <a:t>ΣΤΕΛΕΧΟΣ - </a:t>
            </a:r>
            <a:r>
              <a:rPr lang="en-US" sz="4400" b="1" dirty="0">
                <a:solidFill>
                  <a:srgbClr val="FFC000"/>
                </a:solidFill>
              </a:rPr>
              <a:t>ΠΑΡΕΓΚΕΦΑΛΙΔΑ</a:t>
            </a:r>
            <a:endParaRPr lang="el-GR" sz="4400" dirty="0">
              <a:solidFill>
                <a:srgbClr val="FFC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013" y="2288232"/>
            <a:ext cx="6343593" cy="5039849"/>
          </a:xfrm>
          <a:prstGeom prst="rect">
            <a:avLst/>
          </a:prstGeom>
          <a:ln w="28575">
            <a:solidFill>
              <a:srgbClr val="FFC000"/>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27472" y="209233"/>
            <a:ext cx="3042821" cy="400110"/>
          </a:xfrm>
          <a:prstGeom prst="rect">
            <a:avLst/>
          </a:prstGeom>
          <a:ln>
            <a:solidFill>
              <a:srgbClr val="FFC000"/>
            </a:solidFill>
          </a:ln>
        </p:spPr>
        <p:txBody>
          <a:bodyPr wrap="none">
            <a:spAutoFit/>
          </a:bodyPr>
          <a:lstStyle/>
          <a:p>
            <a:r>
              <a:rPr lang="el-GR" sz="2000" b="1" dirty="0">
                <a:solidFill>
                  <a:srgbClr val="FFC000"/>
                </a:solidFill>
                <a:latin typeface="Cambria" pitchFamily="18" charset="0"/>
              </a:rPr>
              <a:t>Ο εγκεφαλικός θάνατος</a:t>
            </a:r>
          </a:p>
        </p:txBody>
      </p:sp>
      <p:sp>
        <p:nvSpPr>
          <p:cNvPr id="5" name="Ορθογώνιο 4"/>
          <p:cNvSpPr/>
          <p:nvPr/>
        </p:nvSpPr>
        <p:spPr>
          <a:xfrm>
            <a:off x="327616" y="1001688"/>
            <a:ext cx="9216880" cy="707886"/>
          </a:xfrm>
          <a:prstGeom prst="rect">
            <a:avLst/>
          </a:prstGeom>
        </p:spPr>
        <p:txBody>
          <a:bodyPr wrap="square">
            <a:spAutoFit/>
          </a:bodyPr>
          <a:lstStyle/>
          <a:p>
            <a:r>
              <a:rPr lang="el-GR" sz="2000" dirty="0">
                <a:solidFill>
                  <a:schemeClr val="bg1"/>
                </a:solidFill>
                <a:latin typeface="Cambria" pitchFamily="18" charset="0"/>
              </a:rPr>
              <a:t>Το εγκεφαλικό στέλεχος περιέχει δίκτυα νευρώνων που συγκροτούν κέντρα ελέγχου ζωτικών λειτουργιών, όπως η αναπνοή και η αρτηριακή πίεση.</a:t>
            </a:r>
          </a:p>
        </p:txBody>
      </p:sp>
      <p:sp>
        <p:nvSpPr>
          <p:cNvPr id="6" name="Ορθογώνιο 5"/>
          <p:cNvSpPr/>
          <p:nvPr/>
        </p:nvSpPr>
        <p:spPr>
          <a:xfrm>
            <a:off x="2933712" y="1985432"/>
            <a:ext cx="6572376" cy="1015663"/>
          </a:xfrm>
          <a:prstGeom prst="rect">
            <a:avLst/>
          </a:prstGeom>
        </p:spPr>
        <p:txBody>
          <a:bodyPr wrap="square">
            <a:spAutoFit/>
          </a:bodyPr>
          <a:lstStyle/>
          <a:p>
            <a:r>
              <a:rPr lang="el-GR" sz="2000" dirty="0">
                <a:solidFill>
                  <a:schemeClr val="bg1"/>
                </a:solidFill>
                <a:latin typeface="Cambria" pitchFamily="18" charset="0"/>
              </a:rPr>
              <a:t>Για το λόγο αυτό </a:t>
            </a:r>
            <a:r>
              <a:rPr lang="el-GR" sz="2000" dirty="0" smtClean="0">
                <a:solidFill>
                  <a:schemeClr val="bg1"/>
                </a:solidFill>
                <a:latin typeface="Cambria" pitchFamily="18" charset="0"/>
              </a:rPr>
              <a:t>η </a:t>
            </a:r>
            <a:r>
              <a:rPr lang="el-GR" sz="2000" dirty="0">
                <a:solidFill>
                  <a:schemeClr val="bg1"/>
                </a:solidFill>
                <a:latin typeface="Cambria" pitchFamily="18" charset="0"/>
              </a:rPr>
              <a:t>ανεπανόρθωτη βλάβη του εγκεφαλικού στελέχους είναι ικανή και αναγκαία προϋπόθεση για να θεωρηθεί όλος ο εγκέφαλος νεκρός.</a:t>
            </a:r>
          </a:p>
        </p:txBody>
      </p:sp>
      <p:sp>
        <p:nvSpPr>
          <p:cNvPr id="7" name="Δεξιό βέλος 6"/>
          <p:cNvSpPr/>
          <p:nvPr/>
        </p:nvSpPr>
        <p:spPr>
          <a:xfrm>
            <a:off x="1798762" y="2121039"/>
            <a:ext cx="864096" cy="74444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p:cNvSpPr/>
          <p:nvPr/>
        </p:nvSpPr>
        <p:spPr>
          <a:xfrm>
            <a:off x="329596" y="3233936"/>
            <a:ext cx="9361040" cy="1631216"/>
          </a:xfrm>
          <a:prstGeom prst="rect">
            <a:avLst/>
          </a:prstGeom>
        </p:spPr>
        <p:txBody>
          <a:bodyPr wrap="square">
            <a:spAutoFit/>
          </a:bodyPr>
          <a:lstStyle/>
          <a:p>
            <a:r>
              <a:rPr lang="el-GR" sz="2000" dirty="0">
                <a:solidFill>
                  <a:schemeClr val="bg1"/>
                </a:solidFill>
                <a:latin typeface="Cambria" pitchFamily="18" charset="0"/>
              </a:rPr>
              <a:t>Ο θάνατος του εγκεφαλικού στελέχους ακολουθείται αναπόφευκτα και ανεπιστρεπτί στο θάνατο ολόκληρου του εγκεφάλου, μέσα σε σύντομο χρονικό διάστημα. Ο εγκεφαλικός θάνατος ακολουθείται από τον «σωματικό» θάνατο, δηλαδή το θάνατο όλων των οργάνων του σώματος με ένα μεσοδιάστημα 48-72 ωρών. </a:t>
            </a:r>
          </a:p>
        </p:txBody>
      </p:sp>
      <p:sp>
        <p:nvSpPr>
          <p:cNvPr id="9" name="Ορθογώνιο 8"/>
          <p:cNvSpPr/>
          <p:nvPr/>
        </p:nvSpPr>
        <p:spPr>
          <a:xfrm>
            <a:off x="378288" y="5538192"/>
            <a:ext cx="9150784" cy="1631216"/>
          </a:xfrm>
          <a:prstGeom prst="rect">
            <a:avLst/>
          </a:prstGeom>
        </p:spPr>
        <p:txBody>
          <a:bodyPr wrap="square">
            <a:spAutoFit/>
          </a:bodyPr>
          <a:lstStyle/>
          <a:p>
            <a:r>
              <a:rPr lang="el-GR" sz="2000" dirty="0">
                <a:solidFill>
                  <a:srgbClr val="FFC000"/>
                </a:solidFill>
                <a:latin typeface="Cambria" pitchFamily="18" charset="0"/>
              </a:rPr>
              <a:t>Υπάρχει σαφής διάκριση μεταξύ της μόνιμης φυτικής κατάστασης («φυτό») και του εγκεφαλικού θανάτου. Στη φυτική κατάσταση, δεν λειτουργεί ο φλοιός του εγκεφάλου, ενώ η λειτουργία του εγκεφαλικού στελέχους διατηρείται ικανοποιητική. Στην περίπτωση αυτή ο ασθενής διατηρεί μεν αυτόματη αναπνοή και καρδιαγγειακή λειτουργία, στερείται όμως συνείδησης. </a:t>
            </a:r>
          </a:p>
        </p:txBody>
      </p:sp>
    </p:spTree>
    <p:extLst>
      <p:ext uri="{BB962C8B-B14F-4D97-AF65-F5344CB8AC3E}">
        <p14:creationId xmlns:p14="http://schemas.microsoft.com/office/powerpoint/2010/main" val="257573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99480" y="5108290"/>
            <a:ext cx="9361040" cy="1942070"/>
          </a:xfrm>
          <a:prstGeom prst="rect">
            <a:avLst/>
          </a:prstGeom>
        </p:spPr>
        <p:txBody>
          <a:bodyPr wrap="square">
            <a:spAutoFit/>
          </a:bodyPr>
          <a:lstStyle/>
          <a:p>
            <a:pPr marL="530225" lvl="0" indent="-396875">
              <a:lnSpc>
                <a:spcPct val="120089"/>
              </a:lnSpc>
              <a:buClr>
                <a:srgbClr val="FFFFFF"/>
              </a:buClr>
              <a:buSzPct val="167264"/>
              <a:buFont typeface="Arial"/>
              <a:buChar char="•"/>
            </a:pPr>
            <a:r>
              <a:rPr lang="en-US" sz="2400" dirty="0" smtClean="0">
                <a:solidFill>
                  <a:srgbClr val="FFFFFF"/>
                </a:solidFill>
                <a:latin typeface="Cambria" pitchFamily="18" charset="0"/>
              </a:rPr>
              <a:t>Απ</a:t>
            </a:r>
            <a:r>
              <a:rPr lang="en-US" sz="2400" dirty="0" err="1" smtClean="0">
                <a:solidFill>
                  <a:srgbClr val="FFFFFF"/>
                </a:solidFill>
                <a:latin typeface="Cambria" pitchFamily="18" charset="0"/>
              </a:rPr>
              <a:t>οτελείτ</a:t>
            </a:r>
            <a:r>
              <a:rPr lang="en-US" sz="2400" dirty="0" smtClean="0">
                <a:solidFill>
                  <a:srgbClr val="FFFFFF"/>
                </a:solidFill>
                <a:latin typeface="Cambria" pitchFamily="18" charset="0"/>
              </a:rPr>
              <a:t>αι </a:t>
            </a:r>
            <a:r>
              <a:rPr lang="en-US" sz="2400" dirty="0">
                <a:solidFill>
                  <a:srgbClr val="FFFFFF"/>
                </a:solidFill>
                <a:latin typeface="Cambria" pitchFamily="18" charset="0"/>
              </a:rPr>
              <a:t>από 2 </a:t>
            </a:r>
            <a:r>
              <a:rPr lang="en-US" sz="2400" dirty="0" smtClean="0">
                <a:solidFill>
                  <a:srgbClr val="FFFFFF"/>
                </a:solidFill>
                <a:latin typeface="Cambria" pitchFamily="18" charset="0"/>
              </a:rPr>
              <a:t>ημισφαίρια</a:t>
            </a:r>
            <a:r>
              <a:rPr lang="el-GR" sz="2400" dirty="0" smtClean="0">
                <a:solidFill>
                  <a:srgbClr val="FFFFFF"/>
                </a:solidFill>
                <a:latin typeface="Cambria" pitchFamily="18" charset="0"/>
              </a:rPr>
              <a:t> τα οποία συνδέονται με μια δομή που ονομάζεται </a:t>
            </a:r>
            <a:r>
              <a:rPr lang="el-GR" sz="2400" dirty="0" smtClean="0">
                <a:solidFill>
                  <a:srgbClr val="FFC000"/>
                </a:solidFill>
                <a:latin typeface="Cambria" pitchFamily="18" charset="0"/>
              </a:rPr>
              <a:t>σκώληκας</a:t>
            </a:r>
            <a:endParaRPr lang="en-US" sz="2400" dirty="0">
              <a:solidFill>
                <a:srgbClr val="FFC000"/>
              </a:solidFill>
              <a:latin typeface="Cambria" pitchFamily="18" charset="0"/>
            </a:endParaRPr>
          </a:p>
          <a:p>
            <a:pPr marL="530225" lvl="0" indent="-396875">
              <a:lnSpc>
                <a:spcPct val="120089"/>
              </a:lnSpc>
              <a:spcBef>
                <a:spcPts val="563"/>
              </a:spcBef>
              <a:buClr>
                <a:srgbClr val="FFFFFF"/>
              </a:buClr>
              <a:buSzPct val="167264"/>
              <a:buFont typeface="Arial"/>
              <a:buChar char="•"/>
            </a:pPr>
            <a:r>
              <a:rPr lang="en-US" sz="2400" dirty="0" err="1">
                <a:solidFill>
                  <a:srgbClr val="FFFFFF"/>
                </a:solidFill>
                <a:latin typeface="Cambria" pitchFamily="18" charset="0"/>
              </a:rPr>
              <a:t>Συνίστ</a:t>
            </a:r>
            <a:r>
              <a:rPr lang="en-US" sz="2400" dirty="0">
                <a:solidFill>
                  <a:srgbClr val="FFFFFF"/>
                </a:solidFill>
                <a:latin typeface="Cambria" pitchFamily="18" charset="0"/>
              </a:rPr>
              <a:t>αται κυρίως από λευκή ουσία η οποία καλύπτεται από ένα λεπτό στρώμα φαιάς (</a:t>
            </a:r>
            <a:r>
              <a:rPr lang="en-US" sz="2400" b="1" dirty="0">
                <a:solidFill>
                  <a:srgbClr val="FFC000"/>
                </a:solidFill>
                <a:latin typeface="Cambria" pitchFamily="18" charset="0"/>
              </a:rPr>
              <a:t>φλοιό</a:t>
            </a:r>
            <a:r>
              <a:rPr lang="en-US" sz="2400" dirty="0">
                <a:solidFill>
                  <a:srgbClr val="FFC000"/>
                </a:solidFill>
                <a:latin typeface="Cambria" pitchFamily="18" charset="0"/>
              </a:rPr>
              <a:t>ς</a:t>
            </a:r>
            <a:r>
              <a:rPr lang="en-US" sz="2400" dirty="0">
                <a:solidFill>
                  <a:srgbClr val="FFFFFF"/>
                </a:solidFill>
                <a:latin typeface="Cambria" pitchFamily="18" charset="0"/>
              </a:rPr>
              <a:t>)</a:t>
            </a:r>
          </a:p>
        </p:txBody>
      </p:sp>
      <p:pic>
        <p:nvPicPr>
          <p:cNvPr id="1026" name="Picture 2" descr="C:\Users\Kostas\Documents\05 ΒΙΟΛΟΓΙΑ\07 ΚΕΦ 9 ΝΕΥΡΙΚΟ ΣΥΣΤΗΜΑ\ΕΓΚΕΦΑΛΟΣ\Η Παρεγκεφαλίδα ανθρώπου.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614" y="1122367"/>
            <a:ext cx="4110011" cy="34076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txBox="1">
            <a:spLocks noChangeArrowheads="1"/>
          </p:cNvSpPr>
          <p:nvPr/>
        </p:nvSpPr>
        <p:spPr>
          <a:xfrm>
            <a:off x="508000" y="137592"/>
            <a:ext cx="9144000" cy="722371"/>
          </a:xfrm>
          <a:prstGeom prst="rect">
            <a:avLst/>
          </a:prstGeom>
        </p:spPr>
        <p:txBody>
          <a:bodyPr lIns="101599" tIns="50799" rIns="101599" bIns="50799"/>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l-GR" sz="4000" b="1" smtClean="0">
                <a:solidFill>
                  <a:srgbClr val="FFC000"/>
                </a:solidFill>
                <a:latin typeface="Cambria" pitchFamily="18" charset="0"/>
              </a:rPr>
              <a:t>ΠΑΡΕΓΚΕΦΑΛΙΔΑ</a:t>
            </a:r>
            <a:endParaRPr lang="en-US" sz="4000" b="1" dirty="0">
              <a:solidFill>
                <a:srgbClr val="FFC000"/>
              </a:solidFill>
              <a:latin typeface="Cambria" pitchFamily="18" charset="0"/>
            </a:endParaRPr>
          </a:p>
        </p:txBody>
      </p:sp>
      <p:pic>
        <p:nvPicPr>
          <p:cNvPr id="7" name="Picture 4" descr="Αρχείο:Cerebellum NI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64" y="713656"/>
            <a:ext cx="5445125" cy="39624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AutoShape 7"/>
          <p:cNvCxnSpPr>
            <a:cxnSpLocks noChangeShapeType="1"/>
          </p:cNvCxnSpPr>
          <p:nvPr/>
        </p:nvCxnSpPr>
        <p:spPr bwMode="auto">
          <a:xfrm>
            <a:off x="4525930" y="4061678"/>
            <a:ext cx="576263" cy="936625"/>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8"/>
          <p:cNvSpPr txBox="1">
            <a:spLocks noChangeArrowheads="1"/>
          </p:cNvSpPr>
          <p:nvPr/>
        </p:nvSpPr>
        <p:spPr bwMode="auto">
          <a:xfrm>
            <a:off x="4831432" y="4716760"/>
            <a:ext cx="1409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dirty="0">
                <a:solidFill>
                  <a:schemeClr val="bg1"/>
                </a:solidFill>
              </a:rPr>
              <a:t>παρεγκεφαλίδα</a:t>
            </a:r>
          </a:p>
        </p:txBody>
      </p:sp>
    </p:spTree>
    <p:extLst>
      <p:ext uri="{BB962C8B-B14F-4D97-AF65-F5344CB8AC3E}">
        <p14:creationId xmlns:p14="http://schemas.microsoft.com/office/powerpoint/2010/main" val="2048488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myneurology.eu/wp-content/uploads/2015/04/%CF%80%CE%B1%CF%81%CE%B5%CE%B3%CE%BA%CE%B5%CF%86%CE%B1%CE%BB%CE%AF%CE%B4%CE%B12-300x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20" y="1289720"/>
            <a:ext cx="8370925"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484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95836" y="1937792"/>
            <a:ext cx="7045960" cy="5101325"/>
          </a:xfrm>
        </p:spPr>
      </p:pic>
      <p:sp>
        <p:nvSpPr>
          <p:cNvPr id="4" name="Rectangle 3"/>
          <p:cNvSpPr txBox="1">
            <a:spLocks noChangeArrowheads="1"/>
          </p:cNvSpPr>
          <p:nvPr/>
        </p:nvSpPr>
        <p:spPr>
          <a:xfrm>
            <a:off x="194280" y="281608"/>
            <a:ext cx="9649072" cy="1381084"/>
          </a:xfrm>
          <a:prstGeom prst="rect">
            <a:avLst/>
          </a:prstGeom>
        </p:spPr>
        <p:txBody>
          <a:bodyPr wrap="square">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590550" indent="-457200">
              <a:lnSpc>
                <a:spcPct val="120089"/>
              </a:lnSpc>
              <a:buClr>
                <a:srgbClr val="FFFFFF"/>
              </a:buClr>
              <a:buSzPct val="167264"/>
              <a:buFont typeface="Arial" pitchFamily="34" charset="0"/>
              <a:buChar char="•"/>
            </a:pPr>
            <a:r>
              <a:rPr lang="el-GR" sz="2400" dirty="0">
                <a:solidFill>
                  <a:srgbClr val="FFFFFF"/>
                </a:solidFill>
                <a:latin typeface="Cambria" pitchFamily="18" charset="0"/>
              </a:rPr>
              <a:t>Βρίσκεται πίσω από τη γέφυρα</a:t>
            </a:r>
            <a:endParaRPr lang="en-US" sz="2400" dirty="0">
              <a:solidFill>
                <a:srgbClr val="FFFFFF"/>
              </a:solidFill>
              <a:latin typeface="Cambria" pitchFamily="18" charset="0"/>
            </a:endParaRPr>
          </a:p>
          <a:p>
            <a:pPr marL="590550" indent="-457200">
              <a:lnSpc>
                <a:spcPct val="120089"/>
              </a:lnSpc>
              <a:buClr>
                <a:srgbClr val="FFFFFF"/>
              </a:buClr>
              <a:buSzPct val="167264"/>
              <a:buFont typeface="Arial" pitchFamily="34" charset="0"/>
              <a:buChar char="•"/>
            </a:pPr>
            <a:r>
              <a:rPr lang="el-GR" sz="2400" dirty="0" smtClean="0">
                <a:solidFill>
                  <a:srgbClr val="FFFFFF"/>
                </a:solidFill>
                <a:latin typeface="Cambria" pitchFamily="18" charset="0"/>
              </a:rPr>
              <a:t>Συνδέεται με τη γέφυρα, τον προμήκη μυελό και το νωτιαίο μυελό καθώς και με κινητικά κέντρα των ημισφαιρίων του εγκεφάλου.</a:t>
            </a:r>
            <a:endParaRPr lang="en-US" sz="2400" dirty="0">
              <a:solidFill>
                <a:srgbClr val="FFFFFF"/>
              </a:solidFill>
              <a:latin typeface="Cambria" pitchFamily="18" charset="0"/>
            </a:endParaRPr>
          </a:p>
        </p:txBody>
      </p:sp>
    </p:spTree>
    <p:extLst>
      <p:ext uri="{BB962C8B-B14F-4D97-AF65-F5344CB8AC3E}">
        <p14:creationId xmlns:p14="http://schemas.microsoft.com/office/powerpoint/2010/main" val="3687560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83456" y="929680"/>
            <a:ext cx="9793088" cy="2687913"/>
          </a:xfrm>
        </p:spPr>
        <p:txBody>
          <a:bodyPr wrap="square" lIns="101599" tIns="50799" rIns="101599" bIns="50799">
            <a:spAutoFit/>
          </a:bodyPr>
          <a:lstStyle/>
          <a:p>
            <a:pPr marL="133350">
              <a:lnSpc>
                <a:spcPct val="120089"/>
              </a:lnSpc>
              <a:buClr>
                <a:srgbClr val="FFFFFF"/>
              </a:buClr>
              <a:buSzPct val="167264"/>
            </a:pPr>
            <a:r>
              <a:rPr lang="el-GR" sz="2800" dirty="0">
                <a:solidFill>
                  <a:srgbClr val="FFFFFF"/>
                </a:solidFill>
                <a:latin typeface="Cambria" pitchFamily="18" charset="0"/>
              </a:rPr>
              <a:t>Η παρεγκεφαλίδα </a:t>
            </a:r>
            <a:r>
              <a:rPr lang="el-GR" sz="2800" dirty="0" smtClean="0">
                <a:solidFill>
                  <a:srgbClr val="FFFFFF"/>
                </a:solidFill>
                <a:latin typeface="Cambria" pitchFamily="18" charset="0"/>
              </a:rPr>
              <a:t>δέχεται </a:t>
            </a:r>
            <a:r>
              <a:rPr lang="el-GR" sz="2800" dirty="0">
                <a:solidFill>
                  <a:srgbClr val="FFFFFF"/>
                </a:solidFill>
                <a:latin typeface="Cambria" pitchFamily="18" charset="0"/>
              </a:rPr>
              <a:t>συνεχώς </a:t>
            </a:r>
            <a:r>
              <a:rPr lang="el-GR" sz="2800" dirty="0" smtClean="0">
                <a:solidFill>
                  <a:srgbClr val="FFFFFF"/>
                </a:solidFill>
                <a:latin typeface="Cambria" pitchFamily="18" charset="0"/>
              </a:rPr>
              <a:t>πληροφορίες – νευρικές ώσεις (μέσω της αισθητικής νευρικής οδού) από</a:t>
            </a:r>
          </a:p>
          <a:p>
            <a:pPr marL="590550" indent="-457200">
              <a:lnSpc>
                <a:spcPct val="120089"/>
              </a:lnSpc>
              <a:buClr>
                <a:srgbClr val="FFFFFF"/>
              </a:buClr>
              <a:buSzPct val="167264"/>
              <a:buFont typeface="Wingdings" pitchFamily="2" charset="2"/>
              <a:buChar char="ü"/>
            </a:pPr>
            <a:r>
              <a:rPr lang="el-GR" sz="2800" dirty="0" smtClean="0">
                <a:solidFill>
                  <a:srgbClr val="FFC000"/>
                </a:solidFill>
                <a:latin typeface="Cambria" pitchFamily="18" charset="0"/>
              </a:rPr>
              <a:t>τα αισθητήρια της όρασης</a:t>
            </a:r>
          </a:p>
          <a:p>
            <a:pPr marL="590550" indent="-457200">
              <a:lnSpc>
                <a:spcPct val="120089"/>
              </a:lnSpc>
              <a:buClr>
                <a:srgbClr val="FFFFFF"/>
              </a:buClr>
              <a:buSzPct val="167264"/>
              <a:buFont typeface="Wingdings" pitchFamily="2" charset="2"/>
              <a:buChar char="ü"/>
            </a:pPr>
            <a:r>
              <a:rPr lang="el-GR" sz="2800" dirty="0">
                <a:solidFill>
                  <a:srgbClr val="FFC000"/>
                </a:solidFill>
                <a:latin typeface="Cambria" pitchFamily="18" charset="0"/>
              </a:rPr>
              <a:t>τα αισθητήρια της </a:t>
            </a:r>
            <a:r>
              <a:rPr lang="el-GR" sz="2800" dirty="0" smtClean="0">
                <a:solidFill>
                  <a:srgbClr val="FFC000"/>
                </a:solidFill>
                <a:latin typeface="Cambria" pitchFamily="18" charset="0"/>
              </a:rPr>
              <a:t>ισορροπίας</a:t>
            </a:r>
          </a:p>
          <a:p>
            <a:pPr marL="590550" indent="-457200">
              <a:lnSpc>
                <a:spcPct val="120089"/>
              </a:lnSpc>
              <a:buClr>
                <a:srgbClr val="FFFFFF"/>
              </a:buClr>
              <a:buSzPct val="167264"/>
              <a:buFont typeface="Wingdings" pitchFamily="2" charset="2"/>
              <a:buChar char="ü"/>
            </a:pPr>
            <a:r>
              <a:rPr lang="el-GR" sz="2800" dirty="0" smtClean="0">
                <a:solidFill>
                  <a:srgbClr val="FFC000"/>
                </a:solidFill>
                <a:latin typeface="Cambria" pitchFamily="18" charset="0"/>
              </a:rPr>
              <a:t>υποδοχείς </a:t>
            </a:r>
            <a:r>
              <a:rPr lang="el-GR" sz="2800" dirty="0">
                <a:solidFill>
                  <a:srgbClr val="FFC000"/>
                </a:solidFill>
                <a:latin typeface="Cambria" pitchFamily="18" charset="0"/>
              </a:rPr>
              <a:t>των μυών, των τενόντων και των </a:t>
            </a:r>
            <a:r>
              <a:rPr lang="el-GR" sz="2800" dirty="0" smtClean="0">
                <a:solidFill>
                  <a:srgbClr val="FFC000"/>
                </a:solidFill>
                <a:latin typeface="Cambria" pitchFamily="18" charset="0"/>
              </a:rPr>
              <a:t>αρθρώσεων …</a:t>
            </a:r>
            <a:endParaRPr lang="en-US" sz="2800" dirty="0">
              <a:solidFill>
                <a:srgbClr val="FFC000"/>
              </a:solidFill>
              <a:latin typeface="Cambria" pitchFamily="18" charset="0"/>
            </a:endParaRPr>
          </a:p>
        </p:txBody>
      </p:sp>
      <p:sp>
        <p:nvSpPr>
          <p:cNvPr id="2" name="TextBox 1"/>
          <p:cNvSpPr txBox="1"/>
          <p:nvPr/>
        </p:nvSpPr>
        <p:spPr>
          <a:xfrm>
            <a:off x="615504" y="281608"/>
            <a:ext cx="4876656" cy="523220"/>
          </a:xfrm>
          <a:prstGeom prst="rect">
            <a:avLst/>
          </a:prstGeom>
          <a:solidFill>
            <a:srgbClr val="FFC000"/>
          </a:solidFill>
        </p:spPr>
        <p:txBody>
          <a:bodyPr wrap="none" rtlCol="0">
            <a:spAutoFit/>
          </a:bodyPr>
          <a:lstStyle/>
          <a:p>
            <a:r>
              <a:rPr lang="el-GR" sz="2800" b="1" dirty="0" smtClean="0">
                <a:latin typeface="Cambria" pitchFamily="18" charset="0"/>
              </a:rPr>
              <a:t>Ρόλος της παρεγκεφαλίδας</a:t>
            </a:r>
            <a:endParaRPr lang="el-GR" sz="2800" b="1" dirty="0">
              <a:latin typeface="Cambria"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52" y="4386064"/>
            <a:ext cx="3744416" cy="312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5080000" y="4962128"/>
            <a:ext cx="4212976" cy="2308324"/>
          </a:xfrm>
          <a:prstGeom prst="rect">
            <a:avLst/>
          </a:prstGeom>
        </p:spPr>
        <p:txBody>
          <a:bodyPr wrap="square">
            <a:spAutoFit/>
          </a:bodyPr>
          <a:lstStyle/>
          <a:p>
            <a:r>
              <a:rPr lang="el-GR" sz="1800" dirty="0">
                <a:solidFill>
                  <a:schemeClr val="bg1"/>
                </a:solidFill>
                <a:latin typeface="Cambria" pitchFamily="18" charset="0"/>
              </a:rPr>
              <a:t>Ένα κύτταρο </a:t>
            </a:r>
            <a:r>
              <a:rPr lang="el-GR" sz="1800" dirty="0" err="1">
                <a:solidFill>
                  <a:schemeClr val="bg1"/>
                </a:solidFill>
                <a:latin typeface="Cambria" pitchFamily="18" charset="0"/>
              </a:rPr>
              <a:t>Purkinje</a:t>
            </a:r>
            <a:r>
              <a:rPr lang="el-GR" sz="1800" dirty="0">
                <a:solidFill>
                  <a:schemeClr val="bg1"/>
                </a:solidFill>
                <a:latin typeface="Cambria" pitchFamily="18" charset="0"/>
              </a:rPr>
              <a:t> της παρεγκεφαλίδας με </a:t>
            </a:r>
            <a:r>
              <a:rPr lang="el-GR" sz="1800" dirty="0" smtClean="0">
                <a:solidFill>
                  <a:schemeClr val="bg1"/>
                </a:solidFill>
                <a:latin typeface="Cambria" pitchFamily="18" charset="0"/>
              </a:rPr>
              <a:t>εκτεταμένη «</a:t>
            </a:r>
            <a:r>
              <a:rPr lang="el-GR" sz="1800" dirty="0">
                <a:solidFill>
                  <a:schemeClr val="bg1"/>
                </a:solidFill>
                <a:latin typeface="Cambria" pitchFamily="18" charset="0"/>
              </a:rPr>
              <a:t>διακλάδωση» των </a:t>
            </a:r>
            <a:r>
              <a:rPr lang="el-GR" sz="1800" dirty="0" err="1">
                <a:solidFill>
                  <a:schemeClr val="bg1"/>
                </a:solidFill>
                <a:latin typeface="Cambria" pitchFamily="18" charset="0"/>
              </a:rPr>
              <a:t>δενδριτών</a:t>
            </a:r>
            <a:r>
              <a:rPr lang="el-GR" sz="1800" dirty="0">
                <a:solidFill>
                  <a:schemeClr val="bg1"/>
                </a:solidFill>
                <a:latin typeface="Cambria" pitchFamily="18" charset="0"/>
              </a:rPr>
              <a:t> του. </a:t>
            </a:r>
            <a:endParaRPr lang="el-GR" sz="1800" dirty="0" smtClean="0">
              <a:solidFill>
                <a:schemeClr val="bg1"/>
              </a:solidFill>
              <a:latin typeface="Cambria" pitchFamily="18" charset="0"/>
            </a:endParaRPr>
          </a:p>
          <a:p>
            <a:r>
              <a:rPr lang="el-GR" sz="1800" dirty="0" smtClean="0">
                <a:solidFill>
                  <a:schemeClr val="bg1"/>
                </a:solidFill>
                <a:latin typeface="Cambria" pitchFamily="18" charset="0"/>
              </a:rPr>
              <a:t>Αυτό </a:t>
            </a:r>
            <a:r>
              <a:rPr lang="el-GR" sz="1800" dirty="0">
                <a:solidFill>
                  <a:schemeClr val="bg1"/>
                </a:solidFill>
                <a:latin typeface="Cambria" pitchFamily="18" charset="0"/>
              </a:rPr>
              <a:t>εξυπηρετεί </a:t>
            </a:r>
            <a:r>
              <a:rPr lang="el-GR" sz="1800" dirty="0" smtClean="0">
                <a:solidFill>
                  <a:schemeClr val="bg1"/>
                </a:solidFill>
                <a:latin typeface="Cambria" pitchFamily="18" charset="0"/>
              </a:rPr>
              <a:t>στην πρόσληψη </a:t>
            </a:r>
            <a:r>
              <a:rPr lang="el-GR" sz="1800" dirty="0">
                <a:solidFill>
                  <a:schemeClr val="bg1"/>
                </a:solidFill>
                <a:latin typeface="Cambria" pitchFamily="18" charset="0"/>
              </a:rPr>
              <a:t>των μυριάδων πληροφοριών που απαιτούνται για </a:t>
            </a:r>
            <a:r>
              <a:rPr lang="el-GR" sz="1800" dirty="0" smtClean="0">
                <a:solidFill>
                  <a:schemeClr val="bg1"/>
                </a:solidFill>
                <a:latin typeface="Cambria" pitchFamily="18" charset="0"/>
              </a:rPr>
              <a:t>τον ακριβή </a:t>
            </a:r>
            <a:r>
              <a:rPr lang="el-GR" sz="1800" dirty="0">
                <a:solidFill>
                  <a:schemeClr val="bg1"/>
                </a:solidFill>
                <a:latin typeface="Cambria" pitchFamily="18" charset="0"/>
              </a:rPr>
              <a:t>συγχρονισμό των κινήσεων δεξιοτεχνίας που μαθαίνουμε.</a:t>
            </a:r>
          </a:p>
        </p:txBody>
      </p:sp>
    </p:spTree>
    <p:extLst>
      <p:ext uri="{BB962C8B-B14F-4D97-AF65-F5344CB8AC3E}">
        <p14:creationId xmlns:p14="http://schemas.microsoft.com/office/powerpoint/2010/main" val="3334316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14272" y="2585864"/>
            <a:ext cx="9649072" cy="2246769"/>
          </a:xfrm>
          <a:prstGeom prst="rect">
            <a:avLst/>
          </a:prstGeom>
          <a:ln>
            <a:solidFill>
              <a:srgbClr val="FFC000"/>
            </a:solidFill>
          </a:ln>
        </p:spPr>
        <p:txBody>
          <a:bodyPr wrap="square">
            <a:spAutoFit/>
          </a:bodyPr>
          <a:lstStyle/>
          <a:p>
            <a:r>
              <a:rPr lang="el-GR" sz="2800" b="1" dirty="0" smtClean="0">
                <a:solidFill>
                  <a:srgbClr val="FFC000"/>
                </a:solidFill>
                <a:latin typeface="Cambria" pitchFamily="18" charset="0"/>
              </a:rPr>
              <a:t>Έχει </a:t>
            </a:r>
            <a:r>
              <a:rPr lang="el-GR" sz="2800" b="1" dirty="0">
                <a:solidFill>
                  <a:srgbClr val="FFC000"/>
                </a:solidFill>
                <a:latin typeface="Cambria" pitchFamily="18" charset="0"/>
              </a:rPr>
              <a:t>σημαντικό ρόλο για </a:t>
            </a:r>
            <a:endParaRPr lang="el-GR" sz="2800" b="1" dirty="0" smtClean="0">
              <a:solidFill>
                <a:srgbClr val="FFC000"/>
              </a:solidFill>
              <a:latin typeface="Cambria" pitchFamily="18" charset="0"/>
            </a:endParaRPr>
          </a:p>
          <a:p>
            <a:pPr marL="457200" indent="-457200">
              <a:buFont typeface="Arial" pitchFamily="34" charset="0"/>
              <a:buChar char="•"/>
            </a:pPr>
            <a:r>
              <a:rPr lang="el-GR" sz="2800" b="1" dirty="0" smtClean="0">
                <a:solidFill>
                  <a:srgbClr val="FFC000"/>
                </a:solidFill>
                <a:latin typeface="Cambria" pitchFamily="18" charset="0"/>
              </a:rPr>
              <a:t>το </a:t>
            </a:r>
            <a:r>
              <a:rPr lang="el-GR" sz="2800" b="1" dirty="0">
                <a:solidFill>
                  <a:srgbClr val="FFC000"/>
                </a:solidFill>
                <a:latin typeface="Cambria" pitchFamily="18" charset="0"/>
              </a:rPr>
              <a:t>συντονισμό των κινήσεων του </a:t>
            </a:r>
            <a:r>
              <a:rPr lang="el-GR" sz="2800" b="1" dirty="0" smtClean="0">
                <a:solidFill>
                  <a:srgbClr val="FFC000"/>
                </a:solidFill>
                <a:latin typeface="Cambria" pitchFamily="18" charset="0"/>
              </a:rPr>
              <a:t>σώματος</a:t>
            </a:r>
            <a:r>
              <a:rPr lang="en-US" sz="2800" b="1" dirty="0" smtClean="0">
                <a:solidFill>
                  <a:srgbClr val="FFC000"/>
                </a:solidFill>
                <a:latin typeface="Cambria" pitchFamily="18" charset="0"/>
              </a:rPr>
              <a:t>,</a:t>
            </a:r>
            <a:r>
              <a:rPr lang="el-GR" sz="2800" b="1" dirty="0">
                <a:solidFill>
                  <a:srgbClr val="FFC000"/>
                </a:solidFill>
                <a:latin typeface="Cambria" pitchFamily="18" charset="0"/>
              </a:rPr>
              <a:t> </a:t>
            </a:r>
            <a:endParaRPr lang="el-GR" sz="2800" b="1" dirty="0" smtClean="0">
              <a:solidFill>
                <a:srgbClr val="FFC000"/>
              </a:solidFill>
              <a:latin typeface="Cambria" pitchFamily="18" charset="0"/>
            </a:endParaRPr>
          </a:p>
          <a:p>
            <a:pPr indent="365125"/>
            <a:r>
              <a:rPr lang="el-GR" sz="2800" b="1" dirty="0" smtClean="0">
                <a:solidFill>
                  <a:srgbClr val="FFC000"/>
                </a:solidFill>
                <a:latin typeface="Cambria" pitchFamily="18" charset="0"/>
              </a:rPr>
              <a:t>(εκμάθηση </a:t>
            </a:r>
            <a:r>
              <a:rPr lang="el-GR" sz="2800" b="1" dirty="0">
                <a:solidFill>
                  <a:srgbClr val="FFC000"/>
                </a:solidFill>
                <a:latin typeface="Cambria" pitchFamily="18" charset="0"/>
              </a:rPr>
              <a:t>των κινητικών </a:t>
            </a:r>
            <a:r>
              <a:rPr lang="el-GR" sz="2800" b="1" dirty="0" smtClean="0">
                <a:solidFill>
                  <a:srgbClr val="FFC000"/>
                </a:solidFill>
                <a:latin typeface="Cambria" pitchFamily="18" charset="0"/>
              </a:rPr>
              <a:t>δεξιοτήτων)</a:t>
            </a:r>
          </a:p>
          <a:p>
            <a:pPr marL="457200" indent="-457200">
              <a:buFont typeface="Arial" pitchFamily="34" charset="0"/>
              <a:buChar char="•"/>
            </a:pPr>
            <a:r>
              <a:rPr lang="el-GR" sz="2800" b="1" dirty="0" smtClean="0">
                <a:solidFill>
                  <a:srgbClr val="FFC000"/>
                </a:solidFill>
                <a:latin typeface="Cambria" pitchFamily="18" charset="0"/>
              </a:rPr>
              <a:t>την ισορροπία του</a:t>
            </a:r>
            <a:r>
              <a:rPr lang="en-US" sz="2800" b="1" dirty="0" smtClean="0">
                <a:solidFill>
                  <a:srgbClr val="FFC000"/>
                </a:solidFill>
                <a:latin typeface="Cambria" pitchFamily="18" charset="0"/>
              </a:rPr>
              <a:t> </a:t>
            </a:r>
            <a:r>
              <a:rPr lang="el-GR" sz="2800" b="1" dirty="0" smtClean="0">
                <a:solidFill>
                  <a:srgbClr val="FFC000"/>
                </a:solidFill>
                <a:latin typeface="Cambria" pitchFamily="18" charset="0"/>
              </a:rPr>
              <a:t>σώματος</a:t>
            </a:r>
            <a:r>
              <a:rPr lang="en-US" sz="2800" b="1" dirty="0" smtClean="0">
                <a:solidFill>
                  <a:srgbClr val="FFC000"/>
                </a:solidFill>
                <a:latin typeface="Cambria" pitchFamily="18" charset="0"/>
              </a:rPr>
              <a:t> </a:t>
            </a:r>
            <a:r>
              <a:rPr lang="el-GR" sz="2800" b="1" dirty="0" smtClean="0">
                <a:solidFill>
                  <a:srgbClr val="FFC000"/>
                </a:solidFill>
                <a:latin typeface="Cambria" pitchFamily="18" charset="0"/>
              </a:rPr>
              <a:t>και </a:t>
            </a:r>
          </a:p>
          <a:p>
            <a:pPr marL="457200" indent="-457200">
              <a:buFont typeface="Arial" pitchFamily="34" charset="0"/>
              <a:buChar char="•"/>
            </a:pPr>
            <a:r>
              <a:rPr lang="el-GR" sz="2800" b="1" dirty="0" smtClean="0">
                <a:solidFill>
                  <a:srgbClr val="FFC000"/>
                </a:solidFill>
                <a:latin typeface="Cambria" pitchFamily="18" charset="0"/>
              </a:rPr>
              <a:t>την διατήρηση του μυϊκού </a:t>
            </a:r>
            <a:r>
              <a:rPr lang="el-GR" sz="2800" b="1" dirty="0">
                <a:solidFill>
                  <a:srgbClr val="FFC000"/>
                </a:solidFill>
                <a:latin typeface="Cambria" pitchFamily="18" charset="0"/>
              </a:rPr>
              <a:t>τόνου </a:t>
            </a:r>
          </a:p>
        </p:txBody>
      </p:sp>
      <p:sp>
        <p:nvSpPr>
          <p:cNvPr id="5" name="Ορθογώνιο 4"/>
          <p:cNvSpPr/>
          <p:nvPr/>
        </p:nvSpPr>
        <p:spPr>
          <a:xfrm>
            <a:off x="2560248" y="6114256"/>
            <a:ext cx="7416824" cy="1323439"/>
          </a:xfrm>
          <a:prstGeom prst="rect">
            <a:avLst/>
          </a:prstGeom>
          <a:solidFill>
            <a:schemeClr val="bg1">
              <a:lumMod val="85000"/>
            </a:schemeClr>
          </a:solidFill>
        </p:spPr>
        <p:txBody>
          <a:bodyPr wrap="square">
            <a:spAutoFit/>
          </a:bodyPr>
          <a:lstStyle/>
          <a:p>
            <a:r>
              <a:rPr lang="el-GR" sz="2000" dirty="0" smtClean="0">
                <a:latin typeface="Cambria" pitchFamily="18" charset="0"/>
              </a:rPr>
              <a:t>Αν </a:t>
            </a:r>
            <a:r>
              <a:rPr lang="el-GR" sz="2000" dirty="0">
                <a:latin typeface="Cambria" pitchFamily="18" charset="0"/>
              </a:rPr>
              <a:t>υποστεί κάποια βλάβη μπορεί να προκαλέσει σοβαρά προβλήματα στην ακρίβεια εκτέλεσης των </a:t>
            </a:r>
            <a:r>
              <a:rPr lang="el-GR" sz="2000" dirty="0" smtClean="0">
                <a:latin typeface="Cambria" pitchFamily="18" charset="0"/>
              </a:rPr>
              <a:t>κινήσεων, σε </a:t>
            </a:r>
            <a:r>
              <a:rPr lang="el-GR" sz="2000" dirty="0">
                <a:latin typeface="Cambria" pitchFamily="18" charset="0"/>
              </a:rPr>
              <a:t>ελαττωμένο συντονισμό </a:t>
            </a:r>
            <a:r>
              <a:rPr lang="el-GR" sz="2000" dirty="0" smtClean="0">
                <a:latin typeface="Cambria" pitchFamily="18" charset="0"/>
              </a:rPr>
              <a:t>των κινήσεων</a:t>
            </a:r>
            <a:r>
              <a:rPr lang="el-GR" sz="2000" dirty="0">
                <a:latin typeface="Cambria" pitchFamily="18" charset="0"/>
              </a:rPr>
              <a:t>, απώλεια της ισορροπίας</a:t>
            </a:r>
            <a:r>
              <a:rPr lang="el-GR" sz="2000" dirty="0" smtClean="0">
                <a:latin typeface="Cambria" pitchFamily="18" charset="0"/>
              </a:rPr>
              <a:t>, προβλήματα </a:t>
            </a:r>
            <a:r>
              <a:rPr lang="el-GR" sz="2000" dirty="0">
                <a:latin typeface="Cambria" pitchFamily="18" charset="0"/>
              </a:rPr>
              <a:t>στην ομιλία και </a:t>
            </a:r>
            <a:r>
              <a:rPr lang="el-GR" sz="2000" dirty="0" smtClean="0">
                <a:latin typeface="Cambria" pitchFamily="18" charset="0"/>
              </a:rPr>
              <a:t>κάποιες </a:t>
            </a:r>
            <a:r>
              <a:rPr lang="el-GR" sz="2000" dirty="0" err="1" smtClean="0">
                <a:latin typeface="Cambria" pitchFamily="18" charset="0"/>
              </a:rPr>
              <a:t>γνωσιακές</a:t>
            </a:r>
            <a:r>
              <a:rPr lang="el-GR" sz="2000" dirty="0" smtClean="0">
                <a:latin typeface="Cambria" pitchFamily="18" charset="0"/>
              </a:rPr>
              <a:t> </a:t>
            </a:r>
            <a:r>
              <a:rPr lang="el-GR" sz="2000" dirty="0">
                <a:latin typeface="Cambria" pitchFamily="18" charset="0"/>
              </a:rPr>
              <a:t>δυσκολίες.</a:t>
            </a:r>
            <a:r>
              <a:rPr lang="el-GR" sz="2000" dirty="0" smtClean="0">
                <a:latin typeface="Cambria" pitchFamily="18" charset="0"/>
              </a:rPr>
              <a:t>.</a:t>
            </a:r>
            <a:endParaRPr lang="en-US" sz="2000" dirty="0">
              <a:latin typeface="Cambria" pitchFamily="18" charset="0"/>
            </a:endParaRPr>
          </a:p>
        </p:txBody>
      </p:sp>
      <p:sp>
        <p:nvSpPr>
          <p:cNvPr id="6" name="Ορθογώνιο 5"/>
          <p:cNvSpPr/>
          <p:nvPr/>
        </p:nvSpPr>
        <p:spPr>
          <a:xfrm>
            <a:off x="314272" y="641648"/>
            <a:ext cx="9014200" cy="1136719"/>
          </a:xfrm>
          <a:prstGeom prst="rect">
            <a:avLst/>
          </a:prstGeom>
        </p:spPr>
        <p:txBody>
          <a:bodyPr wrap="square" lIns="101599" tIns="50799" rIns="101599" bIns="50799">
            <a:spAutoFit/>
          </a:bodyPr>
          <a:lstStyle/>
          <a:p>
            <a:pPr marL="133350">
              <a:lnSpc>
                <a:spcPct val="120089"/>
              </a:lnSpc>
              <a:buClr>
                <a:srgbClr val="FFFFFF"/>
              </a:buClr>
              <a:buSzPct val="167264"/>
            </a:pPr>
            <a:r>
              <a:rPr lang="el-GR" sz="2800" dirty="0" smtClean="0">
                <a:solidFill>
                  <a:srgbClr val="FFFFFF"/>
                </a:solidFill>
                <a:latin typeface="Cambria" pitchFamily="18" charset="0"/>
              </a:rPr>
              <a:t>… στη </a:t>
            </a:r>
            <a:r>
              <a:rPr lang="el-GR" sz="2800" dirty="0">
                <a:solidFill>
                  <a:srgbClr val="FFFFFF"/>
                </a:solidFill>
                <a:latin typeface="Cambria" pitchFamily="18" charset="0"/>
              </a:rPr>
              <a:t>συνέχεια επηρεάζει νευρικές οδούς, ώστε να προκαλέσει τις λεπτές, ήπιες και </a:t>
            </a:r>
            <a:r>
              <a:rPr lang="el-GR" sz="2800" dirty="0" smtClean="0">
                <a:solidFill>
                  <a:srgbClr val="FFFFFF"/>
                </a:solidFill>
                <a:latin typeface="Cambria" pitchFamily="18" charset="0"/>
              </a:rPr>
              <a:t>συνδυασμένες</a:t>
            </a:r>
            <a:r>
              <a:rPr lang="el-GR" sz="2800" dirty="0">
                <a:solidFill>
                  <a:srgbClr val="FFFFFF"/>
                </a:solidFill>
                <a:latin typeface="Cambria" pitchFamily="18" charset="0"/>
              </a:rPr>
              <a:t> κινήσεις.</a:t>
            </a:r>
          </a:p>
        </p:txBody>
      </p:sp>
      <p:sp>
        <p:nvSpPr>
          <p:cNvPr id="3" name="Επεξήγηση με στρογγυλεμένο παραλληλόγραμμο 2"/>
          <p:cNvSpPr/>
          <p:nvPr/>
        </p:nvSpPr>
        <p:spPr>
          <a:xfrm>
            <a:off x="5138808" y="5009022"/>
            <a:ext cx="3613600" cy="352780"/>
          </a:xfrm>
          <a:prstGeom prst="wedgeRoundRectCallout">
            <a:avLst>
              <a:gd name="adj1" fmla="val -45050"/>
              <a:gd name="adj2" fmla="val -142266"/>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chemeClr val="tx1"/>
                </a:solidFill>
              </a:rPr>
              <a:t>κατάσταση του μυός σε </a:t>
            </a:r>
            <a:r>
              <a:rPr lang="el-GR" sz="1800" b="1" dirty="0" smtClean="0">
                <a:solidFill>
                  <a:schemeClr val="tx1"/>
                </a:solidFill>
              </a:rPr>
              <a:t>ηρεμία</a:t>
            </a:r>
            <a:endParaRPr lang="el-GR" sz="1800" b="1" dirty="0">
              <a:solidFill>
                <a:schemeClr val="tx1"/>
              </a:solidFill>
            </a:endParaRPr>
          </a:p>
        </p:txBody>
      </p:sp>
    </p:spTree>
    <p:extLst>
      <p:ext uri="{BB962C8B-B14F-4D97-AF65-F5344CB8AC3E}">
        <p14:creationId xmlns:p14="http://schemas.microsoft.com/office/powerpoint/2010/main" val="3385322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neurocenter.gr/imagebank/h555119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816" y="2297832"/>
            <a:ext cx="7531463" cy="4911824"/>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255464" y="187137"/>
            <a:ext cx="4020652" cy="400110"/>
          </a:xfrm>
          <a:prstGeom prst="rect">
            <a:avLst/>
          </a:prstGeom>
          <a:ln>
            <a:solidFill>
              <a:srgbClr val="FFC000"/>
            </a:solidFill>
          </a:ln>
        </p:spPr>
        <p:txBody>
          <a:bodyPr wrap="none">
            <a:spAutoFit/>
          </a:bodyPr>
          <a:lstStyle/>
          <a:p>
            <a:r>
              <a:rPr lang="el-GR" sz="2000" b="1" dirty="0">
                <a:solidFill>
                  <a:srgbClr val="FFC000"/>
                </a:solidFill>
                <a:latin typeface="Cambria" pitchFamily="18" charset="0"/>
              </a:rPr>
              <a:t>αγγειακό εγκεφαλικό επεισόδιο</a:t>
            </a:r>
            <a:endParaRPr lang="el-GR" sz="2000" dirty="0">
              <a:solidFill>
                <a:srgbClr val="FFC000"/>
              </a:solidFill>
              <a:latin typeface="Cambria" pitchFamily="18" charset="0"/>
            </a:endParaRPr>
          </a:p>
        </p:txBody>
      </p:sp>
      <p:sp>
        <p:nvSpPr>
          <p:cNvPr id="5" name="Ορθογώνιο 4"/>
          <p:cNvSpPr/>
          <p:nvPr/>
        </p:nvSpPr>
        <p:spPr>
          <a:xfrm>
            <a:off x="244952" y="857672"/>
            <a:ext cx="9443560" cy="707886"/>
          </a:xfrm>
          <a:prstGeom prst="rect">
            <a:avLst/>
          </a:prstGeom>
        </p:spPr>
        <p:txBody>
          <a:bodyPr wrap="square">
            <a:spAutoFit/>
          </a:bodyPr>
          <a:lstStyle/>
          <a:p>
            <a:r>
              <a:rPr lang="el-GR" sz="2000" dirty="0">
                <a:solidFill>
                  <a:schemeClr val="bg1"/>
                </a:solidFill>
                <a:latin typeface="Cambria" pitchFamily="18" charset="0"/>
              </a:rPr>
              <a:t>προκαλείται είτε από την απόφραξη ενός αγγείου (ισχαιμικό επεισόδιο), είτε από τη ρήξη του (εγκεφαλική αιμορραγία). </a:t>
            </a:r>
          </a:p>
        </p:txBody>
      </p:sp>
    </p:spTree>
    <p:extLst>
      <p:ext uri="{BB962C8B-B14F-4D97-AF65-F5344CB8AC3E}">
        <p14:creationId xmlns:p14="http://schemas.microsoft.com/office/powerpoint/2010/main" val="1450256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FFC000"/>
          </a:solidFill>
        </p:spPr>
        <p:txBody>
          <a:bodyPr/>
          <a:lstStyle/>
          <a:p>
            <a:pPr algn="ctr"/>
            <a:r>
              <a:rPr lang="el-GR" b="1" dirty="0" smtClean="0">
                <a:latin typeface="Cambria" pitchFamily="18" charset="0"/>
              </a:rPr>
              <a:t>από ΤΡΑΠΕΖΑ ΘΕΜΑΤΩΝ</a:t>
            </a:r>
            <a:endParaRPr lang="el-GR" b="1" dirty="0">
              <a:latin typeface="Cambria" pitchFamily="18" charset="0"/>
            </a:endParaRPr>
          </a:p>
        </p:txBody>
      </p:sp>
      <p:sp>
        <p:nvSpPr>
          <p:cNvPr id="3" name="Θέση κειμένου 2"/>
          <p:cNvSpPr>
            <a:spLocks noGrp="1"/>
          </p:cNvSpPr>
          <p:nvPr>
            <p:ph type="body" idx="1"/>
          </p:nvPr>
        </p:nvSpPr>
        <p:spPr>
          <a:xfrm>
            <a:off x="304800" y="1793776"/>
            <a:ext cx="9671744" cy="5486399"/>
          </a:xfrm>
          <a:solidFill>
            <a:schemeClr val="tx1"/>
          </a:solidFill>
        </p:spPr>
        <p:txBody>
          <a:bodyPr/>
          <a:lstStyle/>
          <a:p>
            <a:pPr lvl="0"/>
            <a:r>
              <a:rPr lang="el-GR" sz="2400" dirty="0">
                <a:solidFill>
                  <a:srgbClr val="FFC000"/>
                </a:solidFill>
                <a:latin typeface="Cambria" pitchFamily="18" charset="0"/>
              </a:rPr>
              <a:t>Το στέλεχος αποτελεί την περιοχή του εγκεφάλου που συνδέει τα ημισφαίρια με τον νωτιαίο μυελό και ελέγχει πολλές από τις λειτουργίες του ανθρώπινου σώματος. Να απαντήσετε στις ερωτήσεις:</a:t>
            </a:r>
          </a:p>
          <a:p>
            <a:pPr marL="365125" indent="-365125"/>
            <a:r>
              <a:rPr lang="el-GR" sz="2400" dirty="0">
                <a:solidFill>
                  <a:srgbClr val="FFC000"/>
                </a:solidFill>
                <a:latin typeface="Cambria" pitchFamily="18" charset="0"/>
              </a:rPr>
              <a:t>α) Ποιες είναι οι σημαντικότερες λειτουργικές περιοχές του στελέχους; Ποια από αυτές διοχετεύει τις νευρικές ώσεις που προέρχονται από τους αισθητικούς υποδοχείς στο φλοιό του εγκεφάλου; (4μ)</a:t>
            </a:r>
          </a:p>
          <a:p>
            <a:pPr marL="365125" indent="-365125"/>
            <a:r>
              <a:rPr lang="el-GR" sz="2400" dirty="0">
                <a:solidFill>
                  <a:srgbClr val="FFC000"/>
                </a:solidFill>
                <a:latin typeface="Cambria" pitchFamily="18" charset="0"/>
              </a:rPr>
              <a:t>β) Πώς ονομάζεται η λειτουργική περιοχή του στελέχους του εγκεφάλου που περιλαμβάνει σημαντικά κέντρα του Αυτόνομου Νευρικού Συστήματος. Ποιες άλλες λειτουργίες φέρει σε πέρας; (5μ)</a:t>
            </a:r>
          </a:p>
          <a:p>
            <a:pPr marL="365125" indent="-365125"/>
            <a:r>
              <a:rPr lang="el-GR" sz="2400" dirty="0">
                <a:solidFill>
                  <a:srgbClr val="FFC000"/>
                </a:solidFill>
                <a:latin typeface="Cambria" pitchFamily="18" charset="0"/>
              </a:rPr>
              <a:t>γ) Πώς ονομάζεται η λειτουργική περιοχή του στελέχους του εγκεφάλου που είναι υπεύθυνη για την ομοιόσταση; Για ποιο λόγο η περιοχή αυτή αποτελεί την περιοχή σύνδεσης του νευρικού συστήματος με το σύστημα των ενδοκρινών αδένων; (4μ)</a:t>
            </a:r>
          </a:p>
          <a:p>
            <a:endParaRPr lang="el-GR" sz="2400" dirty="0">
              <a:solidFill>
                <a:srgbClr val="FFC000"/>
              </a:solidFill>
              <a:latin typeface="Cambria" pitchFamily="18" charset="0"/>
            </a:endParaRPr>
          </a:p>
        </p:txBody>
      </p:sp>
    </p:spTree>
    <p:extLst>
      <p:ext uri="{BB962C8B-B14F-4D97-AF65-F5344CB8AC3E}">
        <p14:creationId xmlns:p14="http://schemas.microsoft.com/office/powerpoint/2010/main" val="2351698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FFC000"/>
          </a:solidFill>
        </p:spPr>
        <p:txBody>
          <a:bodyPr lIns="91425" tIns="91425" rIns="91425" bIns="91425" anchor="t" anchorCtr="0"/>
          <a:lstStyle/>
          <a:p>
            <a:pPr algn="ctr"/>
            <a:r>
              <a:rPr lang="el-GR" b="1" dirty="0">
                <a:latin typeface="Cambria" pitchFamily="18" charset="0"/>
              </a:rPr>
              <a:t>από ΤΡΑΠΕΖΑ ΘΕΜΑΤΩΝ</a:t>
            </a:r>
          </a:p>
        </p:txBody>
      </p:sp>
      <p:sp>
        <p:nvSpPr>
          <p:cNvPr id="3" name="Θέση κειμένου 2"/>
          <p:cNvSpPr>
            <a:spLocks noGrp="1"/>
          </p:cNvSpPr>
          <p:nvPr>
            <p:ph type="body" idx="1"/>
          </p:nvPr>
        </p:nvSpPr>
        <p:spPr>
          <a:xfrm>
            <a:off x="304800" y="1793776"/>
            <a:ext cx="9671744" cy="5486399"/>
          </a:xfrm>
          <a:solidFill>
            <a:schemeClr val="tx1"/>
          </a:solidFill>
        </p:spPr>
        <p:txBody>
          <a:bodyPr lIns="91425" tIns="91425" rIns="91425" bIns="91425" anchor="t" anchorCtr="0"/>
          <a:lstStyle/>
          <a:p>
            <a:r>
              <a:rPr lang="el-GR" sz="2400" dirty="0">
                <a:solidFill>
                  <a:srgbClr val="FFC000"/>
                </a:solidFill>
                <a:latin typeface="Cambria" pitchFamily="18" charset="0"/>
              </a:rPr>
              <a:t>Το Στέλεχος του Εγκεφάλου αποτελεί το τμήμα του που συνδέει τα εγκεφαλικά ημισφαίρια με το Νωτιαίο Μυελό. Να απαντήσετε στις ερωτήσεις:</a:t>
            </a:r>
          </a:p>
          <a:p>
            <a:pPr marL="365125" indent="-365125"/>
            <a:r>
              <a:rPr lang="el-GR" sz="2400" dirty="0">
                <a:solidFill>
                  <a:srgbClr val="FFC000"/>
                </a:solidFill>
                <a:latin typeface="Cambria" pitchFamily="18" charset="0"/>
              </a:rPr>
              <a:t>α) Από ποια επί μέρους τμήματα αποτελείται το στέλεχος του εγκεφάλου; (3μ)</a:t>
            </a:r>
          </a:p>
          <a:p>
            <a:pPr marL="365125" indent="-365125"/>
            <a:r>
              <a:rPr lang="el-GR" sz="2400" dirty="0">
                <a:solidFill>
                  <a:srgbClr val="FFC000"/>
                </a:solidFill>
                <a:latin typeface="Cambria" pitchFamily="18" charset="0"/>
              </a:rPr>
              <a:t>β) Ποιο από τα τμήματα αυτά διοχετεύει τις νευρικές ώσεις από τους αισθητικούς υποδοχείς στις κατάλληλες περιοχές του φλοιού, προκειμένου να αναλυθούν; (1μ)</a:t>
            </a:r>
          </a:p>
          <a:p>
            <a:pPr marL="365125" indent="-365125"/>
            <a:r>
              <a:rPr lang="el-GR" sz="2400" dirty="0">
                <a:solidFill>
                  <a:srgbClr val="FFC000"/>
                </a:solidFill>
                <a:latin typeface="Cambria" pitchFamily="18" charset="0"/>
              </a:rPr>
              <a:t>γ) Ποιο από τα τμήματά του συνδέει λειτουργικά το Νευρικό Σύστημα με το σύστημα των ενδοκρινών αδένων; Για ποιο λόγο μπορεί να παίζει αυτό το ρόλο; (3μ)</a:t>
            </a:r>
          </a:p>
          <a:p>
            <a:pPr marL="365125" indent="-365125"/>
            <a:r>
              <a:rPr lang="el-GR" sz="2400" dirty="0">
                <a:solidFill>
                  <a:srgbClr val="FFC000"/>
                </a:solidFill>
                <a:latin typeface="Cambria" pitchFamily="18" charset="0"/>
              </a:rPr>
              <a:t>δ) Ποιο από τα τμήματά του έχει παρόμοια δομή με αυτήν του Νωτιαίου Μυελού; Ποιες λειτουργίες ελέγχει το τμήμα αυτό; (6μ)</a:t>
            </a:r>
          </a:p>
          <a:p>
            <a:endParaRPr lang="el-GR" sz="2400" dirty="0">
              <a:solidFill>
                <a:srgbClr val="FFC000"/>
              </a:solidFill>
              <a:latin typeface="Cambria" pitchFamily="18" charset="0"/>
            </a:endParaRPr>
          </a:p>
        </p:txBody>
      </p:sp>
    </p:spTree>
    <p:extLst>
      <p:ext uri="{BB962C8B-B14F-4D97-AF65-F5344CB8AC3E}">
        <p14:creationId xmlns:p14="http://schemas.microsoft.com/office/powerpoint/2010/main" val="3121539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FFC000"/>
          </a:solidFill>
        </p:spPr>
        <p:txBody>
          <a:bodyPr lIns="91425" tIns="91425" rIns="91425" bIns="91425" anchor="t" anchorCtr="0"/>
          <a:lstStyle/>
          <a:p>
            <a:pPr algn="ctr"/>
            <a:r>
              <a:rPr lang="el-GR" b="1" dirty="0">
                <a:latin typeface="Cambria" pitchFamily="18" charset="0"/>
              </a:rPr>
              <a:t>από ΤΡΑΠΕΖΑ ΘΕΜΑΤΩΝ</a:t>
            </a:r>
          </a:p>
        </p:txBody>
      </p:sp>
      <p:sp>
        <p:nvSpPr>
          <p:cNvPr id="3" name="Θέση κειμένου 2"/>
          <p:cNvSpPr>
            <a:spLocks noGrp="1"/>
          </p:cNvSpPr>
          <p:nvPr>
            <p:ph type="body" idx="1"/>
          </p:nvPr>
        </p:nvSpPr>
        <p:spPr>
          <a:xfrm>
            <a:off x="304800" y="1793776"/>
            <a:ext cx="9671744" cy="5486399"/>
          </a:xfrm>
          <a:solidFill>
            <a:schemeClr val="tx1"/>
          </a:solidFill>
        </p:spPr>
        <p:txBody>
          <a:bodyPr lIns="91425" tIns="91425" rIns="91425" bIns="91425" anchor="t" anchorCtr="0"/>
          <a:lstStyle/>
          <a:p>
            <a:r>
              <a:rPr lang="el-GR" sz="2400" dirty="0">
                <a:solidFill>
                  <a:srgbClr val="FFC000"/>
                </a:solidFill>
                <a:latin typeface="Cambria" pitchFamily="18" charset="0"/>
              </a:rPr>
              <a:t>Το ένα από τα 3 τμήματα που αποτελούν τον εγκέφαλο είναι η παρεγκεφαλίδα. Να απαντήσετε στις ερωτήσεις:</a:t>
            </a:r>
          </a:p>
          <a:p>
            <a:pPr marL="365125" indent="-365125"/>
            <a:r>
              <a:rPr lang="el-GR" sz="2400" dirty="0">
                <a:solidFill>
                  <a:srgbClr val="FFC000"/>
                </a:solidFill>
                <a:latin typeface="Cambria" pitchFamily="18" charset="0"/>
              </a:rPr>
              <a:t>α) Πώς ονομάζονται τα δύο τμήματα που την αποτελούν, πώς η δομή που τα συνδέει; (3μ) </a:t>
            </a:r>
          </a:p>
          <a:p>
            <a:pPr marL="365125" indent="-365125"/>
            <a:r>
              <a:rPr lang="el-GR" sz="2400" dirty="0">
                <a:solidFill>
                  <a:srgbClr val="FFC000"/>
                </a:solidFill>
                <a:latin typeface="Cambria" pitchFamily="18" charset="0"/>
              </a:rPr>
              <a:t>β) Ποια είναι η κατανομή της </a:t>
            </a:r>
            <a:r>
              <a:rPr lang="el-GR" sz="2400" dirty="0" err="1">
                <a:solidFill>
                  <a:srgbClr val="FFC000"/>
                </a:solidFill>
                <a:latin typeface="Cambria" pitchFamily="18" charset="0"/>
              </a:rPr>
              <a:t>φαιάς</a:t>
            </a:r>
            <a:r>
              <a:rPr lang="el-GR" sz="2400" dirty="0">
                <a:solidFill>
                  <a:srgbClr val="FFC000"/>
                </a:solidFill>
                <a:latin typeface="Cambria" pitchFamily="18" charset="0"/>
              </a:rPr>
              <a:t> και της λευκής ουσίας στην παρεγκεφαλίδα; (3μ) </a:t>
            </a:r>
          </a:p>
          <a:p>
            <a:pPr marL="365125" indent="-365125"/>
            <a:r>
              <a:rPr lang="el-GR" sz="2400" dirty="0">
                <a:solidFill>
                  <a:srgbClr val="FFC000"/>
                </a:solidFill>
                <a:latin typeface="Cambria" pitchFamily="18" charset="0"/>
              </a:rPr>
              <a:t>γ) Ποιες λειτουργίες ελέγχει; (3μ)</a:t>
            </a:r>
          </a:p>
          <a:p>
            <a:pPr marL="365125" indent="-365125"/>
            <a:r>
              <a:rPr lang="el-GR" sz="2400" dirty="0">
                <a:solidFill>
                  <a:srgbClr val="FFC000"/>
                </a:solidFill>
                <a:latin typeface="Cambria" pitchFamily="18" charset="0"/>
              </a:rPr>
              <a:t>δ) Από ποια τμήματα του σώματός μας δέχεται νευρικές ώσεις και μέσω ποιας οδού, ώστε να είναι ικανή να ελέγχει τις λειτουργίες του γ. ερωτήματος; (4μ)</a:t>
            </a:r>
          </a:p>
          <a:p>
            <a:endParaRPr lang="el-GR" sz="2400" dirty="0">
              <a:solidFill>
                <a:srgbClr val="FFC000"/>
              </a:solidFill>
              <a:latin typeface="Cambria" pitchFamily="18" charset="0"/>
            </a:endParaRPr>
          </a:p>
        </p:txBody>
      </p:sp>
    </p:spTree>
    <p:extLst>
      <p:ext uri="{BB962C8B-B14F-4D97-AF65-F5344CB8AC3E}">
        <p14:creationId xmlns:p14="http://schemas.microsoft.com/office/powerpoint/2010/main" val="198986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rot="20862507">
            <a:off x="9221" y="474088"/>
            <a:ext cx="3207792" cy="432048"/>
          </a:xfrm>
          <a:prstGeom prst="rect">
            <a:avLst/>
          </a:prstGeom>
        </p:spPr>
        <p:txBody>
          <a:bodyPr lIns="38100" tIns="38100" rIns="38100" bIns="38100" anchor="ctr" anchorCtr="0">
            <a:noAutofit/>
          </a:bodyPr>
          <a:lstStyle/>
          <a:p>
            <a:pPr marL="0" marR="0" indent="0" algn="ctr">
              <a:lnSpc>
                <a:spcPct val="119886"/>
              </a:lnSpc>
              <a:spcBef>
                <a:spcPts val="0"/>
              </a:spcBef>
              <a:spcAft>
                <a:spcPts val="0"/>
              </a:spcAft>
              <a:buNone/>
            </a:pPr>
            <a:r>
              <a:rPr lang="en-US" sz="2400" b="1" dirty="0">
                <a:solidFill>
                  <a:srgbClr val="FFC000"/>
                </a:solidFill>
                <a:latin typeface="Cambria" pitchFamily="18" charset="0"/>
                <a:sym typeface="Arial"/>
              </a:rPr>
              <a:t>ΥΠΕΝΘΥΜΙΣΗ</a:t>
            </a:r>
          </a:p>
        </p:txBody>
      </p:sp>
      <p:sp>
        <p:nvSpPr>
          <p:cNvPr id="59" name="Shape 59"/>
          <p:cNvSpPr txBox="1"/>
          <p:nvPr/>
        </p:nvSpPr>
        <p:spPr>
          <a:xfrm>
            <a:off x="209578" y="929680"/>
            <a:ext cx="7089998" cy="4545875"/>
          </a:xfrm>
          <a:prstGeom prst="rect">
            <a:avLst/>
          </a:prstGeom>
        </p:spPr>
        <p:txBody>
          <a:bodyPr lIns="38100" tIns="38100" rIns="38100" bIns="38100" anchor="t" anchorCtr="0">
            <a:noAutofit/>
          </a:bodyPr>
          <a:lstStyle/>
          <a:p>
            <a:pPr marL="104423" marR="0" lvl="0" algn="l">
              <a:lnSpc>
                <a:spcPct val="119921"/>
              </a:lnSpc>
              <a:spcBef>
                <a:spcPts val="0"/>
              </a:spcBef>
              <a:spcAft>
                <a:spcPts val="0"/>
              </a:spcAft>
              <a:buClr>
                <a:srgbClr val="FFFF00"/>
              </a:buClr>
              <a:buSzPct val="164609"/>
            </a:pPr>
            <a:r>
              <a:rPr lang="en-US" sz="2800" b="1" dirty="0">
                <a:solidFill>
                  <a:schemeClr val="bg1"/>
                </a:solidFill>
                <a:latin typeface="Cambria" pitchFamily="18" charset="0"/>
                <a:sym typeface="Arial"/>
              </a:rPr>
              <a:t>Ο </a:t>
            </a:r>
            <a:r>
              <a:rPr lang="el-GR" sz="2800" b="1" dirty="0" smtClean="0">
                <a:solidFill>
                  <a:schemeClr val="bg1"/>
                </a:solidFill>
                <a:latin typeface="Cambria" pitchFamily="18" charset="0"/>
                <a:sym typeface="Arial"/>
              </a:rPr>
              <a:t>ε</a:t>
            </a:r>
            <a:r>
              <a:rPr lang="en-US" sz="2800" b="1" dirty="0" err="1" smtClean="0">
                <a:solidFill>
                  <a:schemeClr val="bg1"/>
                </a:solidFill>
                <a:latin typeface="Cambria" pitchFamily="18" charset="0"/>
                <a:sym typeface="Arial"/>
              </a:rPr>
              <a:t>γκέφ</a:t>
            </a:r>
            <a:r>
              <a:rPr lang="en-US" sz="2800" b="1" dirty="0" smtClean="0">
                <a:solidFill>
                  <a:schemeClr val="bg1"/>
                </a:solidFill>
                <a:latin typeface="Cambria" pitchFamily="18" charset="0"/>
                <a:sym typeface="Arial"/>
              </a:rPr>
              <a:t>αλος </a:t>
            </a:r>
            <a:r>
              <a:rPr lang="en-US" sz="2800" b="1" dirty="0">
                <a:solidFill>
                  <a:schemeClr val="bg1"/>
                </a:solidFill>
                <a:latin typeface="Cambria" pitchFamily="18" charset="0"/>
                <a:sym typeface="Arial"/>
              </a:rPr>
              <a:t>χωρίζεται σε: </a:t>
            </a:r>
            <a:endParaRPr lang="el-GR" sz="2800" b="1" dirty="0" smtClean="0">
              <a:solidFill>
                <a:schemeClr val="bg1"/>
              </a:solidFill>
              <a:latin typeface="Cambria" pitchFamily="18" charset="0"/>
              <a:sym typeface="Arial"/>
            </a:endParaRPr>
          </a:p>
          <a:p>
            <a:pPr marL="104423" marR="0" lvl="0" algn="l">
              <a:lnSpc>
                <a:spcPct val="119921"/>
              </a:lnSpc>
              <a:spcBef>
                <a:spcPts val="0"/>
              </a:spcBef>
              <a:spcAft>
                <a:spcPts val="0"/>
              </a:spcAft>
              <a:buClr>
                <a:srgbClr val="FFFF00"/>
              </a:buClr>
              <a:buSzPct val="164609"/>
            </a:pPr>
            <a:endParaRPr lang="en-US" sz="2000" b="1" dirty="0">
              <a:solidFill>
                <a:schemeClr val="bg1"/>
              </a:solidFill>
              <a:latin typeface="Cambria" pitchFamily="18" charset="0"/>
              <a:sym typeface="Arial"/>
            </a:endParaRPr>
          </a:p>
          <a:p>
            <a:pPr marL="712788" marR="0" lvl="0" indent="-608013" algn="l">
              <a:lnSpc>
                <a:spcPct val="119921"/>
              </a:lnSpc>
              <a:spcBef>
                <a:spcPts val="635"/>
              </a:spcBef>
              <a:spcAft>
                <a:spcPts val="0"/>
              </a:spcAft>
              <a:buClr>
                <a:srgbClr val="FFFFFF"/>
              </a:buClr>
              <a:buSzPct val="164609"/>
              <a:buFont typeface="Arial"/>
              <a:buChar char="•"/>
            </a:pPr>
            <a:r>
              <a:rPr lang="en-US" sz="3555" dirty="0" err="1">
                <a:solidFill>
                  <a:srgbClr val="FFC000"/>
                </a:solidFill>
                <a:latin typeface="Cambria" pitchFamily="18" charset="0"/>
                <a:sym typeface="Arial"/>
              </a:rPr>
              <a:t>Στ</a:t>
            </a:r>
            <a:r>
              <a:rPr lang="en-US" sz="3555" dirty="0">
                <a:solidFill>
                  <a:srgbClr val="FFC000"/>
                </a:solidFill>
                <a:latin typeface="Cambria" pitchFamily="18" charset="0"/>
                <a:sym typeface="Arial"/>
              </a:rPr>
              <a:t>α 2 ημισφαίρια</a:t>
            </a:r>
          </a:p>
          <a:p>
            <a:pPr marL="712788" marR="0" lvl="0" indent="-608013" algn="l">
              <a:lnSpc>
                <a:spcPct val="119921"/>
              </a:lnSpc>
              <a:spcBef>
                <a:spcPts val="635"/>
              </a:spcBef>
              <a:spcAft>
                <a:spcPts val="0"/>
              </a:spcAft>
              <a:buClr>
                <a:srgbClr val="FFFFFF"/>
              </a:buClr>
              <a:buSzPct val="164609"/>
              <a:buFont typeface="Arial"/>
              <a:buChar char="•"/>
              <a:tabLst>
                <a:tab pos="804863" algn="l"/>
              </a:tabLst>
            </a:pPr>
            <a:r>
              <a:rPr lang="en-US" sz="3555" dirty="0" err="1">
                <a:solidFill>
                  <a:srgbClr val="FFC000"/>
                </a:solidFill>
                <a:latin typeface="Cambria" pitchFamily="18" charset="0"/>
                <a:sym typeface="Arial"/>
              </a:rPr>
              <a:t>Στο</a:t>
            </a:r>
            <a:r>
              <a:rPr lang="en-US" sz="3555" dirty="0">
                <a:solidFill>
                  <a:srgbClr val="FFC000"/>
                </a:solidFill>
                <a:latin typeface="Cambria" pitchFamily="18" charset="0"/>
                <a:sym typeface="Arial"/>
              </a:rPr>
              <a:t> </a:t>
            </a:r>
            <a:r>
              <a:rPr lang="en-US" sz="3555" dirty="0" err="1">
                <a:solidFill>
                  <a:srgbClr val="FFC000"/>
                </a:solidFill>
                <a:latin typeface="Cambria" pitchFamily="18" charset="0"/>
                <a:sym typeface="Arial"/>
              </a:rPr>
              <a:t>στέλεχος</a:t>
            </a:r>
            <a:endParaRPr lang="en-US" sz="3555" dirty="0">
              <a:solidFill>
                <a:srgbClr val="FFC000"/>
              </a:solidFill>
              <a:latin typeface="Cambria" pitchFamily="18" charset="0"/>
              <a:sym typeface="Arial"/>
            </a:endParaRPr>
          </a:p>
          <a:p>
            <a:pPr marL="712788" marR="0" lvl="0" indent="-608013" algn="l">
              <a:lnSpc>
                <a:spcPct val="119921"/>
              </a:lnSpc>
              <a:spcBef>
                <a:spcPts val="635"/>
              </a:spcBef>
              <a:spcAft>
                <a:spcPts val="0"/>
              </a:spcAft>
              <a:buClr>
                <a:srgbClr val="FFFFFF"/>
              </a:buClr>
              <a:buSzPct val="164609"/>
              <a:buFont typeface="Arial"/>
              <a:buChar char="•"/>
              <a:tabLst>
                <a:tab pos="804863" algn="l"/>
              </a:tabLst>
            </a:pPr>
            <a:r>
              <a:rPr lang="en-US" sz="3555" dirty="0" err="1">
                <a:solidFill>
                  <a:srgbClr val="FFC000"/>
                </a:solidFill>
                <a:latin typeface="Cambria" pitchFamily="18" charset="0"/>
                <a:sym typeface="Arial"/>
              </a:rPr>
              <a:t>Στην</a:t>
            </a:r>
            <a:r>
              <a:rPr lang="en-US" sz="3555" dirty="0">
                <a:solidFill>
                  <a:srgbClr val="FFC000"/>
                </a:solidFill>
                <a:latin typeface="Cambria" pitchFamily="18" charset="0"/>
                <a:sym typeface="Arial"/>
              </a:rPr>
              <a:t> πα</a:t>
            </a:r>
            <a:r>
              <a:rPr lang="en-US" sz="3555" dirty="0" err="1">
                <a:solidFill>
                  <a:srgbClr val="FFC000"/>
                </a:solidFill>
                <a:latin typeface="Cambria" pitchFamily="18" charset="0"/>
                <a:sym typeface="Arial"/>
              </a:rPr>
              <a:t>ρεγκεφ</a:t>
            </a:r>
            <a:r>
              <a:rPr lang="en-US" sz="3555" dirty="0">
                <a:solidFill>
                  <a:srgbClr val="FFC000"/>
                </a:solidFill>
                <a:latin typeface="Cambria" pitchFamily="18" charset="0"/>
                <a:sym typeface="Arial"/>
              </a:rPr>
              <a:t>αλίδα </a:t>
            </a:r>
          </a:p>
        </p:txBody>
      </p:sp>
      <p:sp>
        <p:nvSpPr>
          <p:cNvPr id="60" name="Shape 60"/>
          <p:cNvSpPr/>
          <p:nvPr/>
        </p:nvSpPr>
        <p:spPr>
          <a:xfrm>
            <a:off x="1767632" y="4242048"/>
            <a:ext cx="5976664" cy="3061071"/>
          </a:xfrm>
          <a:prstGeom prst="rect">
            <a:avLst/>
          </a:prstGeom>
          <a:blipFill>
            <a:blip r:embed="rId3"/>
            <a:stretch>
              <a:fillRect/>
            </a:stretch>
          </a:blipFill>
        </p:spPr>
      </p:sp>
      <p:sp>
        <p:nvSpPr>
          <p:cNvPr id="61" name="Shape 61"/>
          <p:cNvSpPr/>
          <p:nvPr/>
        </p:nvSpPr>
        <p:spPr>
          <a:xfrm>
            <a:off x="6088112" y="137591"/>
            <a:ext cx="3553313" cy="3685157"/>
          </a:xfrm>
          <a:prstGeom prst="rect">
            <a:avLst/>
          </a:prstGeom>
          <a:blipFill>
            <a:blip r:embed="rId4"/>
            <a:stretch>
              <a:fillRect/>
            </a:stretch>
          </a:blipFill>
        </p:spPr>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1528" y="192175"/>
            <a:ext cx="8507575" cy="665497"/>
          </a:xfrm>
          <a:prstGeom prst="rect">
            <a:avLst/>
          </a:prstGeom>
        </p:spPr>
        <p:txBody>
          <a:bodyPr lIns="101599" tIns="50799" rIns="101599" bIns="50799"/>
          <a:lstStyle/>
          <a:p>
            <a:pPr algn="ctr"/>
            <a:r>
              <a:rPr lang="en-US" sz="4000" b="1" dirty="0">
                <a:solidFill>
                  <a:srgbClr val="FFC000"/>
                </a:solidFill>
                <a:latin typeface="Cambria" pitchFamily="18" charset="0"/>
              </a:rPr>
              <a:t>ΣΤΕΛΕΧΟΣ </a:t>
            </a:r>
          </a:p>
        </p:txBody>
      </p:sp>
      <p:sp>
        <p:nvSpPr>
          <p:cNvPr id="67" name="Shape 67"/>
          <p:cNvSpPr txBox="1"/>
          <p:nvPr/>
        </p:nvSpPr>
        <p:spPr>
          <a:xfrm>
            <a:off x="392949" y="2603012"/>
            <a:ext cx="3606932" cy="4439949"/>
          </a:xfrm>
          <a:prstGeom prst="rect">
            <a:avLst/>
          </a:prstGeom>
        </p:spPr>
        <p:txBody>
          <a:bodyPr lIns="38100" tIns="38100" rIns="38100" bIns="38100" anchor="t" anchorCtr="0">
            <a:noAutofit/>
          </a:bodyPr>
          <a:lstStyle/>
          <a:p>
            <a:pPr marL="104423" marR="0" lvl="0" algn="l">
              <a:lnSpc>
                <a:spcPct val="119921"/>
              </a:lnSpc>
              <a:spcBef>
                <a:spcPts val="635"/>
              </a:spcBef>
              <a:spcAft>
                <a:spcPts val="0"/>
              </a:spcAft>
              <a:buClr>
                <a:srgbClr val="FFFF00"/>
              </a:buClr>
              <a:buSzPct val="164609"/>
            </a:pPr>
            <a:r>
              <a:rPr lang="en-US" sz="2800" b="1" dirty="0" smtClean="0">
                <a:solidFill>
                  <a:schemeClr val="bg1"/>
                </a:solidFill>
                <a:latin typeface="Cambria" pitchFamily="18" charset="0"/>
                <a:sym typeface="Arial"/>
              </a:rPr>
              <a:t>Απ</a:t>
            </a:r>
            <a:r>
              <a:rPr lang="en-US" sz="2800" b="1" dirty="0" err="1" smtClean="0">
                <a:solidFill>
                  <a:schemeClr val="bg1"/>
                </a:solidFill>
                <a:latin typeface="Cambria" pitchFamily="18" charset="0"/>
                <a:sym typeface="Arial"/>
              </a:rPr>
              <a:t>οτελείτ</a:t>
            </a:r>
            <a:r>
              <a:rPr lang="en-US" sz="2800" b="1" dirty="0" smtClean="0">
                <a:solidFill>
                  <a:schemeClr val="bg1"/>
                </a:solidFill>
                <a:latin typeface="Cambria" pitchFamily="18" charset="0"/>
                <a:sym typeface="Arial"/>
              </a:rPr>
              <a:t>αι </a:t>
            </a:r>
            <a:r>
              <a:rPr lang="en-US" sz="2800" b="1" dirty="0">
                <a:solidFill>
                  <a:schemeClr val="bg1"/>
                </a:solidFill>
                <a:latin typeface="Cambria" pitchFamily="18" charset="0"/>
                <a:sym typeface="Arial"/>
              </a:rPr>
              <a:t>από</a:t>
            </a:r>
            <a:r>
              <a:rPr lang="en-US" sz="2800" dirty="0" smtClean="0">
                <a:solidFill>
                  <a:schemeClr val="bg1"/>
                </a:solidFill>
                <a:latin typeface="Cambria" pitchFamily="18" charset="0"/>
                <a:sym typeface="Arial"/>
              </a:rPr>
              <a:t>:</a:t>
            </a:r>
          </a:p>
          <a:p>
            <a:pPr marL="533400" marR="0" lvl="0" indent="-342900" algn="l">
              <a:lnSpc>
                <a:spcPct val="120312"/>
              </a:lnSpc>
              <a:spcBef>
                <a:spcPts val="323"/>
              </a:spcBef>
              <a:spcAft>
                <a:spcPts val="0"/>
              </a:spcAft>
              <a:buClr>
                <a:schemeClr val="bg1"/>
              </a:buClr>
              <a:buSzPct val="164609"/>
              <a:buFont typeface="Arial" pitchFamily="34" charset="0"/>
              <a:buChar char="•"/>
            </a:pPr>
            <a:r>
              <a:rPr lang="en-US" sz="2400" dirty="0" err="1" smtClean="0">
                <a:solidFill>
                  <a:schemeClr val="bg1"/>
                </a:solidFill>
                <a:latin typeface="Cambria" pitchFamily="18" charset="0"/>
              </a:rPr>
              <a:t>Θάλ</a:t>
            </a:r>
            <a:r>
              <a:rPr lang="en-US" sz="2400" dirty="0" smtClean="0">
                <a:solidFill>
                  <a:schemeClr val="bg1"/>
                </a:solidFill>
                <a:latin typeface="Cambria" pitchFamily="18" charset="0"/>
              </a:rPr>
              <a:t>αμος </a:t>
            </a:r>
            <a:endParaRPr lang="en-US" sz="2400" dirty="0">
              <a:solidFill>
                <a:schemeClr val="bg1"/>
              </a:solidFill>
              <a:latin typeface="Cambria" pitchFamily="18" charset="0"/>
            </a:endParaRPr>
          </a:p>
          <a:p>
            <a:pPr marL="533400" indent="-342900">
              <a:lnSpc>
                <a:spcPct val="120312"/>
              </a:lnSpc>
              <a:spcBef>
                <a:spcPts val="323"/>
              </a:spcBef>
              <a:buClr>
                <a:schemeClr val="bg1"/>
              </a:buClr>
              <a:buSzPct val="164609"/>
              <a:buFont typeface="Arial" pitchFamily="34" charset="0"/>
              <a:buChar char="•"/>
            </a:pPr>
            <a:r>
              <a:rPr lang="en-US" sz="2400" dirty="0" smtClean="0">
                <a:solidFill>
                  <a:schemeClr val="bg1"/>
                </a:solidFill>
                <a:latin typeface="Cambria" pitchFamily="18" charset="0"/>
              </a:rPr>
              <a:t>Υπ</a:t>
            </a:r>
            <a:r>
              <a:rPr lang="en-US" sz="2400" dirty="0" err="1" smtClean="0">
                <a:solidFill>
                  <a:schemeClr val="bg1"/>
                </a:solidFill>
                <a:latin typeface="Cambria" pitchFamily="18" charset="0"/>
              </a:rPr>
              <a:t>οθάλ</a:t>
            </a:r>
            <a:r>
              <a:rPr lang="en-US" sz="2400" dirty="0" smtClean="0">
                <a:solidFill>
                  <a:schemeClr val="bg1"/>
                </a:solidFill>
                <a:latin typeface="Cambria" pitchFamily="18" charset="0"/>
              </a:rPr>
              <a:t>αμος</a:t>
            </a:r>
            <a:endParaRPr lang="el-GR" sz="2400" dirty="0" smtClean="0">
              <a:solidFill>
                <a:schemeClr val="bg1"/>
              </a:solidFill>
              <a:latin typeface="Cambria" pitchFamily="18" charset="0"/>
            </a:endParaRPr>
          </a:p>
          <a:p>
            <a:pPr marL="533400" indent="-342900">
              <a:lnSpc>
                <a:spcPct val="120312"/>
              </a:lnSpc>
              <a:spcBef>
                <a:spcPts val="323"/>
              </a:spcBef>
              <a:buClr>
                <a:schemeClr val="bg1"/>
              </a:buClr>
              <a:buSzPct val="164609"/>
              <a:buFont typeface="Arial" pitchFamily="34" charset="0"/>
              <a:buChar char="•"/>
            </a:pPr>
            <a:r>
              <a:rPr lang="en-US" sz="2400" dirty="0" err="1" smtClean="0">
                <a:solidFill>
                  <a:schemeClr val="bg1"/>
                </a:solidFill>
                <a:latin typeface="Cambria" pitchFamily="18" charset="0"/>
              </a:rPr>
              <a:t>Προμήκης</a:t>
            </a:r>
            <a:r>
              <a:rPr lang="en-US" sz="2400" dirty="0" smtClean="0">
                <a:solidFill>
                  <a:schemeClr val="bg1"/>
                </a:solidFill>
                <a:latin typeface="Cambria" pitchFamily="18" charset="0"/>
              </a:rPr>
              <a:t> </a:t>
            </a:r>
            <a:r>
              <a:rPr lang="el-GR" sz="2400" dirty="0">
                <a:solidFill>
                  <a:schemeClr val="bg1"/>
                </a:solidFill>
                <a:latin typeface="Cambria" pitchFamily="18" charset="0"/>
              </a:rPr>
              <a:t>μυελός</a:t>
            </a:r>
            <a:endParaRPr lang="en-US" sz="2400" dirty="0">
              <a:solidFill>
                <a:schemeClr val="bg1"/>
              </a:solidFill>
              <a:latin typeface="Cambria" pitchFamily="18" charset="0"/>
            </a:endParaRPr>
          </a:p>
          <a:p>
            <a:pPr marL="533400" marR="0" lvl="0" indent="-342900" algn="l">
              <a:lnSpc>
                <a:spcPct val="120312"/>
              </a:lnSpc>
              <a:spcBef>
                <a:spcPts val="323"/>
              </a:spcBef>
              <a:spcAft>
                <a:spcPts val="0"/>
              </a:spcAft>
              <a:buClr>
                <a:schemeClr val="bg1"/>
              </a:buClr>
              <a:buSzPct val="164609"/>
              <a:buFont typeface="Arial" pitchFamily="34" charset="0"/>
              <a:buChar char="•"/>
            </a:pPr>
            <a:endParaRPr lang="el-GR" sz="2400" dirty="0" smtClean="0">
              <a:solidFill>
                <a:schemeClr val="bg1"/>
              </a:solidFill>
              <a:latin typeface="Cambria" pitchFamily="18" charset="0"/>
            </a:endParaRPr>
          </a:p>
          <a:p>
            <a:pPr marL="533400" marR="0" lvl="0" indent="-342900" algn="l">
              <a:lnSpc>
                <a:spcPct val="120312"/>
              </a:lnSpc>
              <a:spcBef>
                <a:spcPts val="323"/>
              </a:spcBef>
              <a:spcAft>
                <a:spcPts val="0"/>
              </a:spcAft>
              <a:buClr>
                <a:schemeClr val="bg1"/>
              </a:buClr>
              <a:buSzPct val="164609"/>
              <a:buFont typeface="Arial" pitchFamily="34" charset="0"/>
              <a:buChar char="•"/>
            </a:pPr>
            <a:endParaRPr lang="en-US" sz="2400" dirty="0">
              <a:solidFill>
                <a:schemeClr val="bg1"/>
              </a:solidFill>
              <a:latin typeface="Cambria" pitchFamily="18" charset="0"/>
            </a:endParaRPr>
          </a:p>
          <a:p>
            <a:pPr marL="533400" marR="0" lvl="0" indent="-342900" algn="l">
              <a:lnSpc>
                <a:spcPct val="120000"/>
              </a:lnSpc>
              <a:spcBef>
                <a:spcPts val="396"/>
              </a:spcBef>
              <a:spcAft>
                <a:spcPts val="0"/>
              </a:spcAft>
              <a:buClr>
                <a:schemeClr val="bg1"/>
              </a:buClr>
              <a:buSzPct val="168350"/>
              <a:buFont typeface="Arial" pitchFamily="34" charset="0"/>
              <a:buChar char="•"/>
            </a:pPr>
            <a:r>
              <a:rPr lang="en-US" sz="1800" dirty="0" err="1">
                <a:solidFill>
                  <a:schemeClr val="bg1"/>
                </a:solidFill>
                <a:latin typeface="Cambria" pitchFamily="18" charset="0"/>
              </a:rPr>
              <a:t>Μέσος</a:t>
            </a:r>
            <a:endParaRPr lang="en-US" sz="1800" dirty="0">
              <a:solidFill>
                <a:schemeClr val="bg1"/>
              </a:solidFill>
              <a:latin typeface="Cambria" pitchFamily="18" charset="0"/>
            </a:endParaRPr>
          </a:p>
          <a:p>
            <a:pPr marL="533400" marR="0" lvl="0" indent="-342900" algn="l">
              <a:lnSpc>
                <a:spcPct val="120000"/>
              </a:lnSpc>
              <a:spcBef>
                <a:spcPts val="396"/>
              </a:spcBef>
              <a:spcAft>
                <a:spcPts val="0"/>
              </a:spcAft>
              <a:buClr>
                <a:schemeClr val="bg1"/>
              </a:buClr>
              <a:buSzPct val="168350"/>
              <a:buFont typeface="Arial" pitchFamily="34" charset="0"/>
              <a:buChar char="•"/>
            </a:pPr>
            <a:r>
              <a:rPr lang="en-US" sz="1800" dirty="0" err="1">
                <a:solidFill>
                  <a:schemeClr val="bg1"/>
                </a:solidFill>
                <a:latin typeface="Cambria" pitchFamily="18" charset="0"/>
              </a:rPr>
              <a:t>Γέφυρ</a:t>
            </a:r>
            <a:r>
              <a:rPr lang="en-US" sz="1800" dirty="0">
                <a:solidFill>
                  <a:schemeClr val="bg1"/>
                </a:solidFill>
                <a:latin typeface="Cambria" pitchFamily="18" charset="0"/>
              </a:rPr>
              <a:t>α </a:t>
            </a:r>
          </a:p>
        </p:txBody>
      </p:sp>
      <p:sp>
        <p:nvSpPr>
          <p:cNvPr id="9" name="Ορθογώνιο 8"/>
          <p:cNvSpPr/>
          <p:nvPr/>
        </p:nvSpPr>
        <p:spPr>
          <a:xfrm>
            <a:off x="275697" y="929680"/>
            <a:ext cx="9628839" cy="1200329"/>
          </a:xfrm>
          <a:prstGeom prst="rect">
            <a:avLst/>
          </a:prstGeom>
          <a:ln>
            <a:solidFill>
              <a:srgbClr val="FFC000"/>
            </a:solidFill>
          </a:ln>
        </p:spPr>
        <p:txBody>
          <a:bodyPr wrap="square">
            <a:spAutoFit/>
          </a:bodyPr>
          <a:lstStyle/>
          <a:p>
            <a:r>
              <a:rPr lang="el-GR" sz="2400" b="1" dirty="0">
                <a:solidFill>
                  <a:schemeClr val="bg1"/>
                </a:solidFill>
                <a:latin typeface="Cambria" pitchFamily="18" charset="0"/>
              </a:rPr>
              <a:t>Το εγκεφαλικό στέλεχος, η πιο πρωτόγονη δομή του εγκεφάλου, είναι η γέφυρα </a:t>
            </a:r>
            <a:r>
              <a:rPr lang="el-GR" sz="2400" b="1" dirty="0" smtClean="0">
                <a:solidFill>
                  <a:schemeClr val="bg1"/>
                </a:solidFill>
                <a:latin typeface="Cambria" pitchFamily="18" charset="0"/>
              </a:rPr>
              <a:t>που</a:t>
            </a:r>
            <a:r>
              <a:rPr lang="el-GR" sz="2400" dirty="0">
                <a:solidFill>
                  <a:schemeClr val="bg1"/>
                </a:solidFill>
                <a:latin typeface="Cambria" pitchFamily="18" charset="0"/>
              </a:rPr>
              <a:t> </a:t>
            </a:r>
            <a:r>
              <a:rPr lang="el-GR" sz="2400" b="1" dirty="0">
                <a:solidFill>
                  <a:schemeClr val="bg1"/>
                </a:solidFill>
                <a:latin typeface="Cambria" pitchFamily="18" charset="0"/>
              </a:rPr>
              <a:t>συνδέει τα εγκεφαλικά </a:t>
            </a:r>
            <a:r>
              <a:rPr lang="el-GR" sz="2400" b="1" dirty="0" smtClean="0">
                <a:solidFill>
                  <a:schemeClr val="bg1"/>
                </a:solidFill>
                <a:latin typeface="Cambria" pitchFamily="18" charset="0"/>
              </a:rPr>
              <a:t>ημισφαίρια </a:t>
            </a:r>
            <a:r>
              <a:rPr lang="el-GR" sz="2400" b="1" dirty="0">
                <a:solidFill>
                  <a:schemeClr val="bg1"/>
                </a:solidFill>
                <a:latin typeface="Cambria" pitchFamily="18" charset="0"/>
              </a:rPr>
              <a:t>με το νωτιαίο μυελό. </a:t>
            </a:r>
          </a:p>
        </p:txBody>
      </p:sp>
      <p:sp>
        <p:nvSpPr>
          <p:cNvPr id="10" name="Ορθογώνιο 9"/>
          <p:cNvSpPr/>
          <p:nvPr/>
        </p:nvSpPr>
        <p:spPr>
          <a:xfrm>
            <a:off x="5800080" y="6873684"/>
            <a:ext cx="3547326" cy="584775"/>
          </a:xfrm>
          <a:prstGeom prst="rect">
            <a:avLst/>
          </a:prstGeom>
          <a:ln>
            <a:solidFill>
              <a:schemeClr val="accent1"/>
            </a:solidFill>
          </a:ln>
        </p:spPr>
        <p:txBody>
          <a:bodyPr wrap="square">
            <a:spAutoFit/>
          </a:bodyPr>
          <a:lstStyle/>
          <a:p>
            <a:r>
              <a:rPr lang="el-GR" sz="1600" b="1" dirty="0" smtClean="0">
                <a:solidFill>
                  <a:schemeClr val="bg1"/>
                </a:solidFill>
              </a:rPr>
              <a:t>Έχει λιγότερο </a:t>
            </a:r>
            <a:r>
              <a:rPr lang="el-GR" sz="1600" b="1" dirty="0">
                <a:solidFill>
                  <a:schemeClr val="bg1"/>
                </a:solidFill>
              </a:rPr>
              <a:t>από 2,5εκ.πλάτος και 5 εκ. μήκος</a:t>
            </a:r>
            <a:endParaRPr lang="el-GR" sz="1600" dirty="0">
              <a:solidFill>
                <a:schemeClr val="bg1"/>
              </a:solidFill>
            </a:endParaRPr>
          </a:p>
        </p:txBody>
      </p:sp>
      <p:cxnSp>
        <p:nvCxnSpPr>
          <p:cNvPr id="3" name="Ευθεία γραμμή σύνδεσης 2"/>
          <p:cNvCxnSpPr/>
          <p:nvPr/>
        </p:nvCxnSpPr>
        <p:spPr>
          <a:xfrm>
            <a:off x="831528" y="5106144"/>
            <a:ext cx="2592288"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028" name="Picture 4" descr="https://upload.wikimedia.org/wikipedia/commons/6/6a/Brainstem_smal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08038" y="2369840"/>
            <a:ext cx="4139368" cy="4139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iator.gr/wp-content/uploads/2015/02/egkefalos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9562" y="5538192"/>
            <a:ext cx="2403504" cy="1942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llu_diencephalon_clea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896" y="1001295"/>
            <a:ext cx="5544616" cy="6242055"/>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471488" y="3449960"/>
            <a:ext cx="1612632" cy="369332"/>
          </a:xfrm>
          <a:prstGeom prst="rect">
            <a:avLst/>
          </a:prstGeom>
          <a:solidFill>
            <a:schemeClr val="tx2">
              <a:lumMod val="25000"/>
            </a:schemeClr>
          </a:solidFill>
        </p:spPr>
        <p:txBody>
          <a:bodyPr wrap="square">
            <a:spAutoFit/>
          </a:bodyPr>
          <a:lstStyle/>
          <a:p>
            <a:r>
              <a:rPr lang="el-GR" sz="1800" dirty="0" smtClean="0">
                <a:solidFill>
                  <a:schemeClr val="bg1"/>
                </a:solidFill>
                <a:latin typeface="Cambria" pitchFamily="18" charset="0"/>
              </a:rPr>
              <a:t>υποθάλαμος </a:t>
            </a:r>
            <a:endParaRPr lang="el-GR" sz="1800" dirty="0">
              <a:solidFill>
                <a:schemeClr val="bg1"/>
              </a:solidFill>
              <a:latin typeface="Cambria" pitchFamily="18" charset="0"/>
            </a:endParaRPr>
          </a:p>
        </p:txBody>
      </p:sp>
      <p:sp>
        <p:nvSpPr>
          <p:cNvPr id="6" name="Ορθογώνιο 5"/>
          <p:cNvSpPr/>
          <p:nvPr/>
        </p:nvSpPr>
        <p:spPr>
          <a:xfrm>
            <a:off x="1479600" y="1440777"/>
            <a:ext cx="1744388" cy="369332"/>
          </a:xfrm>
          <a:prstGeom prst="rect">
            <a:avLst/>
          </a:prstGeom>
          <a:solidFill>
            <a:schemeClr val="tx2">
              <a:lumMod val="25000"/>
            </a:schemeClr>
          </a:solidFill>
        </p:spPr>
        <p:txBody>
          <a:bodyPr wrap="none">
            <a:spAutoFit/>
          </a:bodyPr>
          <a:lstStyle/>
          <a:p>
            <a:r>
              <a:rPr lang="el-GR" sz="1800" dirty="0">
                <a:solidFill>
                  <a:srgbClr val="FFFFFF"/>
                </a:solidFill>
                <a:latin typeface="Cambria" pitchFamily="18" charset="0"/>
              </a:rPr>
              <a:t>δεξιός θάλαμος </a:t>
            </a:r>
            <a:endParaRPr lang="el-GR" dirty="0"/>
          </a:p>
        </p:txBody>
      </p:sp>
      <p:sp>
        <p:nvSpPr>
          <p:cNvPr id="7" name="Ορθογώνιο 6"/>
          <p:cNvSpPr/>
          <p:nvPr/>
        </p:nvSpPr>
        <p:spPr>
          <a:xfrm>
            <a:off x="5872088" y="1256111"/>
            <a:ext cx="2151551" cy="369332"/>
          </a:xfrm>
          <a:prstGeom prst="rect">
            <a:avLst/>
          </a:prstGeom>
          <a:solidFill>
            <a:schemeClr val="tx2">
              <a:lumMod val="25000"/>
            </a:schemeClr>
          </a:solidFill>
        </p:spPr>
        <p:txBody>
          <a:bodyPr wrap="none">
            <a:spAutoFit/>
          </a:bodyPr>
          <a:lstStyle/>
          <a:p>
            <a:r>
              <a:rPr lang="el-GR" sz="1800" dirty="0">
                <a:solidFill>
                  <a:srgbClr val="FFFFFF"/>
                </a:solidFill>
                <a:latin typeface="Cambria" pitchFamily="18" charset="0"/>
              </a:rPr>
              <a:t>αριστερός θάλαμος </a:t>
            </a:r>
            <a:endParaRPr lang="el-GR" dirty="0"/>
          </a:p>
        </p:txBody>
      </p:sp>
      <p:sp>
        <p:nvSpPr>
          <p:cNvPr id="8" name="Ορθογώνιο 7"/>
          <p:cNvSpPr/>
          <p:nvPr/>
        </p:nvSpPr>
        <p:spPr>
          <a:xfrm>
            <a:off x="6448152" y="2585864"/>
            <a:ext cx="1806905" cy="369332"/>
          </a:xfrm>
          <a:prstGeom prst="rect">
            <a:avLst/>
          </a:prstGeom>
          <a:solidFill>
            <a:schemeClr val="tx2">
              <a:lumMod val="25000"/>
            </a:schemeClr>
          </a:solidFill>
        </p:spPr>
        <p:txBody>
          <a:bodyPr wrap="none">
            <a:spAutoFit/>
          </a:bodyPr>
          <a:lstStyle/>
          <a:p>
            <a:pPr lvl="0"/>
            <a:r>
              <a:rPr lang="el-GR" sz="1800" dirty="0">
                <a:solidFill>
                  <a:srgbClr val="FFFFFF"/>
                </a:solidFill>
                <a:latin typeface="Cambria" pitchFamily="18" charset="0"/>
              </a:rPr>
              <a:t>παρεγκεφαλίδα</a:t>
            </a:r>
            <a:r>
              <a:rPr lang="en-US" sz="1800" dirty="0">
                <a:solidFill>
                  <a:srgbClr val="FFFFFF"/>
                </a:solidFill>
                <a:latin typeface="Cambria" pitchFamily="18" charset="0"/>
              </a:rPr>
              <a:t> </a:t>
            </a:r>
            <a:endParaRPr lang="el-GR" sz="1800" dirty="0">
              <a:solidFill>
                <a:srgbClr val="FFFFFF"/>
              </a:solidFill>
              <a:latin typeface="Cambria" pitchFamily="18" charset="0"/>
            </a:endParaRPr>
          </a:p>
        </p:txBody>
      </p:sp>
    </p:spTree>
    <p:extLst>
      <p:ext uri="{BB962C8B-B14F-4D97-AF65-F5344CB8AC3E}">
        <p14:creationId xmlns:p14="http://schemas.microsoft.com/office/powerpoint/2010/main" val="3134597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358" y="824028"/>
            <a:ext cx="1431802" cy="461665"/>
          </a:xfrm>
          <a:prstGeom prst="rect">
            <a:avLst/>
          </a:prstGeom>
        </p:spPr>
        <p:txBody>
          <a:bodyPr wrap="none">
            <a:spAutoFit/>
          </a:bodyPr>
          <a:lstStyle>
            <a:defPPr marR="0" algn="l" rtl="0">
              <a:lnSpc>
                <a:spcPct val="100000"/>
              </a:lnSpc>
              <a:spcBef>
                <a:spcPts val="0"/>
              </a:spcBef>
              <a:spcAft>
                <a:spcPts val="0"/>
              </a:spcAft>
            </a:defPPr>
            <a:lvl1pPr>
              <a:defRPr sz="2400" b="1">
                <a:solidFill>
                  <a:srgbClr val="FFC000"/>
                </a:solidFill>
                <a:latin typeface="Constantia"/>
              </a:defRPr>
            </a:lvl1pPr>
          </a:lstStyle>
          <a:p>
            <a:r>
              <a:rPr lang="el-GR" dirty="0"/>
              <a:t>θάλαμος</a:t>
            </a:r>
            <a:endParaRPr lang="en-US" dirty="0"/>
          </a:p>
        </p:txBody>
      </p:sp>
      <p:sp>
        <p:nvSpPr>
          <p:cNvPr id="6" name="Ορθογώνιο 5"/>
          <p:cNvSpPr/>
          <p:nvPr/>
        </p:nvSpPr>
        <p:spPr>
          <a:xfrm>
            <a:off x="1983656" y="547028"/>
            <a:ext cx="5184576" cy="1015663"/>
          </a:xfrm>
          <a:prstGeom prst="rect">
            <a:avLst/>
          </a:prstGeom>
          <a:solidFill>
            <a:srgbClr val="002060"/>
          </a:solidFill>
          <a:ln>
            <a:solidFill>
              <a:schemeClr val="bg1"/>
            </a:solidFill>
          </a:ln>
        </p:spPr>
        <p:txBody>
          <a:bodyPr wrap="square">
            <a:spAutoFit/>
          </a:bodyPr>
          <a:lstStyle/>
          <a:p>
            <a:r>
              <a:rPr lang="el-GR" sz="2000" dirty="0" smtClean="0">
                <a:solidFill>
                  <a:schemeClr val="bg1"/>
                </a:solidFill>
                <a:latin typeface="Cambria" pitchFamily="18" charset="0"/>
              </a:rPr>
              <a:t>διοχετεύει </a:t>
            </a:r>
            <a:r>
              <a:rPr lang="el-GR" sz="2000" dirty="0">
                <a:solidFill>
                  <a:schemeClr val="bg1"/>
                </a:solidFill>
                <a:latin typeface="Cambria" pitchFamily="18" charset="0"/>
              </a:rPr>
              <a:t>τις </a:t>
            </a:r>
            <a:r>
              <a:rPr lang="el-GR" sz="2000" dirty="0" smtClean="0">
                <a:solidFill>
                  <a:schemeClr val="bg1"/>
                </a:solidFill>
                <a:latin typeface="Cambria" pitchFamily="18" charset="0"/>
              </a:rPr>
              <a:t>προερχόμενες </a:t>
            </a:r>
            <a:r>
              <a:rPr lang="el-GR" sz="2000" dirty="0">
                <a:solidFill>
                  <a:schemeClr val="bg1"/>
                </a:solidFill>
                <a:latin typeface="Cambria" pitchFamily="18" charset="0"/>
              </a:rPr>
              <a:t>από το υπόλοιπο νευρικό </a:t>
            </a:r>
            <a:r>
              <a:rPr lang="el-GR" sz="2000" dirty="0" smtClean="0">
                <a:solidFill>
                  <a:schemeClr val="bg1"/>
                </a:solidFill>
                <a:latin typeface="Cambria" pitchFamily="18" charset="0"/>
              </a:rPr>
              <a:t>σύστημα πληροφορίες </a:t>
            </a:r>
            <a:r>
              <a:rPr lang="en-US" sz="2000" dirty="0" smtClean="0">
                <a:solidFill>
                  <a:schemeClr val="bg1"/>
                </a:solidFill>
                <a:latin typeface="Cambria" pitchFamily="18" charset="0"/>
              </a:rPr>
              <a:t>(</a:t>
            </a:r>
            <a:r>
              <a:rPr lang="el-GR" sz="2000" dirty="0" smtClean="0">
                <a:solidFill>
                  <a:schemeClr val="bg1"/>
                </a:solidFill>
                <a:latin typeface="Cambria" pitchFamily="18" charset="0"/>
              </a:rPr>
              <a:t>ν. ώσεις</a:t>
            </a:r>
            <a:r>
              <a:rPr lang="el-GR" sz="2000" dirty="0" smtClean="0">
                <a:solidFill>
                  <a:schemeClr val="bg1"/>
                </a:solidFill>
                <a:latin typeface="Cambria" pitchFamily="18" charset="0"/>
              </a:rPr>
              <a:t>) προς το </a:t>
            </a:r>
            <a:r>
              <a:rPr lang="el-GR" sz="2000" dirty="0">
                <a:solidFill>
                  <a:schemeClr val="bg1"/>
                </a:solidFill>
                <a:latin typeface="Cambria" pitchFamily="18" charset="0"/>
              </a:rPr>
              <a:t>φλοιό των </a:t>
            </a:r>
            <a:r>
              <a:rPr lang="el-GR" sz="2000" dirty="0" smtClean="0">
                <a:solidFill>
                  <a:schemeClr val="bg1"/>
                </a:solidFill>
                <a:latin typeface="Cambria" pitchFamily="18" charset="0"/>
              </a:rPr>
              <a:t>ημισφαιρίων. </a:t>
            </a:r>
          </a:p>
        </p:txBody>
      </p:sp>
      <p:sp>
        <p:nvSpPr>
          <p:cNvPr id="7" name="Ορθογώνιο 6"/>
          <p:cNvSpPr/>
          <p:nvPr/>
        </p:nvSpPr>
        <p:spPr>
          <a:xfrm>
            <a:off x="1423079" y="5423282"/>
            <a:ext cx="1978427" cy="461665"/>
          </a:xfrm>
          <a:prstGeom prst="rect">
            <a:avLst/>
          </a:prstGeom>
        </p:spPr>
        <p:txBody>
          <a:bodyPr wrap="none">
            <a:spAutoFit/>
          </a:bodyPr>
          <a:lstStyle/>
          <a:p>
            <a:r>
              <a:rPr lang="el-GR" sz="2400" b="1" dirty="0">
                <a:solidFill>
                  <a:srgbClr val="FFC000"/>
                </a:solidFill>
                <a:latin typeface="Constantia"/>
              </a:rPr>
              <a:t>υποθάλαμος</a:t>
            </a:r>
            <a:endParaRPr lang="en-US" sz="2400" b="1" dirty="0">
              <a:solidFill>
                <a:srgbClr val="FFC000"/>
              </a:solidFill>
              <a:latin typeface="Constantia"/>
            </a:endParaRPr>
          </a:p>
        </p:txBody>
      </p:sp>
      <p:sp>
        <p:nvSpPr>
          <p:cNvPr id="8" name="Ορθογώνιο 7"/>
          <p:cNvSpPr/>
          <p:nvPr/>
        </p:nvSpPr>
        <p:spPr>
          <a:xfrm>
            <a:off x="3567832" y="3540839"/>
            <a:ext cx="6505360" cy="3785652"/>
          </a:xfrm>
          <a:prstGeom prst="rect">
            <a:avLst/>
          </a:prstGeom>
          <a:solidFill>
            <a:srgbClr val="002060"/>
          </a:solidFill>
          <a:ln>
            <a:solidFill>
              <a:schemeClr val="bg1"/>
            </a:solidFill>
          </a:ln>
        </p:spPr>
        <p:txBody>
          <a:bodyPr wrap="square">
            <a:spAutoFit/>
          </a:bodyPr>
          <a:lstStyle/>
          <a:p>
            <a:r>
              <a:rPr lang="el-GR" sz="2000" dirty="0">
                <a:solidFill>
                  <a:schemeClr val="bg1"/>
                </a:solidFill>
                <a:latin typeface="Cambria" pitchFamily="18" charset="0"/>
              </a:rPr>
              <a:t>βρίσκεται κάτω από τον θάλαμο. </a:t>
            </a:r>
            <a:endParaRPr lang="el-GR" sz="2000" dirty="0" smtClean="0">
              <a:solidFill>
                <a:schemeClr val="bg1"/>
              </a:solidFill>
              <a:latin typeface="Cambria" pitchFamily="18" charset="0"/>
            </a:endParaRPr>
          </a:p>
          <a:p>
            <a:endParaRPr lang="el-GR" sz="2000" dirty="0"/>
          </a:p>
          <a:p>
            <a:pPr marL="438150" indent="-438150">
              <a:buFont typeface="Arial" pitchFamily="34" charset="0"/>
              <a:buChar char="•"/>
            </a:pPr>
            <a:r>
              <a:rPr lang="el-GR" sz="2000" dirty="0">
                <a:solidFill>
                  <a:schemeClr val="bg1"/>
                </a:solidFill>
                <a:latin typeface="Cambria" pitchFamily="18" charset="0"/>
              </a:rPr>
              <a:t>αποτελεί το κέντρο </a:t>
            </a:r>
            <a:r>
              <a:rPr lang="el-GR" sz="2000" b="1" dirty="0">
                <a:solidFill>
                  <a:schemeClr val="bg1"/>
                </a:solidFill>
                <a:latin typeface="Cambria" pitchFamily="18" charset="0"/>
              </a:rPr>
              <a:t>ομοιόστασης</a:t>
            </a:r>
            <a:r>
              <a:rPr lang="el-GR" sz="2000" dirty="0">
                <a:solidFill>
                  <a:schemeClr val="bg1"/>
                </a:solidFill>
                <a:latin typeface="Cambria" pitchFamily="18" charset="0"/>
              </a:rPr>
              <a:t> (π.χ. ρυθμίζει την θερμοκρασία) </a:t>
            </a:r>
          </a:p>
          <a:p>
            <a:pPr marL="457200" indent="-457200">
              <a:buFont typeface="Arial" pitchFamily="34" charset="0"/>
              <a:buChar char="•"/>
            </a:pPr>
            <a:r>
              <a:rPr lang="el-GR" sz="2000" dirty="0" smtClean="0">
                <a:solidFill>
                  <a:schemeClr val="bg1"/>
                </a:solidFill>
                <a:latin typeface="Cambria" pitchFamily="18" charset="0"/>
              </a:rPr>
              <a:t>ελέγχει την </a:t>
            </a:r>
            <a:r>
              <a:rPr lang="el-GR" sz="2000" b="1" dirty="0" smtClean="0">
                <a:solidFill>
                  <a:srgbClr val="FFC000"/>
                </a:solidFill>
                <a:latin typeface="Cambria" pitchFamily="18" charset="0"/>
              </a:rPr>
              <a:t>υπόφυση</a:t>
            </a:r>
            <a:r>
              <a:rPr lang="el-GR" sz="2000" dirty="0" smtClean="0">
                <a:solidFill>
                  <a:schemeClr val="bg1"/>
                </a:solidFill>
                <a:latin typeface="Cambria" pitchFamily="18" charset="0"/>
              </a:rPr>
              <a:t> (αδένας)  - σύνδεση ΝΣ με ενδοκρινείς αδένες - ρύθμιση </a:t>
            </a:r>
            <a:r>
              <a:rPr lang="el-GR" sz="2000" dirty="0">
                <a:solidFill>
                  <a:schemeClr val="bg1"/>
                </a:solidFill>
                <a:latin typeface="Cambria" pitchFamily="18" charset="0"/>
              </a:rPr>
              <a:t>των ορμονών</a:t>
            </a:r>
            <a:endParaRPr lang="el-GR" sz="2000" dirty="0" smtClean="0">
              <a:solidFill>
                <a:schemeClr val="bg1"/>
              </a:solidFill>
              <a:latin typeface="Cambria" pitchFamily="18" charset="0"/>
            </a:endParaRPr>
          </a:p>
          <a:p>
            <a:pPr marL="457200" indent="-457200">
              <a:buFont typeface="Arial" pitchFamily="34" charset="0"/>
              <a:buChar char="•"/>
            </a:pPr>
            <a:r>
              <a:rPr lang="el-GR" sz="2000" dirty="0" smtClean="0">
                <a:solidFill>
                  <a:schemeClr val="bg1"/>
                </a:solidFill>
                <a:latin typeface="Cambria" pitchFamily="18" charset="0"/>
              </a:rPr>
              <a:t>ελέγχει το ΑΝΣ</a:t>
            </a:r>
          </a:p>
          <a:p>
            <a:pPr marL="457200" indent="-457200">
              <a:buFont typeface="Arial" pitchFamily="34" charset="0"/>
              <a:buChar char="•"/>
            </a:pPr>
            <a:r>
              <a:rPr lang="el-GR" sz="2000" dirty="0" smtClean="0">
                <a:solidFill>
                  <a:schemeClr val="bg1"/>
                </a:solidFill>
                <a:latin typeface="Cambria" pitchFamily="18" charset="0"/>
              </a:rPr>
              <a:t>ρυθμίζει τον ύπνο</a:t>
            </a:r>
          </a:p>
          <a:p>
            <a:pPr marL="457200" indent="-457200">
              <a:buFont typeface="Arial" pitchFamily="34" charset="0"/>
              <a:buChar char="•"/>
            </a:pPr>
            <a:r>
              <a:rPr lang="el-GR" sz="2000" dirty="0" smtClean="0">
                <a:solidFill>
                  <a:schemeClr val="bg1"/>
                </a:solidFill>
                <a:latin typeface="Cambria" pitchFamily="18" charset="0"/>
              </a:rPr>
              <a:t>η </a:t>
            </a:r>
            <a:r>
              <a:rPr lang="el-GR" sz="2000" dirty="0">
                <a:solidFill>
                  <a:schemeClr val="bg1"/>
                </a:solidFill>
                <a:latin typeface="Cambria" pitchFamily="18" charset="0"/>
              </a:rPr>
              <a:t>λήψη της τροφής, η ενυδάτωση του οργανισμού, η σεξουαλική αλλά και η συγκινησιακή συμπεριφορά εξαρτώνται από τον υποθάλαμο</a:t>
            </a:r>
          </a:p>
          <a:p>
            <a:pPr marL="457200" indent="-457200">
              <a:buFont typeface="Arial" pitchFamily="34" charset="0"/>
              <a:buChar char="•"/>
            </a:pPr>
            <a:endParaRPr lang="en-US" sz="2000" dirty="0">
              <a:solidFill>
                <a:schemeClr val="bg1"/>
              </a:solidFill>
              <a:latin typeface="Cambria" pitchFamily="18" charset="0"/>
            </a:endParaRPr>
          </a:p>
        </p:txBody>
      </p:sp>
      <p:sp>
        <p:nvSpPr>
          <p:cNvPr id="2" name="Ορθογώνιο 1"/>
          <p:cNvSpPr/>
          <p:nvPr/>
        </p:nvSpPr>
        <p:spPr>
          <a:xfrm>
            <a:off x="7464238" y="2166755"/>
            <a:ext cx="2540000" cy="954107"/>
          </a:xfrm>
          <a:prstGeom prst="rect">
            <a:avLst/>
          </a:prstGeom>
        </p:spPr>
        <p:txBody>
          <a:bodyPr wrap="square">
            <a:spAutoFit/>
          </a:bodyPr>
          <a:lstStyle/>
          <a:p>
            <a:r>
              <a:rPr lang="el-GR" dirty="0">
                <a:solidFill>
                  <a:srgbClr val="FFC000"/>
                </a:solidFill>
                <a:latin typeface="Cambria" pitchFamily="18" charset="0"/>
              </a:rPr>
              <a:t>Τα  επαναλαμβανόμενα ή οικεία ερεθίσματα αγνοούνται και μόνο οι ισχυρές διεγέρσεις γίνονται αντιληπτές.</a:t>
            </a:r>
          </a:p>
        </p:txBody>
      </p:sp>
      <p:pic>
        <p:nvPicPr>
          <p:cNvPr id="5122" name="Picture 2" descr="http://www.culturenow.gr/contentfiles/theatro/ypno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7" y="2873896"/>
            <a:ext cx="3566914" cy="22037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pload.wikimedia.org/wikipedia/commons/f/f1/Thalamu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51824" y="201926"/>
            <a:ext cx="1964829" cy="196482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Υποθάλαμος"/>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23079" y="5884947"/>
            <a:ext cx="1735053" cy="173505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71488" y="1721768"/>
            <a:ext cx="6696744" cy="923330"/>
          </a:xfrm>
          <a:prstGeom prst="rect">
            <a:avLst/>
          </a:prstGeom>
        </p:spPr>
        <p:txBody>
          <a:bodyPr wrap="square">
            <a:spAutoFit/>
          </a:bodyPr>
          <a:lstStyle/>
          <a:p>
            <a:r>
              <a:rPr lang="el-GR" sz="1800" dirty="0" smtClean="0">
                <a:solidFill>
                  <a:schemeClr val="bg1"/>
                </a:solidFill>
                <a:latin typeface="Cambria" pitchFamily="18" charset="0"/>
              </a:rPr>
              <a:t>Λόγω</a:t>
            </a:r>
            <a:r>
              <a:rPr lang="en-US" sz="1800" dirty="0" smtClean="0">
                <a:solidFill>
                  <a:schemeClr val="bg1"/>
                </a:solidFill>
                <a:latin typeface="Cambria" pitchFamily="18" charset="0"/>
              </a:rPr>
              <a:t> </a:t>
            </a:r>
            <a:r>
              <a:rPr lang="el-GR" sz="1800" dirty="0" smtClean="0">
                <a:solidFill>
                  <a:schemeClr val="bg1"/>
                </a:solidFill>
                <a:latin typeface="Cambria" pitchFamily="18" charset="0"/>
              </a:rPr>
              <a:t>των </a:t>
            </a:r>
            <a:r>
              <a:rPr lang="el-GR" sz="1800" dirty="0">
                <a:solidFill>
                  <a:schemeClr val="bg1"/>
                </a:solidFill>
                <a:latin typeface="Cambria" pitchFamily="18" charset="0"/>
              </a:rPr>
              <a:t>πολλαπλών συνδέσεών του μέσα στον εγκέφαλο, συμμετέχει σε πολλές από τις λειτουργίες του, όπως η μνήμη, αίσθηση, ομιλία και προσοχή. </a:t>
            </a:r>
            <a:endParaRPr lang="en-US" sz="1800" dirty="0">
              <a:solidFill>
                <a:schemeClr val="bg1"/>
              </a:solidFill>
              <a:latin typeface="Cambria" pitchFamily="18" charset="0"/>
            </a:endParaRPr>
          </a:p>
        </p:txBody>
      </p:sp>
    </p:spTree>
    <p:extLst>
      <p:ext uri="{BB962C8B-B14F-4D97-AF65-F5344CB8AC3E}">
        <p14:creationId xmlns:p14="http://schemas.microsoft.com/office/powerpoint/2010/main" val="547035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335584" y="1289720"/>
            <a:ext cx="8064896" cy="59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464" y="384974"/>
            <a:ext cx="4097597" cy="369332"/>
          </a:xfrm>
          <a:prstGeom prst="rect">
            <a:avLst/>
          </a:prstGeom>
          <a:solidFill>
            <a:srgbClr val="FFC000"/>
          </a:solidFill>
        </p:spPr>
        <p:txBody>
          <a:bodyPr wrap="none" rtlCol="0">
            <a:spAutoFit/>
          </a:bodyPr>
          <a:lstStyle/>
          <a:p>
            <a:r>
              <a:rPr lang="el-GR" sz="1800" b="1" dirty="0" smtClean="0">
                <a:latin typeface="Cambria" pitchFamily="18" charset="0"/>
              </a:rPr>
              <a:t>Παράδειγμα του ρόλου του θαλάμου</a:t>
            </a:r>
            <a:endParaRPr lang="el-GR" sz="1800" b="1" dirty="0">
              <a:latin typeface="Cambria" pitchFamily="18" charset="0"/>
            </a:endParaRPr>
          </a:p>
        </p:txBody>
      </p:sp>
    </p:spTree>
    <p:extLst>
      <p:ext uri="{BB962C8B-B14F-4D97-AF65-F5344CB8AC3E}">
        <p14:creationId xmlns:p14="http://schemas.microsoft.com/office/powerpoint/2010/main" val="3560644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Hypothalamus 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0" y="857672"/>
            <a:ext cx="10001990" cy="5688632"/>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4791968" y="1217712"/>
            <a:ext cx="1329210" cy="307777"/>
          </a:xfrm>
          <a:prstGeom prst="rect">
            <a:avLst/>
          </a:prstGeom>
        </p:spPr>
        <p:txBody>
          <a:bodyPr wrap="none">
            <a:spAutoFit/>
          </a:bodyPr>
          <a:lstStyle/>
          <a:p>
            <a:r>
              <a:rPr lang="en-US" dirty="0"/>
              <a:t>Hypothalamus</a:t>
            </a:r>
            <a:endParaRPr lang="el-GR" dirty="0"/>
          </a:p>
        </p:txBody>
      </p:sp>
    </p:spTree>
    <p:extLst>
      <p:ext uri="{BB962C8B-B14F-4D97-AF65-F5344CB8AC3E}">
        <p14:creationId xmlns:p14="http://schemas.microsoft.com/office/powerpoint/2010/main" val="1626815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178472" y="210649"/>
            <a:ext cx="4528704" cy="84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599" tIns="50799" rIns="101599" bIns="50799">
            <a:spAutoFit/>
          </a:bodyPr>
          <a:lstStyle/>
          <a:p>
            <a:pPr algn="ctr"/>
            <a:r>
              <a:rPr lang="el-GR" sz="2400" b="1" dirty="0">
                <a:solidFill>
                  <a:schemeClr val="bg1"/>
                </a:solidFill>
                <a:latin typeface="Cambria" pitchFamily="18" charset="0"/>
              </a:rPr>
              <a:t>Ποιος είναι ο ρόλος της υπόφυσης</a:t>
            </a:r>
            <a:r>
              <a:rPr lang="el-GR" sz="2400" b="1" dirty="0" smtClean="0">
                <a:solidFill>
                  <a:schemeClr val="bg1"/>
                </a:solidFill>
                <a:latin typeface="Cambria" pitchFamily="18" charset="0"/>
              </a:rPr>
              <a:t>;</a:t>
            </a:r>
            <a:endParaRPr lang="el-GR" sz="2400" b="1" dirty="0">
              <a:solidFill>
                <a:schemeClr val="bg1"/>
              </a:solidFill>
              <a:latin typeface="Cambria" pitchFamily="18" charset="0"/>
            </a:endParaRPr>
          </a:p>
        </p:txBody>
      </p:sp>
      <p:pic>
        <p:nvPicPr>
          <p:cNvPr id="1026" name="Picture 2" descr="http://3.bp.blogspot.com/-Ziw71Ixozsc/UKpj1OyGflI/AAAAAAAABMc/xxgU7ahzMdo/s1600/pene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024" y="201521"/>
            <a:ext cx="45910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reeinquiry.gr/upload/files/06.10/sun/sun-2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72" y="3665984"/>
            <a:ext cx="2545457" cy="264212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3105304" y="4079736"/>
            <a:ext cx="6815048" cy="2246769"/>
          </a:xfrm>
          <a:prstGeom prst="rect">
            <a:avLst/>
          </a:prstGeom>
        </p:spPr>
        <p:txBody>
          <a:bodyPr wrap="square">
            <a:spAutoFit/>
          </a:bodyPr>
          <a:lstStyle/>
          <a:p>
            <a:r>
              <a:rPr lang="el-GR" sz="2000" dirty="0" smtClean="0">
                <a:solidFill>
                  <a:schemeClr val="bg1"/>
                </a:solidFill>
                <a:latin typeface="Cambria" pitchFamily="18" charset="0"/>
              </a:rPr>
              <a:t>Εκκρίνει </a:t>
            </a:r>
            <a:r>
              <a:rPr lang="el-GR" sz="2000" dirty="0">
                <a:solidFill>
                  <a:schemeClr val="bg1"/>
                </a:solidFill>
                <a:latin typeface="Cambria" pitchFamily="18" charset="0"/>
              </a:rPr>
              <a:t>πολλές ορμόνες (οι ορμόνες είναι ουσιαστικά οι μεταφορείς των πληροφοριών που στέλνει το κέντρο-υπόφυση, σε όλα τα σημεία και όργανα του οργανισμού για να τίθενται σε λειτουργία), μερικές εκ των οποίων επιδρούν σε άλλους αδένες ερεθίζοντάς τους, ώστε να παράγουν τις δικές τους ορμόνες, ενώ άλλες δρουν άμεσα </a:t>
            </a:r>
            <a:r>
              <a:rPr lang="el-GR" sz="2000" dirty="0" smtClean="0">
                <a:solidFill>
                  <a:schemeClr val="bg1"/>
                </a:solidFill>
                <a:latin typeface="Cambria" pitchFamily="18" charset="0"/>
              </a:rPr>
              <a:t>στους </a:t>
            </a:r>
            <a:r>
              <a:rPr lang="el-GR" sz="2000" dirty="0">
                <a:solidFill>
                  <a:schemeClr val="bg1"/>
                </a:solidFill>
                <a:latin typeface="Cambria" pitchFamily="18" charset="0"/>
              </a:rPr>
              <a:t>ιστούς και στα όργανα.</a:t>
            </a:r>
          </a:p>
        </p:txBody>
      </p:sp>
      <p:sp>
        <p:nvSpPr>
          <p:cNvPr id="3" name="Ορθογώνιο 2"/>
          <p:cNvSpPr/>
          <p:nvPr/>
        </p:nvSpPr>
        <p:spPr>
          <a:xfrm>
            <a:off x="178472" y="1289720"/>
            <a:ext cx="4901528" cy="1569660"/>
          </a:xfrm>
          <a:prstGeom prst="rect">
            <a:avLst/>
          </a:prstGeom>
        </p:spPr>
        <p:txBody>
          <a:bodyPr wrap="square">
            <a:spAutoFit/>
          </a:bodyPr>
          <a:lstStyle/>
          <a:p>
            <a:r>
              <a:rPr lang="el-GR" sz="2400" b="1" dirty="0">
                <a:solidFill>
                  <a:srgbClr val="FFC000"/>
                </a:solidFill>
                <a:latin typeface="Cambria" pitchFamily="18" charset="0"/>
              </a:rPr>
              <a:t>Η υπόφυση ελέγχει τις δραστηριότητες των άλλων ενδοκρινών αδένων και των </a:t>
            </a:r>
            <a:r>
              <a:rPr lang="el-GR" sz="2400" b="1" dirty="0" err="1">
                <a:solidFill>
                  <a:srgbClr val="FFC000"/>
                </a:solidFill>
                <a:latin typeface="Cambria" pitchFamily="18" charset="0"/>
              </a:rPr>
              <a:t>ορμονοπαραγωγικών</a:t>
            </a:r>
            <a:r>
              <a:rPr lang="el-GR" sz="2400" b="1" dirty="0">
                <a:solidFill>
                  <a:srgbClr val="FFC000"/>
                </a:solidFill>
                <a:latin typeface="Cambria" pitchFamily="18" charset="0"/>
              </a:rPr>
              <a:t> </a:t>
            </a:r>
            <a:r>
              <a:rPr lang="el-GR" sz="2400" b="1" dirty="0" smtClean="0">
                <a:solidFill>
                  <a:srgbClr val="FFC000"/>
                </a:solidFill>
                <a:latin typeface="Cambria" pitchFamily="18" charset="0"/>
              </a:rPr>
              <a:t>κυττάρων</a:t>
            </a:r>
            <a:r>
              <a:rPr lang="en-US" sz="2400" b="1" dirty="0" smtClean="0">
                <a:solidFill>
                  <a:srgbClr val="FFC000"/>
                </a:solidFill>
                <a:latin typeface="Cambria" pitchFamily="18" charset="0"/>
              </a:rPr>
              <a:t>.</a:t>
            </a:r>
            <a:endParaRPr lang="el-GR" sz="2400" dirty="0"/>
          </a:p>
        </p:txBody>
      </p:sp>
      <p:sp>
        <p:nvSpPr>
          <p:cNvPr id="4" name="Ορθογώνιο 3"/>
          <p:cNvSpPr/>
          <p:nvPr/>
        </p:nvSpPr>
        <p:spPr>
          <a:xfrm>
            <a:off x="327472" y="6786235"/>
            <a:ext cx="9559602" cy="707886"/>
          </a:xfrm>
          <a:prstGeom prst="rect">
            <a:avLst/>
          </a:prstGeom>
          <a:ln>
            <a:solidFill>
              <a:srgbClr val="FFC000"/>
            </a:solidFill>
          </a:ln>
        </p:spPr>
        <p:txBody>
          <a:bodyPr wrap="square">
            <a:spAutoFit/>
          </a:bodyPr>
          <a:lstStyle/>
          <a:p>
            <a:pPr>
              <a:spcBef>
                <a:spcPct val="20000"/>
              </a:spcBef>
              <a:buClr>
                <a:schemeClr val="bg2"/>
              </a:buClr>
              <a:buSzPct val="75000"/>
            </a:pPr>
            <a:r>
              <a:rPr lang="el-GR" sz="2000" dirty="0" smtClean="0">
                <a:solidFill>
                  <a:srgbClr val="FFC000"/>
                </a:solidFill>
                <a:latin typeface="Cambria" pitchFamily="18" charset="0"/>
              </a:rPr>
              <a:t>Η διαδικασία αυτή έχει </a:t>
            </a:r>
            <a:r>
              <a:rPr lang="el-GR" sz="2000" dirty="0">
                <a:solidFill>
                  <a:srgbClr val="FFC000"/>
                </a:solidFill>
                <a:latin typeface="Cambria" pitchFamily="18" charset="0"/>
              </a:rPr>
              <a:t>να </a:t>
            </a:r>
            <a:r>
              <a:rPr lang="el-GR" sz="2000" dirty="0" smtClean="0">
                <a:solidFill>
                  <a:srgbClr val="FFC000"/>
                </a:solidFill>
                <a:latin typeface="Cambria" pitchFamily="18" charset="0"/>
              </a:rPr>
              <a:t>κάνει </a:t>
            </a:r>
            <a:r>
              <a:rPr lang="el-GR" sz="2000" dirty="0">
                <a:solidFill>
                  <a:srgbClr val="FFC000"/>
                </a:solidFill>
                <a:latin typeface="Cambria" pitchFamily="18" charset="0"/>
              </a:rPr>
              <a:t>με τη ρύθμιση της θερμοκρασίας, του ύπνου, της πείνας, της </a:t>
            </a:r>
            <a:r>
              <a:rPr lang="el-GR" sz="2000" dirty="0" smtClean="0">
                <a:solidFill>
                  <a:srgbClr val="FFC000"/>
                </a:solidFill>
                <a:latin typeface="Cambria" pitchFamily="18" charset="0"/>
              </a:rPr>
              <a:t>δίψας κ.ά.</a:t>
            </a:r>
            <a:endParaRPr lang="en-US" sz="2000" dirty="0">
              <a:solidFill>
                <a:srgbClr val="FFC000"/>
              </a:solidFill>
              <a:latin typeface="Cambria" pitchFamily="18" charset="0"/>
            </a:endParaRPr>
          </a:p>
        </p:txBody>
      </p:sp>
    </p:spTree>
    <p:extLst>
      <p:ext uri="{BB962C8B-B14F-4D97-AF65-F5344CB8AC3E}">
        <p14:creationId xmlns:p14="http://schemas.microsoft.com/office/powerpoint/2010/main" val="846424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561784" y="1011311"/>
            <a:ext cx="2789546" cy="461665"/>
          </a:xfrm>
          <a:prstGeom prst="rect">
            <a:avLst/>
          </a:prstGeom>
        </p:spPr>
        <p:txBody>
          <a:bodyPr wrap="none">
            <a:spAutoFit/>
          </a:bodyPr>
          <a:lstStyle/>
          <a:p>
            <a:pPr>
              <a:defRPr/>
            </a:pPr>
            <a:r>
              <a:rPr lang="el-GR" sz="2400" b="1" dirty="0">
                <a:solidFill>
                  <a:srgbClr val="FFC000"/>
                </a:solidFill>
                <a:latin typeface="Constantia"/>
              </a:rPr>
              <a:t>Προμήκης μυελός</a:t>
            </a:r>
            <a:endParaRPr lang="en-US" sz="2400" b="1" dirty="0">
              <a:solidFill>
                <a:srgbClr val="FFC000"/>
              </a:solidFill>
              <a:latin typeface="Constantia"/>
            </a:endParaRPr>
          </a:p>
        </p:txBody>
      </p:sp>
      <p:sp>
        <p:nvSpPr>
          <p:cNvPr id="5" name="Ορθογώνιο 4"/>
          <p:cNvSpPr/>
          <p:nvPr/>
        </p:nvSpPr>
        <p:spPr>
          <a:xfrm>
            <a:off x="3927872" y="1527224"/>
            <a:ext cx="6088112" cy="4154984"/>
          </a:xfrm>
          <a:prstGeom prst="rect">
            <a:avLst/>
          </a:prstGeom>
          <a:solidFill>
            <a:srgbClr val="002060"/>
          </a:solidFill>
          <a:ln>
            <a:solidFill>
              <a:schemeClr val="bg1"/>
            </a:solidFill>
          </a:ln>
        </p:spPr>
        <p:txBody>
          <a:bodyPr wrap="square">
            <a:spAutoFit/>
          </a:bodyPr>
          <a:lstStyle/>
          <a:p>
            <a:pPr>
              <a:defRPr/>
            </a:pPr>
            <a:r>
              <a:rPr lang="el-GR" sz="2400" dirty="0" smtClean="0">
                <a:solidFill>
                  <a:schemeClr val="bg1"/>
                </a:solidFill>
                <a:latin typeface="Cambria" pitchFamily="18" charset="0"/>
              </a:rPr>
              <a:t>Δομή = παρόμοια με νωτιαίο μυελό</a:t>
            </a:r>
          </a:p>
          <a:p>
            <a:pPr>
              <a:defRPr/>
            </a:pPr>
            <a:endParaRPr lang="el-GR" sz="2400" dirty="0" smtClean="0">
              <a:solidFill>
                <a:schemeClr val="bg1"/>
              </a:solidFill>
              <a:latin typeface="Cambria" pitchFamily="18" charset="0"/>
            </a:endParaRPr>
          </a:p>
          <a:p>
            <a:pPr>
              <a:defRPr/>
            </a:pPr>
            <a:r>
              <a:rPr lang="el-GR" sz="2400" dirty="0" smtClean="0">
                <a:solidFill>
                  <a:schemeClr val="bg1"/>
                </a:solidFill>
                <a:latin typeface="Cambria" pitchFamily="18" charset="0"/>
              </a:rPr>
              <a:t>Περιλαμβάνει </a:t>
            </a:r>
            <a:r>
              <a:rPr lang="el-GR" sz="2400" dirty="0">
                <a:solidFill>
                  <a:schemeClr val="bg1"/>
                </a:solidFill>
                <a:latin typeface="Cambria" pitchFamily="18" charset="0"/>
              </a:rPr>
              <a:t>κέντρα </a:t>
            </a:r>
            <a:r>
              <a:rPr lang="el-GR" sz="2400" dirty="0" smtClean="0">
                <a:solidFill>
                  <a:schemeClr val="bg1"/>
                </a:solidFill>
                <a:latin typeface="Cambria" pitchFamily="18" charset="0"/>
              </a:rPr>
              <a:t>του ΑΝΣ που </a:t>
            </a:r>
            <a:r>
              <a:rPr lang="el-GR" sz="2400" dirty="0">
                <a:solidFill>
                  <a:schemeClr val="bg1"/>
                </a:solidFill>
                <a:latin typeface="Cambria" pitchFamily="18" charset="0"/>
              </a:rPr>
              <a:t>είναι υπεύθυνα για λειτουργίες, όπως </a:t>
            </a:r>
            <a:endParaRPr lang="el-GR" sz="2400" dirty="0" smtClean="0">
              <a:solidFill>
                <a:schemeClr val="bg1"/>
              </a:solidFill>
              <a:latin typeface="Cambria" pitchFamily="18" charset="0"/>
            </a:endParaRPr>
          </a:p>
          <a:p>
            <a:pPr marL="1079500" indent="-366713">
              <a:buFont typeface="Wingdings" pitchFamily="2" charset="2"/>
              <a:buChar char="ü"/>
              <a:defRPr/>
            </a:pPr>
            <a:r>
              <a:rPr lang="el-GR" sz="2400" dirty="0" smtClean="0">
                <a:solidFill>
                  <a:schemeClr val="bg1"/>
                </a:solidFill>
                <a:latin typeface="Cambria" pitchFamily="18" charset="0"/>
              </a:rPr>
              <a:t>η </a:t>
            </a:r>
            <a:r>
              <a:rPr lang="el-GR" sz="2400" dirty="0">
                <a:solidFill>
                  <a:schemeClr val="bg1"/>
                </a:solidFill>
                <a:latin typeface="Cambria" pitchFamily="18" charset="0"/>
              </a:rPr>
              <a:t>πέψη, </a:t>
            </a:r>
            <a:endParaRPr lang="el-GR" sz="2400" dirty="0" smtClean="0">
              <a:solidFill>
                <a:schemeClr val="bg1"/>
              </a:solidFill>
              <a:latin typeface="Cambria" pitchFamily="18" charset="0"/>
            </a:endParaRPr>
          </a:p>
          <a:p>
            <a:pPr marL="1079500" indent="-366713">
              <a:buFont typeface="Wingdings" pitchFamily="2" charset="2"/>
              <a:buChar char="ü"/>
              <a:defRPr/>
            </a:pPr>
            <a:r>
              <a:rPr lang="el-GR" sz="2400" dirty="0" smtClean="0">
                <a:solidFill>
                  <a:schemeClr val="bg1"/>
                </a:solidFill>
                <a:latin typeface="Cambria" pitchFamily="18" charset="0"/>
              </a:rPr>
              <a:t>η </a:t>
            </a:r>
            <a:r>
              <a:rPr lang="el-GR" sz="2400" dirty="0">
                <a:solidFill>
                  <a:schemeClr val="bg1"/>
                </a:solidFill>
                <a:latin typeface="Cambria" pitchFamily="18" charset="0"/>
              </a:rPr>
              <a:t>αναπνοή, </a:t>
            </a:r>
            <a:endParaRPr lang="el-GR" sz="2400" dirty="0" smtClean="0">
              <a:solidFill>
                <a:schemeClr val="bg1"/>
              </a:solidFill>
              <a:latin typeface="Cambria" pitchFamily="18" charset="0"/>
            </a:endParaRPr>
          </a:p>
          <a:p>
            <a:pPr marL="1079500" indent="-366713">
              <a:buFont typeface="Wingdings" pitchFamily="2" charset="2"/>
              <a:buChar char="ü"/>
              <a:defRPr/>
            </a:pPr>
            <a:r>
              <a:rPr lang="el-GR" sz="2400" dirty="0" smtClean="0">
                <a:solidFill>
                  <a:schemeClr val="bg1"/>
                </a:solidFill>
                <a:latin typeface="Cambria" pitchFamily="18" charset="0"/>
              </a:rPr>
              <a:t>η μάσηση, </a:t>
            </a:r>
          </a:p>
          <a:p>
            <a:pPr marL="1079500" indent="-366713">
              <a:buFont typeface="Wingdings" pitchFamily="2" charset="2"/>
              <a:buChar char="ü"/>
              <a:defRPr/>
            </a:pPr>
            <a:r>
              <a:rPr lang="el-GR" sz="2400" dirty="0" smtClean="0">
                <a:solidFill>
                  <a:schemeClr val="bg1"/>
                </a:solidFill>
                <a:latin typeface="Cambria" pitchFamily="18" charset="0"/>
              </a:rPr>
              <a:t>ο βήχας</a:t>
            </a:r>
            <a:r>
              <a:rPr lang="en-US" sz="2400" dirty="0" smtClean="0">
                <a:solidFill>
                  <a:schemeClr val="bg1"/>
                </a:solidFill>
                <a:latin typeface="Cambria" pitchFamily="18" charset="0"/>
              </a:rPr>
              <a:t>,</a:t>
            </a:r>
            <a:r>
              <a:rPr lang="el-GR" sz="2400" dirty="0" smtClean="0">
                <a:solidFill>
                  <a:schemeClr val="bg1"/>
                </a:solidFill>
                <a:latin typeface="Cambria" pitchFamily="18" charset="0"/>
              </a:rPr>
              <a:t> </a:t>
            </a:r>
          </a:p>
          <a:p>
            <a:pPr marL="1079500" indent="-366713">
              <a:buFont typeface="Wingdings" pitchFamily="2" charset="2"/>
              <a:buChar char="ü"/>
              <a:defRPr/>
            </a:pPr>
            <a:r>
              <a:rPr lang="el-GR" sz="2400" dirty="0" smtClean="0">
                <a:solidFill>
                  <a:schemeClr val="bg1"/>
                </a:solidFill>
                <a:latin typeface="Cambria" pitchFamily="18" charset="0"/>
              </a:rPr>
              <a:t>ο </a:t>
            </a:r>
            <a:r>
              <a:rPr lang="el-GR" sz="2400" dirty="0">
                <a:solidFill>
                  <a:schemeClr val="bg1"/>
                </a:solidFill>
                <a:latin typeface="Cambria" pitchFamily="18" charset="0"/>
              </a:rPr>
              <a:t>έλεγχος του καρδιακού  </a:t>
            </a:r>
            <a:r>
              <a:rPr lang="el-GR" sz="2400" dirty="0" smtClean="0">
                <a:solidFill>
                  <a:schemeClr val="bg1"/>
                </a:solidFill>
                <a:latin typeface="Cambria" pitchFamily="18" charset="0"/>
              </a:rPr>
              <a:t>ρυθμού</a:t>
            </a:r>
          </a:p>
          <a:p>
            <a:pPr marL="1079500" indent="-366713">
              <a:buFont typeface="Wingdings" pitchFamily="2" charset="2"/>
              <a:buChar char="ü"/>
              <a:defRPr/>
            </a:pPr>
            <a:r>
              <a:rPr lang="el-GR" sz="2400" dirty="0" smtClean="0">
                <a:solidFill>
                  <a:schemeClr val="bg1"/>
                </a:solidFill>
                <a:latin typeface="Cambria" pitchFamily="18" charset="0"/>
              </a:rPr>
              <a:t>η αρτηριακή πίεση </a:t>
            </a:r>
          </a:p>
          <a:p>
            <a:pPr marL="1079500" indent="-366713">
              <a:buFont typeface="Wingdings" pitchFamily="2" charset="2"/>
              <a:buChar char="ü"/>
              <a:defRPr/>
            </a:pPr>
            <a:r>
              <a:rPr lang="el-GR" sz="2400" dirty="0" smtClean="0">
                <a:solidFill>
                  <a:schemeClr val="bg1"/>
                </a:solidFill>
                <a:latin typeface="Cambria" pitchFamily="18" charset="0"/>
              </a:rPr>
              <a:t>ο εμετός κ.α.</a:t>
            </a:r>
            <a:endParaRPr lang="en-US" sz="2400" dirty="0">
              <a:solidFill>
                <a:schemeClr val="bg1"/>
              </a:solidFill>
              <a:latin typeface="Cambria" pitchFamily="18" charset="0"/>
            </a:endParaRPr>
          </a:p>
        </p:txBody>
      </p:sp>
      <p:sp>
        <p:nvSpPr>
          <p:cNvPr id="6" name="Ορθογώνιο 5"/>
          <p:cNvSpPr/>
          <p:nvPr/>
        </p:nvSpPr>
        <p:spPr>
          <a:xfrm>
            <a:off x="469918" y="6700545"/>
            <a:ext cx="1277914" cy="461665"/>
          </a:xfrm>
          <a:prstGeom prst="rect">
            <a:avLst/>
          </a:prstGeom>
        </p:spPr>
        <p:txBody>
          <a:bodyPr wrap="none">
            <a:spAutoFit/>
          </a:bodyPr>
          <a:lstStyle/>
          <a:p>
            <a:r>
              <a:rPr lang="el-GR" sz="2400" b="1" dirty="0">
                <a:solidFill>
                  <a:srgbClr val="FFC000"/>
                </a:solidFill>
                <a:latin typeface="Constantia"/>
              </a:rPr>
              <a:t>Γέφυρα</a:t>
            </a:r>
            <a:endParaRPr lang="en-US" sz="2400" b="1" dirty="0">
              <a:solidFill>
                <a:srgbClr val="FFC000"/>
              </a:solidFill>
              <a:latin typeface="Constantia"/>
            </a:endParaRPr>
          </a:p>
        </p:txBody>
      </p:sp>
      <p:sp>
        <p:nvSpPr>
          <p:cNvPr id="7" name="Ορθογώνιο 6"/>
          <p:cNvSpPr/>
          <p:nvPr/>
        </p:nvSpPr>
        <p:spPr>
          <a:xfrm>
            <a:off x="1935365" y="6100380"/>
            <a:ext cx="8019040" cy="1200329"/>
          </a:xfrm>
          <a:prstGeom prst="rect">
            <a:avLst/>
          </a:prstGeom>
          <a:solidFill>
            <a:srgbClr val="002060"/>
          </a:solidFill>
          <a:ln>
            <a:solidFill>
              <a:schemeClr val="bg1"/>
            </a:solidFill>
          </a:ln>
        </p:spPr>
        <p:txBody>
          <a:bodyPr wrap="square">
            <a:spAutoFit/>
          </a:bodyPr>
          <a:lstStyle/>
          <a:p>
            <a:pPr marL="457200" indent="-457200">
              <a:buFont typeface="Arial" pitchFamily="34" charset="0"/>
              <a:buChar char="•"/>
            </a:pPr>
            <a:r>
              <a:rPr lang="el-GR" sz="1800" dirty="0">
                <a:solidFill>
                  <a:schemeClr val="bg1"/>
                </a:solidFill>
                <a:latin typeface="Cambria" pitchFamily="18" charset="0"/>
              </a:rPr>
              <a:t>βρίσκεται άνω του προμήκους και από εκεί διέρχονται οι νευρικές οδοί του κινητικού συστήματος και </a:t>
            </a:r>
            <a:endParaRPr lang="el-GR" sz="1800" dirty="0" smtClean="0">
              <a:solidFill>
                <a:schemeClr val="bg1"/>
              </a:solidFill>
              <a:latin typeface="Cambria" pitchFamily="18" charset="0"/>
            </a:endParaRPr>
          </a:p>
          <a:p>
            <a:pPr marL="457200" indent="-457200">
              <a:buFont typeface="Arial" pitchFamily="34" charset="0"/>
              <a:buChar char="•"/>
            </a:pPr>
            <a:r>
              <a:rPr lang="el-GR" sz="1800" dirty="0" smtClean="0">
                <a:solidFill>
                  <a:schemeClr val="bg1"/>
                </a:solidFill>
                <a:latin typeface="Cambria" pitchFamily="18" charset="0"/>
              </a:rPr>
              <a:t>συντονίζονται </a:t>
            </a:r>
            <a:r>
              <a:rPr lang="el-GR" sz="1800" dirty="0">
                <a:solidFill>
                  <a:schemeClr val="bg1"/>
                </a:solidFill>
                <a:latin typeface="Cambria" pitchFamily="18" charset="0"/>
              </a:rPr>
              <a:t>οι κινήσεις δεξιού και αριστερού τμήματος του σώματος. </a:t>
            </a:r>
            <a:endParaRPr lang="el-GR" sz="1800" dirty="0" smtClean="0">
              <a:solidFill>
                <a:schemeClr val="bg1"/>
              </a:solidFill>
              <a:latin typeface="Cambria" pitchFamily="18" charset="0"/>
            </a:endParaRPr>
          </a:p>
          <a:p>
            <a:pPr marL="457200" indent="-457200">
              <a:buFont typeface="Arial" pitchFamily="34" charset="0"/>
              <a:buChar char="•"/>
            </a:pPr>
            <a:r>
              <a:rPr lang="el-GR" sz="1800" dirty="0" smtClean="0">
                <a:solidFill>
                  <a:schemeClr val="bg1"/>
                </a:solidFill>
                <a:latin typeface="Cambria" pitchFamily="18" charset="0"/>
              </a:rPr>
              <a:t>επίσης </a:t>
            </a:r>
            <a:r>
              <a:rPr lang="el-GR" sz="1800" dirty="0">
                <a:solidFill>
                  <a:schemeClr val="bg1"/>
                </a:solidFill>
                <a:latin typeface="Cambria" pitchFamily="18" charset="0"/>
              </a:rPr>
              <a:t>συντελεί στον έλεγχο του ύπνου.</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57" y="2153816"/>
            <a:ext cx="3533586" cy="280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3927872" y="65584"/>
            <a:ext cx="6120680" cy="1015663"/>
          </a:xfrm>
          <a:prstGeom prst="rect">
            <a:avLst/>
          </a:prstGeom>
          <a:solidFill>
            <a:srgbClr val="FFC000"/>
          </a:solidFill>
        </p:spPr>
        <p:txBody>
          <a:bodyPr wrap="square">
            <a:spAutoFit/>
          </a:bodyPr>
          <a:lstStyle/>
          <a:p>
            <a:pPr marL="342900" indent="-342900">
              <a:buFont typeface="Wingdings" pitchFamily="2" charset="2"/>
              <a:buChar char="§"/>
            </a:pPr>
            <a:r>
              <a:rPr lang="el-GR" sz="2000" dirty="0">
                <a:latin typeface="Cambria" pitchFamily="18" charset="0"/>
              </a:rPr>
              <a:t>βρίσκεται </a:t>
            </a:r>
            <a:r>
              <a:rPr lang="el-GR" sz="2000" dirty="0" smtClean="0">
                <a:latin typeface="Cambria" pitchFamily="18" charset="0"/>
              </a:rPr>
              <a:t>άνω </a:t>
            </a:r>
            <a:r>
              <a:rPr lang="el-GR" sz="2000" dirty="0">
                <a:latin typeface="Cambria" pitchFamily="18" charset="0"/>
              </a:rPr>
              <a:t>του νωτιαίου μυελού  </a:t>
            </a:r>
            <a:r>
              <a:rPr lang="el-GR" sz="2000" dirty="0" smtClean="0">
                <a:latin typeface="Cambria" pitchFamily="18" charset="0"/>
              </a:rPr>
              <a:t>στο </a:t>
            </a:r>
            <a:r>
              <a:rPr lang="el-GR" sz="2000" dirty="0">
                <a:latin typeface="Cambria" pitchFamily="18" charset="0"/>
              </a:rPr>
              <a:t>όριο σπονδυλικής στήλης και </a:t>
            </a:r>
            <a:r>
              <a:rPr lang="el-GR" sz="2000" dirty="0" smtClean="0">
                <a:latin typeface="Cambria" pitchFamily="18" charset="0"/>
              </a:rPr>
              <a:t>κρανίου </a:t>
            </a:r>
          </a:p>
          <a:p>
            <a:pPr marL="342900" indent="-342900">
              <a:buFont typeface="Wingdings" pitchFamily="2" charset="2"/>
              <a:buChar char="§"/>
            </a:pPr>
            <a:r>
              <a:rPr lang="el-GR" sz="2000" dirty="0" smtClean="0">
                <a:latin typeface="Cambria" pitchFamily="18" charset="0"/>
              </a:rPr>
              <a:t>ενδεχόμενη </a:t>
            </a:r>
            <a:r>
              <a:rPr lang="el-GR" sz="2000" dirty="0">
                <a:latin typeface="Cambria" pitchFamily="18" charset="0"/>
              </a:rPr>
              <a:t>βλάβη </a:t>
            </a:r>
            <a:r>
              <a:rPr lang="el-GR" sz="2000" dirty="0" smtClean="0">
                <a:latin typeface="Cambria" pitchFamily="18" charset="0"/>
              </a:rPr>
              <a:t>συνεπάγεται … θάνατο. </a:t>
            </a:r>
            <a:endParaRPr lang="el-GR" sz="2000" dirty="0">
              <a:latin typeface="Cambria" pitchFamily="18" charset="0"/>
            </a:endParaRPr>
          </a:p>
        </p:txBody>
      </p:sp>
    </p:spTree>
    <p:extLst>
      <p:ext uri="{BB962C8B-B14F-4D97-AF65-F5344CB8AC3E}">
        <p14:creationId xmlns:p14="http://schemas.microsoft.com/office/powerpoint/2010/main" val="454419147"/>
      </p:ext>
    </p:extLst>
  </p:cSld>
  <p:clrMapOvr>
    <a:masterClrMapping/>
  </p:clrMapOvr>
  <p:timing>
    <p:tnLst>
      <p:par>
        <p:cTn id="1" dur="indefinite" restart="never" nodeType="tmRoot"/>
      </p:par>
    </p:tnLst>
  </p:timing>
</p:sld>
</file>

<file path=ppt/theme/theme1.xml><?xml version="1.0" encoding="utf-8"?>
<a:theme xmlns:a="http://schemas.openxmlformats.org/drawingml/2006/main">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TotalTime>
  <Words>1061</Words>
  <Application>Microsoft Office PowerPoint</Application>
  <PresentationFormat>Προσαρμογή</PresentationFormat>
  <Paragraphs>102</Paragraphs>
  <Slides>19</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19</vt:i4>
      </vt:variant>
    </vt:vector>
  </HeadingPairs>
  <TitlesOfParts>
    <vt:vector size="20" baseType="lpstr">
      <vt:lpstr/>
      <vt:lpstr>Παρουσίαση του PowerPoint</vt:lpstr>
      <vt:lpstr>ΥΠΕΝΘΥΜΙΣΗ</vt:lpstr>
      <vt:lpstr>ΣΤΕΛΕΧΟΣ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από ΤΡΑΠΕΖΑ ΘΕΜΑΤΩΝ</vt:lpstr>
      <vt:lpstr>από ΤΡΑΠΕΖΑ ΘΕΜΑΤΩΝ</vt:lpstr>
      <vt:lpstr>από ΤΡΑΠΕΖΑ ΘΕΜΑΤΩΝ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Kostas</dc:creator>
  <cp:lastModifiedBy>Kostas</cp:lastModifiedBy>
  <cp:revision>47</cp:revision>
  <dcterms:modified xsi:type="dcterms:W3CDTF">2015-11-22T19:14:23Z</dcterms:modified>
</cp:coreProperties>
</file>