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8.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90" r:id="rId5"/>
    <p:sldId id="278" r:id="rId6"/>
    <p:sldId id="287" r:id="rId7"/>
    <p:sldId id="284" r:id="rId8"/>
    <p:sldId id="286" r:id="rId9"/>
    <p:sldId id="288" r:id="rId10"/>
    <p:sldId id="273" r:id="rId11"/>
    <p:sldId id="260" r:id="rId12"/>
    <p:sldId id="261" r:id="rId13"/>
    <p:sldId id="263" r:id="rId14"/>
    <p:sldId id="262" r:id="rId15"/>
    <p:sldId id="264" r:id="rId16"/>
    <p:sldId id="289" r:id="rId17"/>
    <p:sldId id="265" r:id="rId18"/>
    <p:sldId id="266" r:id="rId19"/>
    <p:sldId id="267" r:id="rId20"/>
    <p:sldId id="283" r:id="rId21"/>
    <p:sldId id="291" r:id="rId22"/>
    <p:sldId id="270" r:id="rId23"/>
    <p:sldId id="271" r:id="rId24"/>
    <p:sldId id="272" r:id="rId25"/>
    <p:sldId id="285"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78" y="-2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Τίτλος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Στυλ κύριου τίτλου</a:t>
            </a:r>
            <a:endParaRPr kumimoji="0" lang="en-US"/>
          </a:p>
        </p:txBody>
      </p:sp>
      <p:sp>
        <p:nvSpPr>
          <p:cNvPr id="28" name="Θέση ημερομηνίας 27"/>
          <p:cNvSpPr>
            <a:spLocks noGrp="1"/>
          </p:cNvSpPr>
          <p:nvPr>
            <p:ph type="dt" sz="half" idx="10"/>
          </p:nvPr>
        </p:nvSpPr>
        <p:spPr/>
        <p:txBody>
          <a:bodyPr/>
          <a:lstStyle/>
          <a:p>
            <a:fld id="{681D9D24-63E9-4669-A2A3-9BABFB7840A8}" type="datetimeFigureOut">
              <a:rPr lang="el-GR" smtClean="0"/>
              <a:t>11/10/2015</a:t>
            </a:fld>
            <a:endParaRPr lang="el-GR"/>
          </a:p>
        </p:txBody>
      </p:sp>
      <p:sp>
        <p:nvSpPr>
          <p:cNvPr id="17" name="Θέση υποσέλιδου 16"/>
          <p:cNvSpPr>
            <a:spLocks noGrp="1"/>
          </p:cNvSpPr>
          <p:nvPr>
            <p:ph type="ftr" sz="quarter" idx="11"/>
          </p:nvPr>
        </p:nvSpPr>
        <p:spPr/>
        <p:txBody>
          <a:bodyPr/>
          <a:lstStyle/>
          <a:p>
            <a:endParaRPr lang="el-GR"/>
          </a:p>
        </p:txBody>
      </p:sp>
      <p:sp>
        <p:nvSpPr>
          <p:cNvPr id="29" name="Θέση αριθμού διαφάνειας 28"/>
          <p:cNvSpPr>
            <a:spLocks noGrp="1"/>
          </p:cNvSpPr>
          <p:nvPr>
            <p:ph type="sldNum" sz="quarter" idx="12"/>
          </p:nvPr>
        </p:nvSpPr>
        <p:spPr/>
        <p:txBody>
          <a:bodyPr/>
          <a:lstStyle/>
          <a:p>
            <a:fld id="{17D93E49-FA3C-4021-A60A-E943A975E28B}" type="slidenum">
              <a:rPr lang="el-GR" smtClean="0"/>
              <a:t>‹#›</a:t>
            </a:fld>
            <a:endParaRPr lang="el-GR"/>
          </a:p>
        </p:txBody>
      </p:sp>
      <p:sp>
        <p:nvSpPr>
          <p:cNvPr id="9" name="Υπότιτλο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681D9D24-63E9-4669-A2A3-9BABFB7840A8}" type="datetimeFigureOut">
              <a:rPr lang="el-GR" smtClean="0"/>
              <a:t>11/10/2015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7D93E49-FA3C-4021-A60A-E943A975E28B}"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681D9D24-63E9-4669-A2A3-9BABFB7840A8}" type="datetimeFigureOut">
              <a:rPr lang="el-GR" smtClean="0"/>
              <a:t>11/10/2015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7D93E49-FA3C-4021-A60A-E943A975E28B}"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681D9D24-63E9-4669-A2A3-9BABFB7840A8}" type="datetimeFigureOut">
              <a:rPr lang="el-GR" smtClean="0"/>
              <a:t>11/10/2015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7D93E49-FA3C-4021-A60A-E943A975E28B}"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p>
            <a:fld id="{681D9D24-63E9-4669-A2A3-9BABFB7840A8}" type="datetimeFigureOut">
              <a:rPr lang="el-GR" smtClean="0"/>
              <a:t>11/10/2015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a:xfrm>
            <a:off x="7924800" y="6416675"/>
            <a:ext cx="762000" cy="365125"/>
          </a:xfrm>
        </p:spPr>
        <p:txBody>
          <a:bodyPr/>
          <a:lstStyle/>
          <a:p>
            <a:fld id="{17D93E49-FA3C-4021-A60A-E943A975E28B}"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681D9D24-63E9-4669-A2A3-9BABFB7840A8}" type="datetimeFigureOut">
              <a:rPr lang="el-GR" smtClean="0"/>
              <a:t>11/10/2015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7D93E49-FA3C-4021-A60A-E943A975E28B}"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8229600" cy="1143000"/>
          </a:xfrm>
        </p:spPr>
        <p:txBody>
          <a:bodyPr anchor="ctr"/>
          <a:lstStyle>
            <a:lvl1pPr>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p:txBody>
          <a:bodyPr/>
          <a:lstStyle/>
          <a:p>
            <a:fld id="{681D9D24-63E9-4669-A2A3-9BABFB7840A8}" type="datetimeFigureOut">
              <a:rPr lang="el-GR" smtClean="0"/>
              <a:t>11/10/2015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17D93E49-FA3C-4021-A60A-E943A975E28B}"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p>
            <a:fld id="{681D9D24-63E9-4669-A2A3-9BABFB7840A8}" type="datetimeFigureOut">
              <a:rPr lang="el-GR" smtClean="0"/>
              <a:t>11/10/2015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17D93E49-FA3C-4021-A60A-E943A975E28B}"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81D9D24-63E9-4669-A2A3-9BABFB7840A8}" type="datetimeFigureOut">
              <a:rPr lang="el-GR" smtClean="0"/>
              <a:t>11/10/2015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17D93E49-FA3C-4021-A60A-E943A975E28B}"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681D9D24-63E9-4669-A2A3-9BABFB7840A8}" type="datetimeFigureOut">
              <a:rPr lang="el-GR" smtClean="0"/>
              <a:t>11/10/2015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7D93E49-FA3C-4021-A60A-E943A975E28B}"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Θέση κειμένου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681D9D24-63E9-4669-A2A3-9BABFB7840A8}" type="datetimeFigureOut">
              <a:rPr lang="el-GR" smtClean="0"/>
              <a:t>11/10/2015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7D93E49-FA3C-4021-A60A-E943A975E28B}"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2">
                <a:shade val="3000"/>
                <a:satMod val="110000"/>
              </a:schemeClr>
              <a:schemeClr val="bg2">
                <a:tint val="60000"/>
                <a:satMod val="425000"/>
              </a:schemeClr>
            </a:duotone>
            <a:extLst>
              <a:ext uri="{BEBA8EAE-BF5A-486C-A8C5-ECC9F3942E4B}">
                <a14:imgProps xmlns:a14="http://schemas.microsoft.com/office/drawing/2010/main">
                  <a14:imgLayer r:embed="rId14">
                    <a14:imgEffect>
                      <a14:sharpenSoften amount="86000"/>
                    </a14:imgEffect>
                    <a14:imgEffect>
                      <a14:brightnessContrast bright="-40000" contrast="-47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Θέση τίτλου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81D9D24-63E9-4669-A2A3-9BABFB7840A8}" type="datetimeFigureOut">
              <a:rPr lang="el-GR" smtClean="0"/>
              <a:t>11/10/2015</a:t>
            </a:fld>
            <a:endParaRPr lang="el-GR"/>
          </a:p>
        </p:txBody>
      </p:sp>
      <p:sp>
        <p:nvSpPr>
          <p:cNvPr id="3" name="Θέση υποσέλιδου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Θέση αριθμού διαφάνειας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7D93E49-FA3C-4021-A60A-E943A975E28B}"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95536" y="2060848"/>
            <a:ext cx="8280920" cy="1470025"/>
          </a:xfrm>
        </p:spPr>
        <p:txBody>
          <a:bodyPr/>
          <a:lstStyle/>
          <a:p>
            <a:r>
              <a:rPr lang="el-GR" dirty="0" smtClean="0">
                <a:solidFill>
                  <a:srgbClr val="FFC000"/>
                </a:solidFill>
              </a:rPr>
              <a:t>ΠΕΡΙΦΕΡΙΚΟ ΝΕΥΡΙΚΟ ΣΥΣΤΗΜΑ</a:t>
            </a:r>
            <a:endParaRPr lang="el-GR" dirty="0">
              <a:solidFill>
                <a:srgbClr val="FFC000"/>
              </a:solidFill>
            </a:endParaRPr>
          </a:p>
        </p:txBody>
      </p:sp>
    </p:spTree>
    <p:extLst>
      <p:ext uri="{BB962C8B-B14F-4D97-AF65-F5344CB8AC3E}">
        <p14:creationId xmlns:p14="http://schemas.microsoft.com/office/powerpoint/2010/main" val="2920666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379610" y="1448781"/>
            <a:ext cx="6584878" cy="1549911"/>
          </a:xfrm>
          <a:ln>
            <a:solidFill>
              <a:schemeClr val="accent1"/>
            </a:solidFill>
          </a:ln>
        </p:spPr>
        <p:txBody>
          <a:bodyPr>
            <a:noAutofit/>
          </a:bodyPr>
          <a:lstStyle/>
          <a:p>
            <a:pPr marL="137160" indent="0">
              <a:buNone/>
            </a:pPr>
            <a:r>
              <a:rPr lang="el-GR" sz="2400" dirty="0"/>
              <a:t>Υπάρχουν μονοπάτια νεύρων που πηγαίνουν από </a:t>
            </a:r>
            <a:r>
              <a:rPr lang="el-GR" sz="2400" b="1" dirty="0"/>
              <a:t>τον εγκέφαλο προς τους μυς, </a:t>
            </a:r>
            <a:r>
              <a:rPr lang="el-GR" sz="2400" dirty="0"/>
              <a:t>αυτά μας επιτρέπουν να κινούμε τα χέρια μας και τα πόδια μας. </a:t>
            </a:r>
            <a:r>
              <a:rPr lang="el-GR" sz="2400" b="1" dirty="0"/>
              <a:t>Αυτά λέγονται </a:t>
            </a:r>
            <a:r>
              <a:rPr lang="el-GR" sz="2400" b="1" dirty="0">
                <a:solidFill>
                  <a:srgbClr val="FFC000"/>
                </a:solidFill>
              </a:rPr>
              <a:t>κινητήρια </a:t>
            </a:r>
            <a:r>
              <a:rPr lang="el-GR" sz="2400" b="1" dirty="0" smtClean="0">
                <a:solidFill>
                  <a:srgbClr val="FFC000"/>
                </a:solidFill>
              </a:rPr>
              <a:t>(κινητικά) νεύρα</a:t>
            </a:r>
            <a:r>
              <a:rPr lang="el-GR" sz="2400" b="1" dirty="0">
                <a:solidFill>
                  <a:srgbClr val="FFC000"/>
                </a:solidFill>
              </a:rPr>
              <a:t>.</a:t>
            </a:r>
            <a:endParaRPr lang="el-GR" sz="2400" dirty="0">
              <a:solidFill>
                <a:srgbClr val="FFC000"/>
              </a:solidFill>
            </a:endParaRPr>
          </a:p>
        </p:txBody>
      </p:sp>
      <p:sp>
        <p:nvSpPr>
          <p:cNvPr id="4" name="Ορθογώνιο 3"/>
          <p:cNvSpPr/>
          <p:nvPr/>
        </p:nvSpPr>
        <p:spPr>
          <a:xfrm>
            <a:off x="2411760" y="3717032"/>
            <a:ext cx="6552728" cy="1938992"/>
          </a:xfrm>
          <a:prstGeom prst="rect">
            <a:avLst/>
          </a:prstGeom>
          <a:ln>
            <a:solidFill>
              <a:schemeClr val="accent1"/>
            </a:solidFill>
          </a:ln>
        </p:spPr>
        <p:txBody>
          <a:bodyPr wrap="square">
            <a:spAutoFit/>
          </a:bodyPr>
          <a:lstStyle/>
          <a:p>
            <a:r>
              <a:rPr lang="el-GR" sz="2400" dirty="0"/>
              <a:t>Επιπλέον υπάρχουν μονοπάτια νεύρων που μεταφέρουν  αίσθηση, για </a:t>
            </a:r>
            <a:r>
              <a:rPr lang="el-GR" sz="2400" dirty="0" smtClean="0"/>
              <a:t>παράδειγμα </a:t>
            </a:r>
            <a:r>
              <a:rPr lang="el-GR" sz="2400" dirty="0"/>
              <a:t>αφή, την πίεση και τον πόνο, από το σώμα προς τον εγκέφαλο. Αυτά τα νεύρα ονομάζονται </a:t>
            </a:r>
            <a:r>
              <a:rPr lang="el-GR" sz="2400" b="1" dirty="0">
                <a:solidFill>
                  <a:srgbClr val="FFC000"/>
                </a:solidFill>
              </a:rPr>
              <a:t>αισθητικά νεύρα.</a:t>
            </a:r>
          </a:p>
        </p:txBody>
      </p:sp>
      <p:sp>
        <p:nvSpPr>
          <p:cNvPr id="2" name="Ορθογώνιο 1"/>
          <p:cNvSpPr/>
          <p:nvPr/>
        </p:nvSpPr>
        <p:spPr>
          <a:xfrm>
            <a:off x="1475656" y="188641"/>
            <a:ext cx="5043573" cy="576064"/>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algn="ctr">
              <a:spcBef>
                <a:spcPct val="0"/>
              </a:spcBef>
            </a:pPr>
            <a:r>
              <a:rPr lang="el-GR" sz="4400" b="1" dirty="0" smtClean="0">
                <a:ln w="6350">
                  <a:noFill/>
                </a:ln>
                <a:solidFill>
                  <a:srgbClr val="FFC000"/>
                </a:solidFill>
                <a:ea typeface="+mj-ea"/>
                <a:cs typeface="+mj-cs"/>
              </a:rPr>
              <a:t>Κατηγορίες νεύρων</a:t>
            </a:r>
            <a:endParaRPr lang="el-GR" sz="4400" b="1" dirty="0">
              <a:ln w="6350">
                <a:noFill/>
              </a:ln>
              <a:solidFill>
                <a:srgbClr val="FFC000"/>
              </a:solidFill>
              <a:ea typeface="+mj-ea"/>
              <a:cs typeface="+mj-cs"/>
            </a:endParaRPr>
          </a:p>
        </p:txBody>
      </p:sp>
      <p:sp>
        <p:nvSpPr>
          <p:cNvPr id="5" name="Ορθογώνιο 4"/>
          <p:cNvSpPr/>
          <p:nvPr/>
        </p:nvSpPr>
        <p:spPr>
          <a:xfrm>
            <a:off x="251519" y="980728"/>
            <a:ext cx="7754147" cy="461665"/>
          </a:xfrm>
          <a:prstGeom prst="rect">
            <a:avLst/>
          </a:prstGeom>
          <a:solidFill>
            <a:schemeClr val="bg1"/>
          </a:solidFill>
        </p:spPr>
        <p:txBody>
          <a:bodyPr wrap="square">
            <a:spAutoFit/>
          </a:bodyPr>
          <a:lstStyle/>
          <a:p>
            <a:r>
              <a:rPr lang="el-GR" sz="2400" b="1" dirty="0" smtClean="0">
                <a:solidFill>
                  <a:srgbClr val="FFC000"/>
                </a:solidFill>
              </a:rPr>
              <a:t>1. Κινητικά</a:t>
            </a:r>
            <a:r>
              <a:rPr lang="el-GR" sz="2400" b="1" dirty="0">
                <a:solidFill>
                  <a:srgbClr val="FFC000"/>
                </a:solidFill>
              </a:rPr>
              <a:t>: </a:t>
            </a:r>
            <a:r>
              <a:rPr lang="el-GR" sz="2400" dirty="0"/>
              <a:t>σύνολο </a:t>
            </a:r>
            <a:r>
              <a:rPr lang="el-GR" sz="2400" dirty="0" smtClean="0"/>
              <a:t>από </a:t>
            </a:r>
            <a:r>
              <a:rPr lang="el-GR" sz="2400" dirty="0" err="1" smtClean="0">
                <a:solidFill>
                  <a:srgbClr val="FF0000"/>
                </a:solidFill>
              </a:rPr>
              <a:t>νευράξονες</a:t>
            </a:r>
            <a:r>
              <a:rPr lang="el-GR" sz="2400" dirty="0" smtClean="0">
                <a:solidFill>
                  <a:srgbClr val="FF0000"/>
                </a:solidFill>
              </a:rPr>
              <a:t> </a:t>
            </a:r>
            <a:r>
              <a:rPr lang="el-GR" sz="2400" dirty="0"/>
              <a:t>κινητικών νευρώνων </a:t>
            </a:r>
          </a:p>
        </p:txBody>
      </p:sp>
      <p:sp>
        <p:nvSpPr>
          <p:cNvPr id="6" name="Ορθογώνιο 5"/>
          <p:cNvSpPr/>
          <p:nvPr/>
        </p:nvSpPr>
        <p:spPr>
          <a:xfrm>
            <a:off x="376572" y="3219941"/>
            <a:ext cx="7629095" cy="461665"/>
          </a:xfrm>
          <a:prstGeom prst="rect">
            <a:avLst/>
          </a:prstGeom>
          <a:solidFill>
            <a:schemeClr val="bg1"/>
          </a:solidFill>
        </p:spPr>
        <p:txBody>
          <a:bodyPr wrap="square">
            <a:spAutoFit/>
          </a:bodyPr>
          <a:lstStyle/>
          <a:p>
            <a:r>
              <a:rPr lang="el-GR" sz="2400" b="1" dirty="0" smtClean="0">
                <a:solidFill>
                  <a:srgbClr val="FFC000"/>
                </a:solidFill>
              </a:rPr>
              <a:t>2. Αισθητικά</a:t>
            </a:r>
            <a:r>
              <a:rPr lang="el-GR" sz="2400" b="1" dirty="0">
                <a:solidFill>
                  <a:srgbClr val="FFC000"/>
                </a:solidFill>
              </a:rPr>
              <a:t>: </a:t>
            </a:r>
            <a:r>
              <a:rPr lang="el-GR" sz="2400" dirty="0"/>
              <a:t>σύνολο </a:t>
            </a:r>
            <a:r>
              <a:rPr lang="el-GR" sz="2400" dirty="0">
                <a:solidFill>
                  <a:srgbClr val="FF0000"/>
                </a:solidFill>
              </a:rPr>
              <a:t>αποφυάδων</a:t>
            </a:r>
            <a:r>
              <a:rPr lang="el-GR" sz="2400" dirty="0"/>
              <a:t> αισθητικών νευρώνων </a:t>
            </a:r>
          </a:p>
        </p:txBody>
      </p:sp>
      <p:sp>
        <p:nvSpPr>
          <p:cNvPr id="7" name="Ορθογώνιο 6"/>
          <p:cNvSpPr/>
          <p:nvPr/>
        </p:nvSpPr>
        <p:spPr>
          <a:xfrm>
            <a:off x="448580" y="5949280"/>
            <a:ext cx="6548780" cy="461665"/>
          </a:xfrm>
          <a:prstGeom prst="rect">
            <a:avLst/>
          </a:prstGeom>
          <a:solidFill>
            <a:schemeClr val="bg1"/>
          </a:solidFill>
        </p:spPr>
        <p:txBody>
          <a:bodyPr wrap="none">
            <a:spAutoFit/>
          </a:bodyPr>
          <a:lstStyle/>
          <a:p>
            <a:r>
              <a:rPr lang="el-GR" sz="2400" b="1" dirty="0" smtClean="0">
                <a:solidFill>
                  <a:srgbClr val="FFC000"/>
                </a:solidFill>
              </a:rPr>
              <a:t>3. Μεικτά</a:t>
            </a:r>
            <a:r>
              <a:rPr lang="el-GR" sz="2400" b="1" dirty="0">
                <a:solidFill>
                  <a:srgbClr val="FFC000"/>
                </a:solidFill>
              </a:rPr>
              <a:t>: </a:t>
            </a:r>
            <a:r>
              <a:rPr lang="el-GR" sz="2400" dirty="0" smtClean="0"/>
              <a:t>περιέχουν </a:t>
            </a:r>
            <a:r>
              <a:rPr lang="el-GR" sz="2400" dirty="0"/>
              <a:t>και τα δύο είδη αποφυάδων </a:t>
            </a:r>
          </a:p>
        </p:txBody>
      </p:sp>
    </p:spTree>
    <p:extLst>
      <p:ext uri="{BB962C8B-B14F-4D97-AF65-F5344CB8AC3E}">
        <p14:creationId xmlns:p14="http://schemas.microsoft.com/office/powerpoint/2010/main" val="800197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228193" y="764704"/>
            <a:ext cx="8640959" cy="1384995"/>
          </a:xfrm>
          <a:prstGeom prst="rect">
            <a:avLst/>
          </a:prstGeom>
        </p:spPr>
        <p:txBody>
          <a:bodyPr wrap="square">
            <a:spAutoFit/>
          </a:bodyPr>
          <a:lstStyle/>
          <a:p>
            <a:r>
              <a:rPr lang="el-GR" sz="2800" dirty="0">
                <a:solidFill>
                  <a:prstClr val="white"/>
                </a:solidFill>
              </a:rPr>
              <a:t>Τα  νεύρα είτε εκφύονται από τον εγκέφαλο, οπότε μιλάμε για </a:t>
            </a:r>
            <a:r>
              <a:rPr lang="el-GR" sz="2800" b="1" dirty="0">
                <a:solidFill>
                  <a:srgbClr val="FFC000"/>
                </a:solidFill>
              </a:rPr>
              <a:t>εγκεφαλικά νεύρα</a:t>
            </a:r>
            <a:r>
              <a:rPr lang="el-GR" sz="2800" dirty="0">
                <a:solidFill>
                  <a:prstClr val="white"/>
                </a:solidFill>
              </a:rPr>
              <a:t>, είτε από τον νωτιαίο μυελό οπότε μιλάμε </a:t>
            </a:r>
            <a:r>
              <a:rPr lang="el-GR" sz="2800" dirty="0" smtClean="0">
                <a:solidFill>
                  <a:prstClr val="white"/>
                </a:solidFill>
              </a:rPr>
              <a:t>για </a:t>
            </a:r>
            <a:r>
              <a:rPr lang="el-GR" sz="2800" b="1" dirty="0" err="1" smtClean="0">
                <a:solidFill>
                  <a:srgbClr val="FFC000"/>
                </a:solidFill>
              </a:rPr>
              <a:t>νωτιαία</a:t>
            </a:r>
            <a:r>
              <a:rPr lang="el-GR" sz="2800" b="1" dirty="0" smtClean="0">
                <a:solidFill>
                  <a:srgbClr val="FFC000"/>
                </a:solidFill>
              </a:rPr>
              <a:t> νεύρα</a:t>
            </a:r>
            <a:r>
              <a:rPr lang="el-GR" sz="2800" dirty="0" smtClean="0">
                <a:solidFill>
                  <a:prstClr val="white"/>
                </a:solidFill>
              </a:rPr>
              <a:t>. </a:t>
            </a:r>
            <a:endParaRPr lang="el-GR" dirty="0"/>
          </a:p>
        </p:txBody>
      </p:sp>
      <p:sp>
        <p:nvSpPr>
          <p:cNvPr id="2" name="Ορθογώνιο 1"/>
          <p:cNvSpPr/>
          <p:nvPr/>
        </p:nvSpPr>
        <p:spPr>
          <a:xfrm>
            <a:off x="1875661" y="116633"/>
            <a:ext cx="5288627" cy="504056"/>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algn="ctr">
              <a:spcBef>
                <a:spcPct val="0"/>
              </a:spcBef>
            </a:pPr>
            <a:r>
              <a:rPr lang="el-GR" sz="4400" b="1" dirty="0">
                <a:ln w="6350">
                  <a:noFill/>
                </a:ln>
                <a:solidFill>
                  <a:srgbClr val="FFC000"/>
                </a:solidFill>
                <a:ea typeface="+mj-ea"/>
                <a:cs typeface="+mj-cs"/>
              </a:rPr>
              <a:t>Νεύρα στον άνθρωπο</a:t>
            </a:r>
          </a:p>
        </p:txBody>
      </p:sp>
      <p:sp>
        <p:nvSpPr>
          <p:cNvPr id="5" name="Ορθογώνιο 4"/>
          <p:cNvSpPr/>
          <p:nvPr/>
        </p:nvSpPr>
        <p:spPr>
          <a:xfrm>
            <a:off x="611560" y="2762815"/>
            <a:ext cx="5472608" cy="1938992"/>
          </a:xfrm>
          <a:prstGeom prst="rect">
            <a:avLst/>
          </a:prstGeom>
          <a:solidFill>
            <a:schemeClr val="accent4">
              <a:lumMod val="50000"/>
            </a:schemeClr>
          </a:solidFill>
        </p:spPr>
        <p:txBody>
          <a:bodyPr wrap="square">
            <a:spAutoFit/>
          </a:bodyPr>
          <a:lstStyle/>
          <a:p>
            <a:pPr marL="342900" indent="-342900">
              <a:buFont typeface="Arial" pitchFamily="34" charset="0"/>
              <a:buChar char="•"/>
            </a:pPr>
            <a:r>
              <a:rPr lang="el-GR" sz="2000" dirty="0" smtClean="0"/>
              <a:t>Υπάρχουν 12 </a:t>
            </a:r>
            <a:r>
              <a:rPr lang="el-GR" sz="2000" dirty="0"/>
              <a:t>ζεύγη εγκεφαλικών </a:t>
            </a:r>
            <a:r>
              <a:rPr lang="el-GR" sz="2000" dirty="0" smtClean="0"/>
              <a:t>νεύρων</a:t>
            </a:r>
          </a:p>
          <a:p>
            <a:pPr marL="342900" indent="-342900">
              <a:buFont typeface="Arial" pitchFamily="34" charset="0"/>
              <a:buChar char="•"/>
            </a:pPr>
            <a:r>
              <a:rPr lang="el-GR" sz="2000" dirty="0" smtClean="0">
                <a:solidFill>
                  <a:srgbClr val="FFC000"/>
                </a:solidFill>
              </a:rPr>
              <a:t>Αισθητικά</a:t>
            </a:r>
            <a:r>
              <a:rPr lang="el-GR" sz="2000" dirty="0">
                <a:solidFill>
                  <a:srgbClr val="FFC000"/>
                </a:solidFill>
              </a:rPr>
              <a:t>, κινητικά, μεικτά. </a:t>
            </a:r>
            <a:endParaRPr lang="el-GR" sz="2000" dirty="0" smtClean="0">
              <a:solidFill>
                <a:srgbClr val="FFC000"/>
              </a:solidFill>
            </a:endParaRPr>
          </a:p>
          <a:p>
            <a:pPr marL="342900" indent="-342900">
              <a:buFont typeface="Arial" pitchFamily="34" charset="0"/>
              <a:buChar char="•"/>
            </a:pPr>
            <a:r>
              <a:rPr lang="el-GR" sz="2000" dirty="0" smtClean="0"/>
              <a:t>Εκφύονται </a:t>
            </a:r>
            <a:r>
              <a:rPr lang="el-GR" sz="2000" dirty="0"/>
              <a:t>από τον εγκέφαλο και </a:t>
            </a:r>
            <a:r>
              <a:rPr lang="el-GR" sz="2000" dirty="0" err="1"/>
              <a:t>νευρώνουν</a:t>
            </a:r>
            <a:r>
              <a:rPr lang="el-GR" sz="2000" dirty="0"/>
              <a:t> την κεφαλή και το </a:t>
            </a:r>
            <a:r>
              <a:rPr lang="el-GR" sz="2000" dirty="0" smtClean="0"/>
              <a:t>λαιμό εκτός </a:t>
            </a:r>
            <a:r>
              <a:rPr lang="el-GR" sz="2000" dirty="0"/>
              <a:t>του </a:t>
            </a:r>
            <a:r>
              <a:rPr lang="el-GR" sz="2000" dirty="0" err="1"/>
              <a:t>πνευμονογαστρικού</a:t>
            </a:r>
            <a:r>
              <a:rPr lang="el-GR" sz="2000" dirty="0"/>
              <a:t> νεύρου, κλάδοι του οποίου </a:t>
            </a:r>
            <a:r>
              <a:rPr lang="el-GR" sz="2000" dirty="0" err="1"/>
              <a:t>νευρώνουν</a:t>
            </a:r>
            <a:r>
              <a:rPr lang="el-GR" sz="2000" dirty="0"/>
              <a:t> το θώρακα και την κοιλιά</a:t>
            </a:r>
            <a:r>
              <a:rPr lang="el-GR" sz="2000" dirty="0" smtClean="0"/>
              <a:t>. </a:t>
            </a:r>
            <a:endParaRPr lang="el-GR" sz="2000" dirty="0"/>
          </a:p>
        </p:txBody>
      </p:sp>
      <p:sp>
        <p:nvSpPr>
          <p:cNvPr id="6" name="Ορθογώνιο 5"/>
          <p:cNvSpPr/>
          <p:nvPr/>
        </p:nvSpPr>
        <p:spPr>
          <a:xfrm>
            <a:off x="322412" y="2239595"/>
            <a:ext cx="3600400" cy="523220"/>
          </a:xfrm>
          <a:prstGeom prst="rect">
            <a:avLst/>
          </a:prstGeom>
          <a:solidFill>
            <a:schemeClr val="bg1"/>
          </a:solidFill>
        </p:spPr>
        <p:txBody>
          <a:bodyPr wrap="square">
            <a:spAutoFit/>
          </a:bodyPr>
          <a:lstStyle/>
          <a:p>
            <a:r>
              <a:rPr lang="el-GR" sz="2800" dirty="0" smtClean="0">
                <a:solidFill>
                  <a:prstClr val="white"/>
                </a:solidFill>
              </a:rPr>
              <a:t>1. εγκεφαλικά </a:t>
            </a:r>
            <a:r>
              <a:rPr lang="el-GR" sz="2800" dirty="0">
                <a:solidFill>
                  <a:prstClr val="white"/>
                </a:solidFill>
              </a:rPr>
              <a:t>νεύρα </a:t>
            </a:r>
            <a:endParaRPr lang="el-GR" dirty="0"/>
          </a:p>
        </p:txBody>
      </p:sp>
      <p:sp>
        <p:nvSpPr>
          <p:cNvPr id="7" name="Ορθογώνιο 6"/>
          <p:cNvSpPr/>
          <p:nvPr/>
        </p:nvSpPr>
        <p:spPr>
          <a:xfrm>
            <a:off x="323528" y="4767899"/>
            <a:ext cx="3600400" cy="523220"/>
          </a:xfrm>
          <a:prstGeom prst="rect">
            <a:avLst/>
          </a:prstGeom>
          <a:solidFill>
            <a:schemeClr val="bg1"/>
          </a:solidFill>
        </p:spPr>
        <p:txBody>
          <a:bodyPr wrap="square">
            <a:spAutoFit/>
          </a:bodyPr>
          <a:lstStyle/>
          <a:p>
            <a:r>
              <a:rPr lang="el-GR" sz="2800" dirty="0" smtClean="0">
                <a:solidFill>
                  <a:prstClr val="white"/>
                </a:solidFill>
              </a:rPr>
              <a:t>2. </a:t>
            </a:r>
            <a:r>
              <a:rPr lang="el-GR" sz="2800" dirty="0" err="1" smtClean="0">
                <a:solidFill>
                  <a:prstClr val="white"/>
                </a:solidFill>
              </a:rPr>
              <a:t>νωτιαία</a:t>
            </a:r>
            <a:r>
              <a:rPr lang="el-GR" sz="2800" dirty="0" smtClean="0">
                <a:solidFill>
                  <a:prstClr val="white"/>
                </a:solidFill>
              </a:rPr>
              <a:t> </a:t>
            </a:r>
            <a:r>
              <a:rPr lang="el-GR" sz="2800" dirty="0">
                <a:solidFill>
                  <a:prstClr val="white"/>
                </a:solidFill>
              </a:rPr>
              <a:t>νεύρα </a:t>
            </a:r>
            <a:endParaRPr lang="el-GR" dirty="0"/>
          </a:p>
        </p:txBody>
      </p:sp>
      <p:sp>
        <p:nvSpPr>
          <p:cNvPr id="8" name="Ορθογώνιο 7"/>
          <p:cNvSpPr/>
          <p:nvPr/>
        </p:nvSpPr>
        <p:spPr>
          <a:xfrm>
            <a:off x="611560" y="5345921"/>
            <a:ext cx="7992888" cy="1323439"/>
          </a:xfrm>
          <a:prstGeom prst="rect">
            <a:avLst/>
          </a:prstGeom>
          <a:solidFill>
            <a:schemeClr val="accent4">
              <a:lumMod val="50000"/>
            </a:schemeClr>
          </a:solidFill>
        </p:spPr>
        <p:txBody>
          <a:bodyPr wrap="square">
            <a:spAutoFit/>
          </a:bodyPr>
          <a:lstStyle/>
          <a:p>
            <a:pPr marL="342900" indent="-342900">
              <a:buFont typeface="Arial" pitchFamily="34" charset="0"/>
              <a:buChar char="•"/>
            </a:pPr>
            <a:r>
              <a:rPr lang="el-GR" sz="2000" dirty="0"/>
              <a:t>Υπάρχουν </a:t>
            </a:r>
            <a:r>
              <a:rPr lang="el-GR" sz="2000" dirty="0" smtClean="0"/>
              <a:t>31 </a:t>
            </a:r>
            <a:r>
              <a:rPr lang="el-GR" sz="2000" dirty="0"/>
              <a:t>ζεύγη νωτιαίων </a:t>
            </a:r>
            <a:r>
              <a:rPr lang="el-GR" sz="2000" dirty="0" smtClean="0"/>
              <a:t>νεύρων</a:t>
            </a:r>
          </a:p>
          <a:p>
            <a:pPr marL="342900" indent="-342900">
              <a:buFont typeface="Arial" pitchFamily="34" charset="0"/>
              <a:buChar char="•"/>
            </a:pPr>
            <a:r>
              <a:rPr lang="el-GR" sz="2000" dirty="0" smtClean="0">
                <a:solidFill>
                  <a:srgbClr val="FFC000"/>
                </a:solidFill>
              </a:rPr>
              <a:t>Είναι </a:t>
            </a:r>
            <a:r>
              <a:rPr lang="el-GR" sz="2000" dirty="0">
                <a:solidFill>
                  <a:srgbClr val="FFC000"/>
                </a:solidFill>
              </a:rPr>
              <a:t>όλα μεικτά </a:t>
            </a:r>
            <a:r>
              <a:rPr lang="el-GR" sz="2000" dirty="0"/>
              <a:t>(αποφυάδες αισθητικών και κινητικών </a:t>
            </a:r>
            <a:r>
              <a:rPr lang="el-GR" sz="2000" dirty="0" smtClean="0"/>
              <a:t>νευρώνων)  </a:t>
            </a:r>
          </a:p>
          <a:p>
            <a:pPr marL="342900" indent="-342900">
              <a:buFont typeface="Arial" pitchFamily="34" charset="0"/>
              <a:buChar char="•"/>
            </a:pPr>
            <a:r>
              <a:rPr lang="el-GR" sz="2000" dirty="0"/>
              <a:t>Εκφύονται από </a:t>
            </a:r>
            <a:r>
              <a:rPr lang="el-GR" sz="2000" dirty="0" smtClean="0"/>
              <a:t>την σπονδυλική στήλη </a:t>
            </a:r>
            <a:r>
              <a:rPr lang="el-GR" sz="2000" dirty="0"/>
              <a:t>και </a:t>
            </a:r>
            <a:r>
              <a:rPr lang="el-GR" sz="2000" dirty="0" err="1"/>
              <a:t>νευρώνουν</a:t>
            </a:r>
            <a:r>
              <a:rPr lang="el-GR" sz="2000" dirty="0" smtClean="0"/>
              <a:t> </a:t>
            </a:r>
            <a:r>
              <a:rPr lang="el-GR" sz="2000" dirty="0"/>
              <a:t>αυχένα, κορμό και τα άκρα του σώματος</a:t>
            </a:r>
            <a:r>
              <a:rPr lang="el-GR" sz="2000" dirty="0" smtClean="0"/>
              <a:t> </a:t>
            </a:r>
            <a:endParaRPr lang="el-GR" sz="2000" dirty="0"/>
          </a:p>
        </p:txBody>
      </p:sp>
      <p:pic>
        <p:nvPicPr>
          <p:cNvPr id="4098" name="Picture 2" descr="C:\Users\Kostas\Documents\05 ΒΙΟΛΟΓΙΑ\05 ΚΕΦ 9 ΝΕΥΡΙΚΟ ΣΥΣΤΗΜΑ\γυναικείο-νευρικό-σύστημα-307255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0478" y="1844824"/>
            <a:ext cx="2843177" cy="378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100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160881"/>
            <a:ext cx="4355976" cy="4824536"/>
          </a:xfrm>
        </p:spPr>
        <p:txBody>
          <a:bodyPr>
            <a:noAutofit/>
          </a:bodyPr>
          <a:lstStyle/>
          <a:p>
            <a:pPr marL="137160" indent="0">
              <a:buNone/>
            </a:pPr>
            <a:r>
              <a:rPr lang="el-GR" sz="2000" dirty="0" smtClean="0"/>
              <a:t>Τα </a:t>
            </a:r>
            <a:r>
              <a:rPr lang="el-GR" sz="2000" b="1" dirty="0"/>
              <a:t>κρανιακά ή εγκεφαλικά νεύρα</a:t>
            </a:r>
            <a:r>
              <a:rPr lang="el-GR" sz="2000" dirty="0"/>
              <a:t> αποτελούν 12 ζεύγη </a:t>
            </a:r>
            <a:r>
              <a:rPr lang="el-GR" sz="2000" dirty="0" smtClean="0"/>
              <a:t>νεύρων </a:t>
            </a:r>
            <a:r>
              <a:rPr lang="el-GR" sz="2000" dirty="0"/>
              <a:t>που αναδύονται από το εγκεφαλικό στέλεχος, σε αντιδιαστολή με τα </a:t>
            </a:r>
            <a:r>
              <a:rPr lang="el-GR" sz="2000" dirty="0" err="1"/>
              <a:t>νωτιαία</a:t>
            </a:r>
            <a:r>
              <a:rPr lang="el-GR" sz="2000" dirty="0"/>
              <a:t> νεύρα που αναδύονται από τη σπονδυλική στήλη</a:t>
            </a:r>
            <a:r>
              <a:rPr lang="el-GR" sz="2000" dirty="0" smtClean="0"/>
              <a:t>.</a:t>
            </a:r>
          </a:p>
          <a:p>
            <a:pPr marL="137160" indent="0">
              <a:buNone/>
            </a:pPr>
            <a:r>
              <a:rPr lang="el-GR" sz="2000" dirty="0" smtClean="0"/>
              <a:t> </a:t>
            </a:r>
            <a:r>
              <a:rPr lang="el-GR" sz="2000" dirty="0"/>
              <a:t>Εκτός από τη 10η και 11η εγκεφαλική συζυγία (πνευμονογαστρικό και παραπληρωματικό νεύρο αντίστοιχα), τα κρανιακά νεύρα εξυπηρετούν κατά κύριο λόγο την αισθητική και κινητική νεύρωση της κεφαλής και του τραχήλου. Η έξοδος/είσοδός τους στο κρανίο γίνεται διαμέσου των τρημάτων της βάσης του κρανίου.</a:t>
            </a:r>
          </a:p>
        </p:txBody>
      </p:sp>
      <p:pic>
        <p:nvPicPr>
          <p:cNvPr id="2050" name="Picture 2" descr="http://s3.amazonaws.com/magoo/ABAAABO8oAJ-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36427"/>
            <a:ext cx="4608512" cy="62823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e-algos.com/gr/wp-content/uploads/2011/01/%CE%B1%CE%BD%CE%B1%CF%84%CE%BF%CE%BC%CE%B9%CE%B1-%CF%84%CF%81%CE%B9%CE%B4%CF%85%CE%BC%CE%BF%CF%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800" y="4988967"/>
            <a:ext cx="2019300"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142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836712"/>
            <a:ext cx="4038600"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1835696" y="5694162"/>
            <a:ext cx="5379268" cy="369332"/>
          </a:xfrm>
          <a:prstGeom prst="rect">
            <a:avLst/>
          </a:prstGeom>
        </p:spPr>
        <p:txBody>
          <a:bodyPr wrap="square">
            <a:spAutoFit/>
          </a:bodyPr>
          <a:lstStyle/>
          <a:p>
            <a:r>
              <a:rPr lang="el-GR" dirty="0" smtClean="0"/>
              <a:t>Τα κρανιακά νεύρα στην κάτω επιφάνεια του εγκεφάλου</a:t>
            </a:r>
            <a:endParaRPr lang="el-GR"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859" r="4827"/>
          <a:stretch/>
        </p:blipFill>
        <p:spPr bwMode="auto">
          <a:xfrm>
            <a:off x="142516" y="332533"/>
            <a:ext cx="8765627"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441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p:cNvGraphicFramePr>
            <a:graphicFrameLocks noGrp="1"/>
          </p:cNvGraphicFramePr>
          <p:nvPr>
            <p:extLst>
              <p:ext uri="{D42A27DB-BD31-4B8C-83A1-F6EECF244321}">
                <p14:modId xmlns:p14="http://schemas.microsoft.com/office/powerpoint/2010/main" val="4174880228"/>
              </p:ext>
            </p:extLst>
          </p:nvPr>
        </p:nvGraphicFramePr>
        <p:xfrm>
          <a:off x="179512" y="260648"/>
          <a:ext cx="8712968" cy="6420708"/>
        </p:xfrm>
        <a:graphic>
          <a:graphicData uri="http://schemas.openxmlformats.org/drawingml/2006/table">
            <a:tbl>
              <a:tblPr/>
              <a:tblGrid>
                <a:gridCol w="648072"/>
                <a:gridCol w="1944216"/>
                <a:gridCol w="1728192"/>
                <a:gridCol w="4392488"/>
              </a:tblGrid>
              <a:tr h="432048">
                <a:tc>
                  <a:txBody>
                    <a:bodyPr/>
                    <a:lstStyle/>
                    <a:p>
                      <a:pPr algn="ctr"/>
                      <a:endParaRPr lang="el-GR" sz="1600" b="1" dirty="0">
                        <a:solidFill>
                          <a:schemeClr val="bg1"/>
                        </a:solidFill>
                      </a:endParaRP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l-GR" sz="1600" b="1" dirty="0">
                          <a:solidFill>
                            <a:schemeClr val="bg1"/>
                          </a:solidFill>
                        </a:rPr>
                        <a:t>Ονομασία</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l-GR" sz="1600" b="1" dirty="0">
                          <a:solidFill>
                            <a:schemeClr val="bg1"/>
                          </a:solidFill>
                        </a:rPr>
                        <a:t>Κατηγορία</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l-GR" sz="1600" b="1" dirty="0">
                          <a:solidFill>
                            <a:schemeClr val="bg1"/>
                          </a:solidFill>
                        </a:rPr>
                        <a:t>Λειτουργία</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180231">
                <a:tc>
                  <a:txBody>
                    <a:bodyPr/>
                    <a:lstStyle/>
                    <a:p>
                      <a:pPr algn="ctr"/>
                      <a:r>
                        <a:rPr lang="el-GR" sz="1400" b="1" dirty="0">
                          <a:solidFill>
                            <a:schemeClr val="bg1"/>
                          </a:solidFill>
                        </a:rPr>
                        <a:t>Ι</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l-GR" sz="1400" dirty="0"/>
                        <a:t>Οσφρητικό νεύρο</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dirty="0"/>
                        <a:t>Αισθητικό</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dirty="0"/>
                        <a:t>Μετάδοση της αίσθησης της όσφρησης</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437">
                <a:tc>
                  <a:txBody>
                    <a:bodyPr/>
                    <a:lstStyle/>
                    <a:p>
                      <a:pPr algn="ctr"/>
                      <a:r>
                        <a:rPr lang="el-GR" sz="1400" b="1" dirty="0">
                          <a:solidFill>
                            <a:schemeClr val="bg1"/>
                          </a:solidFill>
                        </a:rPr>
                        <a:t>ΙΙ</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l-GR" sz="1400" dirty="0"/>
                        <a:t>Οπτικό νεύρο</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a:t>Αισθητικό</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a:t>Μετάδοση των οπτικών πληροφοριών</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0922">
                <a:tc>
                  <a:txBody>
                    <a:bodyPr/>
                    <a:lstStyle/>
                    <a:p>
                      <a:pPr algn="ctr"/>
                      <a:r>
                        <a:rPr lang="el-GR" sz="1400" b="1" dirty="0">
                          <a:solidFill>
                            <a:schemeClr val="bg1"/>
                          </a:solidFill>
                        </a:rPr>
                        <a:t>ΙΙΙ</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l-GR" sz="1400" dirty="0"/>
                        <a:t>Κοινό κινητικό νεύρο</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dirty="0"/>
                        <a:t>Κινητικό (κυρίως)</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dirty="0"/>
                        <a:t>Νεύρωση </a:t>
                      </a:r>
                      <a:r>
                        <a:rPr lang="el-GR" sz="1400" dirty="0" err="1"/>
                        <a:t>ανελκτήρα</a:t>
                      </a:r>
                      <a:r>
                        <a:rPr lang="el-GR" sz="1400" dirty="0"/>
                        <a:t> άνω βλεφάρου, άνω, έσω, κάτω ορθού και κάτω λοξού μυών του οφθαλμικού βολβού. Εξυπηρέτηση των περισσότερων κινήσεων του βολβού και της έλξης προς τα επάνω του άνω βλεφάρου.</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231">
                <a:tc>
                  <a:txBody>
                    <a:bodyPr/>
                    <a:lstStyle/>
                    <a:p>
                      <a:pPr algn="ctr"/>
                      <a:r>
                        <a:rPr lang="el-GR" sz="1400" b="1" dirty="0">
                          <a:solidFill>
                            <a:schemeClr val="bg1"/>
                          </a:solidFill>
                        </a:rPr>
                        <a:t>Ι</a:t>
                      </a:r>
                      <a:r>
                        <a:rPr lang="en-US" sz="1400" b="1" dirty="0">
                          <a:solidFill>
                            <a:schemeClr val="bg1"/>
                          </a:solidFill>
                        </a:rPr>
                        <a:t>V</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l-GR" sz="1400"/>
                        <a:t>Τροχιλιακό νεύρο</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a:t>Κινητικό</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a:t>Νεύρωση άνω λοξού μυός του οφθαλμικού βολβού</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4370">
                <a:tc>
                  <a:txBody>
                    <a:bodyPr/>
                    <a:lstStyle/>
                    <a:p>
                      <a:pPr algn="ctr"/>
                      <a:r>
                        <a:rPr lang="en-US" sz="1400" b="1" dirty="0">
                          <a:solidFill>
                            <a:schemeClr val="bg1"/>
                          </a:solidFill>
                        </a:rPr>
                        <a:t>V</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l-GR" sz="1400" dirty="0"/>
                        <a:t>Τρίδυμο νεύρο</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dirty="0" smtClean="0"/>
                        <a:t>Μεικτό</a:t>
                      </a:r>
                      <a:endParaRPr lang="el-GR" sz="1400" dirty="0"/>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a:t>Αισθητική νεύρωση προσώπου και κινητική νεύρωση μυών μάσησης</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231">
                <a:tc>
                  <a:txBody>
                    <a:bodyPr/>
                    <a:lstStyle/>
                    <a:p>
                      <a:pPr algn="ctr"/>
                      <a:r>
                        <a:rPr lang="en-US" sz="1400" b="1" dirty="0">
                          <a:solidFill>
                            <a:schemeClr val="bg1"/>
                          </a:solidFill>
                        </a:rPr>
                        <a:t>VI</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l-GR" sz="1400" dirty="0" err="1"/>
                        <a:t>Απαγωγό</a:t>
                      </a:r>
                      <a:r>
                        <a:rPr lang="el-GR" sz="1400" dirty="0"/>
                        <a:t> νεύρο</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a:t>Κινητικό</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a:t>Νεύρωση έξω ορθού μυός του οφθαλμικού βολβού</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3336">
                <a:tc>
                  <a:txBody>
                    <a:bodyPr/>
                    <a:lstStyle/>
                    <a:p>
                      <a:pPr algn="ctr"/>
                      <a:r>
                        <a:rPr lang="en-US" sz="1400" b="1" dirty="0">
                          <a:solidFill>
                            <a:schemeClr val="bg1"/>
                          </a:solidFill>
                        </a:rPr>
                        <a:t>VII</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l-GR" sz="1400" dirty="0"/>
                        <a:t>Προσωπικό νεύρο</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dirty="0" smtClean="0"/>
                        <a:t>Μεικτό </a:t>
                      </a:r>
                      <a:endParaRPr lang="el-GR" sz="1400" dirty="0"/>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dirty="0"/>
                        <a:t>Νεύρωση των μιμικών μυών του προσώπου, αίσθηση της γεύσης από τα πρόσθια 2/3 της γλώσσας, εκκριτική νεύρωση των σιελογόνων αδένων εκτός της παρωτίδας και του </a:t>
                      </a:r>
                      <a:r>
                        <a:rPr lang="el-GR" sz="1400" dirty="0" err="1"/>
                        <a:t>δακρυικού</a:t>
                      </a:r>
                      <a:r>
                        <a:rPr lang="el-GR" sz="1400" dirty="0"/>
                        <a:t> αδένα</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024">
                <a:tc>
                  <a:txBody>
                    <a:bodyPr/>
                    <a:lstStyle/>
                    <a:p>
                      <a:pPr algn="ctr"/>
                      <a:r>
                        <a:rPr lang="en-US" sz="1400" b="1">
                          <a:solidFill>
                            <a:schemeClr val="bg1"/>
                          </a:solidFill>
                        </a:rPr>
                        <a:t>VIII</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l-GR" sz="1400" dirty="0" err="1"/>
                        <a:t>Στατικοακουστικό</a:t>
                      </a:r>
                      <a:r>
                        <a:rPr lang="el-GR" sz="1400" dirty="0"/>
                        <a:t> νεύρο</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a:t>Αισθητικό</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dirty="0"/>
                        <a:t>Αίσθηση της ακοής και της θέσης στο χώρο (ισορροπία, περιστροφή)</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2990">
                <a:tc>
                  <a:txBody>
                    <a:bodyPr/>
                    <a:lstStyle/>
                    <a:p>
                      <a:pPr algn="ctr"/>
                      <a:r>
                        <a:rPr lang="en-US" sz="1400" b="1">
                          <a:solidFill>
                            <a:schemeClr val="bg1"/>
                          </a:solidFill>
                        </a:rPr>
                        <a:t>IX</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l-GR" sz="1400" dirty="0"/>
                        <a:t>Γλωσσοφαρυγγικό νεύρο</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dirty="0" smtClean="0"/>
                        <a:t>Μεικτό</a:t>
                      </a:r>
                      <a:endParaRPr lang="el-GR" sz="1400" dirty="0"/>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dirty="0"/>
                        <a:t>Αίσθηση της γεύσης από το οπίσθιο 1/3 της γλώσσας, εκκριτική νεύρωση παρωτίδας, νεύρωση </a:t>
                      </a:r>
                      <a:r>
                        <a:rPr lang="el-GR" sz="1400" dirty="0" err="1"/>
                        <a:t>βελονοφαρυγγικού</a:t>
                      </a:r>
                      <a:r>
                        <a:rPr lang="el-GR" sz="1400" dirty="0"/>
                        <a:t> μυ</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2302">
                <a:tc>
                  <a:txBody>
                    <a:bodyPr/>
                    <a:lstStyle/>
                    <a:p>
                      <a:pPr algn="ctr"/>
                      <a:r>
                        <a:rPr lang="en-US" sz="1400" b="1">
                          <a:solidFill>
                            <a:schemeClr val="bg1"/>
                          </a:solidFill>
                        </a:rPr>
                        <a:t>X</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l-GR" sz="1400"/>
                        <a:t>Πνευμονογαστρικό νεύρο</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dirty="0" smtClean="0"/>
                        <a:t>Μεικτό</a:t>
                      </a:r>
                      <a:endParaRPr lang="el-GR" sz="1400" dirty="0"/>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dirty="0"/>
                        <a:t>Νεύρωση των μυών του λάρυγγα και του φάρυγγα, παρασυμπαθητικήνεύρωση των θωρακικών και κοιλιακών σπλάγχνων μέχρι τη σπληνική καμπή, αίσθηση της γεύσης από την επιγλωττίδα. Εξυπηρέτηση της κατάποσης και της φώνησης.</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4370">
                <a:tc>
                  <a:txBody>
                    <a:bodyPr/>
                    <a:lstStyle/>
                    <a:p>
                      <a:pPr algn="ctr"/>
                      <a:r>
                        <a:rPr lang="el-GR" sz="1400" b="1">
                          <a:solidFill>
                            <a:schemeClr val="bg1"/>
                          </a:solidFill>
                        </a:rPr>
                        <a:t>ΧΙ</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l-GR" sz="1400"/>
                        <a:t>Παραπληρωματικό νεύρο</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a:t>Κινητικό</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dirty="0"/>
                        <a:t>Νεύρωση του στερνοκλειδομαστοειδούς και του τραπεζοειδούς μυών.</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437">
                <a:tc>
                  <a:txBody>
                    <a:bodyPr/>
                    <a:lstStyle/>
                    <a:p>
                      <a:pPr algn="ctr"/>
                      <a:r>
                        <a:rPr lang="el-GR" sz="1400" b="1" dirty="0">
                          <a:solidFill>
                            <a:schemeClr val="bg1"/>
                          </a:solidFill>
                        </a:rPr>
                        <a:t>ΧΙΙ</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l-GR" sz="1400" dirty="0"/>
                        <a:t>Υπογλώσσιο νεύρο</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a:t>Κινητικό</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dirty="0"/>
                        <a:t>Νεύρωση μυών της γλώσσας</a:t>
                      </a:r>
                    </a:p>
                  </a:txBody>
                  <a:tcPr marL="11264" marR="11264" marT="5632" marB="5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43376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188640"/>
            <a:ext cx="8712968" cy="1656184"/>
          </a:xfrm>
        </p:spPr>
        <p:txBody>
          <a:bodyPr>
            <a:normAutofit/>
          </a:bodyPr>
          <a:lstStyle/>
          <a:p>
            <a:pPr marL="137160" indent="0">
              <a:buNone/>
            </a:pPr>
            <a:r>
              <a:rPr lang="el-GR" sz="2400" dirty="0"/>
              <a:t>Από το νωτιαίο μυελό εκφύονται 31 ζεύγη </a:t>
            </a:r>
            <a:r>
              <a:rPr lang="el-GR" sz="2400" b="1" dirty="0"/>
              <a:t>νωτιαίων </a:t>
            </a:r>
            <a:r>
              <a:rPr lang="el-GR" sz="2400" b="1" dirty="0" smtClean="0"/>
              <a:t>νεύρων</a:t>
            </a:r>
            <a:r>
              <a:rPr lang="el-GR" sz="2400" dirty="0" smtClean="0"/>
              <a:t>. </a:t>
            </a:r>
            <a:r>
              <a:rPr lang="el-GR" sz="2400" dirty="0"/>
              <a:t>Όλα τα </a:t>
            </a:r>
            <a:r>
              <a:rPr lang="el-GR" sz="2400" dirty="0" err="1"/>
              <a:t>νωτιαία</a:t>
            </a:r>
            <a:r>
              <a:rPr lang="el-GR" sz="2400" dirty="0"/>
              <a:t> νεύρα είναι μεικτά, σχηματίζονται από αποφυάδες αισθητικών και κινητικών νευρώνων και </a:t>
            </a:r>
            <a:r>
              <a:rPr lang="el-GR" sz="2400" dirty="0" err="1"/>
              <a:t>νευρώνουν</a:t>
            </a:r>
            <a:r>
              <a:rPr lang="el-GR" sz="2400" dirty="0"/>
              <a:t> τον αυχένα, τον κορμό και τα άκρα.</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340768"/>
            <a:ext cx="3575112"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Kostas\Documents\05 ΒΙΟΛΟΓΙΑ\05 ΚΕΦ 9 ΝΕΥΡΙΚΟ ΣΥΣΤΗΜΑ\γυναικείο-νευρικό-σύστημα-307276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25348"/>
            <a:ext cx="3535396" cy="470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978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6732240" y="269776"/>
            <a:ext cx="2520280" cy="1143000"/>
          </a:xfrm>
        </p:spPr>
        <p:txBody>
          <a:bodyPr>
            <a:noAutofit/>
          </a:bodyPr>
          <a:lstStyle/>
          <a:p>
            <a:r>
              <a:rPr lang="el-GR" sz="6000" dirty="0" err="1" smtClean="0">
                <a:solidFill>
                  <a:srgbClr val="FFC000"/>
                </a:solidFill>
                <a:effectLst>
                  <a:outerShdw blurRad="38100" dist="38100" dir="2700000" algn="tl">
                    <a:srgbClr val="000000">
                      <a:alpha val="43137"/>
                    </a:srgbClr>
                  </a:outerShdw>
                </a:effectLst>
                <a:latin typeface="Mistral" pitchFamily="66" charset="0"/>
              </a:rPr>
              <a:t>Νωτιαία</a:t>
            </a:r>
            <a:r>
              <a:rPr lang="el-GR" sz="6000" dirty="0" smtClean="0">
                <a:solidFill>
                  <a:srgbClr val="FFC000"/>
                </a:solidFill>
                <a:effectLst>
                  <a:outerShdw blurRad="38100" dist="38100" dir="2700000" algn="tl">
                    <a:srgbClr val="000000">
                      <a:alpha val="43137"/>
                    </a:srgbClr>
                  </a:outerShdw>
                </a:effectLst>
                <a:latin typeface="Mistral" pitchFamily="66" charset="0"/>
              </a:rPr>
              <a:t>  νεύρα</a:t>
            </a:r>
            <a:endParaRPr lang="el-GR" sz="6000" dirty="0">
              <a:solidFill>
                <a:srgbClr val="FFC000"/>
              </a:solidFill>
              <a:effectLst>
                <a:outerShdw blurRad="38100" dist="38100" dir="2700000" algn="tl">
                  <a:srgbClr val="000000">
                    <a:alpha val="43137"/>
                  </a:srgbClr>
                </a:outerShdw>
              </a:effectLst>
              <a:latin typeface="Mistral" pitchFamily="66" charset="0"/>
            </a:endParaRPr>
          </a:p>
        </p:txBody>
      </p:sp>
      <p:pic>
        <p:nvPicPr>
          <p:cNvPr id="6" name="5 - Εικόνα" descr="f16-1a_gross_anatomy_of_c cleared.jpg"/>
          <p:cNvPicPr>
            <a:picLocks noChangeAspect="1"/>
          </p:cNvPicPr>
          <p:nvPr/>
        </p:nvPicPr>
        <p:blipFill>
          <a:blip r:embed="rId2" cstate="print"/>
          <a:stretch>
            <a:fillRect/>
          </a:stretch>
        </p:blipFill>
        <p:spPr>
          <a:xfrm>
            <a:off x="2555776" y="188640"/>
            <a:ext cx="3908595" cy="6624737"/>
          </a:xfrm>
          <a:prstGeom prst="rect">
            <a:avLst/>
          </a:prstGeom>
        </p:spPr>
      </p:pic>
      <p:sp>
        <p:nvSpPr>
          <p:cNvPr id="7" name="6 - TextBox"/>
          <p:cNvSpPr txBox="1"/>
          <p:nvPr/>
        </p:nvSpPr>
        <p:spPr>
          <a:xfrm>
            <a:off x="5580112" y="631721"/>
            <a:ext cx="576064" cy="276999"/>
          </a:xfrm>
          <a:prstGeom prst="rect">
            <a:avLst/>
          </a:prstGeom>
          <a:noFill/>
        </p:spPr>
        <p:txBody>
          <a:bodyPr wrap="square" rtlCol="0">
            <a:spAutoFit/>
          </a:bodyPr>
          <a:lstStyle/>
          <a:p>
            <a:pPr algn="ctr"/>
            <a:r>
              <a:rPr lang="el-GR" sz="1200" dirty="0" err="1" smtClean="0">
                <a:solidFill>
                  <a:schemeClr val="bg1"/>
                </a:solidFill>
              </a:rPr>
              <a:t>άτλας</a:t>
            </a:r>
            <a:endParaRPr lang="el-GR" sz="1200" dirty="0">
              <a:solidFill>
                <a:schemeClr val="bg1"/>
              </a:solidFill>
            </a:endParaRPr>
          </a:p>
        </p:txBody>
      </p:sp>
      <p:sp>
        <p:nvSpPr>
          <p:cNvPr id="8" name="7 - TextBox"/>
          <p:cNvSpPr txBox="1"/>
          <p:nvPr/>
        </p:nvSpPr>
        <p:spPr>
          <a:xfrm>
            <a:off x="5508000" y="1080000"/>
            <a:ext cx="1287760" cy="430887"/>
          </a:xfrm>
          <a:prstGeom prst="rect">
            <a:avLst/>
          </a:prstGeom>
          <a:noFill/>
        </p:spPr>
        <p:txBody>
          <a:bodyPr wrap="square" rtlCol="0">
            <a:spAutoFit/>
          </a:bodyPr>
          <a:lstStyle/>
          <a:p>
            <a:pPr algn="ctr"/>
            <a:r>
              <a:rPr lang="el-GR" sz="1200" dirty="0" smtClean="0">
                <a:solidFill>
                  <a:schemeClr val="bg1"/>
                </a:solidFill>
              </a:rPr>
              <a:t>αυχενική μοίρα </a:t>
            </a:r>
            <a:r>
              <a:rPr lang="el-GR" sz="1000" dirty="0" smtClean="0">
                <a:solidFill>
                  <a:schemeClr val="bg1"/>
                </a:solidFill>
              </a:rPr>
              <a:t>του νωτιαίου μυελού</a:t>
            </a:r>
            <a:endParaRPr lang="el-GR" sz="1000" dirty="0">
              <a:solidFill>
                <a:schemeClr val="bg1"/>
              </a:solidFill>
            </a:endParaRPr>
          </a:p>
        </p:txBody>
      </p:sp>
      <p:sp>
        <p:nvSpPr>
          <p:cNvPr id="9" name="8 - TextBox"/>
          <p:cNvSpPr txBox="1"/>
          <p:nvPr/>
        </p:nvSpPr>
        <p:spPr>
          <a:xfrm>
            <a:off x="5605200" y="1728000"/>
            <a:ext cx="1080120" cy="288032"/>
          </a:xfrm>
          <a:prstGeom prst="rect">
            <a:avLst/>
          </a:prstGeom>
          <a:noFill/>
        </p:spPr>
        <p:txBody>
          <a:bodyPr wrap="square" rtlCol="0">
            <a:spAutoFit/>
          </a:bodyPr>
          <a:lstStyle/>
          <a:p>
            <a:pPr algn="ctr"/>
            <a:r>
              <a:rPr lang="el-GR" sz="1200" dirty="0" smtClean="0">
                <a:solidFill>
                  <a:schemeClr val="bg1"/>
                </a:solidFill>
              </a:rPr>
              <a:t>σπόνδυλος Τ</a:t>
            </a:r>
            <a:r>
              <a:rPr lang="el-GR" sz="1200" baseline="-25000" dirty="0" smtClean="0">
                <a:solidFill>
                  <a:schemeClr val="bg1"/>
                </a:solidFill>
              </a:rPr>
              <a:t>1</a:t>
            </a:r>
            <a:endParaRPr lang="el-GR" sz="1200" baseline="-25000" dirty="0">
              <a:solidFill>
                <a:schemeClr val="bg1"/>
              </a:solidFill>
            </a:endParaRPr>
          </a:p>
        </p:txBody>
      </p:sp>
      <p:sp>
        <p:nvSpPr>
          <p:cNvPr id="10" name="9 - TextBox"/>
          <p:cNvSpPr txBox="1"/>
          <p:nvPr/>
        </p:nvSpPr>
        <p:spPr>
          <a:xfrm>
            <a:off x="5529600" y="2494057"/>
            <a:ext cx="1359768" cy="430887"/>
          </a:xfrm>
          <a:prstGeom prst="rect">
            <a:avLst/>
          </a:prstGeom>
          <a:noFill/>
        </p:spPr>
        <p:txBody>
          <a:bodyPr wrap="square" rtlCol="0">
            <a:spAutoFit/>
          </a:bodyPr>
          <a:lstStyle/>
          <a:p>
            <a:pPr algn="ctr"/>
            <a:r>
              <a:rPr lang="el-GR" sz="1200" dirty="0" smtClean="0">
                <a:solidFill>
                  <a:schemeClr val="bg1"/>
                </a:solidFill>
              </a:rPr>
              <a:t>θωρακική μοίρα </a:t>
            </a:r>
            <a:r>
              <a:rPr lang="el-GR" sz="1000" dirty="0" smtClean="0">
                <a:solidFill>
                  <a:schemeClr val="bg1"/>
                </a:solidFill>
              </a:rPr>
              <a:t>του νωτιαίου μυελού</a:t>
            </a:r>
            <a:endParaRPr lang="el-GR" sz="1000" dirty="0">
              <a:solidFill>
                <a:schemeClr val="bg1"/>
              </a:solidFill>
            </a:endParaRPr>
          </a:p>
        </p:txBody>
      </p:sp>
      <p:sp>
        <p:nvSpPr>
          <p:cNvPr id="11" name="10 - TextBox"/>
          <p:cNvSpPr txBox="1"/>
          <p:nvPr/>
        </p:nvSpPr>
        <p:spPr>
          <a:xfrm>
            <a:off x="5508000" y="3790800"/>
            <a:ext cx="1287760" cy="276999"/>
          </a:xfrm>
          <a:prstGeom prst="rect">
            <a:avLst/>
          </a:prstGeom>
          <a:noFill/>
        </p:spPr>
        <p:txBody>
          <a:bodyPr wrap="square" rtlCol="0">
            <a:spAutoFit/>
          </a:bodyPr>
          <a:lstStyle/>
          <a:p>
            <a:pPr algn="ctr"/>
            <a:r>
              <a:rPr lang="el-GR" sz="1200" dirty="0" smtClean="0">
                <a:solidFill>
                  <a:srgbClr val="00B0F0"/>
                </a:solidFill>
              </a:rPr>
              <a:t>οσφυϊκή μοίρα</a:t>
            </a:r>
            <a:endParaRPr lang="el-GR" sz="1000" dirty="0">
              <a:solidFill>
                <a:srgbClr val="00B0F0"/>
              </a:solidFill>
            </a:endParaRPr>
          </a:p>
        </p:txBody>
      </p:sp>
      <p:sp>
        <p:nvSpPr>
          <p:cNvPr id="12" name="11 - TextBox"/>
          <p:cNvSpPr txBox="1"/>
          <p:nvPr/>
        </p:nvSpPr>
        <p:spPr>
          <a:xfrm>
            <a:off x="5461200" y="3934217"/>
            <a:ext cx="1152128" cy="276999"/>
          </a:xfrm>
          <a:prstGeom prst="rect">
            <a:avLst/>
          </a:prstGeom>
          <a:noFill/>
        </p:spPr>
        <p:txBody>
          <a:bodyPr wrap="square" rtlCol="0">
            <a:spAutoFit/>
          </a:bodyPr>
          <a:lstStyle/>
          <a:p>
            <a:pPr algn="ctr"/>
            <a:r>
              <a:rPr lang="el-GR" sz="1200" dirty="0" smtClean="0">
                <a:solidFill>
                  <a:schemeClr val="bg1"/>
                </a:solidFill>
              </a:rPr>
              <a:t>ιερά μοίρα</a:t>
            </a:r>
            <a:endParaRPr lang="el-GR" sz="1000" dirty="0">
              <a:solidFill>
                <a:schemeClr val="bg1"/>
              </a:solidFill>
            </a:endParaRPr>
          </a:p>
        </p:txBody>
      </p:sp>
      <p:sp>
        <p:nvSpPr>
          <p:cNvPr id="13" name="12 - TextBox"/>
          <p:cNvSpPr txBox="1"/>
          <p:nvPr/>
        </p:nvSpPr>
        <p:spPr>
          <a:xfrm>
            <a:off x="5580112" y="4701600"/>
            <a:ext cx="855712" cy="276999"/>
          </a:xfrm>
          <a:prstGeom prst="rect">
            <a:avLst/>
          </a:prstGeom>
          <a:noFill/>
        </p:spPr>
        <p:txBody>
          <a:bodyPr wrap="square" rtlCol="0">
            <a:spAutoFit/>
          </a:bodyPr>
          <a:lstStyle/>
          <a:p>
            <a:pPr algn="ctr"/>
            <a:r>
              <a:rPr lang="el-GR" sz="1200" dirty="0" err="1" smtClean="0">
                <a:solidFill>
                  <a:schemeClr val="bg1"/>
                </a:solidFill>
              </a:rPr>
              <a:t>ιππουρίδα</a:t>
            </a:r>
            <a:endParaRPr lang="el-GR" sz="1000" dirty="0">
              <a:solidFill>
                <a:schemeClr val="bg1"/>
              </a:solidFill>
            </a:endParaRPr>
          </a:p>
        </p:txBody>
      </p:sp>
      <p:sp>
        <p:nvSpPr>
          <p:cNvPr id="14" name="13 - TextBox"/>
          <p:cNvSpPr txBox="1"/>
          <p:nvPr/>
        </p:nvSpPr>
        <p:spPr>
          <a:xfrm>
            <a:off x="2052000" y="900000"/>
            <a:ext cx="1287760" cy="276999"/>
          </a:xfrm>
          <a:prstGeom prst="rect">
            <a:avLst/>
          </a:prstGeom>
          <a:noFill/>
        </p:spPr>
        <p:txBody>
          <a:bodyPr wrap="square" rtlCol="0">
            <a:spAutoFit/>
          </a:bodyPr>
          <a:lstStyle/>
          <a:p>
            <a:pPr algn="ctr"/>
            <a:r>
              <a:rPr lang="el-GR" sz="1200" dirty="0" smtClean="0">
                <a:solidFill>
                  <a:schemeClr val="bg1"/>
                </a:solidFill>
              </a:rPr>
              <a:t>αυχενικό πλέγμα</a:t>
            </a:r>
            <a:endParaRPr lang="el-GR" sz="1000" dirty="0">
              <a:solidFill>
                <a:schemeClr val="bg1"/>
              </a:solidFill>
            </a:endParaRPr>
          </a:p>
        </p:txBody>
      </p:sp>
      <p:sp>
        <p:nvSpPr>
          <p:cNvPr id="15" name="14 - TextBox"/>
          <p:cNvSpPr txBox="1"/>
          <p:nvPr/>
        </p:nvSpPr>
        <p:spPr>
          <a:xfrm>
            <a:off x="2296800" y="1458000"/>
            <a:ext cx="1296144" cy="276999"/>
          </a:xfrm>
          <a:prstGeom prst="rect">
            <a:avLst/>
          </a:prstGeom>
          <a:noFill/>
        </p:spPr>
        <p:txBody>
          <a:bodyPr wrap="square" rtlCol="0">
            <a:spAutoFit/>
          </a:bodyPr>
          <a:lstStyle/>
          <a:p>
            <a:pPr algn="ctr"/>
            <a:r>
              <a:rPr lang="el-GR" sz="1200" dirty="0" smtClean="0">
                <a:solidFill>
                  <a:schemeClr val="bg1"/>
                </a:solidFill>
              </a:rPr>
              <a:t>αυχενικό όγκωμα</a:t>
            </a:r>
            <a:endParaRPr lang="el-GR" sz="1000" dirty="0">
              <a:solidFill>
                <a:schemeClr val="bg1"/>
              </a:solidFill>
            </a:endParaRPr>
          </a:p>
        </p:txBody>
      </p:sp>
      <p:sp>
        <p:nvSpPr>
          <p:cNvPr id="17" name="16 - TextBox"/>
          <p:cNvSpPr txBox="1"/>
          <p:nvPr/>
        </p:nvSpPr>
        <p:spPr>
          <a:xfrm>
            <a:off x="1936800" y="1778400"/>
            <a:ext cx="1440440" cy="276999"/>
          </a:xfrm>
          <a:prstGeom prst="rect">
            <a:avLst/>
          </a:prstGeom>
          <a:noFill/>
        </p:spPr>
        <p:txBody>
          <a:bodyPr wrap="square" rtlCol="0">
            <a:spAutoFit/>
          </a:bodyPr>
          <a:lstStyle/>
          <a:p>
            <a:pPr algn="ctr"/>
            <a:r>
              <a:rPr lang="el-GR" sz="1200" dirty="0" err="1" smtClean="0">
                <a:solidFill>
                  <a:schemeClr val="bg1"/>
                </a:solidFill>
              </a:rPr>
              <a:t>βραχιόνιο</a:t>
            </a:r>
            <a:r>
              <a:rPr lang="el-GR" sz="1200" dirty="0" smtClean="0">
                <a:solidFill>
                  <a:schemeClr val="bg1"/>
                </a:solidFill>
              </a:rPr>
              <a:t> πλέγμα</a:t>
            </a:r>
            <a:endParaRPr lang="el-GR" sz="1000" dirty="0">
              <a:solidFill>
                <a:schemeClr val="bg1"/>
              </a:solidFill>
            </a:endParaRPr>
          </a:p>
        </p:txBody>
      </p:sp>
      <p:sp>
        <p:nvSpPr>
          <p:cNvPr id="18" name="17 - TextBox"/>
          <p:cNvSpPr txBox="1"/>
          <p:nvPr/>
        </p:nvSpPr>
        <p:spPr>
          <a:xfrm>
            <a:off x="2278800" y="3686400"/>
            <a:ext cx="1296144" cy="276999"/>
          </a:xfrm>
          <a:prstGeom prst="rect">
            <a:avLst/>
          </a:prstGeom>
          <a:noFill/>
        </p:spPr>
        <p:txBody>
          <a:bodyPr wrap="square" rtlCol="0">
            <a:spAutoFit/>
          </a:bodyPr>
          <a:lstStyle/>
          <a:p>
            <a:pPr algn="ctr"/>
            <a:r>
              <a:rPr lang="el-GR" sz="1200" dirty="0" err="1" smtClean="0">
                <a:solidFill>
                  <a:srgbClr val="00B0F0"/>
                </a:solidFill>
              </a:rPr>
              <a:t>οσφϋικό</a:t>
            </a:r>
            <a:r>
              <a:rPr lang="el-GR" sz="1200" dirty="0" smtClean="0">
                <a:solidFill>
                  <a:srgbClr val="00B0F0"/>
                </a:solidFill>
              </a:rPr>
              <a:t> όγκωμα</a:t>
            </a:r>
            <a:endParaRPr lang="el-GR" sz="1000" dirty="0">
              <a:solidFill>
                <a:srgbClr val="00B0F0"/>
              </a:solidFill>
            </a:endParaRPr>
          </a:p>
        </p:txBody>
      </p:sp>
      <p:sp>
        <p:nvSpPr>
          <p:cNvPr id="19" name="18 - TextBox"/>
          <p:cNvSpPr txBox="1"/>
          <p:nvPr/>
        </p:nvSpPr>
        <p:spPr>
          <a:xfrm>
            <a:off x="2160000" y="3826800"/>
            <a:ext cx="1080120" cy="288032"/>
          </a:xfrm>
          <a:prstGeom prst="rect">
            <a:avLst/>
          </a:prstGeom>
          <a:noFill/>
        </p:spPr>
        <p:txBody>
          <a:bodyPr wrap="square" rtlCol="0">
            <a:spAutoFit/>
          </a:bodyPr>
          <a:lstStyle/>
          <a:p>
            <a:pPr algn="ctr"/>
            <a:r>
              <a:rPr lang="el-GR" sz="1200" dirty="0" smtClean="0"/>
              <a:t>σπόνδυλος </a:t>
            </a:r>
            <a:r>
              <a:rPr lang="en-US" sz="1200" dirty="0" smtClean="0"/>
              <a:t>L</a:t>
            </a:r>
            <a:r>
              <a:rPr lang="el-GR" sz="1200" baseline="-25000" dirty="0" smtClean="0"/>
              <a:t>1</a:t>
            </a:r>
            <a:endParaRPr lang="el-GR" sz="1200" baseline="-25000" dirty="0"/>
          </a:p>
        </p:txBody>
      </p:sp>
      <p:sp>
        <p:nvSpPr>
          <p:cNvPr id="20" name="19 - TextBox"/>
          <p:cNvSpPr txBox="1"/>
          <p:nvPr/>
        </p:nvSpPr>
        <p:spPr>
          <a:xfrm>
            <a:off x="2987824" y="4037002"/>
            <a:ext cx="648072" cy="400110"/>
          </a:xfrm>
          <a:prstGeom prst="rect">
            <a:avLst/>
          </a:prstGeom>
          <a:noFill/>
        </p:spPr>
        <p:txBody>
          <a:bodyPr wrap="square" rtlCol="0">
            <a:spAutoFit/>
          </a:bodyPr>
          <a:lstStyle/>
          <a:p>
            <a:pPr algn="ctr"/>
            <a:r>
              <a:rPr lang="el-GR" sz="1000" dirty="0" smtClean="0">
                <a:solidFill>
                  <a:schemeClr val="accent6">
                    <a:lumMod val="50000"/>
                  </a:schemeClr>
                </a:solidFill>
              </a:rPr>
              <a:t>μυελικός κώνος</a:t>
            </a:r>
            <a:endParaRPr lang="el-GR" sz="1000" baseline="-25000" dirty="0">
              <a:solidFill>
                <a:schemeClr val="accent6">
                  <a:lumMod val="50000"/>
                </a:schemeClr>
              </a:solidFill>
            </a:endParaRPr>
          </a:p>
        </p:txBody>
      </p:sp>
      <p:sp>
        <p:nvSpPr>
          <p:cNvPr id="21" name="20 - TextBox"/>
          <p:cNvSpPr txBox="1"/>
          <p:nvPr/>
        </p:nvSpPr>
        <p:spPr>
          <a:xfrm>
            <a:off x="2073600" y="4366800"/>
            <a:ext cx="1258664" cy="276999"/>
          </a:xfrm>
          <a:prstGeom prst="rect">
            <a:avLst/>
          </a:prstGeom>
          <a:noFill/>
        </p:spPr>
        <p:txBody>
          <a:bodyPr wrap="square" rtlCol="0">
            <a:spAutoFit/>
          </a:bodyPr>
          <a:lstStyle/>
          <a:p>
            <a:pPr algn="ctr"/>
            <a:r>
              <a:rPr lang="el-GR" sz="1200" dirty="0" err="1" smtClean="0">
                <a:solidFill>
                  <a:srgbClr val="00B0F0"/>
                </a:solidFill>
              </a:rPr>
              <a:t>οσφϋικό</a:t>
            </a:r>
            <a:r>
              <a:rPr lang="el-GR" sz="1200" dirty="0" smtClean="0">
                <a:solidFill>
                  <a:srgbClr val="00B0F0"/>
                </a:solidFill>
              </a:rPr>
              <a:t> πλέγμα</a:t>
            </a:r>
            <a:endParaRPr lang="el-GR" sz="1000" dirty="0">
              <a:solidFill>
                <a:srgbClr val="00B0F0"/>
              </a:solidFill>
            </a:endParaRPr>
          </a:p>
        </p:txBody>
      </p:sp>
      <p:sp>
        <p:nvSpPr>
          <p:cNvPr id="22" name="21 - TextBox"/>
          <p:cNvSpPr txBox="1"/>
          <p:nvPr/>
        </p:nvSpPr>
        <p:spPr>
          <a:xfrm>
            <a:off x="2239200" y="5281200"/>
            <a:ext cx="1008392" cy="276999"/>
          </a:xfrm>
          <a:prstGeom prst="rect">
            <a:avLst/>
          </a:prstGeom>
          <a:noFill/>
        </p:spPr>
        <p:txBody>
          <a:bodyPr wrap="square" rtlCol="0">
            <a:spAutoFit/>
          </a:bodyPr>
          <a:lstStyle/>
          <a:p>
            <a:pPr algn="ctr"/>
            <a:r>
              <a:rPr lang="el-GR" sz="1200" dirty="0" smtClean="0">
                <a:solidFill>
                  <a:schemeClr val="bg1"/>
                </a:solidFill>
              </a:rPr>
              <a:t>ιερό πλέγμα</a:t>
            </a:r>
            <a:endParaRPr lang="el-GR" sz="1000" dirty="0">
              <a:solidFill>
                <a:schemeClr val="bg1"/>
              </a:solidFill>
            </a:endParaRPr>
          </a:p>
        </p:txBody>
      </p:sp>
      <p:sp>
        <p:nvSpPr>
          <p:cNvPr id="23" name="22 - TextBox"/>
          <p:cNvSpPr txBox="1"/>
          <p:nvPr/>
        </p:nvSpPr>
        <p:spPr>
          <a:xfrm>
            <a:off x="2195736" y="5814000"/>
            <a:ext cx="1152128" cy="276999"/>
          </a:xfrm>
          <a:prstGeom prst="rect">
            <a:avLst/>
          </a:prstGeom>
          <a:noFill/>
        </p:spPr>
        <p:txBody>
          <a:bodyPr wrap="square" rtlCol="0">
            <a:spAutoFit/>
          </a:bodyPr>
          <a:lstStyle/>
          <a:p>
            <a:pPr algn="ctr"/>
            <a:r>
              <a:rPr lang="el-GR" sz="1200" dirty="0" smtClean="0">
                <a:solidFill>
                  <a:schemeClr val="bg1"/>
                </a:solidFill>
              </a:rPr>
              <a:t>τελικό νημάτιο</a:t>
            </a:r>
            <a:endParaRPr lang="el-GR" sz="1000" dirty="0">
              <a:solidFill>
                <a:schemeClr val="bg1"/>
              </a:solidFill>
            </a:endParaRPr>
          </a:p>
        </p:txBody>
      </p:sp>
    </p:spTree>
    <p:extLst>
      <p:ext uri="{BB962C8B-B14F-4D97-AF65-F5344CB8AC3E}">
        <p14:creationId xmlns:p14="http://schemas.microsoft.com/office/powerpoint/2010/main" val="2859513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FFC000"/>
                </a:solidFill>
              </a:rPr>
              <a:t>Νευρικές οδοί - </a:t>
            </a:r>
            <a:r>
              <a:rPr lang="el-GR" dirty="0" smtClean="0">
                <a:solidFill>
                  <a:srgbClr val="FFC000"/>
                </a:solidFill>
              </a:rPr>
              <a:t>Αντανακλαστικά</a:t>
            </a:r>
            <a:endParaRPr lang="el-GR" dirty="0">
              <a:solidFill>
                <a:srgbClr val="FFC000"/>
              </a:solidFill>
            </a:endParaRPr>
          </a:p>
        </p:txBody>
      </p:sp>
      <p:sp>
        <p:nvSpPr>
          <p:cNvPr id="3" name="Θέση περιεχομένου 2"/>
          <p:cNvSpPr>
            <a:spLocks noGrp="1"/>
          </p:cNvSpPr>
          <p:nvPr>
            <p:ph idx="1"/>
          </p:nvPr>
        </p:nvSpPr>
        <p:spPr>
          <a:xfrm>
            <a:off x="457200" y="1600200"/>
            <a:ext cx="8229600" cy="1036712"/>
          </a:xfrm>
        </p:spPr>
        <p:txBody>
          <a:bodyPr>
            <a:normAutofit/>
          </a:bodyPr>
          <a:lstStyle/>
          <a:p>
            <a:pPr marL="137160" indent="0">
              <a:buNone/>
            </a:pPr>
            <a:r>
              <a:rPr lang="el-GR" b="1" dirty="0"/>
              <a:t>Νευρική οδός</a:t>
            </a:r>
            <a:r>
              <a:rPr lang="el-GR" dirty="0"/>
              <a:t> είναι η διαδρομή που ακολουθούν οι νευρικές ώσεις μέσα στο νευρικό σύστημα. </a:t>
            </a:r>
          </a:p>
        </p:txBody>
      </p:sp>
      <p:sp>
        <p:nvSpPr>
          <p:cNvPr id="4" name="Ορθογώνιο 3"/>
          <p:cNvSpPr/>
          <p:nvPr/>
        </p:nvSpPr>
        <p:spPr>
          <a:xfrm>
            <a:off x="251520" y="3054100"/>
            <a:ext cx="3425938" cy="461665"/>
          </a:xfrm>
          <a:prstGeom prst="rect">
            <a:avLst/>
          </a:prstGeom>
          <a:ln>
            <a:solidFill>
              <a:schemeClr val="accent1"/>
            </a:solidFill>
          </a:ln>
        </p:spPr>
        <p:txBody>
          <a:bodyPr wrap="none">
            <a:spAutoFit/>
          </a:bodyPr>
          <a:lstStyle/>
          <a:p>
            <a:r>
              <a:rPr lang="el-GR" sz="2400" b="1" dirty="0" smtClean="0">
                <a:solidFill>
                  <a:srgbClr val="FFC000"/>
                </a:solidFill>
              </a:rPr>
              <a:t>κινητικές ή φυγόκεντρες</a:t>
            </a:r>
            <a:endParaRPr lang="el-GR" sz="2400" dirty="0">
              <a:solidFill>
                <a:srgbClr val="FFC000"/>
              </a:solidFill>
            </a:endParaRPr>
          </a:p>
        </p:txBody>
      </p:sp>
      <p:sp>
        <p:nvSpPr>
          <p:cNvPr id="5" name="Ορθογώνιο 4"/>
          <p:cNvSpPr/>
          <p:nvPr/>
        </p:nvSpPr>
        <p:spPr>
          <a:xfrm>
            <a:off x="4644008" y="2773377"/>
            <a:ext cx="3960440" cy="1015663"/>
          </a:xfrm>
          <a:prstGeom prst="rect">
            <a:avLst/>
          </a:prstGeom>
        </p:spPr>
        <p:txBody>
          <a:bodyPr wrap="square">
            <a:spAutoFit/>
          </a:bodyPr>
          <a:lstStyle/>
          <a:p>
            <a:r>
              <a:rPr lang="el-GR" sz="2000" dirty="0" smtClean="0"/>
              <a:t>οδοί που μεταφέρουν νευρικές ώσεις από το ΚΝΣ στα εκτελεστικά όργανα</a:t>
            </a:r>
            <a:endParaRPr lang="el-GR" sz="2000" dirty="0"/>
          </a:p>
        </p:txBody>
      </p:sp>
      <p:sp>
        <p:nvSpPr>
          <p:cNvPr id="6" name="Δεξιό βέλος 5"/>
          <p:cNvSpPr/>
          <p:nvPr/>
        </p:nvSpPr>
        <p:spPr>
          <a:xfrm>
            <a:off x="3923928" y="3140968"/>
            <a:ext cx="576064" cy="289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179512" y="4581128"/>
            <a:ext cx="3586238" cy="461665"/>
          </a:xfrm>
          <a:prstGeom prst="rect">
            <a:avLst/>
          </a:prstGeom>
          <a:ln>
            <a:solidFill>
              <a:schemeClr val="accent1"/>
            </a:solidFill>
          </a:ln>
        </p:spPr>
        <p:txBody>
          <a:bodyPr wrap="none">
            <a:spAutoFit/>
          </a:bodyPr>
          <a:lstStyle/>
          <a:p>
            <a:r>
              <a:rPr lang="el-GR" sz="2400" b="1" dirty="0" smtClean="0">
                <a:solidFill>
                  <a:srgbClr val="FFC000"/>
                </a:solidFill>
              </a:rPr>
              <a:t>αισθητικές ή κεντρομόλοι</a:t>
            </a:r>
            <a:endParaRPr lang="el-GR" sz="2400" dirty="0">
              <a:solidFill>
                <a:srgbClr val="FFC000"/>
              </a:solidFill>
            </a:endParaRPr>
          </a:p>
        </p:txBody>
      </p:sp>
      <p:sp>
        <p:nvSpPr>
          <p:cNvPr id="8" name="Δεξιό βέλος 7"/>
          <p:cNvSpPr/>
          <p:nvPr/>
        </p:nvSpPr>
        <p:spPr>
          <a:xfrm>
            <a:off x="3923928" y="4651737"/>
            <a:ext cx="576064" cy="289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4788024" y="4449306"/>
            <a:ext cx="4122204" cy="707886"/>
          </a:xfrm>
          <a:prstGeom prst="rect">
            <a:avLst/>
          </a:prstGeom>
        </p:spPr>
        <p:txBody>
          <a:bodyPr wrap="square">
            <a:spAutoFit/>
          </a:bodyPr>
          <a:lstStyle/>
          <a:p>
            <a:r>
              <a:rPr lang="el-GR" sz="2000" dirty="0" smtClean="0"/>
              <a:t>οδοί που μεταφέρουν νευρικές ώσεις από την περιφέρεια στο ΚΝΣ </a:t>
            </a:r>
            <a:endParaRPr lang="el-GR" sz="2000" dirty="0"/>
          </a:p>
        </p:txBody>
      </p:sp>
      <p:sp>
        <p:nvSpPr>
          <p:cNvPr id="10" name="Ορθογώνιο 9"/>
          <p:cNvSpPr/>
          <p:nvPr/>
        </p:nvSpPr>
        <p:spPr>
          <a:xfrm>
            <a:off x="179512" y="5847655"/>
            <a:ext cx="3586238" cy="461665"/>
          </a:xfrm>
          <a:prstGeom prst="rect">
            <a:avLst/>
          </a:prstGeom>
          <a:ln>
            <a:solidFill>
              <a:schemeClr val="accent1"/>
            </a:solidFill>
          </a:ln>
        </p:spPr>
        <p:txBody>
          <a:bodyPr wrap="square">
            <a:spAutoFit/>
          </a:bodyPr>
          <a:lstStyle/>
          <a:p>
            <a:r>
              <a:rPr lang="el-GR" sz="2400" b="1" dirty="0" smtClean="0">
                <a:solidFill>
                  <a:srgbClr val="FFC000"/>
                </a:solidFill>
              </a:rPr>
              <a:t>Αντανακλαστικό τόξο</a:t>
            </a:r>
            <a:endParaRPr lang="el-GR" sz="2400" dirty="0">
              <a:solidFill>
                <a:srgbClr val="FFC000"/>
              </a:solidFill>
            </a:endParaRPr>
          </a:p>
        </p:txBody>
      </p:sp>
    </p:spTree>
    <p:extLst>
      <p:ext uri="{BB962C8B-B14F-4D97-AF65-F5344CB8AC3E}">
        <p14:creationId xmlns:p14="http://schemas.microsoft.com/office/powerpoint/2010/main" val="3508709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1706" y="556515"/>
            <a:ext cx="8229600" cy="1296144"/>
          </a:xfrm>
        </p:spPr>
        <p:txBody>
          <a:bodyPr>
            <a:normAutofit/>
          </a:bodyPr>
          <a:lstStyle/>
          <a:p>
            <a:pPr marL="137160" indent="0">
              <a:buNone/>
            </a:pPr>
            <a:r>
              <a:rPr lang="el-GR" sz="2400" dirty="0" smtClean="0"/>
              <a:t>Η </a:t>
            </a:r>
            <a:r>
              <a:rPr lang="el-GR" sz="2400" dirty="0"/>
              <a:t>απλούστερη νευρική οδός είναι το </a:t>
            </a:r>
            <a:r>
              <a:rPr lang="el-GR" sz="2400" b="1" dirty="0"/>
              <a:t>αντανακλαστικό τόξο,</a:t>
            </a:r>
            <a:r>
              <a:rPr lang="el-GR" sz="2400" dirty="0"/>
              <a:t> το οποίο συνήθως αποτελείται από τον αισθητικό νευρώνα, τους ενδιάμεσους νευρώνες και τους κινητικούς </a:t>
            </a:r>
            <a:r>
              <a:rPr lang="el-GR" sz="2400" dirty="0" smtClean="0"/>
              <a:t>νευρώνες</a:t>
            </a:r>
            <a:endParaRPr lang="el-GR"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30246"/>
            <a:ext cx="7997924" cy="4699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4139952" y="6206221"/>
            <a:ext cx="4572000" cy="646331"/>
          </a:xfrm>
          <a:prstGeom prst="rect">
            <a:avLst/>
          </a:prstGeom>
          <a:solidFill>
            <a:schemeClr val="accent1">
              <a:lumMod val="60000"/>
              <a:lumOff val="40000"/>
            </a:schemeClr>
          </a:solidFill>
        </p:spPr>
        <p:txBody>
          <a:bodyPr>
            <a:spAutoFit/>
          </a:bodyPr>
          <a:lstStyle/>
          <a:p>
            <a:r>
              <a:rPr lang="el-GR" dirty="0" smtClean="0">
                <a:solidFill>
                  <a:schemeClr val="bg1"/>
                </a:solidFill>
              </a:rPr>
              <a:t>Οι ενδιάμεσοι νευρώνες αποτελούν το κέντρο επεξεργασίας του ερεθίσματος</a:t>
            </a:r>
            <a:endParaRPr lang="el-GR" dirty="0">
              <a:solidFill>
                <a:schemeClr val="bg1"/>
              </a:solidFill>
            </a:endParaRPr>
          </a:p>
        </p:txBody>
      </p:sp>
      <p:sp>
        <p:nvSpPr>
          <p:cNvPr id="2" name="Ορθογώνιο 1"/>
          <p:cNvSpPr/>
          <p:nvPr/>
        </p:nvSpPr>
        <p:spPr>
          <a:xfrm>
            <a:off x="460021" y="-7303"/>
            <a:ext cx="5482335" cy="555983"/>
          </a:xfrm>
          <a:prstGeom prst="rect">
            <a:avLst/>
          </a:prstGeom>
        </p:spPr>
        <p:txBody>
          <a:bodyPr vert="horz" anchor="ctr">
            <a:noAutofit/>
            <a:scene3d>
              <a:camera prst="orthographicFront"/>
              <a:lightRig rig="soft" dir="t">
                <a:rot lat="0" lon="0" rev="16800000"/>
              </a:lightRig>
            </a:scene3d>
            <a:sp3d prstMaterial="softEdge"/>
          </a:bodyPr>
          <a:lstStyle/>
          <a:p>
            <a:pPr>
              <a:spcBef>
                <a:spcPct val="0"/>
              </a:spcBef>
            </a:pPr>
            <a:r>
              <a:rPr lang="el-GR" sz="3200" b="1" dirty="0">
                <a:ln w="6350">
                  <a:noFill/>
                </a:ln>
                <a:solidFill>
                  <a:srgbClr val="FFC000"/>
                </a:solidFill>
                <a:ea typeface="+mj-ea"/>
                <a:cs typeface="+mj-cs"/>
              </a:rPr>
              <a:t>Αντανακλαστικό τόξο</a:t>
            </a:r>
          </a:p>
        </p:txBody>
      </p:sp>
    </p:spTree>
    <p:extLst>
      <p:ext uri="{BB962C8B-B14F-4D97-AF65-F5344CB8AC3E}">
        <p14:creationId xmlns:p14="http://schemas.microsoft.com/office/powerpoint/2010/main" val="1660518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p:cNvGraphicFramePr>
            <a:graphicFrameLocks noGrp="1"/>
          </p:cNvGraphicFramePr>
          <p:nvPr>
            <p:extLst>
              <p:ext uri="{D42A27DB-BD31-4B8C-83A1-F6EECF244321}">
                <p14:modId xmlns:p14="http://schemas.microsoft.com/office/powerpoint/2010/main" val="3250113730"/>
              </p:ext>
            </p:extLst>
          </p:nvPr>
        </p:nvGraphicFramePr>
        <p:xfrm>
          <a:off x="179512" y="908720"/>
          <a:ext cx="8784976" cy="5448371"/>
        </p:xfrm>
        <a:graphic>
          <a:graphicData uri="http://schemas.openxmlformats.org/drawingml/2006/table">
            <a:tbl>
              <a:tblPr/>
              <a:tblGrid>
                <a:gridCol w="3904434"/>
                <a:gridCol w="4880542"/>
              </a:tblGrid>
              <a:tr h="392873">
                <a:tc>
                  <a:txBody>
                    <a:bodyPr/>
                    <a:lstStyle/>
                    <a:p>
                      <a:pPr algn="ctr"/>
                      <a:r>
                        <a:rPr lang="el-GR" sz="2000" b="1" dirty="0">
                          <a:solidFill>
                            <a:schemeClr val="bg1"/>
                          </a:solidFill>
                        </a:rPr>
                        <a:t>Τμήματα αντανακλαστικού τόξου </a:t>
                      </a:r>
                      <a:endParaRPr lang="el-GR" sz="2000" dirty="0">
                        <a:solidFill>
                          <a:schemeClr val="bg1"/>
                        </a:solidFill>
                      </a:endParaRPr>
                    </a:p>
                  </a:txBody>
                  <a:tcPr marL="82606" marR="82606" marT="41303" marB="413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l-GR" sz="2000" b="1" dirty="0">
                          <a:solidFill>
                            <a:schemeClr val="bg1"/>
                          </a:solidFill>
                        </a:rPr>
                        <a:t>Λειτουργία</a:t>
                      </a:r>
                      <a:endParaRPr lang="el-GR" sz="2000" dirty="0">
                        <a:solidFill>
                          <a:schemeClr val="bg1"/>
                        </a:solidFill>
                      </a:endParaRPr>
                    </a:p>
                  </a:txBody>
                  <a:tcPr marL="82606" marR="82606" marT="41303" marB="413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182026">
                <a:tc>
                  <a:txBody>
                    <a:bodyPr/>
                    <a:lstStyle/>
                    <a:p>
                      <a:r>
                        <a:rPr lang="el-GR" sz="2000" b="1" dirty="0"/>
                        <a:t>Υποδοχέας </a:t>
                      </a:r>
                    </a:p>
                  </a:txBody>
                  <a:tcPr marL="82606" marR="82606" marT="41303" marB="413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lumOff val="15000"/>
                      </a:schemeClr>
                    </a:solidFill>
                  </a:tcPr>
                </a:tc>
                <a:tc>
                  <a:txBody>
                    <a:bodyPr/>
                    <a:lstStyle/>
                    <a:p>
                      <a:r>
                        <a:rPr lang="el-GR" sz="2000" dirty="0"/>
                        <a:t>Είναι ευαίσθητος σε ειδικό τύπο αλλαγών του περιβάλλοντος. Οι αλλαγές έχουν ως αποτέλεσμα τη δημιουργία νευρικών ώσεων. </a:t>
                      </a:r>
                    </a:p>
                  </a:txBody>
                  <a:tcPr marL="82606" marR="82606" marT="41303" marB="413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lumOff val="15000"/>
                      </a:schemeClr>
                    </a:solidFill>
                  </a:tcPr>
                </a:tc>
              </a:tr>
              <a:tr h="694820">
                <a:tc>
                  <a:txBody>
                    <a:bodyPr/>
                    <a:lstStyle/>
                    <a:p>
                      <a:r>
                        <a:rPr lang="el-GR" sz="2000" b="1" dirty="0"/>
                        <a:t>Αισθητικός νευρώνας </a:t>
                      </a:r>
                    </a:p>
                  </a:txBody>
                  <a:tcPr marL="82606" marR="82606" marT="41303" marB="413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lumOff val="15000"/>
                      </a:schemeClr>
                    </a:solidFill>
                  </a:tcPr>
                </a:tc>
                <a:tc>
                  <a:txBody>
                    <a:bodyPr/>
                    <a:lstStyle/>
                    <a:p>
                      <a:r>
                        <a:rPr lang="el-GR" sz="2000" dirty="0"/>
                        <a:t>Μεταφέρει τη νευρική ώση από τον υποδοχέα στο νωτιαίο μυελό. </a:t>
                      </a:r>
                    </a:p>
                  </a:txBody>
                  <a:tcPr marL="82606" marR="82606" marT="41303" marB="413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lumOff val="15000"/>
                      </a:schemeClr>
                    </a:solidFill>
                  </a:tcPr>
                </a:tc>
              </a:tr>
              <a:tr h="1182026">
                <a:tc>
                  <a:txBody>
                    <a:bodyPr/>
                    <a:lstStyle/>
                    <a:p>
                      <a:r>
                        <a:rPr lang="el-GR" sz="2000" b="1" dirty="0"/>
                        <a:t>Ενδιάμεσος νευρώνας </a:t>
                      </a:r>
                    </a:p>
                  </a:txBody>
                  <a:tcPr marL="82606" marR="82606" marT="41303" marB="413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lumOff val="15000"/>
                      </a:schemeClr>
                    </a:solidFill>
                  </a:tcPr>
                </a:tc>
                <a:tc>
                  <a:txBody>
                    <a:bodyPr/>
                    <a:lstStyle/>
                    <a:p>
                      <a:r>
                        <a:rPr lang="el-GR" sz="2000" dirty="0"/>
                        <a:t>Είναι το κέντρο επεξεργασίας. Μεταφέρει τη νευρική ώση από τον αισθητικό νευρώνα α) στον κινητικό νευρώνα και β) στον εγκέφαλο. </a:t>
                      </a:r>
                    </a:p>
                  </a:txBody>
                  <a:tcPr marL="82606" marR="82606" marT="41303" marB="413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lumOff val="15000"/>
                      </a:schemeClr>
                    </a:solidFill>
                  </a:tcPr>
                </a:tc>
              </a:tr>
              <a:tr h="694820">
                <a:tc>
                  <a:txBody>
                    <a:bodyPr/>
                    <a:lstStyle/>
                    <a:p>
                      <a:r>
                        <a:rPr lang="el-GR" sz="2000" b="1" dirty="0"/>
                        <a:t>Κινητικός νευρώνας </a:t>
                      </a:r>
                    </a:p>
                  </a:txBody>
                  <a:tcPr marL="82606" marR="82606" marT="41303" marB="413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lumOff val="15000"/>
                      </a:schemeClr>
                    </a:solidFill>
                  </a:tcPr>
                </a:tc>
                <a:tc>
                  <a:txBody>
                    <a:bodyPr/>
                    <a:lstStyle/>
                    <a:p>
                      <a:r>
                        <a:rPr lang="el-GR" sz="2000" dirty="0"/>
                        <a:t>Μεταφέρει τη νευρική ώση από το νωτιαίο μυελό στα εκτελεστικά όργανα. </a:t>
                      </a:r>
                    </a:p>
                  </a:txBody>
                  <a:tcPr marL="82606" marR="82606" marT="41303" marB="413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lumOff val="15000"/>
                      </a:schemeClr>
                    </a:solidFill>
                  </a:tcPr>
                </a:tc>
              </a:tr>
              <a:tr h="1182026">
                <a:tc>
                  <a:txBody>
                    <a:bodyPr/>
                    <a:lstStyle/>
                    <a:p>
                      <a:r>
                        <a:rPr lang="el-GR" sz="2000" b="1" dirty="0"/>
                        <a:t>Εκτελεστικό όργανο </a:t>
                      </a:r>
                    </a:p>
                  </a:txBody>
                  <a:tcPr marL="82606" marR="82606" marT="41303" marB="413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lumOff val="15000"/>
                      </a:schemeClr>
                    </a:solidFill>
                  </a:tcPr>
                </a:tc>
                <a:tc>
                  <a:txBody>
                    <a:bodyPr/>
                    <a:lstStyle/>
                    <a:p>
                      <a:r>
                        <a:rPr lang="el-GR" sz="2000" dirty="0"/>
                        <a:t>Αποκρίνεται στο ερέθισμα (νευρική ώση) που προέρχεται από τον κινητικό νευρώνα. Οι αδένες εκκρίνουν ουσίες και οι μύες συσπώνται. </a:t>
                      </a:r>
                    </a:p>
                  </a:txBody>
                  <a:tcPr marL="82606" marR="82606" marT="41303" marB="413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lumOff val="15000"/>
                      </a:schemeClr>
                    </a:solidFill>
                  </a:tcPr>
                </a:tc>
              </a:tr>
            </a:tbl>
          </a:graphicData>
        </a:graphic>
      </p:graphicFrame>
      <p:sp>
        <p:nvSpPr>
          <p:cNvPr id="5" name="Rectangle 1"/>
          <p:cNvSpPr>
            <a:spLocks noChangeArrowheads="1"/>
          </p:cNvSpPr>
          <p:nvPr/>
        </p:nvSpPr>
        <p:spPr bwMode="auto">
          <a:xfrm>
            <a:off x="251520" y="0"/>
            <a:ext cx="8424936" cy="69269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ctr">
            <a:noAutofit/>
            <a:scene3d>
              <a:camera prst="orthographicFront"/>
              <a:lightRig rig="soft" dir="t">
                <a:rot lat="0" lon="0" rev="16800000"/>
              </a:lightRig>
            </a:scene3d>
            <a:sp3d prstMaterial="softEdge"/>
          </a:bodyPr>
          <a:lstStyle/>
          <a:p>
            <a:pPr>
              <a:spcBef>
                <a:spcPct val="0"/>
              </a:spcBef>
            </a:pPr>
            <a:r>
              <a:rPr lang="el-GR" sz="2800" b="1" dirty="0">
                <a:ln w="6350">
                  <a:noFill/>
                </a:ln>
                <a:solidFill>
                  <a:srgbClr val="FFC000"/>
                </a:solidFill>
                <a:ea typeface="+mj-ea"/>
                <a:cs typeface="+mj-cs"/>
              </a:rPr>
              <a:t>Τμήματα αντανακλαστικού τόξου και λειτουργίες τους   </a:t>
            </a:r>
          </a:p>
        </p:txBody>
      </p:sp>
    </p:spTree>
    <p:extLst>
      <p:ext uri="{BB962C8B-B14F-4D97-AF65-F5344CB8AC3E}">
        <p14:creationId xmlns:p14="http://schemas.microsoft.com/office/powerpoint/2010/main" val="1232318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504" y="116632"/>
            <a:ext cx="8784976" cy="1656184"/>
          </a:xfrm>
        </p:spPr>
        <p:txBody>
          <a:bodyPr>
            <a:normAutofit/>
          </a:bodyPr>
          <a:lstStyle/>
          <a:p>
            <a:pPr marL="137160" indent="0">
              <a:buNone/>
            </a:pPr>
            <a:r>
              <a:rPr lang="el-GR" sz="2000" dirty="0"/>
              <a:t>Ο νευρικός ιστός με τη συμμετοχή των αιμοφόρων αγγείων και των συνδετικών ιστών, διαμορφώνει τα όργανα του νευρικού συστήματος, ήτοι τον εγκέφαλο, το νωτιαίο μυελό, τα αισθητήρια όργανα, όπως το μάτι και το αφτί, και τα νεύρα τα οποία συνδέουν τα όργανα του κεντρικού συστήματος με τα υπόλοιπα όργανα ή συστήματα. </a:t>
            </a:r>
          </a:p>
        </p:txBody>
      </p:sp>
      <p:sp>
        <p:nvSpPr>
          <p:cNvPr id="5" name="Shape 160"/>
          <p:cNvSpPr/>
          <p:nvPr/>
        </p:nvSpPr>
        <p:spPr>
          <a:xfrm>
            <a:off x="4860032" y="1412775"/>
            <a:ext cx="4032448" cy="5454487"/>
          </a:xfrm>
          <a:prstGeom prst="rect">
            <a:avLst/>
          </a:prstGeom>
          <a:blipFill>
            <a:blip r:embed="rId2"/>
            <a:stretch>
              <a:fillRect/>
            </a:stretch>
          </a:blipFill>
        </p:spPr>
      </p:sp>
      <p:sp>
        <p:nvSpPr>
          <p:cNvPr id="4" name="Ορθογώνιο 3"/>
          <p:cNvSpPr/>
          <p:nvPr/>
        </p:nvSpPr>
        <p:spPr>
          <a:xfrm>
            <a:off x="36194" y="3212976"/>
            <a:ext cx="5183878" cy="2308324"/>
          </a:xfrm>
          <a:prstGeom prst="rect">
            <a:avLst/>
          </a:prstGeom>
          <a:solidFill>
            <a:schemeClr val="accent4">
              <a:lumMod val="75000"/>
            </a:schemeClr>
          </a:solidFill>
          <a:ln>
            <a:solidFill>
              <a:schemeClr val="accent1"/>
            </a:solidFill>
          </a:ln>
        </p:spPr>
        <p:txBody>
          <a:bodyPr wrap="square">
            <a:spAutoFit/>
          </a:bodyPr>
          <a:lstStyle/>
          <a:p>
            <a:pPr marL="137160" indent="0">
              <a:buNone/>
            </a:pPr>
            <a:r>
              <a:rPr lang="el-GR" sz="2400" b="1" dirty="0" smtClean="0">
                <a:solidFill>
                  <a:srgbClr val="FFFF00"/>
                </a:solidFill>
              </a:rPr>
              <a:t>Στον άνθρωπο το νευρικό σύστημα απαρτίζεται από  δύο μέρη:</a:t>
            </a:r>
          </a:p>
          <a:p>
            <a:pPr marL="441325" indent="-304800">
              <a:buNone/>
              <a:tabLst>
                <a:tab pos="538163" algn="l"/>
              </a:tabLst>
            </a:pPr>
            <a:r>
              <a:rPr lang="el-GR" sz="2400" b="1" dirty="0" smtClean="0">
                <a:solidFill>
                  <a:srgbClr val="FFFF00"/>
                </a:solidFill>
              </a:rPr>
              <a:t>1.το κεντρικό νευρικό σύστημα (ΚΝΣ) και </a:t>
            </a:r>
          </a:p>
          <a:p>
            <a:pPr marL="441325" indent="-304800">
              <a:buNone/>
            </a:pPr>
            <a:r>
              <a:rPr lang="el-GR" sz="2400" b="1" dirty="0" smtClean="0">
                <a:solidFill>
                  <a:srgbClr val="FFFF00"/>
                </a:solidFill>
              </a:rPr>
              <a:t>2. το περιφερικό νευρικό σύστημα (ΠΝΣ). </a:t>
            </a:r>
            <a:endParaRPr lang="el-GR" sz="2400" b="1" dirty="0">
              <a:solidFill>
                <a:srgbClr val="FFFF00"/>
              </a:solidFill>
            </a:endParaRPr>
          </a:p>
        </p:txBody>
      </p:sp>
    </p:spTree>
    <p:extLst>
      <p:ext uri="{BB962C8B-B14F-4D97-AF65-F5344CB8AC3E}">
        <p14:creationId xmlns:p14="http://schemas.microsoft.com/office/powerpoint/2010/main" val="1717438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06090"/>
          </a:xfrm>
        </p:spPr>
        <p:txBody>
          <a:bodyPr>
            <a:normAutofit/>
            <a:scene3d>
              <a:camera prst="orthographicFront"/>
              <a:lightRig rig="soft" dir="t">
                <a:rot lat="0" lon="0" rev="16800000"/>
              </a:lightRig>
            </a:scene3d>
            <a:sp3d prstMaterial="softEdge"/>
          </a:bodyPr>
          <a:lstStyle/>
          <a:p>
            <a:r>
              <a:rPr lang="el-GR" sz="3200" dirty="0" smtClean="0">
                <a:solidFill>
                  <a:srgbClr val="FFC000"/>
                </a:solidFill>
                <a:effectLst/>
                <a:latin typeface="+mn-lt"/>
              </a:rPr>
              <a:t>ΑΝΤΑΝΑΚΛΑΣΤΙΚΑ </a:t>
            </a:r>
            <a:endParaRPr lang="el-GR" sz="3200" dirty="0">
              <a:solidFill>
                <a:srgbClr val="FFC000"/>
              </a:solidFill>
              <a:effectLst/>
              <a:latin typeface="+mn-lt"/>
            </a:endParaRPr>
          </a:p>
        </p:txBody>
      </p:sp>
      <p:sp>
        <p:nvSpPr>
          <p:cNvPr id="4" name="Ορθογώνιο 3"/>
          <p:cNvSpPr/>
          <p:nvPr/>
        </p:nvSpPr>
        <p:spPr>
          <a:xfrm>
            <a:off x="204664" y="3177944"/>
            <a:ext cx="8784976" cy="2308324"/>
          </a:xfrm>
          <a:prstGeom prst="rect">
            <a:avLst/>
          </a:prstGeom>
          <a:ln>
            <a:solidFill>
              <a:srgbClr val="FFC000"/>
            </a:solidFill>
          </a:ln>
        </p:spPr>
        <p:txBody>
          <a:bodyPr wrap="square">
            <a:spAutoFit/>
          </a:bodyPr>
          <a:lstStyle/>
          <a:p>
            <a:r>
              <a:rPr lang="el-GR" sz="2400" dirty="0"/>
              <a:t>Μέσω των αντανακλαστικών ελέγχονται απαντήσεις που πρέπει να εκδηλωθούν με ταχύτητα όπως </a:t>
            </a:r>
            <a:r>
              <a:rPr lang="el-GR" sz="2400" b="1" dirty="0" smtClean="0"/>
              <a:t>: </a:t>
            </a:r>
            <a:endParaRPr lang="el-GR" sz="2400" dirty="0"/>
          </a:p>
          <a:p>
            <a:pPr marL="342900" indent="-342900">
              <a:buFont typeface="Arial" pitchFamily="34" charset="0"/>
              <a:buChar char="•"/>
            </a:pPr>
            <a:r>
              <a:rPr lang="el-GR" sz="2400" dirty="0" smtClean="0"/>
              <a:t>Καταστάσεις </a:t>
            </a:r>
            <a:r>
              <a:rPr lang="el-GR" sz="2400" dirty="0"/>
              <a:t>έκτακτης ανάγκης </a:t>
            </a:r>
          </a:p>
          <a:p>
            <a:pPr marL="342900" indent="-342900">
              <a:buFont typeface="Arial" pitchFamily="34" charset="0"/>
              <a:buChar char="•"/>
            </a:pPr>
            <a:r>
              <a:rPr lang="el-GR" sz="2400" dirty="0" smtClean="0"/>
              <a:t>Αυτόματη </a:t>
            </a:r>
            <a:r>
              <a:rPr lang="el-GR" sz="2400" dirty="0"/>
              <a:t>διατήρηση ισορροπίας </a:t>
            </a:r>
          </a:p>
          <a:p>
            <a:pPr marL="342900" indent="-342900">
              <a:buFont typeface="Arial" pitchFamily="34" charset="0"/>
              <a:buChar char="•"/>
            </a:pPr>
            <a:r>
              <a:rPr lang="el-GR" sz="2400" dirty="0" smtClean="0"/>
              <a:t>Διατήρηση </a:t>
            </a:r>
            <a:r>
              <a:rPr lang="el-GR" sz="2400" dirty="0"/>
              <a:t>ομοιόστασης (έλεγχος καρδιακού – αναπνευστικού </a:t>
            </a:r>
            <a:r>
              <a:rPr lang="el-GR" sz="2400" dirty="0" smtClean="0"/>
              <a:t>ρυθμού, </a:t>
            </a:r>
            <a:r>
              <a:rPr lang="el-GR" sz="2400" dirty="0"/>
              <a:t>της πίεσης του αίματος </a:t>
            </a:r>
            <a:r>
              <a:rPr lang="el-GR" sz="2400" dirty="0" smtClean="0"/>
              <a:t> κ.α.) </a:t>
            </a:r>
            <a:endParaRPr lang="el-GR" sz="2400" dirty="0"/>
          </a:p>
        </p:txBody>
      </p:sp>
      <p:sp>
        <p:nvSpPr>
          <p:cNvPr id="7" name="Θέση περιεχομένου 2"/>
          <p:cNvSpPr txBox="1">
            <a:spLocks/>
          </p:cNvSpPr>
          <p:nvPr/>
        </p:nvSpPr>
        <p:spPr>
          <a:xfrm>
            <a:off x="482352" y="980728"/>
            <a:ext cx="8229600" cy="1540768"/>
          </a:xfrm>
          <a:prstGeom prst="rect">
            <a:avLst/>
          </a:prstGeom>
          <a:solidFill>
            <a:schemeClr val="tx2">
              <a:lumMod val="60000"/>
              <a:lumOff val="40000"/>
            </a:schemeClr>
          </a:solidFill>
          <a:ln>
            <a:solidFill>
              <a:schemeClr val="accent1"/>
            </a:solidFill>
          </a:ln>
        </p:spPr>
        <p:txBody>
          <a:bodyPr vert="horz">
            <a:normAutofit fontScale="925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None/>
            </a:pPr>
            <a:r>
              <a:rPr lang="el-GR" dirty="0" smtClean="0">
                <a:solidFill>
                  <a:schemeClr val="bg1"/>
                </a:solidFill>
              </a:rPr>
              <a:t>Τα </a:t>
            </a:r>
            <a:r>
              <a:rPr lang="el-GR" b="1" dirty="0" smtClean="0">
                <a:solidFill>
                  <a:schemeClr val="bg1"/>
                </a:solidFill>
              </a:rPr>
              <a:t>αντανακλαστικά</a:t>
            </a:r>
            <a:r>
              <a:rPr lang="el-GR" dirty="0" smtClean="0">
                <a:solidFill>
                  <a:schemeClr val="bg1"/>
                </a:solidFill>
              </a:rPr>
              <a:t> είναι αυτόματες, στερεότυπες και </a:t>
            </a:r>
            <a:r>
              <a:rPr lang="el-GR" b="1" dirty="0" smtClean="0">
                <a:solidFill>
                  <a:schemeClr val="bg1"/>
                </a:solidFill>
              </a:rPr>
              <a:t>ακούσιες</a:t>
            </a:r>
            <a:r>
              <a:rPr lang="el-GR" dirty="0" smtClean="0">
                <a:solidFill>
                  <a:schemeClr val="bg1"/>
                </a:solidFill>
              </a:rPr>
              <a:t> απαντήσεις τις οποίες δίνει ο οργανισμός σε αλλαγές που πραγματοποιούνται μέσα ή έξω από το σώμα.</a:t>
            </a:r>
            <a:endParaRPr lang="el-GR" dirty="0">
              <a:solidFill>
                <a:schemeClr val="bg1"/>
              </a:solidFill>
            </a:endParaRPr>
          </a:p>
        </p:txBody>
      </p:sp>
      <p:sp>
        <p:nvSpPr>
          <p:cNvPr id="3" name="Ορθογώνιο 2"/>
          <p:cNvSpPr/>
          <p:nvPr/>
        </p:nvSpPr>
        <p:spPr>
          <a:xfrm>
            <a:off x="191300" y="5507940"/>
            <a:ext cx="8798340" cy="369332"/>
          </a:xfrm>
          <a:prstGeom prst="rect">
            <a:avLst/>
          </a:prstGeom>
        </p:spPr>
        <p:txBody>
          <a:bodyPr wrap="square">
            <a:spAutoFit/>
          </a:bodyPr>
          <a:lstStyle/>
          <a:p>
            <a:r>
              <a:rPr lang="el-GR" b="1" dirty="0"/>
              <a:t>Προϋπόθεση: να υπάρχει το αντίστοιχο αντανακλαστικό τόξο.</a:t>
            </a:r>
            <a:endParaRPr lang="el-GR" dirty="0"/>
          </a:p>
        </p:txBody>
      </p:sp>
    </p:spTree>
    <p:extLst>
      <p:ext uri="{BB962C8B-B14F-4D97-AF65-F5344CB8AC3E}">
        <p14:creationId xmlns:p14="http://schemas.microsoft.com/office/powerpoint/2010/main" val="4016407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414726" y="858989"/>
            <a:ext cx="4237393" cy="1200329"/>
          </a:xfrm>
          <a:prstGeom prst="rect">
            <a:avLst/>
          </a:prstGeom>
        </p:spPr>
        <p:txBody>
          <a:bodyPr wrap="square">
            <a:spAutoFit/>
          </a:bodyPr>
          <a:lstStyle/>
          <a:p>
            <a:r>
              <a:rPr lang="el-GR" sz="2400" dirty="0"/>
              <a:t>Σε ορισμένα αντανακλαστικά συμμετέχει ο εγκέφαλος (ανοιγοκλείσιμο των βλεφάρων</a:t>
            </a:r>
            <a:r>
              <a:rPr lang="el-GR" sz="2400" dirty="0" smtClean="0"/>
              <a:t>) </a:t>
            </a:r>
            <a:endParaRPr lang="el-GR" sz="2400" dirty="0"/>
          </a:p>
        </p:txBody>
      </p:sp>
      <p:sp>
        <p:nvSpPr>
          <p:cNvPr id="6" name="Δεξιό βέλος 5"/>
          <p:cNvSpPr/>
          <p:nvPr/>
        </p:nvSpPr>
        <p:spPr>
          <a:xfrm>
            <a:off x="346056" y="1207125"/>
            <a:ext cx="93610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1414727" y="4010605"/>
            <a:ext cx="4572000" cy="830997"/>
          </a:xfrm>
          <a:prstGeom prst="rect">
            <a:avLst/>
          </a:prstGeom>
        </p:spPr>
        <p:txBody>
          <a:bodyPr>
            <a:spAutoFit/>
          </a:bodyPr>
          <a:lstStyle/>
          <a:p>
            <a:r>
              <a:rPr lang="el-GR" sz="2400" dirty="0"/>
              <a:t>ενώ σε άλλα όχι (απομάκρυνση από θερμό ή αιχμηρό αντικείμενο) </a:t>
            </a:r>
            <a:endParaRPr lang="el-GR" sz="2400" dirty="0"/>
          </a:p>
        </p:txBody>
      </p:sp>
      <p:sp>
        <p:nvSpPr>
          <p:cNvPr id="8" name="Δεξιό βέλος 7"/>
          <p:cNvSpPr/>
          <p:nvPr/>
        </p:nvSpPr>
        <p:spPr>
          <a:xfrm>
            <a:off x="323528" y="4149080"/>
            <a:ext cx="93610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object 5"/>
          <p:cNvSpPr/>
          <p:nvPr/>
        </p:nvSpPr>
        <p:spPr>
          <a:xfrm>
            <a:off x="6248400" y="177676"/>
            <a:ext cx="2399139" cy="3393952"/>
          </a:xfrm>
          <a:prstGeom prst="rect">
            <a:avLst/>
          </a:prstGeom>
          <a:blipFill>
            <a:blip r:embed="rId2" cstate="print"/>
            <a:srcRect/>
            <a:stretch>
              <a:fillRect l="-18853" r="2" b="-100000"/>
            </a:stretch>
          </a:blipFill>
        </p:spPr>
        <p:txBody>
          <a:bodyPr wrap="square" lIns="0" tIns="0" rIns="0" bIns="0" rtlCol="0"/>
          <a:lstStyle/>
          <a:p>
            <a:endParaRPr/>
          </a:p>
        </p:txBody>
      </p:sp>
      <p:pic>
        <p:nvPicPr>
          <p:cNvPr id="1026" name="Picture 2" descr="http://vignette2.wikia.nocookie.net/mrbean/images/e/e9/Mr_Bean_face.jpg/revision/latest?cb=20090221125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84538"/>
            <a:ext cx="2381250" cy="3390900"/>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5"/>
          <p:cNvSpPr/>
          <p:nvPr/>
        </p:nvSpPr>
        <p:spPr>
          <a:xfrm>
            <a:off x="6248400" y="3716640"/>
            <a:ext cx="2298546" cy="3176540"/>
          </a:xfrm>
          <a:prstGeom prst="rect">
            <a:avLst/>
          </a:prstGeom>
          <a:blipFill>
            <a:blip r:embed="rId2" cstate="print"/>
            <a:srcRect/>
            <a:stretch>
              <a:fillRect t="-100000"/>
            </a:stretch>
          </a:blipFill>
        </p:spPr>
        <p:txBody>
          <a:bodyPr wrap="square" lIns="0" tIns="0" rIns="0" bIns="0" rtlCol="0"/>
          <a:lstStyle/>
          <a:p>
            <a:endParaRPr/>
          </a:p>
        </p:txBody>
      </p:sp>
    </p:spTree>
    <p:extLst>
      <p:ext uri="{BB962C8B-B14F-4D97-AF65-F5344CB8AC3E}">
        <p14:creationId xmlns:p14="http://schemas.microsoft.com/office/powerpoint/2010/main" val="364093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remove" nodeType="withEffect">
                                  <p:stCondLst>
                                    <p:cond delay="0"/>
                                  </p:stCondLst>
                                  <p:childTnLst>
                                    <p:anim calcmode="discrete" valueType="str">
                                      <p:cBhvr>
                                        <p:cTn id="6" dur="1000" fill="hold"/>
                                        <p:tgtEl>
                                          <p:spTgt spid="102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06090"/>
          </a:xfrm>
        </p:spPr>
        <p:txBody>
          <a:bodyPr>
            <a:normAutofit fontScale="90000"/>
          </a:bodyPr>
          <a:lstStyle/>
          <a:p>
            <a:r>
              <a:rPr lang="el-GR" dirty="0">
                <a:solidFill>
                  <a:srgbClr val="FFC000"/>
                </a:solidFill>
                <a:effectLst/>
                <a:latin typeface="+mn-lt"/>
              </a:rPr>
              <a:t>Αντανακλαστικό γόνατου</a:t>
            </a:r>
          </a:p>
        </p:txBody>
      </p:sp>
      <p:sp>
        <p:nvSpPr>
          <p:cNvPr id="3" name="Θέση περιεχομένου 2"/>
          <p:cNvSpPr>
            <a:spLocks noGrp="1"/>
          </p:cNvSpPr>
          <p:nvPr>
            <p:ph idx="1"/>
          </p:nvPr>
        </p:nvSpPr>
        <p:spPr>
          <a:xfrm>
            <a:off x="179512" y="1196752"/>
            <a:ext cx="8712968" cy="4896544"/>
          </a:xfrm>
        </p:spPr>
        <p:txBody>
          <a:bodyPr>
            <a:noAutofit/>
          </a:bodyPr>
          <a:lstStyle/>
          <a:p>
            <a:pPr>
              <a:buFont typeface="Wingdings" pitchFamily="2" charset="2"/>
              <a:buChar char="Ø"/>
            </a:pPr>
            <a:r>
              <a:rPr lang="el-GR" sz="2400" dirty="0"/>
              <a:t>Στο αντανακλαστικό του γόνατου συμμετέχουν </a:t>
            </a:r>
            <a:r>
              <a:rPr lang="el-GR" sz="2400" b="1" dirty="0">
                <a:solidFill>
                  <a:srgbClr val="FFC000"/>
                </a:solidFill>
              </a:rPr>
              <a:t>δύο μόνο νευρώνες: ένας αισθητικός και ένας κινητικός</a:t>
            </a:r>
            <a:r>
              <a:rPr lang="el-GR" sz="2400" b="1" dirty="0"/>
              <a:t>. </a:t>
            </a:r>
            <a:endParaRPr lang="el-GR" sz="2400" b="1" dirty="0" smtClean="0"/>
          </a:p>
          <a:p>
            <a:pPr>
              <a:buFont typeface="Wingdings" pitchFamily="2" charset="2"/>
              <a:buChar char="Ø"/>
            </a:pPr>
            <a:r>
              <a:rPr lang="el-GR" sz="2400" dirty="0" smtClean="0"/>
              <a:t>Οι </a:t>
            </a:r>
            <a:r>
              <a:rPr lang="el-GR" sz="2400" dirty="0"/>
              <a:t>απολήξεις του αισθητικού νευρώνα βρίσκονται στον τετρακέφαλο μηριαίο μυ και διεγείρονται ύστερα από κτύπημα στο σύνδεσμο της επιγονατίδας. </a:t>
            </a:r>
            <a:endParaRPr lang="el-GR" sz="2400" dirty="0" smtClean="0"/>
          </a:p>
          <a:p>
            <a:pPr>
              <a:buFont typeface="Wingdings" pitchFamily="2" charset="2"/>
              <a:buChar char="Ø"/>
            </a:pPr>
            <a:r>
              <a:rPr lang="el-GR" sz="2400" dirty="0" smtClean="0"/>
              <a:t>Οι </a:t>
            </a:r>
            <a:r>
              <a:rPr lang="el-GR" sz="2400" dirty="0"/>
              <a:t>νευρικές ώσεις που δημιουργούνται φτάνουν στο νωτιαίο μυελό, όπου ο αισθητικός νευρώνας σχηματίζει σύναψη με τους </a:t>
            </a:r>
            <a:r>
              <a:rPr lang="el-GR" sz="2400" dirty="0" err="1"/>
              <a:t>δενδρίτες</a:t>
            </a:r>
            <a:r>
              <a:rPr lang="el-GR" sz="2400" dirty="0"/>
              <a:t> του κινητικού νευρώνα. </a:t>
            </a:r>
            <a:endParaRPr lang="el-GR" sz="2400" dirty="0" smtClean="0"/>
          </a:p>
          <a:p>
            <a:pPr>
              <a:buFont typeface="Wingdings" pitchFamily="2" charset="2"/>
              <a:buChar char="Ø"/>
            </a:pPr>
            <a:r>
              <a:rPr lang="el-GR" sz="2400" dirty="0" smtClean="0"/>
              <a:t>Διά </a:t>
            </a:r>
            <a:r>
              <a:rPr lang="el-GR" sz="2400" dirty="0"/>
              <a:t>μέσου του κινητικού νευρώνα επιστρέφουν στο μυ, ο οποίος συσπάται με αποτέλεσμα την έκταση της κνήμης. </a:t>
            </a:r>
            <a:endParaRPr lang="el-GR" sz="2400" dirty="0" smtClean="0"/>
          </a:p>
          <a:p>
            <a:pPr marL="137160" indent="0" algn="ctr">
              <a:buNone/>
            </a:pPr>
            <a:endParaRPr lang="el-GR" sz="1800" dirty="0" smtClean="0"/>
          </a:p>
          <a:p>
            <a:pPr marL="137160" indent="0" algn="ctr">
              <a:buNone/>
            </a:pPr>
            <a:r>
              <a:rPr lang="el-GR" sz="1800" dirty="0" smtClean="0"/>
              <a:t>(Το </a:t>
            </a:r>
            <a:r>
              <a:rPr lang="el-GR" sz="1800" dirty="0"/>
              <a:t>αντανακλαστικό του γόνατου βοηθά </a:t>
            </a:r>
            <a:r>
              <a:rPr lang="el-GR" sz="1800" dirty="0" smtClean="0"/>
              <a:t>και στη </a:t>
            </a:r>
            <a:r>
              <a:rPr lang="el-GR" sz="1800" dirty="0"/>
              <a:t>διατήρηση της όρθιας </a:t>
            </a:r>
            <a:r>
              <a:rPr lang="el-GR" sz="1800" dirty="0" smtClean="0"/>
              <a:t>στάσης του </a:t>
            </a:r>
            <a:r>
              <a:rPr lang="el-GR" sz="1800" dirty="0"/>
              <a:t>σώματος</a:t>
            </a:r>
            <a:r>
              <a:rPr lang="el-GR" sz="1800" dirty="0" smtClean="0"/>
              <a:t>)</a:t>
            </a:r>
            <a:endParaRPr lang="el-GR" sz="2400" dirty="0"/>
          </a:p>
        </p:txBody>
      </p:sp>
    </p:spTree>
    <p:extLst>
      <p:ext uri="{BB962C8B-B14F-4D97-AF65-F5344CB8AC3E}">
        <p14:creationId xmlns:p14="http://schemas.microsoft.com/office/powerpoint/2010/main" val="1444653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95" r="3518"/>
          <a:stretch/>
        </p:blipFill>
        <p:spPr bwMode="auto">
          <a:xfrm>
            <a:off x="107504" y="190500"/>
            <a:ext cx="8907518"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8837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923" t="11415" r="15328" b="32843"/>
          <a:stretch/>
        </p:blipFill>
        <p:spPr bwMode="auto">
          <a:xfrm>
            <a:off x="-15110" y="331076"/>
            <a:ext cx="9100091" cy="5474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5652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0"/>
            <a:ext cx="8610600" cy="697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6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696706629"/>
              </p:ext>
            </p:extLst>
          </p:nvPr>
        </p:nvGraphicFramePr>
        <p:xfrm>
          <a:off x="395537" y="366074"/>
          <a:ext cx="8352927" cy="5902962"/>
        </p:xfrm>
        <a:graphic>
          <a:graphicData uri="http://schemas.openxmlformats.org/drawingml/2006/table">
            <a:tbl>
              <a:tblPr firstRow="1" bandRow="1">
                <a:tableStyleId>{5C22544A-7EE6-4342-B048-85BDC9FD1C3A}</a:tableStyleId>
              </a:tblPr>
              <a:tblGrid>
                <a:gridCol w="2784309"/>
                <a:gridCol w="2784309"/>
                <a:gridCol w="2784309"/>
              </a:tblGrid>
              <a:tr h="451766">
                <a:tc>
                  <a:txBody>
                    <a:bodyPr/>
                    <a:lstStyle/>
                    <a:p>
                      <a:endParaRPr lang="el-GR" dirty="0"/>
                    </a:p>
                  </a:txBody>
                  <a:tcPr/>
                </a:tc>
                <a:tc>
                  <a:txBody>
                    <a:bodyPr/>
                    <a:lstStyle/>
                    <a:p>
                      <a:pPr algn="ctr"/>
                      <a:r>
                        <a:rPr lang="el-GR" sz="2000" dirty="0" smtClean="0"/>
                        <a:t>ΚΝΣ</a:t>
                      </a:r>
                      <a:endParaRPr lang="el-GR" sz="2000" dirty="0"/>
                    </a:p>
                  </a:txBody>
                  <a:tcPr/>
                </a:tc>
                <a:tc>
                  <a:txBody>
                    <a:bodyPr/>
                    <a:lstStyle/>
                    <a:p>
                      <a:pPr algn="ctr"/>
                      <a:r>
                        <a:rPr lang="el-GR" sz="2000" dirty="0" smtClean="0"/>
                        <a:t>ΠΝΣ</a:t>
                      </a:r>
                      <a:endParaRPr lang="el-GR" sz="2000" dirty="0"/>
                    </a:p>
                  </a:txBody>
                  <a:tcPr/>
                </a:tc>
              </a:tr>
              <a:tr h="1171000">
                <a:tc>
                  <a:txBody>
                    <a:bodyPr/>
                    <a:lstStyle/>
                    <a:p>
                      <a:r>
                        <a:rPr lang="el-GR" sz="1800" dirty="0" smtClean="0"/>
                        <a:t>Από τι αποτελείται</a:t>
                      </a:r>
                      <a:endParaRPr lang="el-GR" sz="1800" dirty="0"/>
                    </a:p>
                  </a:txBody>
                  <a:tcPr anchor="ctr"/>
                </a:tc>
                <a:tc>
                  <a:txBody>
                    <a:bodyPr/>
                    <a:lstStyle/>
                    <a:p>
                      <a:r>
                        <a:rPr lang="el-GR" sz="1800" b="0" dirty="0" smtClean="0"/>
                        <a:t>από τον εγκέφαλο και τον νωτιαίο μυελό</a:t>
                      </a:r>
                      <a:endParaRPr lang="el-GR" sz="18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0" dirty="0" smtClean="0"/>
                        <a:t>από όλο το νευρικό ιστό που βρίσκεται στην περιφέρεια του σώματος. </a:t>
                      </a:r>
                    </a:p>
                  </a:txBody>
                  <a:tcPr/>
                </a:tc>
              </a:tr>
              <a:tr h="3857389">
                <a:tc>
                  <a:txBody>
                    <a:bodyPr/>
                    <a:lstStyle/>
                    <a:p>
                      <a:r>
                        <a:rPr lang="el-GR" sz="1800" dirty="0" smtClean="0"/>
                        <a:t>Ποια είναι η λειτουργία του</a:t>
                      </a:r>
                      <a:endParaRPr lang="el-GR" sz="1800" dirty="0"/>
                    </a:p>
                  </a:txBody>
                  <a:tcPr anchor="ctr"/>
                </a:tc>
                <a:tc>
                  <a:txBody>
                    <a:bodyPr/>
                    <a:lstStyle/>
                    <a:p>
                      <a:r>
                        <a:rPr lang="el-GR" sz="1800" dirty="0" smtClean="0"/>
                        <a:t>Το ΚΝΣ επεξεργάζεται όλα τα ερεθίσματα που φτάνουν σε αυτό και δίνει τις κατάλληλες εντολές για αντίδραση. </a:t>
                      </a:r>
                    </a:p>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Είναι επίσης και συγκεκριμένα ο εγκέφαλος το όργανο των  ανώτερων λειτουργιών, όπως η νοημοσύνη, η μνήμη, η εκμάθηση και η συγκίνηση.</a:t>
                      </a:r>
                    </a:p>
                    <a:p>
                      <a:endParaRPr lang="el-GR" sz="1800" dirty="0"/>
                    </a:p>
                  </a:txBody>
                  <a:tcPr/>
                </a:tc>
                <a:tc>
                  <a:txBody>
                    <a:bodyPr/>
                    <a:lstStyle/>
                    <a:p>
                      <a:r>
                        <a:rPr lang="el-GR" sz="1800" dirty="0" smtClean="0"/>
                        <a:t>Η κύρια  λειτουργία του είναι να μεταδίδει τις πληροφορίες από τα αισθητήρια όργανα ή τους υποδοχείς προς το ΚΝΣ  και να μεταφέρει την αντίδραση του τελευταίου στα κατάλληλα όργανα</a:t>
                      </a:r>
                      <a:endParaRPr lang="el-GR" sz="1800" dirty="0"/>
                    </a:p>
                  </a:txBody>
                  <a:tcPr/>
                </a:tc>
              </a:tr>
              <a:tr h="422807">
                <a:tc>
                  <a:txBody>
                    <a:bodyPr/>
                    <a:lstStyle/>
                    <a:p>
                      <a:endParaRPr lang="el-GR" dirty="0"/>
                    </a:p>
                  </a:txBody>
                  <a:tcPr/>
                </a:tc>
                <a:tc>
                  <a:txBody>
                    <a:bodyPr/>
                    <a:lstStyle/>
                    <a:p>
                      <a:endParaRPr lang="el-GR" dirty="0"/>
                    </a:p>
                  </a:txBody>
                  <a:tcPr/>
                </a:tc>
                <a:tc>
                  <a:txBody>
                    <a:bodyPr/>
                    <a:lstStyle/>
                    <a:p>
                      <a:endParaRPr lang="el-GR" dirty="0"/>
                    </a:p>
                  </a:txBody>
                  <a:tcPr/>
                </a:tc>
              </a:tr>
            </a:tbl>
          </a:graphicData>
        </a:graphic>
      </p:graphicFrame>
      <p:sp>
        <p:nvSpPr>
          <p:cNvPr id="6" name="Ορθογώνιο 5"/>
          <p:cNvSpPr/>
          <p:nvPr/>
        </p:nvSpPr>
        <p:spPr>
          <a:xfrm>
            <a:off x="2987824" y="5157192"/>
            <a:ext cx="3456384" cy="830997"/>
          </a:xfrm>
          <a:prstGeom prst="rect">
            <a:avLst/>
          </a:prstGeom>
          <a:ln>
            <a:solidFill>
              <a:schemeClr val="accent1"/>
            </a:solidFill>
          </a:ln>
        </p:spPr>
        <p:txBody>
          <a:bodyPr wrap="square">
            <a:spAutoFit/>
          </a:bodyPr>
          <a:lstStyle/>
          <a:p>
            <a:r>
              <a:rPr lang="el-GR" sz="1600" b="1" dirty="0" smtClean="0">
                <a:solidFill>
                  <a:srgbClr val="FF0000"/>
                </a:solidFill>
              </a:rPr>
              <a:t>Ο </a:t>
            </a:r>
            <a:r>
              <a:rPr lang="el-GR" sz="1600" b="1" dirty="0">
                <a:solidFill>
                  <a:srgbClr val="FF0000"/>
                </a:solidFill>
              </a:rPr>
              <a:t>νωτιαίος μυελός  είναι σαν μια τηλεφωνική γραμμή, που συνδέει τον εγκέφαλο με  το υπόλοιπο σώμα.</a:t>
            </a:r>
            <a:endParaRPr lang="el-GR" sz="1600" dirty="0">
              <a:solidFill>
                <a:srgbClr val="FF0000"/>
              </a:solidFill>
            </a:endParaRPr>
          </a:p>
        </p:txBody>
      </p:sp>
    </p:spTree>
    <p:extLst>
      <p:ext uri="{BB962C8B-B14F-4D97-AF65-F5344CB8AC3E}">
        <p14:creationId xmlns:p14="http://schemas.microsoft.com/office/powerpoint/2010/main" val="239204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415429" y="404664"/>
            <a:ext cx="3565143" cy="490199"/>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l-GR" sz="2400" b="1" dirty="0">
                <a:solidFill>
                  <a:srgbClr val="FFC000"/>
                </a:solidFill>
                <a:latin typeface="Calibri"/>
                <a:ea typeface="Calibri"/>
                <a:cs typeface="Times New Roman"/>
              </a:rPr>
              <a:t>Τι περιλαμβάνει το Π.Ν.Σ. </a:t>
            </a:r>
          </a:p>
        </p:txBody>
      </p:sp>
      <p:sp>
        <p:nvSpPr>
          <p:cNvPr id="5" name="Ορθογώνιο 4"/>
          <p:cNvSpPr/>
          <p:nvPr/>
        </p:nvSpPr>
        <p:spPr>
          <a:xfrm>
            <a:off x="419468" y="4941168"/>
            <a:ext cx="2336345" cy="490199"/>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l-GR" sz="2400" b="1" dirty="0">
                <a:solidFill>
                  <a:srgbClr val="FFC000"/>
                </a:solidFill>
                <a:latin typeface="Calibri"/>
                <a:ea typeface="Calibri"/>
                <a:cs typeface="Times New Roman"/>
              </a:rPr>
              <a:t>Αποτελείται από </a:t>
            </a:r>
          </a:p>
        </p:txBody>
      </p:sp>
      <p:sp>
        <p:nvSpPr>
          <p:cNvPr id="6" name="Ορθογώνιο 5"/>
          <p:cNvSpPr/>
          <p:nvPr/>
        </p:nvSpPr>
        <p:spPr>
          <a:xfrm>
            <a:off x="415429" y="1052736"/>
            <a:ext cx="4572000" cy="1766317"/>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l-GR" sz="2400" dirty="0">
                <a:latin typeface="Calibri"/>
                <a:ea typeface="Calibri"/>
                <a:cs typeface="Times New Roman"/>
              </a:rPr>
              <a:t>Περιλαμβάνει το τμήμα του Ν.Σ. που βρίσκεται εκτός των κεντρικών οργάνων (εγκέφαλος και νωτιαίος μυελός).</a:t>
            </a:r>
          </a:p>
        </p:txBody>
      </p:sp>
      <p:cxnSp>
        <p:nvCxnSpPr>
          <p:cNvPr id="7" name="Ευθύγραμμο βέλος σύνδεσης 6"/>
          <p:cNvCxnSpPr/>
          <p:nvPr/>
        </p:nvCxnSpPr>
        <p:spPr>
          <a:xfrm flipV="1">
            <a:off x="2977538" y="4726983"/>
            <a:ext cx="804048" cy="31896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a:off x="2977538" y="5278967"/>
            <a:ext cx="730366" cy="45428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9" name="Πλαίσιο κειμένου 2"/>
          <p:cNvSpPr txBox="1">
            <a:spLocks noChangeArrowheads="1"/>
          </p:cNvSpPr>
          <p:nvPr/>
        </p:nvSpPr>
        <p:spPr bwMode="auto">
          <a:xfrm>
            <a:off x="3971536" y="4381535"/>
            <a:ext cx="1245731" cy="588387"/>
          </a:xfrm>
          <a:prstGeom prst="rect">
            <a:avLst/>
          </a:prstGeom>
          <a:noFill/>
          <a:ln w="9525">
            <a:noFill/>
            <a:miter lim="800000"/>
            <a:headEnd/>
            <a:tailEnd/>
          </a:ln>
        </p:spPr>
        <p:txBody>
          <a:bodyPr rot="0" vert="horz" wrap="square" lIns="91440" tIns="45720" rIns="91440" bIns="45720" anchor="t" anchorCtr="0">
            <a:noAutofit/>
          </a:bodyPr>
          <a:lstStyle>
            <a:defPPr>
              <a:defRPr lang="el-GR"/>
            </a:defPPr>
            <a:lvl1pPr>
              <a:lnSpc>
                <a:spcPct val="115000"/>
              </a:lnSpc>
              <a:spcAft>
                <a:spcPts val="1000"/>
              </a:spcAft>
              <a:defRPr sz="2400" b="1">
                <a:solidFill>
                  <a:srgbClr val="FFC000"/>
                </a:solidFill>
                <a:latin typeface="Calibri"/>
                <a:ea typeface="Calibri"/>
                <a:cs typeface="Times New Roman"/>
              </a:defRPr>
            </a:lvl1pPr>
          </a:lstStyle>
          <a:p>
            <a:r>
              <a:rPr lang="el-GR" dirty="0"/>
              <a:t>νεύρα</a:t>
            </a:r>
          </a:p>
        </p:txBody>
      </p:sp>
      <p:sp>
        <p:nvSpPr>
          <p:cNvPr id="10" name="Πλαίσιο κειμένου 2"/>
          <p:cNvSpPr txBox="1">
            <a:spLocks noChangeArrowheads="1"/>
          </p:cNvSpPr>
          <p:nvPr/>
        </p:nvSpPr>
        <p:spPr bwMode="auto">
          <a:xfrm>
            <a:off x="3971536" y="5590380"/>
            <a:ext cx="1642058" cy="502915"/>
          </a:xfrm>
          <a:prstGeom prst="rect">
            <a:avLst/>
          </a:prstGeom>
          <a:noFill/>
          <a:ln w="9525">
            <a:noFill/>
            <a:miter lim="800000"/>
            <a:headEnd/>
            <a:tailEnd/>
          </a:ln>
        </p:spPr>
        <p:txBody>
          <a:bodyPr rot="0" vert="horz" wrap="square" lIns="91440" tIns="45720" rIns="91440" bIns="45720" anchor="t" anchorCtr="0">
            <a:noAutofit/>
          </a:bodyPr>
          <a:lstStyle>
            <a:defPPr>
              <a:defRPr lang="el-GR"/>
            </a:defPPr>
            <a:lvl1pPr>
              <a:lnSpc>
                <a:spcPct val="115000"/>
              </a:lnSpc>
              <a:spcAft>
                <a:spcPts val="1000"/>
              </a:spcAft>
              <a:defRPr sz="2400" b="1">
                <a:solidFill>
                  <a:srgbClr val="FFC000"/>
                </a:solidFill>
                <a:latin typeface="Calibri"/>
                <a:ea typeface="Calibri"/>
                <a:cs typeface="Times New Roman"/>
              </a:defRPr>
            </a:lvl1pPr>
          </a:lstStyle>
          <a:p>
            <a:r>
              <a:rPr lang="el-GR" dirty="0"/>
              <a:t>γάγγλια</a:t>
            </a:r>
          </a:p>
        </p:txBody>
      </p:sp>
      <p:pic>
        <p:nvPicPr>
          <p:cNvPr id="11" name="Εικόνα 10" descr="C:\Users\Kostas\Documents\05 ΒΙΟΛΟΓΙΑ\05 ΚΕΦ 9 ΝΕΥΡΙΚΟ ΣΥΣΤΗΜΑ\τονισμένο-αρσενικό-νευρικό-σύστημα-30722309.jpg"/>
          <p:cNvPicPr/>
          <p:nvPr/>
        </p:nvPicPr>
        <p:blipFill>
          <a:blip r:embed="rId2">
            <a:extLst>
              <a:ext uri="{28A0092B-C50C-407E-A947-70E740481C1C}">
                <a14:useLocalDpi xmlns:a14="http://schemas.microsoft.com/office/drawing/2010/main" val="0"/>
              </a:ext>
            </a:extLst>
          </a:blip>
          <a:srcRect/>
          <a:stretch>
            <a:fillRect/>
          </a:stretch>
        </p:blipFill>
        <p:spPr bwMode="auto">
          <a:xfrm>
            <a:off x="5613594" y="1080298"/>
            <a:ext cx="3134870" cy="3644846"/>
          </a:xfrm>
          <a:prstGeom prst="rect">
            <a:avLst/>
          </a:prstGeom>
          <a:noFill/>
          <a:ln>
            <a:noFill/>
          </a:ln>
        </p:spPr>
      </p:pic>
    </p:spTree>
    <p:extLst>
      <p:ext uri="{BB962C8B-B14F-4D97-AF65-F5344CB8AC3E}">
        <p14:creationId xmlns:p14="http://schemas.microsoft.com/office/powerpoint/2010/main" val="1232889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60648"/>
            <a:ext cx="8229600" cy="504056"/>
          </a:xfrm>
        </p:spPr>
        <p:txBody>
          <a:bodyPr>
            <a:noAutofit/>
          </a:bodyPr>
          <a:lstStyle/>
          <a:p>
            <a:r>
              <a:rPr lang="el-GR" sz="4400" dirty="0" smtClean="0">
                <a:solidFill>
                  <a:srgbClr val="FFC000"/>
                </a:solidFill>
                <a:effectLst/>
                <a:latin typeface="+mn-lt"/>
              </a:rPr>
              <a:t>Τι είναι τα νεύρα; </a:t>
            </a:r>
            <a:endParaRPr lang="el-GR" sz="4400" dirty="0">
              <a:solidFill>
                <a:srgbClr val="FFC000"/>
              </a:solidFill>
              <a:effectLst/>
              <a:latin typeface="+mn-lt"/>
            </a:endParaRPr>
          </a:p>
        </p:txBody>
      </p:sp>
      <p:sp>
        <p:nvSpPr>
          <p:cNvPr id="3" name="Θέση περιεχομένου 2"/>
          <p:cNvSpPr>
            <a:spLocks noGrp="1"/>
          </p:cNvSpPr>
          <p:nvPr>
            <p:ph idx="1"/>
          </p:nvPr>
        </p:nvSpPr>
        <p:spPr>
          <a:xfrm>
            <a:off x="458621" y="908720"/>
            <a:ext cx="8229600" cy="3124944"/>
          </a:xfrm>
          <a:solidFill>
            <a:schemeClr val="bg1">
              <a:lumMod val="75000"/>
              <a:lumOff val="25000"/>
            </a:schemeClr>
          </a:solidFill>
        </p:spPr>
        <p:txBody>
          <a:bodyPr>
            <a:normAutofit lnSpcReduction="10000"/>
          </a:bodyPr>
          <a:lstStyle/>
          <a:p>
            <a:pPr>
              <a:buFont typeface="Wingdings" pitchFamily="2" charset="2"/>
              <a:buChar char="v"/>
            </a:pPr>
            <a:r>
              <a:rPr lang="el-GR" dirty="0"/>
              <a:t>Είναι δεσμίδες αποφυάδων (μόνο </a:t>
            </a:r>
            <a:r>
              <a:rPr lang="el-GR" dirty="0" err="1"/>
              <a:t>δενδρίτες</a:t>
            </a:r>
            <a:r>
              <a:rPr lang="el-GR" dirty="0"/>
              <a:t> ή μόνο </a:t>
            </a:r>
            <a:r>
              <a:rPr lang="el-GR" dirty="0" err="1"/>
              <a:t>νευράξονες</a:t>
            </a:r>
            <a:r>
              <a:rPr lang="el-GR" dirty="0"/>
              <a:t> ή και τα δυο) που συγκρατούνται με  συνδετικό </a:t>
            </a:r>
            <a:r>
              <a:rPr lang="el-GR" dirty="0" smtClean="0"/>
              <a:t>ιστό. </a:t>
            </a:r>
            <a:endParaRPr lang="el-GR" dirty="0"/>
          </a:p>
          <a:p>
            <a:pPr>
              <a:buFont typeface="Wingdings" pitchFamily="2" charset="2"/>
              <a:buChar char="v"/>
            </a:pPr>
            <a:r>
              <a:rPr lang="el-GR" dirty="0" smtClean="0"/>
              <a:t>Περιβάλλονται </a:t>
            </a:r>
            <a:r>
              <a:rPr lang="el-GR" dirty="0"/>
              <a:t>από </a:t>
            </a:r>
            <a:r>
              <a:rPr lang="el-GR" dirty="0" smtClean="0"/>
              <a:t>νευρογλοιακά </a:t>
            </a:r>
            <a:r>
              <a:rPr lang="el-GR" dirty="0"/>
              <a:t>κύτταρα </a:t>
            </a:r>
          </a:p>
          <a:p>
            <a:pPr>
              <a:buFont typeface="Wingdings" pitchFamily="2" charset="2"/>
              <a:buChar char="v"/>
            </a:pPr>
            <a:r>
              <a:rPr lang="el-GR" dirty="0" smtClean="0"/>
              <a:t>Έχουν </a:t>
            </a:r>
            <a:r>
              <a:rPr lang="el-GR" dirty="0"/>
              <a:t>λευκή γυαλιστερή όψη </a:t>
            </a:r>
          </a:p>
          <a:p>
            <a:pPr marL="137160" indent="0">
              <a:buNone/>
            </a:pPr>
            <a:r>
              <a:rPr lang="en-US" dirty="0" smtClean="0"/>
              <a:t>(</a:t>
            </a:r>
            <a:r>
              <a:rPr lang="el-GR" dirty="0" smtClean="0"/>
              <a:t>Τα </a:t>
            </a:r>
            <a:r>
              <a:rPr lang="el-GR" dirty="0"/>
              <a:t>σώματα των νευρικών κυττάρων του νεύρου, είναι είτε μέσα στο ΚΝΣ, είτε μέσα στα γάγγλια. </a:t>
            </a:r>
          </a:p>
        </p:txBody>
      </p:sp>
      <p:pic>
        <p:nvPicPr>
          <p:cNvPr id="1026" name="Picture 2" descr="http://www.healthcentral.com/common/images/1/19820_9417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024" y="4149079"/>
            <a:ext cx="3240505" cy="2592405"/>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4355976" y="4509100"/>
            <a:ext cx="4332245" cy="646331"/>
          </a:xfrm>
          <a:prstGeom prst="rect">
            <a:avLst/>
          </a:prstGeom>
          <a:solidFill>
            <a:srgbClr val="002060"/>
          </a:solidFill>
        </p:spPr>
        <p:txBody>
          <a:bodyPr wrap="square">
            <a:spAutoFit/>
          </a:bodyPr>
          <a:lstStyle/>
          <a:p>
            <a:r>
              <a:rPr lang="el-GR" b="1" dirty="0" smtClean="0"/>
              <a:t>Γάγγλια: </a:t>
            </a:r>
            <a:r>
              <a:rPr lang="el-GR" dirty="0"/>
              <a:t>αθροίσματα σωμάτων νευρικών κυττάρων εκτός του ΚΝΣ </a:t>
            </a:r>
          </a:p>
        </p:txBody>
      </p:sp>
    </p:spTree>
    <p:extLst>
      <p:ext uri="{BB962C8B-B14F-4D97-AF65-F5344CB8AC3E}">
        <p14:creationId xmlns:p14="http://schemas.microsoft.com/office/powerpoint/2010/main" val="1366018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structure-of-a-nerve-perineurium-endoneurium-epineurium-perineurium-fascicle-1024x731 cleared.jpg"/>
          <p:cNvPicPr>
            <a:picLocks noChangeAspect="1"/>
          </p:cNvPicPr>
          <p:nvPr/>
        </p:nvPicPr>
        <p:blipFill>
          <a:blip r:embed="rId2" cstate="print"/>
          <a:stretch>
            <a:fillRect/>
          </a:stretch>
        </p:blipFill>
        <p:spPr>
          <a:xfrm>
            <a:off x="0" y="165199"/>
            <a:ext cx="9144000" cy="6527602"/>
          </a:xfrm>
          <a:prstGeom prst="rect">
            <a:avLst/>
          </a:prstGeom>
        </p:spPr>
      </p:pic>
      <p:sp>
        <p:nvSpPr>
          <p:cNvPr id="6" name="5 - TextBox"/>
          <p:cNvSpPr txBox="1"/>
          <p:nvPr/>
        </p:nvSpPr>
        <p:spPr>
          <a:xfrm>
            <a:off x="179512" y="662400"/>
            <a:ext cx="936104" cy="369332"/>
          </a:xfrm>
          <a:prstGeom prst="rect">
            <a:avLst/>
          </a:prstGeom>
          <a:noFill/>
        </p:spPr>
        <p:txBody>
          <a:bodyPr wrap="square" rtlCol="0">
            <a:spAutoFit/>
          </a:bodyPr>
          <a:lstStyle/>
          <a:p>
            <a:pPr algn="ctr"/>
            <a:r>
              <a:rPr lang="el-GR" dirty="0" smtClean="0">
                <a:solidFill>
                  <a:schemeClr val="bg1"/>
                </a:solidFill>
              </a:rPr>
              <a:t>άξονας</a:t>
            </a:r>
            <a:endParaRPr lang="el-GR" dirty="0">
              <a:solidFill>
                <a:schemeClr val="bg1"/>
              </a:solidFill>
            </a:endParaRPr>
          </a:p>
        </p:txBody>
      </p:sp>
      <p:sp>
        <p:nvSpPr>
          <p:cNvPr id="7" name="6 - TextBox"/>
          <p:cNvSpPr txBox="1"/>
          <p:nvPr/>
        </p:nvSpPr>
        <p:spPr>
          <a:xfrm>
            <a:off x="251520" y="957600"/>
            <a:ext cx="1584176" cy="338554"/>
          </a:xfrm>
          <a:prstGeom prst="rect">
            <a:avLst/>
          </a:prstGeom>
          <a:noFill/>
        </p:spPr>
        <p:txBody>
          <a:bodyPr wrap="square" rtlCol="0">
            <a:spAutoFit/>
          </a:bodyPr>
          <a:lstStyle/>
          <a:p>
            <a:pPr algn="ctr"/>
            <a:r>
              <a:rPr lang="el-GR" sz="1600" dirty="0" smtClean="0">
                <a:solidFill>
                  <a:schemeClr val="bg1"/>
                </a:solidFill>
              </a:rPr>
              <a:t>έλυτρο </a:t>
            </a:r>
            <a:r>
              <a:rPr lang="el-GR" sz="1600" dirty="0" err="1" smtClean="0">
                <a:solidFill>
                  <a:schemeClr val="bg1"/>
                </a:solidFill>
              </a:rPr>
              <a:t>μυελίνης</a:t>
            </a:r>
            <a:endParaRPr lang="el-GR" sz="1600" dirty="0">
              <a:solidFill>
                <a:schemeClr val="bg1"/>
              </a:solidFill>
            </a:endParaRPr>
          </a:p>
        </p:txBody>
      </p:sp>
      <p:sp>
        <p:nvSpPr>
          <p:cNvPr id="8" name="7 - TextBox"/>
          <p:cNvSpPr txBox="1"/>
          <p:nvPr/>
        </p:nvSpPr>
        <p:spPr>
          <a:xfrm>
            <a:off x="7848000" y="5040000"/>
            <a:ext cx="936104" cy="369332"/>
          </a:xfrm>
          <a:prstGeom prst="rect">
            <a:avLst/>
          </a:prstGeom>
          <a:noFill/>
        </p:spPr>
        <p:txBody>
          <a:bodyPr wrap="square" rtlCol="0">
            <a:spAutoFit/>
          </a:bodyPr>
          <a:lstStyle/>
          <a:p>
            <a:pPr algn="ctr"/>
            <a:r>
              <a:rPr lang="el-GR" dirty="0" smtClean="0">
                <a:solidFill>
                  <a:schemeClr val="bg1"/>
                </a:solidFill>
              </a:rPr>
              <a:t>άξονας</a:t>
            </a:r>
            <a:endParaRPr lang="el-GR" dirty="0">
              <a:solidFill>
                <a:schemeClr val="bg1"/>
              </a:solidFill>
            </a:endParaRPr>
          </a:p>
        </p:txBody>
      </p:sp>
      <p:grpSp>
        <p:nvGrpSpPr>
          <p:cNvPr id="11" name="10 - Ομάδα"/>
          <p:cNvGrpSpPr/>
          <p:nvPr/>
        </p:nvGrpSpPr>
        <p:grpSpPr>
          <a:xfrm>
            <a:off x="2483768" y="1031732"/>
            <a:ext cx="2088232" cy="813092"/>
            <a:chOff x="2483768" y="1386000"/>
            <a:chExt cx="2088232" cy="458824"/>
          </a:xfrm>
        </p:grpSpPr>
        <p:sp>
          <p:nvSpPr>
            <p:cNvPr id="9" name="8 - TextBox"/>
            <p:cNvSpPr txBox="1"/>
            <p:nvPr/>
          </p:nvSpPr>
          <p:spPr>
            <a:xfrm>
              <a:off x="2483768" y="1386000"/>
              <a:ext cx="2088232" cy="369332"/>
            </a:xfrm>
            <a:prstGeom prst="rect">
              <a:avLst/>
            </a:prstGeom>
            <a:solidFill>
              <a:schemeClr val="bg1"/>
            </a:solidFill>
          </p:spPr>
          <p:txBody>
            <a:bodyPr wrap="square" rtlCol="0">
              <a:spAutoFit/>
            </a:bodyPr>
            <a:lstStyle/>
            <a:p>
              <a:pPr algn="ctr"/>
              <a:r>
                <a:rPr lang="el-GR" dirty="0" err="1" smtClean="0"/>
                <a:t>ενδονεύριο</a:t>
              </a:r>
              <a:endParaRPr lang="el-GR" dirty="0"/>
            </a:p>
          </p:txBody>
        </p:sp>
        <p:sp>
          <p:nvSpPr>
            <p:cNvPr id="10" name="9 - TextBox"/>
            <p:cNvSpPr txBox="1"/>
            <p:nvPr/>
          </p:nvSpPr>
          <p:spPr>
            <a:xfrm>
              <a:off x="2699792" y="1598603"/>
              <a:ext cx="1656184" cy="246221"/>
            </a:xfrm>
            <a:prstGeom prst="rect">
              <a:avLst/>
            </a:prstGeom>
            <a:noFill/>
          </p:spPr>
          <p:txBody>
            <a:bodyPr wrap="square" rtlCol="0">
              <a:spAutoFit/>
            </a:bodyPr>
            <a:lstStyle/>
            <a:p>
              <a:pPr algn="ctr"/>
              <a:r>
                <a:rPr lang="el-GR" sz="1000" dirty="0" smtClean="0"/>
                <a:t>(χαλαρός συνδετικός ιστός)</a:t>
              </a:r>
              <a:endParaRPr lang="el-GR" sz="1000" dirty="0"/>
            </a:p>
          </p:txBody>
        </p:sp>
      </p:grpSp>
      <p:sp>
        <p:nvSpPr>
          <p:cNvPr id="12" name="11 - TextBox"/>
          <p:cNvSpPr txBox="1"/>
          <p:nvPr/>
        </p:nvSpPr>
        <p:spPr>
          <a:xfrm>
            <a:off x="2987824" y="1746000"/>
            <a:ext cx="936104" cy="369332"/>
          </a:xfrm>
          <a:prstGeom prst="rect">
            <a:avLst/>
          </a:prstGeom>
          <a:noFill/>
        </p:spPr>
        <p:txBody>
          <a:bodyPr wrap="square" rtlCol="0">
            <a:spAutoFit/>
          </a:bodyPr>
          <a:lstStyle/>
          <a:p>
            <a:pPr algn="ctr"/>
            <a:r>
              <a:rPr lang="el-GR" dirty="0" smtClean="0">
                <a:solidFill>
                  <a:schemeClr val="bg1"/>
                </a:solidFill>
              </a:rPr>
              <a:t>αγγεία</a:t>
            </a:r>
            <a:endParaRPr lang="el-GR" dirty="0">
              <a:solidFill>
                <a:schemeClr val="bg1"/>
              </a:solidFill>
            </a:endParaRPr>
          </a:p>
        </p:txBody>
      </p:sp>
      <p:grpSp>
        <p:nvGrpSpPr>
          <p:cNvPr id="13" name="12 - Ομάδα"/>
          <p:cNvGrpSpPr/>
          <p:nvPr/>
        </p:nvGrpSpPr>
        <p:grpSpPr>
          <a:xfrm>
            <a:off x="-144000" y="2348880"/>
            <a:ext cx="1763680" cy="486572"/>
            <a:chOff x="2376280" y="1268760"/>
            <a:chExt cx="1763680" cy="486572"/>
          </a:xfrm>
        </p:grpSpPr>
        <p:sp>
          <p:nvSpPr>
            <p:cNvPr id="14" name="13 - TextBox"/>
            <p:cNvSpPr txBox="1"/>
            <p:nvPr/>
          </p:nvSpPr>
          <p:spPr>
            <a:xfrm>
              <a:off x="2574280" y="1386000"/>
              <a:ext cx="1296144" cy="369332"/>
            </a:xfrm>
            <a:prstGeom prst="rect">
              <a:avLst/>
            </a:prstGeom>
            <a:noFill/>
          </p:spPr>
          <p:txBody>
            <a:bodyPr wrap="square" rtlCol="0">
              <a:spAutoFit/>
            </a:bodyPr>
            <a:lstStyle/>
            <a:p>
              <a:pPr algn="ctr"/>
              <a:r>
                <a:rPr lang="el-GR" dirty="0" smtClean="0">
                  <a:solidFill>
                    <a:schemeClr val="bg1"/>
                  </a:solidFill>
                </a:rPr>
                <a:t>περινεύριο</a:t>
              </a:r>
              <a:endParaRPr lang="el-GR" dirty="0">
                <a:solidFill>
                  <a:schemeClr val="bg1"/>
                </a:solidFill>
              </a:endParaRPr>
            </a:p>
          </p:txBody>
        </p:sp>
        <p:sp>
          <p:nvSpPr>
            <p:cNvPr id="15" name="14 - TextBox"/>
            <p:cNvSpPr txBox="1"/>
            <p:nvPr/>
          </p:nvSpPr>
          <p:spPr>
            <a:xfrm>
              <a:off x="2376280" y="1268760"/>
              <a:ext cx="1763680" cy="246221"/>
            </a:xfrm>
            <a:prstGeom prst="rect">
              <a:avLst/>
            </a:prstGeom>
            <a:noFill/>
          </p:spPr>
          <p:txBody>
            <a:bodyPr wrap="square" rtlCol="0">
              <a:spAutoFit/>
            </a:bodyPr>
            <a:lstStyle/>
            <a:p>
              <a:pPr algn="ctr"/>
              <a:r>
                <a:rPr lang="el-GR" sz="1000" dirty="0" smtClean="0">
                  <a:solidFill>
                    <a:schemeClr val="bg1"/>
                  </a:solidFill>
                </a:rPr>
                <a:t>(χαλαρός συνδετικός ιστός)</a:t>
              </a:r>
              <a:endParaRPr lang="el-GR" sz="1000" dirty="0">
                <a:solidFill>
                  <a:schemeClr val="bg1"/>
                </a:solidFill>
              </a:endParaRPr>
            </a:p>
          </p:txBody>
        </p:sp>
      </p:grpSp>
      <p:sp>
        <p:nvSpPr>
          <p:cNvPr id="19" name="18 - TextBox"/>
          <p:cNvSpPr txBox="1"/>
          <p:nvPr/>
        </p:nvSpPr>
        <p:spPr>
          <a:xfrm>
            <a:off x="-36512" y="2843644"/>
            <a:ext cx="1080120" cy="369332"/>
          </a:xfrm>
          <a:prstGeom prst="rect">
            <a:avLst/>
          </a:prstGeom>
          <a:noFill/>
        </p:spPr>
        <p:txBody>
          <a:bodyPr wrap="square" rtlCol="0">
            <a:spAutoFit/>
          </a:bodyPr>
          <a:lstStyle/>
          <a:p>
            <a:pPr algn="ctr"/>
            <a:r>
              <a:rPr lang="el-GR" dirty="0" smtClean="0">
                <a:solidFill>
                  <a:schemeClr val="bg1"/>
                </a:solidFill>
              </a:rPr>
              <a:t>δεσμίδα</a:t>
            </a:r>
            <a:endParaRPr lang="el-GR" dirty="0">
              <a:solidFill>
                <a:schemeClr val="bg1"/>
              </a:solidFill>
            </a:endParaRPr>
          </a:p>
        </p:txBody>
      </p:sp>
      <p:sp>
        <p:nvSpPr>
          <p:cNvPr id="22" name="21 - TextBox"/>
          <p:cNvSpPr txBox="1"/>
          <p:nvPr/>
        </p:nvSpPr>
        <p:spPr>
          <a:xfrm>
            <a:off x="647565" y="4293096"/>
            <a:ext cx="1594824" cy="246221"/>
          </a:xfrm>
          <a:prstGeom prst="rect">
            <a:avLst/>
          </a:prstGeom>
          <a:solidFill>
            <a:schemeClr val="bg1"/>
          </a:solidFill>
        </p:spPr>
        <p:txBody>
          <a:bodyPr wrap="square" rtlCol="0">
            <a:spAutoFit/>
          </a:bodyPr>
          <a:lstStyle/>
          <a:p>
            <a:pPr algn="ctr"/>
            <a:r>
              <a:rPr lang="el-GR" sz="1000" dirty="0" smtClean="0"/>
              <a:t>(πυκνός ινώδης, σκληρός</a:t>
            </a:r>
            <a:endParaRPr lang="el-GR" sz="1000" dirty="0"/>
          </a:p>
        </p:txBody>
      </p:sp>
      <p:sp>
        <p:nvSpPr>
          <p:cNvPr id="23" name="22 - TextBox"/>
          <p:cNvSpPr txBox="1"/>
          <p:nvPr/>
        </p:nvSpPr>
        <p:spPr>
          <a:xfrm>
            <a:off x="647565" y="4509120"/>
            <a:ext cx="1580830" cy="584775"/>
          </a:xfrm>
          <a:prstGeom prst="rect">
            <a:avLst/>
          </a:prstGeom>
          <a:solidFill>
            <a:schemeClr val="bg1"/>
          </a:solidFill>
        </p:spPr>
        <p:txBody>
          <a:bodyPr wrap="square" rtlCol="0">
            <a:spAutoFit/>
          </a:bodyPr>
          <a:lstStyle>
            <a:defPPr>
              <a:defRPr lang="el-GR"/>
            </a:defPPr>
            <a:lvl1pPr algn="ctr"/>
          </a:lstStyle>
          <a:p>
            <a:r>
              <a:rPr lang="el-GR" sz="1600" dirty="0"/>
              <a:t>συνδετικός ιστός)</a:t>
            </a:r>
          </a:p>
        </p:txBody>
      </p:sp>
      <p:sp>
        <p:nvSpPr>
          <p:cNvPr id="21" name="20 - TextBox"/>
          <p:cNvSpPr txBox="1"/>
          <p:nvPr/>
        </p:nvSpPr>
        <p:spPr>
          <a:xfrm>
            <a:off x="251520" y="3995772"/>
            <a:ext cx="1296144" cy="369332"/>
          </a:xfrm>
          <a:prstGeom prst="rect">
            <a:avLst/>
          </a:prstGeom>
          <a:noFill/>
        </p:spPr>
        <p:txBody>
          <a:bodyPr wrap="square" rtlCol="0">
            <a:spAutoFit/>
          </a:bodyPr>
          <a:lstStyle/>
          <a:p>
            <a:pPr algn="ctr"/>
            <a:r>
              <a:rPr lang="el-GR" dirty="0" err="1" smtClean="0">
                <a:solidFill>
                  <a:schemeClr val="bg1"/>
                </a:solidFill>
              </a:rPr>
              <a:t>επινεύριο</a:t>
            </a:r>
            <a:endParaRPr lang="el-GR" dirty="0">
              <a:solidFill>
                <a:schemeClr val="bg1"/>
              </a:solidFill>
            </a:endParaRPr>
          </a:p>
        </p:txBody>
      </p:sp>
      <p:sp>
        <p:nvSpPr>
          <p:cNvPr id="25" name="24 - TextBox"/>
          <p:cNvSpPr txBox="1"/>
          <p:nvPr/>
        </p:nvSpPr>
        <p:spPr>
          <a:xfrm>
            <a:off x="3312000" y="2160000"/>
            <a:ext cx="1296144" cy="369332"/>
          </a:xfrm>
          <a:prstGeom prst="rect">
            <a:avLst/>
          </a:prstGeom>
          <a:noFill/>
        </p:spPr>
        <p:txBody>
          <a:bodyPr wrap="square" rtlCol="0">
            <a:spAutoFit/>
          </a:bodyPr>
          <a:lstStyle/>
          <a:p>
            <a:pPr algn="ctr"/>
            <a:r>
              <a:rPr lang="el-GR" dirty="0" err="1" smtClean="0">
                <a:solidFill>
                  <a:schemeClr val="bg1"/>
                </a:solidFill>
              </a:rPr>
              <a:t>ενδονεύριο</a:t>
            </a:r>
            <a:endParaRPr lang="el-GR" dirty="0">
              <a:solidFill>
                <a:schemeClr val="bg1"/>
              </a:solidFill>
            </a:endParaRPr>
          </a:p>
        </p:txBody>
      </p:sp>
      <p:sp>
        <p:nvSpPr>
          <p:cNvPr id="27" name="26 - TextBox"/>
          <p:cNvSpPr txBox="1"/>
          <p:nvPr/>
        </p:nvSpPr>
        <p:spPr>
          <a:xfrm>
            <a:off x="3744000" y="2541600"/>
            <a:ext cx="936104" cy="369332"/>
          </a:xfrm>
          <a:prstGeom prst="rect">
            <a:avLst/>
          </a:prstGeom>
          <a:noFill/>
        </p:spPr>
        <p:txBody>
          <a:bodyPr wrap="square" rtlCol="0">
            <a:spAutoFit/>
          </a:bodyPr>
          <a:lstStyle/>
          <a:p>
            <a:pPr algn="ctr"/>
            <a:r>
              <a:rPr lang="el-GR" dirty="0" smtClean="0">
                <a:solidFill>
                  <a:schemeClr val="bg1"/>
                </a:solidFill>
              </a:rPr>
              <a:t>αγγεία</a:t>
            </a:r>
            <a:endParaRPr lang="el-GR" dirty="0">
              <a:solidFill>
                <a:schemeClr val="bg1"/>
              </a:solidFill>
            </a:endParaRPr>
          </a:p>
        </p:txBody>
      </p:sp>
      <p:sp>
        <p:nvSpPr>
          <p:cNvPr id="29" name="28 - TextBox"/>
          <p:cNvSpPr txBox="1"/>
          <p:nvPr/>
        </p:nvSpPr>
        <p:spPr>
          <a:xfrm>
            <a:off x="8002800" y="1537200"/>
            <a:ext cx="1187624" cy="338554"/>
          </a:xfrm>
          <a:prstGeom prst="rect">
            <a:avLst/>
          </a:prstGeom>
          <a:noFill/>
        </p:spPr>
        <p:txBody>
          <a:bodyPr wrap="square" rtlCol="0">
            <a:spAutoFit/>
          </a:bodyPr>
          <a:lstStyle/>
          <a:p>
            <a:pPr algn="ctr"/>
            <a:r>
              <a:rPr lang="el-GR" sz="1600" dirty="0" smtClean="0">
                <a:solidFill>
                  <a:schemeClr val="bg1"/>
                </a:solidFill>
              </a:rPr>
              <a:t>περινεύριο</a:t>
            </a:r>
            <a:endParaRPr lang="el-GR" sz="1600" dirty="0">
              <a:solidFill>
                <a:schemeClr val="bg1"/>
              </a:solidFill>
            </a:endParaRPr>
          </a:p>
        </p:txBody>
      </p:sp>
      <p:sp>
        <p:nvSpPr>
          <p:cNvPr id="31" name="30 - TextBox"/>
          <p:cNvSpPr txBox="1"/>
          <p:nvPr/>
        </p:nvSpPr>
        <p:spPr>
          <a:xfrm>
            <a:off x="7992000" y="2394000"/>
            <a:ext cx="1080120" cy="369332"/>
          </a:xfrm>
          <a:prstGeom prst="rect">
            <a:avLst/>
          </a:prstGeom>
          <a:noFill/>
        </p:spPr>
        <p:txBody>
          <a:bodyPr wrap="square" rtlCol="0">
            <a:spAutoFit/>
          </a:bodyPr>
          <a:lstStyle/>
          <a:p>
            <a:pPr algn="ctr"/>
            <a:r>
              <a:rPr lang="el-GR" dirty="0" smtClean="0">
                <a:solidFill>
                  <a:schemeClr val="bg1"/>
                </a:solidFill>
              </a:rPr>
              <a:t>δεσμίδα</a:t>
            </a:r>
            <a:endParaRPr lang="el-GR" dirty="0">
              <a:solidFill>
                <a:schemeClr val="bg1"/>
              </a:solidFill>
            </a:endParaRPr>
          </a:p>
        </p:txBody>
      </p:sp>
      <p:sp>
        <p:nvSpPr>
          <p:cNvPr id="32" name="31 - TextBox"/>
          <p:cNvSpPr txBox="1"/>
          <p:nvPr/>
        </p:nvSpPr>
        <p:spPr>
          <a:xfrm>
            <a:off x="8100392" y="3132257"/>
            <a:ext cx="1043608" cy="584775"/>
          </a:xfrm>
          <a:prstGeom prst="rect">
            <a:avLst/>
          </a:prstGeom>
          <a:noFill/>
        </p:spPr>
        <p:txBody>
          <a:bodyPr wrap="square" rtlCol="0">
            <a:spAutoFit/>
          </a:bodyPr>
          <a:lstStyle/>
          <a:p>
            <a:r>
              <a:rPr lang="el-GR" sz="1600" dirty="0" smtClean="0">
                <a:solidFill>
                  <a:schemeClr val="bg1"/>
                </a:solidFill>
              </a:rPr>
              <a:t>νευρικές ίνες</a:t>
            </a:r>
            <a:endParaRPr lang="el-GR" sz="1600" dirty="0">
              <a:solidFill>
                <a:schemeClr val="bg1"/>
              </a:solidFill>
            </a:endParaRPr>
          </a:p>
        </p:txBody>
      </p:sp>
      <p:sp>
        <p:nvSpPr>
          <p:cNvPr id="33" name="32 - TextBox"/>
          <p:cNvSpPr txBox="1"/>
          <p:nvPr/>
        </p:nvSpPr>
        <p:spPr>
          <a:xfrm>
            <a:off x="7920000" y="4509120"/>
            <a:ext cx="1080120" cy="646331"/>
          </a:xfrm>
          <a:prstGeom prst="rect">
            <a:avLst/>
          </a:prstGeom>
          <a:noFill/>
        </p:spPr>
        <p:txBody>
          <a:bodyPr wrap="square" rtlCol="0">
            <a:spAutoFit/>
          </a:bodyPr>
          <a:lstStyle/>
          <a:p>
            <a:r>
              <a:rPr lang="el-GR" sz="1200" dirty="0" smtClean="0">
                <a:solidFill>
                  <a:schemeClr val="bg1"/>
                </a:solidFill>
              </a:rPr>
              <a:t>πυρήνας κυττάρου του </a:t>
            </a:r>
            <a:r>
              <a:rPr lang="en-US" sz="1200" dirty="0" smtClean="0">
                <a:solidFill>
                  <a:schemeClr val="bg1"/>
                </a:solidFill>
              </a:rPr>
              <a:t>Schwann</a:t>
            </a:r>
            <a:endParaRPr lang="el-GR" sz="1200" dirty="0">
              <a:solidFill>
                <a:schemeClr val="bg1"/>
              </a:solidFill>
            </a:endParaRPr>
          </a:p>
        </p:txBody>
      </p:sp>
      <p:sp>
        <p:nvSpPr>
          <p:cNvPr id="34" name="33 - TextBox"/>
          <p:cNvSpPr txBox="1"/>
          <p:nvPr/>
        </p:nvSpPr>
        <p:spPr>
          <a:xfrm>
            <a:off x="7812000" y="5364000"/>
            <a:ext cx="1008112" cy="338554"/>
          </a:xfrm>
          <a:prstGeom prst="rect">
            <a:avLst/>
          </a:prstGeom>
          <a:noFill/>
        </p:spPr>
        <p:txBody>
          <a:bodyPr wrap="square" rtlCol="0">
            <a:spAutoFit/>
          </a:bodyPr>
          <a:lstStyle/>
          <a:p>
            <a:pPr algn="ctr"/>
            <a:r>
              <a:rPr lang="el-GR" sz="1600" dirty="0" err="1" smtClean="0">
                <a:solidFill>
                  <a:schemeClr val="bg1"/>
                </a:solidFill>
              </a:rPr>
              <a:t>μυελίνη</a:t>
            </a:r>
            <a:endParaRPr lang="el-GR" sz="1600" dirty="0">
              <a:solidFill>
                <a:schemeClr val="bg1"/>
              </a:solidFill>
            </a:endParaRPr>
          </a:p>
        </p:txBody>
      </p:sp>
      <p:sp>
        <p:nvSpPr>
          <p:cNvPr id="35" name="34 - TextBox"/>
          <p:cNvSpPr txBox="1"/>
          <p:nvPr/>
        </p:nvSpPr>
        <p:spPr>
          <a:xfrm>
            <a:off x="7920000" y="5796000"/>
            <a:ext cx="1080120" cy="461665"/>
          </a:xfrm>
          <a:prstGeom prst="rect">
            <a:avLst/>
          </a:prstGeom>
          <a:noFill/>
        </p:spPr>
        <p:txBody>
          <a:bodyPr wrap="square" rtlCol="0">
            <a:spAutoFit/>
          </a:bodyPr>
          <a:lstStyle/>
          <a:p>
            <a:r>
              <a:rPr lang="el-GR" sz="1200" dirty="0" smtClean="0">
                <a:solidFill>
                  <a:schemeClr val="bg1"/>
                </a:solidFill>
              </a:rPr>
              <a:t>κόμβος του </a:t>
            </a:r>
            <a:r>
              <a:rPr lang="en-US" sz="1200" dirty="0" err="1" smtClean="0">
                <a:solidFill>
                  <a:schemeClr val="bg1"/>
                </a:solidFill>
              </a:rPr>
              <a:t>Ranvier</a:t>
            </a:r>
            <a:endParaRPr lang="el-GR" sz="1200" dirty="0">
              <a:solidFill>
                <a:schemeClr val="bg1"/>
              </a:solidFill>
            </a:endParaRPr>
          </a:p>
        </p:txBody>
      </p:sp>
      <p:sp>
        <p:nvSpPr>
          <p:cNvPr id="36" name="1 - Τίτλος"/>
          <p:cNvSpPr>
            <a:spLocks noGrp="1"/>
          </p:cNvSpPr>
          <p:nvPr>
            <p:ph type="title"/>
          </p:nvPr>
        </p:nvSpPr>
        <p:spPr>
          <a:xfrm>
            <a:off x="-22268" y="5797589"/>
            <a:ext cx="3168352" cy="786544"/>
          </a:xfrm>
        </p:spPr>
        <p:txBody>
          <a:bodyPr>
            <a:noAutofit/>
          </a:bodyPr>
          <a:lstStyle/>
          <a:p>
            <a:r>
              <a:rPr lang="el-GR" sz="8000" dirty="0" err="1" smtClean="0">
                <a:solidFill>
                  <a:schemeClr val="accent1">
                    <a:lumMod val="75000"/>
                  </a:schemeClr>
                </a:solidFill>
                <a:effectLst>
                  <a:outerShdw blurRad="38100" dist="38100" dir="2700000" algn="tl">
                    <a:srgbClr val="000000">
                      <a:alpha val="43137"/>
                    </a:srgbClr>
                  </a:outerShdw>
                </a:effectLst>
                <a:latin typeface="Arial Narrow" pitchFamily="34" charset="0"/>
              </a:rPr>
              <a:t>Νεύρ</a:t>
            </a:r>
            <a:r>
              <a:rPr lang="en-US" sz="8000" dirty="0" smtClean="0">
                <a:solidFill>
                  <a:schemeClr val="accent1">
                    <a:lumMod val="75000"/>
                  </a:schemeClr>
                </a:solidFill>
                <a:effectLst>
                  <a:outerShdw blurRad="38100" dist="38100" dir="2700000" algn="tl">
                    <a:srgbClr val="000000">
                      <a:alpha val="43137"/>
                    </a:srgbClr>
                  </a:outerShdw>
                </a:effectLst>
                <a:latin typeface="Arial Narrow" pitchFamily="34" charset="0"/>
              </a:rPr>
              <a:t>o</a:t>
            </a:r>
            <a:endParaRPr lang="el-GR" sz="8000" dirty="0">
              <a:solidFill>
                <a:schemeClr val="accent1">
                  <a:lumMod val="75000"/>
                </a:schemeClr>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397842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7797" b="7433"/>
          <a:stretch/>
        </p:blipFill>
        <p:spPr bwMode="auto">
          <a:xfrm>
            <a:off x="4067944" y="3501008"/>
            <a:ext cx="4896544" cy="322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4259"/>
          <a:stretch/>
        </p:blipFill>
        <p:spPr bwMode="auto">
          <a:xfrm>
            <a:off x="251520" y="133286"/>
            <a:ext cx="4896544" cy="3292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ject 5"/>
          <p:cNvSpPr/>
          <p:nvPr/>
        </p:nvSpPr>
        <p:spPr>
          <a:xfrm>
            <a:off x="6056953" y="380100"/>
            <a:ext cx="2358686" cy="279845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74171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nerve_tolblu_1_fig.jpg"/>
          <p:cNvPicPr>
            <a:picLocks noChangeAspect="1"/>
          </p:cNvPicPr>
          <p:nvPr/>
        </p:nvPicPr>
        <p:blipFill>
          <a:blip r:embed="rId2" cstate="print"/>
          <a:stretch>
            <a:fillRect/>
          </a:stretch>
        </p:blipFill>
        <p:spPr>
          <a:xfrm>
            <a:off x="145840" y="292132"/>
            <a:ext cx="4381041" cy="4160468"/>
          </a:xfrm>
          <a:prstGeom prst="rect">
            <a:avLst/>
          </a:prstGeom>
        </p:spPr>
      </p:pic>
      <p:sp>
        <p:nvSpPr>
          <p:cNvPr id="5" name="1 - Τίτλος"/>
          <p:cNvSpPr txBox="1">
            <a:spLocks/>
          </p:cNvSpPr>
          <p:nvPr/>
        </p:nvSpPr>
        <p:spPr>
          <a:xfrm>
            <a:off x="3153557" y="5445224"/>
            <a:ext cx="2746648" cy="1143000"/>
          </a:xfrm>
          <a:prstGeom prst="rect">
            <a:avLst/>
          </a:prstGeom>
        </p:spPr>
        <p:txBody>
          <a:bodyPr>
            <a:noAutofit/>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l-GR" sz="8000" dirty="0" smtClean="0">
                <a:solidFill>
                  <a:schemeClr val="accent1">
                    <a:lumMod val="75000"/>
                  </a:schemeClr>
                </a:solidFill>
                <a:effectLst>
                  <a:outerShdw blurRad="38100" dist="38100" dir="2700000" algn="tl">
                    <a:srgbClr val="000000">
                      <a:alpha val="43137"/>
                    </a:srgbClr>
                  </a:outerShdw>
                </a:effectLst>
                <a:latin typeface="Arial Narrow" pitchFamily="34" charset="0"/>
              </a:rPr>
              <a:t>Νεύρα</a:t>
            </a:r>
            <a:endParaRPr lang="el-GR" sz="8000" dirty="0">
              <a:solidFill>
                <a:schemeClr val="accent1">
                  <a:lumMod val="75000"/>
                </a:schemeClr>
              </a:solidFill>
              <a:effectLst>
                <a:outerShdw blurRad="38100" dist="38100" dir="2700000" algn="tl">
                  <a:srgbClr val="000000">
                    <a:alpha val="43137"/>
                  </a:srgbClr>
                </a:outerShdw>
              </a:effectLst>
              <a:latin typeface="Arial Narrow" pitchFamily="34" charset="0"/>
            </a:endParaRPr>
          </a:p>
        </p:txBody>
      </p:sp>
      <p:sp>
        <p:nvSpPr>
          <p:cNvPr id="6" name="Ορθογώνιο 5"/>
          <p:cNvSpPr/>
          <p:nvPr/>
        </p:nvSpPr>
        <p:spPr>
          <a:xfrm>
            <a:off x="2651102" y="4721587"/>
            <a:ext cx="4330824" cy="369332"/>
          </a:xfrm>
          <a:prstGeom prst="rect">
            <a:avLst/>
          </a:prstGeom>
        </p:spPr>
        <p:txBody>
          <a:bodyPr wrap="square">
            <a:spAutoFit/>
          </a:bodyPr>
          <a:lstStyle/>
          <a:p>
            <a:r>
              <a:rPr lang="el-GR" dirty="0"/>
              <a:t>εγκάρσια τομή </a:t>
            </a:r>
            <a:r>
              <a:rPr lang="el-GR" dirty="0" smtClean="0"/>
              <a:t>γαστροκνημίου </a:t>
            </a:r>
            <a:r>
              <a:rPr lang="el-GR" dirty="0"/>
              <a:t>νεύρου </a:t>
            </a:r>
          </a:p>
        </p:txBody>
      </p:sp>
      <p:pic>
        <p:nvPicPr>
          <p:cNvPr id="7" name="3 - Εικόνα" descr="nerve_tolblu_3_fig.jpg"/>
          <p:cNvPicPr>
            <a:picLocks noChangeAspect="1"/>
          </p:cNvPicPr>
          <p:nvPr/>
        </p:nvPicPr>
        <p:blipFill>
          <a:blip r:embed="rId3" cstate="print"/>
          <a:stretch>
            <a:fillRect/>
          </a:stretch>
        </p:blipFill>
        <p:spPr>
          <a:xfrm>
            <a:off x="4684128" y="371383"/>
            <a:ext cx="4460683" cy="4081216"/>
          </a:xfrm>
          <a:prstGeom prst="rect">
            <a:avLst/>
          </a:prstGeom>
        </p:spPr>
      </p:pic>
    </p:spTree>
    <p:extLst>
      <p:ext uri="{BB962C8B-B14F-4D97-AF65-F5344CB8AC3E}">
        <p14:creationId xmlns:p14="http://schemas.microsoft.com/office/powerpoint/2010/main" val="2668059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1520" y="109277"/>
            <a:ext cx="4332245" cy="646331"/>
          </a:xfrm>
          <a:prstGeom prst="rect">
            <a:avLst/>
          </a:prstGeom>
          <a:solidFill>
            <a:srgbClr val="002060"/>
          </a:solidFill>
        </p:spPr>
        <p:txBody>
          <a:bodyPr wrap="square">
            <a:spAutoFit/>
          </a:bodyPr>
          <a:lstStyle/>
          <a:p>
            <a:r>
              <a:rPr lang="el-GR" b="1" dirty="0" smtClean="0"/>
              <a:t>Γάγγλια: </a:t>
            </a:r>
            <a:r>
              <a:rPr lang="el-GR" dirty="0"/>
              <a:t>αθροίσματα σωμάτων νευρικών κυττάρων εκτός του ΚΝΣ </a:t>
            </a:r>
          </a:p>
        </p:txBody>
      </p:sp>
      <p:pic>
        <p:nvPicPr>
          <p:cNvPr id="11" name="19 - Εικόνα" descr="P3600563-Spinal_ganglion_nerve_fibres,_SEM-SPL.jpg"/>
          <p:cNvPicPr>
            <a:picLocks noChangeAspect="1"/>
          </p:cNvPicPr>
          <p:nvPr/>
        </p:nvPicPr>
        <p:blipFill>
          <a:blip r:embed="rId2" cstate="print"/>
          <a:stretch>
            <a:fillRect/>
          </a:stretch>
        </p:blipFill>
        <p:spPr>
          <a:xfrm>
            <a:off x="4283968" y="1322207"/>
            <a:ext cx="4572000" cy="4572000"/>
          </a:xfrm>
          <a:prstGeom prst="rect">
            <a:avLst/>
          </a:prstGeom>
        </p:spPr>
      </p:pic>
      <p:pic>
        <p:nvPicPr>
          <p:cNvPr id="13" name="3 - Εικόνα" descr="Gray675 cleared.png"/>
          <p:cNvPicPr>
            <a:picLocks noChangeAspect="1"/>
          </p:cNvPicPr>
          <p:nvPr/>
        </p:nvPicPr>
        <p:blipFill>
          <a:blip r:embed="rId3" cstate="print"/>
          <a:stretch>
            <a:fillRect/>
          </a:stretch>
        </p:blipFill>
        <p:spPr>
          <a:xfrm rot="19501032">
            <a:off x="1618695" y="1166892"/>
            <a:ext cx="2793651" cy="4393651"/>
          </a:xfrm>
          <a:prstGeom prst="rect">
            <a:avLst/>
          </a:prstGeom>
        </p:spPr>
      </p:pic>
      <p:pic>
        <p:nvPicPr>
          <p:cNvPr id="15" name="4 - Εικόνα" descr="scXsect0.gif"/>
          <p:cNvPicPr>
            <a:picLocks noChangeAspect="1"/>
          </p:cNvPicPr>
          <p:nvPr/>
        </p:nvPicPr>
        <p:blipFill>
          <a:blip r:embed="rId4" cstate="print"/>
          <a:stretch>
            <a:fillRect/>
          </a:stretch>
        </p:blipFill>
        <p:spPr>
          <a:xfrm>
            <a:off x="0" y="4365104"/>
            <a:ext cx="3113981" cy="2382312"/>
          </a:xfrm>
          <a:prstGeom prst="rect">
            <a:avLst/>
          </a:prstGeom>
        </p:spPr>
      </p:pic>
    </p:spTree>
    <p:extLst>
      <p:ext uri="{BB962C8B-B14F-4D97-AF65-F5344CB8AC3E}">
        <p14:creationId xmlns:p14="http://schemas.microsoft.com/office/powerpoint/2010/main" val="405778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727</TotalTime>
  <Words>1273</Words>
  <Application>Microsoft Office PowerPoint</Application>
  <PresentationFormat>Προβολή στην οθόνη (4:3)</PresentationFormat>
  <Paragraphs>177</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Αποκορύφωμα</vt:lpstr>
      <vt:lpstr>ΠΕΡΙΦΕΡΙΚΟ ΝΕΥΡΙΚΟ ΣΥΣΤΗΜΑ</vt:lpstr>
      <vt:lpstr>Παρουσίαση του PowerPoint</vt:lpstr>
      <vt:lpstr>Παρουσίαση του PowerPoint</vt:lpstr>
      <vt:lpstr>Παρουσίαση του PowerPoint</vt:lpstr>
      <vt:lpstr>Τι είναι τα νεύρα; </vt:lpstr>
      <vt:lpstr>Νεύρo</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Νωτιαία  νεύρα</vt:lpstr>
      <vt:lpstr>Νευρικές οδοί - Αντανακλαστικά</vt:lpstr>
      <vt:lpstr>Παρουσίαση του PowerPoint</vt:lpstr>
      <vt:lpstr>Παρουσίαση του PowerPoint</vt:lpstr>
      <vt:lpstr>ΑΝΤΑΝΑΚΛΑΣΤΙΚΑ </vt:lpstr>
      <vt:lpstr>Παρουσίαση του PowerPoint</vt:lpstr>
      <vt:lpstr>Αντανακλαστικό γόνατου</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ΠΕΡΙΦΕΡΕΙΑΚΟ ΝΕΥΡΙΚΟ ΣΥΣΤΗΜΑ</dc:title>
  <dc:creator>kx</dc:creator>
  <cp:lastModifiedBy>Kostas</cp:lastModifiedBy>
  <cp:revision>37</cp:revision>
  <dcterms:created xsi:type="dcterms:W3CDTF">2012-02-27T21:00:10Z</dcterms:created>
  <dcterms:modified xsi:type="dcterms:W3CDTF">2015-10-10T23:27:19Z</dcterms:modified>
</cp:coreProperties>
</file>