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57" r:id="rId4"/>
    <p:sldId id="283" r:id="rId5"/>
    <p:sldId id="268" r:id="rId6"/>
    <p:sldId id="297" r:id="rId7"/>
    <p:sldId id="298" r:id="rId8"/>
    <p:sldId id="290" r:id="rId9"/>
    <p:sldId id="281" r:id="rId10"/>
    <p:sldId id="259" r:id="rId11"/>
    <p:sldId id="291" r:id="rId12"/>
    <p:sldId id="286" r:id="rId13"/>
    <p:sldId id="267" r:id="rId14"/>
    <p:sldId id="282" r:id="rId15"/>
    <p:sldId id="260" r:id="rId16"/>
    <p:sldId id="292" r:id="rId17"/>
    <p:sldId id="285" r:id="rId18"/>
    <p:sldId id="284" r:id="rId19"/>
    <p:sldId id="261" r:id="rId20"/>
    <p:sldId id="270" r:id="rId21"/>
    <p:sldId id="280" r:id="rId22"/>
    <p:sldId id="271" r:id="rId23"/>
    <p:sldId id="296" r:id="rId24"/>
    <p:sldId id="293" r:id="rId25"/>
    <p:sldId id="294" r:id="rId26"/>
    <p:sldId id="295" r:id="rId27"/>
    <p:sldId id="262" r:id="rId2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5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E85E74-4A27-4584-AB3E-D029C13FEA3C}"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l-GR"/>
        </a:p>
      </dgm:t>
    </dgm:pt>
    <dgm:pt modelId="{610A6C8C-D387-478D-B968-5B82C1005A39}">
      <dgm:prSet phldrT="[Κείμενο]" custT="1"/>
      <dgm:spPr/>
      <dgm:t>
        <a:bodyPr/>
        <a:lstStyle/>
        <a:p>
          <a:r>
            <a:rPr lang="el-GR" sz="2800" b="1" dirty="0">
              <a:solidFill>
                <a:srgbClr val="C00000"/>
              </a:solidFill>
            </a:rPr>
            <a:t>Νωτιαίος μυελός </a:t>
          </a:r>
          <a:endParaRPr lang="el-GR" sz="3600" dirty="0">
            <a:solidFill>
              <a:srgbClr val="C00000"/>
            </a:solidFill>
          </a:endParaRPr>
        </a:p>
      </dgm:t>
    </dgm:pt>
    <dgm:pt modelId="{2041A949-8DA0-4694-962D-3199519E846A}" type="parTrans" cxnId="{36C474B8-CCC3-4A50-BABB-1198DA80F225}">
      <dgm:prSet/>
      <dgm:spPr/>
      <dgm:t>
        <a:bodyPr/>
        <a:lstStyle/>
        <a:p>
          <a:endParaRPr lang="el-GR"/>
        </a:p>
      </dgm:t>
    </dgm:pt>
    <dgm:pt modelId="{FDC83D78-3ECC-49CE-8569-19CE805DFF10}" type="sibTrans" cxnId="{36C474B8-CCC3-4A50-BABB-1198DA80F225}">
      <dgm:prSet/>
      <dgm:spPr/>
      <dgm:t>
        <a:bodyPr/>
        <a:lstStyle/>
        <a:p>
          <a:endParaRPr lang="el-GR"/>
        </a:p>
      </dgm:t>
    </dgm:pt>
    <dgm:pt modelId="{6A62191F-1DD8-4A12-A08A-609C69B4FFD0}">
      <dgm:prSet phldrT="[Κείμενο]" custT="1"/>
      <dgm:spPr/>
      <dgm:t>
        <a:bodyPr/>
        <a:lstStyle/>
        <a:p>
          <a:r>
            <a:rPr lang="el-GR" sz="2800" b="0" dirty="0"/>
            <a:t>Περιλαμβάνει</a:t>
          </a:r>
          <a:r>
            <a:rPr lang="el-GR" sz="2800" b="1" dirty="0"/>
            <a:t> </a:t>
          </a:r>
          <a:r>
            <a:rPr lang="el-GR" sz="2800" dirty="0"/>
            <a:t>κέντρα αντανακλαστικών λειτουργιών</a:t>
          </a:r>
        </a:p>
      </dgm:t>
    </dgm:pt>
    <dgm:pt modelId="{DCD4FD62-7CB1-4313-BB19-1FA96B1FB60C}" type="parTrans" cxnId="{37548DBC-FE3F-4413-889A-F8C0DED02192}">
      <dgm:prSet/>
      <dgm:spPr/>
      <dgm:t>
        <a:bodyPr/>
        <a:lstStyle/>
        <a:p>
          <a:endParaRPr lang="el-GR"/>
        </a:p>
      </dgm:t>
    </dgm:pt>
    <dgm:pt modelId="{89FC8A40-4C49-44C2-AD97-85B3721A3F4A}" type="sibTrans" cxnId="{37548DBC-FE3F-4413-889A-F8C0DED02192}">
      <dgm:prSet/>
      <dgm:spPr/>
      <dgm:t>
        <a:bodyPr/>
        <a:lstStyle/>
        <a:p>
          <a:endParaRPr lang="el-GR"/>
        </a:p>
      </dgm:t>
    </dgm:pt>
    <dgm:pt modelId="{28B29797-5A0E-4C68-9331-D584631A7299}">
      <dgm:prSet phldrT="[Κείμενο]" custT="1"/>
      <dgm:spPr/>
      <dgm:t>
        <a:bodyPr/>
        <a:lstStyle/>
        <a:p>
          <a:r>
            <a:rPr lang="el-GR" sz="2800" dirty="0"/>
            <a:t>Συνδέει τον εγκέφαλο με τα </a:t>
          </a:r>
          <a:r>
            <a:rPr lang="el-GR" sz="2800" dirty="0" err="1"/>
            <a:t>νωτιαία</a:t>
          </a:r>
          <a:r>
            <a:rPr lang="el-GR" sz="2800" dirty="0"/>
            <a:t> νεύρα </a:t>
          </a:r>
        </a:p>
      </dgm:t>
    </dgm:pt>
    <dgm:pt modelId="{77B67362-F722-40CB-845E-29BA700807C0}" type="parTrans" cxnId="{EDD6AF58-B092-45E2-8926-D240A0647894}">
      <dgm:prSet/>
      <dgm:spPr/>
      <dgm:t>
        <a:bodyPr/>
        <a:lstStyle/>
        <a:p>
          <a:endParaRPr lang="el-GR"/>
        </a:p>
      </dgm:t>
    </dgm:pt>
    <dgm:pt modelId="{122F24BC-2CE6-413A-B07E-803B6B9D7798}" type="sibTrans" cxnId="{EDD6AF58-B092-45E2-8926-D240A0647894}">
      <dgm:prSet/>
      <dgm:spPr/>
      <dgm:t>
        <a:bodyPr/>
        <a:lstStyle/>
        <a:p>
          <a:endParaRPr lang="el-GR"/>
        </a:p>
      </dgm:t>
    </dgm:pt>
    <dgm:pt modelId="{3A0E7C11-6E6D-493F-B98E-A41427A75FDA}" type="pres">
      <dgm:prSet presAssocID="{F0E85E74-4A27-4584-AB3E-D029C13FEA3C}" presName="diagram" presStyleCnt="0">
        <dgm:presLayoutVars>
          <dgm:chPref val="1"/>
          <dgm:dir/>
          <dgm:animOne val="branch"/>
          <dgm:animLvl val="lvl"/>
          <dgm:resizeHandles val="exact"/>
        </dgm:presLayoutVars>
      </dgm:prSet>
      <dgm:spPr/>
      <dgm:t>
        <a:bodyPr/>
        <a:lstStyle/>
        <a:p>
          <a:endParaRPr lang="el-GR"/>
        </a:p>
      </dgm:t>
    </dgm:pt>
    <dgm:pt modelId="{26DD9023-8738-4001-AAF9-566C5943F9C6}" type="pres">
      <dgm:prSet presAssocID="{610A6C8C-D387-478D-B968-5B82C1005A39}" presName="root1" presStyleCnt="0"/>
      <dgm:spPr/>
      <dgm:t>
        <a:bodyPr/>
        <a:lstStyle/>
        <a:p>
          <a:endParaRPr lang="el-GR"/>
        </a:p>
      </dgm:t>
    </dgm:pt>
    <dgm:pt modelId="{AD9EBB45-037A-4EE5-AE8D-25E87B7F7041}" type="pres">
      <dgm:prSet presAssocID="{610A6C8C-D387-478D-B968-5B82C1005A39}" presName="LevelOneTextNode" presStyleLbl="node0" presStyleIdx="0" presStyleCnt="1" custLinFactNeighborX="-24790" custLinFactNeighborY="1113">
        <dgm:presLayoutVars>
          <dgm:chPref val="3"/>
        </dgm:presLayoutVars>
      </dgm:prSet>
      <dgm:spPr/>
      <dgm:t>
        <a:bodyPr/>
        <a:lstStyle/>
        <a:p>
          <a:endParaRPr lang="el-GR"/>
        </a:p>
      </dgm:t>
    </dgm:pt>
    <dgm:pt modelId="{5683CB1F-750B-4979-BA1F-20A8ADF3D427}" type="pres">
      <dgm:prSet presAssocID="{610A6C8C-D387-478D-B968-5B82C1005A39}" presName="level2hierChild" presStyleCnt="0"/>
      <dgm:spPr/>
      <dgm:t>
        <a:bodyPr/>
        <a:lstStyle/>
        <a:p>
          <a:endParaRPr lang="el-GR"/>
        </a:p>
      </dgm:t>
    </dgm:pt>
    <dgm:pt modelId="{EB51E295-8AE3-4BE1-82F6-B96E444EE067}" type="pres">
      <dgm:prSet presAssocID="{DCD4FD62-7CB1-4313-BB19-1FA96B1FB60C}" presName="conn2-1" presStyleLbl="parChTrans1D2" presStyleIdx="0" presStyleCnt="2"/>
      <dgm:spPr/>
      <dgm:t>
        <a:bodyPr/>
        <a:lstStyle/>
        <a:p>
          <a:endParaRPr lang="el-GR"/>
        </a:p>
      </dgm:t>
    </dgm:pt>
    <dgm:pt modelId="{48DA52FD-34A1-493D-9DB9-44F91E4E99C0}" type="pres">
      <dgm:prSet presAssocID="{DCD4FD62-7CB1-4313-BB19-1FA96B1FB60C}" presName="connTx" presStyleLbl="parChTrans1D2" presStyleIdx="0" presStyleCnt="2"/>
      <dgm:spPr/>
      <dgm:t>
        <a:bodyPr/>
        <a:lstStyle/>
        <a:p>
          <a:endParaRPr lang="el-GR"/>
        </a:p>
      </dgm:t>
    </dgm:pt>
    <dgm:pt modelId="{93E6AFB0-003D-4A55-AE55-9AE794BE2AB8}" type="pres">
      <dgm:prSet presAssocID="{6A62191F-1DD8-4A12-A08A-609C69B4FFD0}" presName="root2" presStyleCnt="0"/>
      <dgm:spPr/>
      <dgm:t>
        <a:bodyPr/>
        <a:lstStyle/>
        <a:p>
          <a:endParaRPr lang="el-GR"/>
        </a:p>
      </dgm:t>
    </dgm:pt>
    <dgm:pt modelId="{D9F750DC-4CAD-4BB4-88E7-DB98DF85A77C}" type="pres">
      <dgm:prSet presAssocID="{6A62191F-1DD8-4A12-A08A-609C69B4FFD0}" presName="LevelTwoTextNode" presStyleLbl="node2" presStyleIdx="0" presStyleCnt="2" custScaleX="195339" custLinFactNeighborX="-11367" custLinFactNeighborY="-2564">
        <dgm:presLayoutVars>
          <dgm:chPref val="3"/>
        </dgm:presLayoutVars>
      </dgm:prSet>
      <dgm:spPr/>
      <dgm:t>
        <a:bodyPr/>
        <a:lstStyle/>
        <a:p>
          <a:endParaRPr lang="el-GR"/>
        </a:p>
      </dgm:t>
    </dgm:pt>
    <dgm:pt modelId="{5D894723-A43D-487E-9A93-688EFA5D8A58}" type="pres">
      <dgm:prSet presAssocID="{6A62191F-1DD8-4A12-A08A-609C69B4FFD0}" presName="level3hierChild" presStyleCnt="0"/>
      <dgm:spPr/>
      <dgm:t>
        <a:bodyPr/>
        <a:lstStyle/>
        <a:p>
          <a:endParaRPr lang="el-GR"/>
        </a:p>
      </dgm:t>
    </dgm:pt>
    <dgm:pt modelId="{8CB2F104-6C24-49D6-85C6-2E90EB107864}" type="pres">
      <dgm:prSet presAssocID="{77B67362-F722-40CB-845E-29BA700807C0}" presName="conn2-1" presStyleLbl="parChTrans1D2" presStyleIdx="1" presStyleCnt="2"/>
      <dgm:spPr/>
      <dgm:t>
        <a:bodyPr/>
        <a:lstStyle/>
        <a:p>
          <a:endParaRPr lang="el-GR"/>
        </a:p>
      </dgm:t>
    </dgm:pt>
    <dgm:pt modelId="{43C526DA-4468-46F3-875E-8D19A4844B13}" type="pres">
      <dgm:prSet presAssocID="{77B67362-F722-40CB-845E-29BA700807C0}" presName="connTx" presStyleLbl="parChTrans1D2" presStyleIdx="1" presStyleCnt="2"/>
      <dgm:spPr/>
      <dgm:t>
        <a:bodyPr/>
        <a:lstStyle/>
        <a:p>
          <a:endParaRPr lang="el-GR"/>
        </a:p>
      </dgm:t>
    </dgm:pt>
    <dgm:pt modelId="{A6614D76-7083-4AB8-BA7C-BBF3948FFB95}" type="pres">
      <dgm:prSet presAssocID="{28B29797-5A0E-4C68-9331-D584631A7299}" presName="root2" presStyleCnt="0"/>
      <dgm:spPr/>
      <dgm:t>
        <a:bodyPr/>
        <a:lstStyle/>
        <a:p>
          <a:endParaRPr lang="el-GR"/>
        </a:p>
      </dgm:t>
    </dgm:pt>
    <dgm:pt modelId="{B1AF8F9E-6E8E-454F-9708-F3AE53621637}" type="pres">
      <dgm:prSet presAssocID="{28B29797-5A0E-4C68-9331-D584631A7299}" presName="LevelTwoTextNode" presStyleLbl="node2" presStyleIdx="1" presStyleCnt="2" custScaleX="191428" custLinFactNeighborX="-9412" custLinFactNeighborY="-7282">
        <dgm:presLayoutVars>
          <dgm:chPref val="3"/>
        </dgm:presLayoutVars>
      </dgm:prSet>
      <dgm:spPr/>
      <dgm:t>
        <a:bodyPr/>
        <a:lstStyle/>
        <a:p>
          <a:endParaRPr lang="el-GR"/>
        </a:p>
      </dgm:t>
    </dgm:pt>
    <dgm:pt modelId="{FED7588F-440F-4BE7-9008-55E583865DE7}" type="pres">
      <dgm:prSet presAssocID="{28B29797-5A0E-4C68-9331-D584631A7299}" presName="level3hierChild" presStyleCnt="0"/>
      <dgm:spPr/>
      <dgm:t>
        <a:bodyPr/>
        <a:lstStyle/>
        <a:p>
          <a:endParaRPr lang="el-GR"/>
        </a:p>
      </dgm:t>
    </dgm:pt>
  </dgm:ptLst>
  <dgm:cxnLst>
    <dgm:cxn modelId="{071FA459-F916-4B3F-8B1B-3D7EB01D0741}" type="presOf" srcId="{28B29797-5A0E-4C68-9331-D584631A7299}" destId="{B1AF8F9E-6E8E-454F-9708-F3AE53621637}" srcOrd="0" destOrd="0" presId="urn:microsoft.com/office/officeart/2005/8/layout/hierarchy2"/>
    <dgm:cxn modelId="{36C474B8-CCC3-4A50-BABB-1198DA80F225}" srcId="{F0E85E74-4A27-4584-AB3E-D029C13FEA3C}" destId="{610A6C8C-D387-478D-B968-5B82C1005A39}" srcOrd="0" destOrd="0" parTransId="{2041A949-8DA0-4694-962D-3199519E846A}" sibTransId="{FDC83D78-3ECC-49CE-8569-19CE805DFF10}"/>
    <dgm:cxn modelId="{2A8980B6-94FF-4868-A8AC-79AFA4830CB7}" type="presOf" srcId="{6A62191F-1DD8-4A12-A08A-609C69B4FFD0}" destId="{D9F750DC-4CAD-4BB4-88E7-DB98DF85A77C}" srcOrd="0" destOrd="0" presId="urn:microsoft.com/office/officeart/2005/8/layout/hierarchy2"/>
    <dgm:cxn modelId="{CE34852A-D286-4211-B7C2-A8154E94D443}" type="presOf" srcId="{610A6C8C-D387-478D-B968-5B82C1005A39}" destId="{AD9EBB45-037A-4EE5-AE8D-25E87B7F7041}" srcOrd="0" destOrd="0" presId="urn:microsoft.com/office/officeart/2005/8/layout/hierarchy2"/>
    <dgm:cxn modelId="{1624A8FE-523F-49E5-AECA-FB6DA5DD6D5C}" type="presOf" srcId="{77B67362-F722-40CB-845E-29BA700807C0}" destId="{43C526DA-4468-46F3-875E-8D19A4844B13}" srcOrd="1" destOrd="0" presId="urn:microsoft.com/office/officeart/2005/8/layout/hierarchy2"/>
    <dgm:cxn modelId="{37548DBC-FE3F-4413-889A-F8C0DED02192}" srcId="{610A6C8C-D387-478D-B968-5B82C1005A39}" destId="{6A62191F-1DD8-4A12-A08A-609C69B4FFD0}" srcOrd="0" destOrd="0" parTransId="{DCD4FD62-7CB1-4313-BB19-1FA96B1FB60C}" sibTransId="{89FC8A40-4C49-44C2-AD97-85B3721A3F4A}"/>
    <dgm:cxn modelId="{1CF82AC7-5FBA-460A-B930-7EB8A1FD6E69}" type="presOf" srcId="{F0E85E74-4A27-4584-AB3E-D029C13FEA3C}" destId="{3A0E7C11-6E6D-493F-B98E-A41427A75FDA}" srcOrd="0" destOrd="0" presId="urn:microsoft.com/office/officeart/2005/8/layout/hierarchy2"/>
    <dgm:cxn modelId="{EE33C3DF-0C79-4B6D-82E1-6B27DA70015A}" type="presOf" srcId="{77B67362-F722-40CB-845E-29BA700807C0}" destId="{8CB2F104-6C24-49D6-85C6-2E90EB107864}" srcOrd="0" destOrd="0" presId="urn:microsoft.com/office/officeart/2005/8/layout/hierarchy2"/>
    <dgm:cxn modelId="{EDD6AF58-B092-45E2-8926-D240A0647894}" srcId="{610A6C8C-D387-478D-B968-5B82C1005A39}" destId="{28B29797-5A0E-4C68-9331-D584631A7299}" srcOrd="1" destOrd="0" parTransId="{77B67362-F722-40CB-845E-29BA700807C0}" sibTransId="{122F24BC-2CE6-413A-B07E-803B6B9D7798}"/>
    <dgm:cxn modelId="{903155D7-BC79-49D3-A044-274860A28079}" type="presOf" srcId="{DCD4FD62-7CB1-4313-BB19-1FA96B1FB60C}" destId="{48DA52FD-34A1-493D-9DB9-44F91E4E99C0}" srcOrd="1" destOrd="0" presId="urn:microsoft.com/office/officeart/2005/8/layout/hierarchy2"/>
    <dgm:cxn modelId="{5F5EF12F-61CD-43D4-B758-D3360F2D06A1}" type="presOf" srcId="{DCD4FD62-7CB1-4313-BB19-1FA96B1FB60C}" destId="{EB51E295-8AE3-4BE1-82F6-B96E444EE067}" srcOrd="0" destOrd="0" presId="urn:microsoft.com/office/officeart/2005/8/layout/hierarchy2"/>
    <dgm:cxn modelId="{A63C5331-DC4A-419B-B3AD-796C975AC715}" type="presParOf" srcId="{3A0E7C11-6E6D-493F-B98E-A41427A75FDA}" destId="{26DD9023-8738-4001-AAF9-566C5943F9C6}" srcOrd="0" destOrd="0" presId="urn:microsoft.com/office/officeart/2005/8/layout/hierarchy2"/>
    <dgm:cxn modelId="{4129901F-513E-4DB1-AF64-58B1AAA30E9B}" type="presParOf" srcId="{26DD9023-8738-4001-AAF9-566C5943F9C6}" destId="{AD9EBB45-037A-4EE5-AE8D-25E87B7F7041}" srcOrd="0" destOrd="0" presId="urn:microsoft.com/office/officeart/2005/8/layout/hierarchy2"/>
    <dgm:cxn modelId="{73BAAACE-ADCA-42C8-B13A-399488B9FBD2}" type="presParOf" srcId="{26DD9023-8738-4001-AAF9-566C5943F9C6}" destId="{5683CB1F-750B-4979-BA1F-20A8ADF3D427}" srcOrd="1" destOrd="0" presId="urn:microsoft.com/office/officeart/2005/8/layout/hierarchy2"/>
    <dgm:cxn modelId="{6E7A1C26-8938-462B-AF94-DCED1CA9C7AB}" type="presParOf" srcId="{5683CB1F-750B-4979-BA1F-20A8ADF3D427}" destId="{EB51E295-8AE3-4BE1-82F6-B96E444EE067}" srcOrd="0" destOrd="0" presId="urn:microsoft.com/office/officeart/2005/8/layout/hierarchy2"/>
    <dgm:cxn modelId="{BEAB30E1-296F-460B-8ED5-D0E9DD91A797}" type="presParOf" srcId="{EB51E295-8AE3-4BE1-82F6-B96E444EE067}" destId="{48DA52FD-34A1-493D-9DB9-44F91E4E99C0}" srcOrd="0" destOrd="0" presId="urn:microsoft.com/office/officeart/2005/8/layout/hierarchy2"/>
    <dgm:cxn modelId="{4E71017A-61D1-4BAE-A025-63B3D22F6767}" type="presParOf" srcId="{5683CB1F-750B-4979-BA1F-20A8ADF3D427}" destId="{93E6AFB0-003D-4A55-AE55-9AE794BE2AB8}" srcOrd="1" destOrd="0" presId="urn:microsoft.com/office/officeart/2005/8/layout/hierarchy2"/>
    <dgm:cxn modelId="{5459777C-167C-4F21-B7D9-781FE11265A4}" type="presParOf" srcId="{93E6AFB0-003D-4A55-AE55-9AE794BE2AB8}" destId="{D9F750DC-4CAD-4BB4-88E7-DB98DF85A77C}" srcOrd="0" destOrd="0" presId="urn:microsoft.com/office/officeart/2005/8/layout/hierarchy2"/>
    <dgm:cxn modelId="{9A23EB21-8AE5-4BF0-A070-1F4928A2CC18}" type="presParOf" srcId="{93E6AFB0-003D-4A55-AE55-9AE794BE2AB8}" destId="{5D894723-A43D-487E-9A93-688EFA5D8A58}" srcOrd="1" destOrd="0" presId="urn:microsoft.com/office/officeart/2005/8/layout/hierarchy2"/>
    <dgm:cxn modelId="{FDF19567-8651-4E95-A979-FA36FF28A82C}" type="presParOf" srcId="{5683CB1F-750B-4979-BA1F-20A8ADF3D427}" destId="{8CB2F104-6C24-49D6-85C6-2E90EB107864}" srcOrd="2" destOrd="0" presId="urn:microsoft.com/office/officeart/2005/8/layout/hierarchy2"/>
    <dgm:cxn modelId="{9F543FBB-7AF0-4388-B085-AACC6915E083}" type="presParOf" srcId="{8CB2F104-6C24-49D6-85C6-2E90EB107864}" destId="{43C526DA-4468-46F3-875E-8D19A4844B13}" srcOrd="0" destOrd="0" presId="urn:microsoft.com/office/officeart/2005/8/layout/hierarchy2"/>
    <dgm:cxn modelId="{B4570E23-EA6F-4741-9190-6774E874141C}" type="presParOf" srcId="{5683CB1F-750B-4979-BA1F-20A8ADF3D427}" destId="{A6614D76-7083-4AB8-BA7C-BBF3948FFB95}" srcOrd="3" destOrd="0" presId="urn:microsoft.com/office/officeart/2005/8/layout/hierarchy2"/>
    <dgm:cxn modelId="{011B3810-5698-46A9-BB5C-3BDA12ADFC84}" type="presParOf" srcId="{A6614D76-7083-4AB8-BA7C-BBF3948FFB95}" destId="{B1AF8F9E-6E8E-454F-9708-F3AE53621637}" srcOrd="0" destOrd="0" presId="urn:microsoft.com/office/officeart/2005/8/layout/hierarchy2"/>
    <dgm:cxn modelId="{8542ED5A-45B5-449A-887B-D32050CCB387}" type="presParOf" srcId="{A6614D76-7083-4AB8-BA7C-BBF3948FFB95}" destId="{FED7588F-440F-4BE7-9008-55E583865DE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EBB45-037A-4EE5-AE8D-25E87B7F7041}">
      <dsp:nvSpPr>
        <dsp:cNvPr id="0" name=""/>
        <dsp:cNvSpPr/>
      </dsp:nvSpPr>
      <dsp:spPr>
        <a:xfrm>
          <a:off x="0" y="1027415"/>
          <a:ext cx="2572334" cy="128616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a:solidFill>
                <a:srgbClr val="C00000"/>
              </a:solidFill>
            </a:rPr>
            <a:t>Νωτιαίος μυελός </a:t>
          </a:r>
          <a:endParaRPr lang="el-GR" sz="3600" kern="1200" dirty="0">
            <a:solidFill>
              <a:srgbClr val="C00000"/>
            </a:solidFill>
          </a:endParaRPr>
        </a:p>
      </dsp:txBody>
      <dsp:txXfrm>
        <a:off x="37671" y="1065086"/>
        <a:ext cx="2496992" cy="1210825"/>
      </dsp:txXfrm>
    </dsp:sp>
    <dsp:sp modelId="{EB51E295-8AE3-4BE1-82F6-B96E444EE067}">
      <dsp:nvSpPr>
        <dsp:cNvPr id="0" name=""/>
        <dsp:cNvSpPr/>
      </dsp:nvSpPr>
      <dsp:spPr>
        <a:xfrm rot="18803817">
          <a:off x="2402888" y="1242133"/>
          <a:ext cx="1082887" cy="69892"/>
        </a:xfrm>
        <a:custGeom>
          <a:avLst/>
          <a:gdLst/>
          <a:ahLst/>
          <a:cxnLst/>
          <a:rect l="0" t="0" r="0" b="0"/>
          <a:pathLst>
            <a:path>
              <a:moveTo>
                <a:pt x="0" y="34946"/>
              </a:moveTo>
              <a:lnTo>
                <a:pt x="1082887" y="349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2917260" y="1250007"/>
        <a:ext cx="54144" cy="54144"/>
      </dsp:txXfrm>
    </dsp:sp>
    <dsp:sp modelId="{D9F750DC-4CAD-4BB4-88E7-DB98DF85A77C}">
      <dsp:nvSpPr>
        <dsp:cNvPr id="0" name=""/>
        <dsp:cNvSpPr/>
      </dsp:nvSpPr>
      <dsp:spPr>
        <a:xfrm>
          <a:off x="3316330" y="240577"/>
          <a:ext cx="5024771" cy="128616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0" kern="1200" dirty="0"/>
            <a:t>Περιλαμβάνει</a:t>
          </a:r>
          <a:r>
            <a:rPr lang="el-GR" sz="2800" b="1" kern="1200" dirty="0"/>
            <a:t> </a:t>
          </a:r>
          <a:r>
            <a:rPr lang="el-GR" sz="2800" kern="1200" dirty="0"/>
            <a:t>κέντρα αντανακλαστικών λειτουργιών</a:t>
          </a:r>
        </a:p>
      </dsp:txBody>
      <dsp:txXfrm>
        <a:off x="3354001" y="278248"/>
        <a:ext cx="4949429" cy="1210825"/>
      </dsp:txXfrm>
    </dsp:sp>
    <dsp:sp modelId="{8CB2F104-6C24-49D6-85C6-2E90EB107864}">
      <dsp:nvSpPr>
        <dsp:cNvPr id="0" name=""/>
        <dsp:cNvSpPr/>
      </dsp:nvSpPr>
      <dsp:spPr>
        <a:xfrm rot="2309387">
          <a:off x="2462088" y="1951338"/>
          <a:ext cx="1014777" cy="69892"/>
        </a:xfrm>
        <a:custGeom>
          <a:avLst/>
          <a:gdLst/>
          <a:ahLst/>
          <a:cxnLst/>
          <a:rect l="0" t="0" r="0" b="0"/>
          <a:pathLst>
            <a:path>
              <a:moveTo>
                <a:pt x="0" y="34946"/>
              </a:moveTo>
              <a:lnTo>
                <a:pt x="1014777" y="349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2944107" y="1960915"/>
        <a:ext cx="50738" cy="50738"/>
      </dsp:txXfrm>
    </dsp:sp>
    <dsp:sp modelId="{B1AF8F9E-6E8E-454F-9708-F3AE53621637}">
      <dsp:nvSpPr>
        <dsp:cNvPr id="0" name=""/>
        <dsp:cNvSpPr/>
      </dsp:nvSpPr>
      <dsp:spPr>
        <a:xfrm>
          <a:off x="3366619" y="1658987"/>
          <a:ext cx="4924167" cy="128616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kern="1200" dirty="0"/>
            <a:t>Συνδέει τον εγκέφαλο με τα </a:t>
          </a:r>
          <a:r>
            <a:rPr lang="el-GR" sz="2800" kern="1200" dirty="0" err="1"/>
            <a:t>νωτιαία</a:t>
          </a:r>
          <a:r>
            <a:rPr lang="el-GR" sz="2800" kern="1200" dirty="0"/>
            <a:t> νεύρα </a:t>
          </a:r>
        </a:p>
      </dsp:txBody>
      <dsp:txXfrm>
        <a:off x="3404290" y="1696658"/>
        <a:ext cx="4848825" cy="12108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89573E5C-511D-43FC-9A93-9C41E6A2A4DE}" type="datetimeFigureOut">
              <a:rPr lang="el-GR" smtClean="0"/>
              <a:t>7/11/2015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422372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9573E5C-511D-43FC-9A93-9C41E6A2A4DE}" type="datetimeFigureOut">
              <a:rPr lang="el-GR" smtClean="0"/>
              <a:t>7/11/2015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2936298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9573E5C-511D-43FC-9A93-9C41E6A2A4DE}" type="datetimeFigureOut">
              <a:rPr lang="el-GR" smtClean="0"/>
              <a:t>7/11/2015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318393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9573E5C-511D-43FC-9A93-9C41E6A2A4DE}" type="datetimeFigureOut">
              <a:rPr lang="el-GR" smtClean="0"/>
              <a:t>7/11/2015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332348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89573E5C-511D-43FC-9A93-9C41E6A2A4DE}" type="datetimeFigureOut">
              <a:rPr lang="el-GR" smtClean="0"/>
              <a:t>7/11/2015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159367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89573E5C-511D-43FC-9A93-9C41E6A2A4DE}" type="datetimeFigureOut">
              <a:rPr lang="el-GR" smtClean="0"/>
              <a:t>7/11/2015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360397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89573E5C-511D-43FC-9A93-9C41E6A2A4DE}" type="datetimeFigureOut">
              <a:rPr lang="el-GR" smtClean="0"/>
              <a:t>7/11/2015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91090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89573E5C-511D-43FC-9A93-9C41E6A2A4DE}" type="datetimeFigureOut">
              <a:rPr lang="el-GR" smtClean="0"/>
              <a:t>7/11/2015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1152919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9573E5C-511D-43FC-9A93-9C41E6A2A4DE}" type="datetimeFigureOut">
              <a:rPr lang="el-GR" smtClean="0"/>
              <a:t>7/11/2015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3261793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9573E5C-511D-43FC-9A93-9C41E6A2A4DE}" type="datetimeFigureOut">
              <a:rPr lang="el-GR" smtClean="0"/>
              <a:t>7/11/2015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3359828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9573E5C-511D-43FC-9A93-9C41E6A2A4DE}" type="datetimeFigureOut">
              <a:rPr lang="el-GR" smtClean="0"/>
              <a:t>7/11/2015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9C219B7-5C72-4CE1-B4CE-908EF835092E}" type="slidenum">
              <a:rPr lang="el-GR" smtClean="0"/>
              <a:t>‹#›</a:t>
            </a:fld>
            <a:endParaRPr lang="el-GR"/>
          </a:p>
        </p:txBody>
      </p:sp>
    </p:spTree>
    <p:extLst>
      <p:ext uri="{BB962C8B-B14F-4D97-AF65-F5344CB8AC3E}">
        <p14:creationId xmlns:p14="http://schemas.microsoft.com/office/powerpoint/2010/main" val="3076046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73E5C-511D-43FC-9A93-9C41E6A2A4DE}" type="datetimeFigureOut">
              <a:rPr lang="el-GR" smtClean="0"/>
              <a:t>7/11/2015</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219B7-5C72-4CE1-B4CE-908EF835092E}" type="slidenum">
              <a:rPr lang="el-GR" smtClean="0"/>
              <a:t>‹#›</a:t>
            </a:fld>
            <a:endParaRPr lang="el-GR"/>
          </a:p>
        </p:txBody>
      </p:sp>
    </p:spTree>
    <p:extLst>
      <p:ext uri="{BB962C8B-B14F-4D97-AF65-F5344CB8AC3E}">
        <p14:creationId xmlns:p14="http://schemas.microsoft.com/office/powerpoint/2010/main" val="3738616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575548" y="188640"/>
            <a:ext cx="7772400" cy="1470025"/>
          </a:xfrm>
        </p:spPr>
        <p:txBody>
          <a:bodyPr/>
          <a:lstStyle/>
          <a:p>
            <a:r>
              <a:rPr lang="el-GR" b="1" dirty="0">
                <a:solidFill>
                  <a:srgbClr val="C00000"/>
                </a:solidFill>
              </a:rPr>
              <a:t>ΚΕΝΤΡΙΚΟ ΝΕΥΡΙΚΟ ΣΥΣΤΗΜΑ</a:t>
            </a:r>
            <a:endParaRPr lang="el-GR" dirty="0">
              <a:solidFill>
                <a:srgbClr val="C00000"/>
              </a:solidFill>
            </a:endParaRPr>
          </a:p>
        </p:txBody>
      </p:sp>
      <p:sp>
        <p:nvSpPr>
          <p:cNvPr id="3" name="Shape 19"/>
          <p:cNvSpPr/>
          <p:nvPr/>
        </p:nvSpPr>
        <p:spPr>
          <a:xfrm>
            <a:off x="1451724" y="1772816"/>
            <a:ext cx="6020048" cy="4437112"/>
          </a:xfrm>
          <a:prstGeom prst="rect">
            <a:avLst/>
          </a:prstGeom>
          <a:blipFill>
            <a:blip r:embed="rId2"/>
            <a:stretch>
              <a:fillRect/>
            </a:stretch>
          </a:blipFill>
        </p:spPr>
      </p:sp>
    </p:spTree>
    <p:extLst>
      <p:ext uri="{BB962C8B-B14F-4D97-AF65-F5344CB8AC3E}">
        <p14:creationId xmlns:p14="http://schemas.microsoft.com/office/powerpoint/2010/main" val="3716192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256070"/>
            <a:ext cx="2616870" cy="461665"/>
          </a:xfrm>
          <a:prstGeom prst="rect">
            <a:avLst/>
          </a:prstGeom>
          <a:solidFill>
            <a:schemeClr val="bg2">
              <a:lumMod val="50000"/>
            </a:schemeClr>
          </a:solidFill>
          <a:ln>
            <a:solidFill>
              <a:schemeClr val="accent1"/>
            </a:solidFill>
          </a:ln>
        </p:spPr>
        <p:txBody>
          <a:bodyPr wrap="none">
            <a:spAutoFit/>
          </a:bodyPr>
          <a:lstStyle/>
          <a:p>
            <a:r>
              <a:rPr lang="el-GR" sz="2400" b="1" i="0" u="none" strike="noStrike" baseline="0" dirty="0" smtClean="0">
                <a:latin typeface="ArialNarrow-Bold"/>
              </a:rPr>
              <a:t>Νωτιαίος μυελός</a:t>
            </a:r>
            <a:endParaRPr lang="el-GR" sz="2400" dirty="0"/>
          </a:p>
        </p:txBody>
      </p:sp>
      <p:sp>
        <p:nvSpPr>
          <p:cNvPr id="3" name="Ορθογώνιο 2"/>
          <p:cNvSpPr/>
          <p:nvPr/>
        </p:nvSpPr>
        <p:spPr>
          <a:xfrm>
            <a:off x="251520" y="1772816"/>
            <a:ext cx="5835723" cy="4524315"/>
          </a:xfrm>
          <a:prstGeom prst="rect">
            <a:avLst/>
          </a:prstGeom>
        </p:spPr>
        <p:txBody>
          <a:bodyPr wrap="square">
            <a:spAutoFit/>
          </a:bodyPr>
          <a:lstStyle/>
          <a:p>
            <a:pPr marL="342900" lvl="0" indent="-342900">
              <a:buFont typeface="Arial" pitchFamily="34" charset="0"/>
              <a:buChar char="•"/>
            </a:pPr>
            <a:r>
              <a:rPr lang="el-GR" sz="2400" b="0" i="0" u="none" strike="noStrike" baseline="0" dirty="0" smtClean="0">
                <a:latin typeface="+mj-lt"/>
              </a:rPr>
              <a:t>είναι μία λεπτή, σχεδόν κυλινδρική στήλη νευρικού ιστού, που προστατεύεται μέσα στο σπονδυλικό σωλήνα.</a:t>
            </a:r>
            <a:r>
              <a:rPr lang="el-GR" sz="2400" dirty="0">
                <a:solidFill>
                  <a:srgbClr val="000000"/>
                </a:solidFill>
                <a:ea typeface="Arial"/>
                <a:cs typeface="Arial"/>
                <a:sym typeface="Arial"/>
              </a:rPr>
              <a:t> </a:t>
            </a:r>
            <a:endParaRPr lang="el-GR" sz="2400" dirty="0" smtClean="0">
              <a:solidFill>
                <a:srgbClr val="000000"/>
              </a:solidFill>
              <a:ea typeface="Arial"/>
              <a:cs typeface="Arial"/>
              <a:sym typeface="Arial"/>
            </a:endParaRPr>
          </a:p>
          <a:p>
            <a:pPr marL="342900" lvl="0" indent="-342900">
              <a:buFont typeface="Arial" pitchFamily="34" charset="0"/>
              <a:buChar char="•"/>
            </a:pPr>
            <a:r>
              <a:rPr lang="el-GR" sz="2400" dirty="0" smtClean="0">
                <a:solidFill>
                  <a:srgbClr val="000000"/>
                </a:solidFill>
                <a:ea typeface="Arial"/>
                <a:cs typeface="Arial"/>
                <a:sym typeface="Arial"/>
              </a:rPr>
              <a:t>Αποτελεί συνέχεια του εγκεφάλου -  </a:t>
            </a:r>
            <a:r>
              <a:rPr lang="el-GR" sz="2400" dirty="0">
                <a:solidFill>
                  <a:srgbClr val="000000"/>
                </a:solidFill>
                <a:ea typeface="Arial"/>
                <a:cs typeface="Arial"/>
                <a:sym typeface="Arial"/>
              </a:rPr>
              <a:t>α</a:t>
            </a:r>
            <a:r>
              <a:rPr lang="en-US" sz="2400" dirty="0" err="1">
                <a:solidFill>
                  <a:srgbClr val="000000"/>
                </a:solidFill>
                <a:ea typeface="Arial"/>
                <a:cs typeface="Arial"/>
                <a:sym typeface="Arial"/>
              </a:rPr>
              <a:t>ρχίζει</a:t>
            </a:r>
            <a:r>
              <a:rPr lang="en-US" sz="2400" dirty="0">
                <a:solidFill>
                  <a:srgbClr val="000000"/>
                </a:solidFill>
                <a:ea typeface="Arial"/>
                <a:cs typeface="Arial"/>
                <a:sym typeface="Arial"/>
              </a:rPr>
              <a:t> από </a:t>
            </a:r>
            <a:r>
              <a:rPr lang="en-US" sz="2400" dirty="0" err="1">
                <a:solidFill>
                  <a:srgbClr val="000000"/>
                </a:solidFill>
                <a:ea typeface="Arial"/>
                <a:cs typeface="Arial"/>
                <a:sym typeface="Arial"/>
              </a:rPr>
              <a:t>το</a:t>
            </a:r>
            <a:r>
              <a:rPr lang="en-US" sz="2400" dirty="0">
                <a:solidFill>
                  <a:srgbClr val="000000"/>
                </a:solidFill>
                <a:ea typeface="Arial"/>
                <a:cs typeface="Arial"/>
                <a:sym typeface="Arial"/>
              </a:rPr>
              <a:t> </a:t>
            </a:r>
            <a:r>
              <a:rPr lang="en-US" sz="2400" dirty="0" err="1">
                <a:solidFill>
                  <a:srgbClr val="000000"/>
                </a:solidFill>
                <a:ea typeface="Arial"/>
                <a:cs typeface="Arial"/>
                <a:sym typeface="Arial"/>
              </a:rPr>
              <a:t>ύψος</a:t>
            </a:r>
            <a:r>
              <a:rPr lang="en-US" sz="2400" dirty="0">
                <a:solidFill>
                  <a:srgbClr val="000000"/>
                </a:solidFill>
                <a:ea typeface="Arial"/>
                <a:cs typeface="Arial"/>
                <a:sym typeface="Arial"/>
              </a:rPr>
              <a:t> </a:t>
            </a:r>
            <a:r>
              <a:rPr lang="en-US" sz="2400" dirty="0" err="1">
                <a:solidFill>
                  <a:srgbClr val="000000"/>
                </a:solidFill>
                <a:ea typeface="Arial"/>
                <a:cs typeface="Arial"/>
                <a:sym typeface="Arial"/>
              </a:rPr>
              <a:t>του</a:t>
            </a:r>
            <a:r>
              <a:rPr lang="en-US" sz="2400" dirty="0">
                <a:solidFill>
                  <a:srgbClr val="000000"/>
                </a:solidFill>
                <a:ea typeface="Arial"/>
                <a:cs typeface="Arial"/>
                <a:sym typeface="Arial"/>
              </a:rPr>
              <a:t> </a:t>
            </a:r>
            <a:r>
              <a:rPr lang="en-US" sz="2400" dirty="0" err="1">
                <a:solidFill>
                  <a:srgbClr val="000000"/>
                </a:solidFill>
                <a:ea typeface="Arial"/>
                <a:cs typeface="Arial"/>
                <a:sym typeface="Arial"/>
              </a:rPr>
              <a:t>ινι</a:t>
            </a:r>
            <a:r>
              <a:rPr lang="en-US" sz="2400" dirty="0">
                <a:solidFill>
                  <a:srgbClr val="000000"/>
                </a:solidFill>
                <a:ea typeface="Arial"/>
                <a:cs typeface="Arial"/>
                <a:sym typeface="Arial"/>
              </a:rPr>
              <a:t>ακού τρήματος και καταλήγει στο ύψος του δεύτερου οσφυϊκού σπονδύλου </a:t>
            </a:r>
            <a:endParaRPr lang="el-GR" sz="2400" dirty="0" smtClean="0">
              <a:solidFill>
                <a:srgbClr val="000000"/>
              </a:solidFill>
              <a:ea typeface="Arial"/>
              <a:cs typeface="Arial"/>
              <a:sym typeface="Arial"/>
            </a:endParaRPr>
          </a:p>
          <a:p>
            <a:pPr marL="342900" indent="-342900">
              <a:buFont typeface="Arial" pitchFamily="34" charset="0"/>
              <a:buChar char="•"/>
            </a:pPr>
            <a:r>
              <a:rPr lang="el-GR" sz="2400" dirty="0">
                <a:solidFill>
                  <a:srgbClr val="000000"/>
                </a:solidFill>
                <a:ea typeface="Arial"/>
                <a:cs typeface="Arial"/>
              </a:rPr>
              <a:t>Στην περιοχή του αυχένα και στην οσφυϊκή περιοχή ο νωτιαίος μυελός διογκώνεται. Από τις περιοχές αυτές εκφύονται τα νεύρα που </a:t>
            </a:r>
            <a:r>
              <a:rPr lang="el-GR" sz="2400" dirty="0" err="1">
                <a:solidFill>
                  <a:srgbClr val="000000"/>
                </a:solidFill>
                <a:ea typeface="Arial"/>
                <a:cs typeface="Arial"/>
              </a:rPr>
              <a:t>νευρώνουν</a:t>
            </a:r>
            <a:r>
              <a:rPr lang="el-GR" sz="2400" dirty="0">
                <a:solidFill>
                  <a:srgbClr val="000000"/>
                </a:solidFill>
                <a:ea typeface="Arial"/>
                <a:cs typeface="Arial"/>
              </a:rPr>
              <a:t> τα άνω και κάτω άκρα </a:t>
            </a:r>
            <a:r>
              <a:rPr lang="el-GR" sz="2400" dirty="0" smtClean="0">
                <a:solidFill>
                  <a:srgbClr val="000000"/>
                </a:solidFill>
                <a:ea typeface="Arial"/>
                <a:cs typeface="Arial"/>
              </a:rPr>
              <a:t>αντίστοιχα</a:t>
            </a:r>
            <a:endParaRPr lang="el-GR" sz="2400" dirty="0">
              <a:solidFill>
                <a:srgbClr val="000000"/>
              </a:solidFill>
              <a:ea typeface="Arial"/>
              <a:cs typeface="Arial"/>
            </a:endParaRPr>
          </a:p>
        </p:txBody>
      </p:sp>
      <p:sp>
        <p:nvSpPr>
          <p:cNvPr id="5" name="Ορθογώνιο 4"/>
          <p:cNvSpPr/>
          <p:nvPr/>
        </p:nvSpPr>
        <p:spPr>
          <a:xfrm>
            <a:off x="450146" y="1124744"/>
            <a:ext cx="2434834" cy="461665"/>
          </a:xfrm>
          <a:prstGeom prst="rect">
            <a:avLst/>
          </a:prstGeom>
        </p:spPr>
        <p:txBody>
          <a:bodyPr wrap="none">
            <a:spAutoFit/>
          </a:bodyPr>
          <a:lstStyle/>
          <a:p>
            <a:r>
              <a:rPr lang="el-GR" sz="2400" b="1" dirty="0">
                <a:solidFill>
                  <a:srgbClr val="C00000"/>
                </a:solidFill>
              </a:rPr>
              <a:t>Μορφή και θέση:</a:t>
            </a:r>
            <a:endParaRPr lang="el-GR" sz="2400" dirty="0">
              <a:solidFill>
                <a:srgbClr val="C00000"/>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32" r="50000"/>
          <a:stretch/>
        </p:blipFill>
        <p:spPr bwMode="auto">
          <a:xfrm>
            <a:off x="6346862" y="256070"/>
            <a:ext cx="2765142"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Ευθύγραμμο βέλος σύνδεσης 7"/>
          <p:cNvCxnSpPr/>
          <p:nvPr/>
        </p:nvCxnSpPr>
        <p:spPr>
          <a:xfrm flipV="1">
            <a:off x="5364088" y="1586409"/>
            <a:ext cx="2232248" cy="1698577"/>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p:nvPr/>
        </p:nvCxnSpPr>
        <p:spPr>
          <a:xfrm>
            <a:off x="3707904" y="4279419"/>
            <a:ext cx="3528392" cy="445725"/>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824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4478"/>
          <a:stretch/>
        </p:blipFill>
        <p:spPr bwMode="auto">
          <a:xfrm>
            <a:off x="-12468" y="116632"/>
            <a:ext cx="9208803"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628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75515"/>
            <a:ext cx="4464496" cy="5943856"/>
          </a:xfrm>
          <a:prstGeom prst="rect">
            <a:avLst/>
          </a:prstGeom>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8991" y="67358"/>
            <a:ext cx="2304257" cy="676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176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89544" y="836712"/>
            <a:ext cx="5750608" cy="707886"/>
          </a:xfrm>
          <a:prstGeom prst="rect">
            <a:avLst/>
          </a:prstGeom>
        </p:spPr>
        <p:txBody>
          <a:bodyPr wrap="square">
            <a:spAutoFit/>
          </a:bodyPr>
          <a:lstStyle/>
          <a:p>
            <a:pPr marL="342900" indent="-342900">
              <a:buFont typeface="Arial" pitchFamily="34" charset="0"/>
              <a:buChar char="•"/>
            </a:pPr>
            <a:r>
              <a:rPr lang="el-GR" sz="2000" b="0" i="0" u="none" strike="noStrike" baseline="0" dirty="0" smtClean="0">
                <a:latin typeface="ArialNarrow"/>
              </a:rPr>
              <a:t>Από το νωτιαίο μυελό εκφύονται 31 ζεύγη νωτιαίων νεύρων.</a:t>
            </a:r>
            <a:endParaRPr lang="el-GR" sz="20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054" y="1576795"/>
            <a:ext cx="4196962" cy="50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Kostas\Documents\05 ΒΙΟΛΟΓΙΑ\07 ΚΕΦ 9 ΝΕΥΡΙΚΟ ΣΥΣΤΗΜΑ\ΝΣ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246" y="0"/>
            <a:ext cx="30352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hape 76"/>
          <p:cNvSpPr txBox="1">
            <a:spLocks/>
          </p:cNvSpPr>
          <p:nvPr/>
        </p:nvSpPr>
        <p:spPr>
          <a:xfrm>
            <a:off x="1547664" y="161012"/>
            <a:ext cx="3600400" cy="537274"/>
          </a:xfrm>
          <a:prstGeom prst="rect">
            <a:avLst/>
          </a:prstGeom>
        </p:spPr>
        <p:txBody>
          <a:bodyPr lIns="38100" tIns="38100" rIns="38100" bIns="3810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9921"/>
              </a:lnSpc>
              <a:spcBef>
                <a:spcPts val="0"/>
              </a:spcBef>
            </a:pPr>
            <a:r>
              <a:rPr lang="en-US" sz="2400" b="1" dirty="0" smtClean="0">
                <a:latin typeface="+mn-lt"/>
                <a:ea typeface="Arial"/>
                <a:cs typeface="Arial"/>
                <a:sym typeface="Arial"/>
              </a:rPr>
              <a:t>ΝΕΥΡΑ ΝΩΤΙΑΙΟΥ ΜΥΕΛΟΥ</a:t>
            </a:r>
            <a:endParaRPr lang="en-US" sz="2400" b="1" dirty="0">
              <a:latin typeface="+mn-lt"/>
              <a:ea typeface="Arial"/>
              <a:cs typeface="Arial"/>
              <a:sym typeface="Arial"/>
            </a:endParaRPr>
          </a:p>
        </p:txBody>
      </p:sp>
    </p:spTree>
    <p:extLst>
      <p:ext uri="{BB962C8B-B14F-4D97-AF65-F5344CB8AC3E}">
        <p14:creationId xmlns:p14="http://schemas.microsoft.com/office/powerpoint/2010/main" val="2815864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Διάγραμμα 2"/>
          <p:cNvGraphicFramePr/>
          <p:nvPr>
            <p:extLst>
              <p:ext uri="{D42A27DB-BD31-4B8C-83A1-F6EECF244321}">
                <p14:modId xmlns:p14="http://schemas.microsoft.com/office/powerpoint/2010/main" val="3982015322"/>
              </p:ext>
            </p:extLst>
          </p:nvPr>
        </p:nvGraphicFramePr>
        <p:xfrm>
          <a:off x="251520" y="1196752"/>
          <a:ext cx="8640960" cy="331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4360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98104" y="757750"/>
            <a:ext cx="8622368" cy="3139321"/>
          </a:xfrm>
          <a:prstGeom prst="rect">
            <a:avLst/>
          </a:prstGeom>
        </p:spPr>
        <p:txBody>
          <a:bodyPr wrap="square">
            <a:spAutoFit/>
          </a:bodyPr>
          <a:lstStyle/>
          <a:p>
            <a:r>
              <a:rPr lang="el-GR" sz="2200" b="0" i="0" u="none" strike="noStrike" baseline="0" dirty="0" smtClean="0"/>
              <a:t>Η κεντρική περιοχή του νωτιαίου μυελού αποτελείται από φαιά ουσία, η οποία, σε διατομή, έχει σχήμα πεταλούδας με ανοικτά φτερά. </a:t>
            </a:r>
          </a:p>
          <a:p>
            <a:pPr marL="342900" indent="-342900">
              <a:buFont typeface="Arial" pitchFamily="34" charset="0"/>
              <a:buChar char="•"/>
            </a:pPr>
            <a:r>
              <a:rPr lang="el-GR" sz="2200" b="0" i="0" u="none" strike="noStrike" baseline="0" dirty="0" smtClean="0"/>
              <a:t>η</a:t>
            </a:r>
            <a:r>
              <a:rPr lang="en-US" sz="2200" b="0" i="0" u="none" strike="noStrike" baseline="0" dirty="0" smtClean="0"/>
              <a:t> </a:t>
            </a:r>
            <a:r>
              <a:rPr lang="el-GR" sz="2200" b="1" i="0" u="none" strike="noStrike" baseline="0" dirty="0" smtClean="0"/>
              <a:t>φαιά </a:t>
            </a:r>
            <a:r>
              <a:rPr lang="el-GR" sz="2200" i="0" u="none" strike="noStrike" baseline="0" dirty="0" smtClean="0"/>
              <a:t>(γκρίζα) </a:t>
            </a:r>
            <a:r>
              <a:rPr lang="el-GR" sz="2200" b="1" i="0" u="none" strike="noStrike" baseline="0" dirty="0" smtClean="0"/>
              <a:t>ουσία </a:t>
            </a:r>
            <a:r>
              <a:rPr lang="el-GR" sz="2200" b="0" i="0" u="none" strike="noStrike" baseline="0" dirty="0" smtClean="0"/>
              <a:t>αποτελείται κυρίως από κυτταρικά σώματα, ενώ </a:t>
            </a:r>
          </a:p>
          <a:p>
            <a:pPr marL="342900" indent="-342900">
              <a:buFont typeface="Arial" pitchFamily="34" charset="0"/>
              <a:buChar char="•"/>
            </a:pPr>
            <a:r>
              <a:rPr lang="el-GR" sz="2200" b="0" i="0" u="none" strike="noStrike" baseline="0" dirty="0" smtClean="0"/>
              <a:t>η </a:t>
            </a:r>
            <a:r>
              <a:rPr lang="el-GR" sz="2200" b="1" i="0" u="none" strike="noStrike" baseline="0" dirty="0" smtClean="0"/>
              <a:t>λευκή ουσία, </a:t>
            </a:r>
            <a:r>
              <a:rPr lang="el-GR" sz="2200" b="0" i="0" u="none" strike="noStrike" baseline="0" dirty="0" smtClean="0"/>
              <a:t>που περιβάλλει τη φαιά, από μακριούς </a:t>
            </a:r>
            <a:r>
              <a:rPr lang="el-GR" sz="2200" b="0" i="0" u="none" strike="noStrike" baseline="0" dirty="0" err="1" smtClean="0"/>
              <a:t>νευράξονες</a:t>
            </a:r>
            <a:r>
              <a:rPr lang="el-GR" sz="2200" b="0" i="0" u="none" strike="noStrike" baseline="0" dirty="0" smtClean="0"/>
              <a:t>. </a:t>
            </a:r>
          </a:p>
          <a:p>
            <a:pPr marL="363538"/>
            <a:r>
              <a:rPr lang="el-GR" sz="2200" dirty="0"/>
              <a:t>(</a:t>
            </a:r>
            <a:r>
              <a:rPr lang="el-GR" sz="2200" b="0" i="0" u="none" strike="noStrike" baseline="0" dirty="0" smtClean="0"/>
              <a:t>Αυτοί συνδέουν τον εγκέφαλο, μέσω των νωτιαίων νεύρων, με τα διάφορα τμήματα του σώματος - </a:t>
            </a:r>
            <a:r>
              <a:rPr lang="el-GR" sz="2200" dirty="0"/>
              <a:t>είτε οδεύουν προς το ΚΝΣ, είτε έρχονται από εκεί</a:t>
            </a:r>
            <a:r>
              <a:rPr lang="el-GR" sz="2200" b="0" i="0" u="none" strike="noStrike" baseline="0" dirty="0" smtClean="0"/>
              <a:t>)</a:t>
            </a:r>
          </a:p>
          <a:p>
            <a:pPr marL="357188" indent="-357188">
              <a:buFont typeface="Arial" pitchFamily="34" charset="0"/>
              <a:buChar char="•"/>
            </a:pPr>
            <a:endParaRPr lang="el-GR" sz="2200" dirty="0"/>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34663"/>
          <a:stretch/>
        </p:blipFill>
        <p:spPr bwMode="auto">
          <a:xfrm>
            <a:off x="3505418" y="3212976"/>
            <a:ext cx="5459070" cy="349080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hape 84"/>
          <p:cNvSpPr txBox="1">
            <a:spLocks/>
          </p:cNvSpPr>
          <p:nvPr/>
        </p:nvSpPr>
        <p:spPr>
          <a:xfrm>
            <a:off x="223125" y="195803"/>
            <a:ext cx="7403758" cy="523220"/>
          </a:xfrm>
          <a:prstGeom prst="rect">
            <a:avLst/>
          </a:prstGeom>
        </p:spPr>
        <p:txBody>
          <a:bodyPr wrap="none">
            <a:spAutoFit/>
          </a:bodyPr>
          <a:lstStyle>
            <a:defPPr>
              <a:defRPr lang="el-GR"/>
            </a:defPPr>
            <a:lvl1pPr>
              <a:defRPr sz="2400" b="1">
                <a:solidFill>
                  <a:srgbClr val="C00000"/>
                </a:solidFill>
              </a:defRPr>
            </a:lvl1pPr>
          </a:lstStyle>
          <a:p>
            <a:r>
              <a:rPr lang="el-GR" sz="2800" dirty="0"/>
              <a:t>Διατομή νωτιαίου μυελού (φαιά – λευκή ουσία</a:t>
            </a:r>
            <a:r>
              <a:rPr lang="el-GR" sz="2800" dirty="0" smtClean="0"/>
              <a:t>)</a:t>
            </a:r>
            <a:endParaRPr lang="en-US" sz="2800" dirty="0">
              <a:sym typeface="Arial"/>
            </a:endParaRPr>
          </a:p>
        </p:txBody>
      </p:sp>
      <p:sp>
        <p:nvSpPr>
          <p:cNvPr id="7" name="Shape 88"/>
          <p:cNvSpPr/>
          <p:nvPr/>
        </p:nvSpPr>
        <p:spPr>
          <a:xfrm>
            <a:off x="7884369" y="95496"/>
            <a:ext cx="1259632" cy="1096396"/>
          </a:xfrm>
          <a:prstGeom prst="rect">
            <a:avLst/>
          </a:prstGeom>
          <a:blipFill>
            <a:blip r:embed="rId3"/>
            <a:stretch>
              <a:fillRect/>
            </a:stretch>
          </a:blipFill>
        </p:spPr>
      </p:sp>
      <p:sp>
        <p:nvSpPr>
          <p:cNvPr id="4" name="Ορθογώνιο 3"/>
          <p:cNvSpPr/>
          <p:nvPr/>
        </p:nvSpPr>
        <p:spPr>
          <a:xfrm>
            <a:off x="176860" y="3516426"/>
            <a:ext cx="3171004" cy="1446550"/>
          </a:xfrm>
          <a:prstGeom prst="rect">
            <a:avLst/>
          </a:prstGeom>
        </p:spPr>
        <p:txBody>
          <a:bodyPr wrap="square">
            <a:spAutoFit/>
          </a:bodyPr>
          <a:lstStyle/>
          <a:p>
            <a:pPr marL="285750" indent="-285750">
              <a:buFont typeface="Arial" pitchFamily="34" charset="0"/>
              <a:buChar char="•"/>
            </a:pPr>
            <a:r>
              <a:rPr lang="el-GR" sz="2200" dirty="0"/>
              <a:t>στο μέσον του διασχίζεται από τον κεντρικό νευρικό σωλήνα </a:t>
            </a:r>
          </a:p>
        </p:txBody>
      </p:sp>
    </p:spTree>
    <p:extLst>
      <p:ext uri="{BB962C8B-B14F-4D97-AF65-F5344CB8AC3E}">
        <p14:creationId xmlns:p14="http://schemas.microsoft.com/office/powerpoint/2010/main" val="463724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8209"/>
          <a:stretch/>
        </p:blipFill>
        <p:spPr bwMode="auto">
          <a:xfrm>
            <a:off x="5985" y="116632"/>
            <a:ext cx="9144000" cy="629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659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g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34084" y="0"/>
            <a:ext cx="4164512" cy="512252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Εικόνα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1" y="29411"/>
            <a:ext cx="4493259" cy="5093115"/>
          </a:xfrm>
          <a:prstGeom prst="rect">
            <a:avLst/>
          </a:prstGeom>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4569" y="4211960"/>
            <a:ext cx="3528053" cy="264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6033681" y="5079824"/>
            <a:ext cx="2987824" cy="1815882"/>
          </a:xfrm>
          <a:prstGeom prst="rect">
            <a:avLst/>
          </a:prstGeom>
        </p:spPr>
        <p:txBody>
          <a:bodyPr wrap="square">
            <a:spAutoFit/>
          </a:bodyPr>
          <a:lstStyle/>
          <a:p>
            <a:r>
              <a:rPr lang="el-GR" sz="1400" dirty="0" smtClean="0"/>
              <a:t>Μέσα στη λευκή ουσία διακρίνονται κάθετες διατομές νευρικών ινών, που συνδέουν το νωτιαίο μυελό με τον εγκέφαλο, καθώς και μοίρες του νωτιαίου μυελού μεταξύ τους. Στη φαιά ουσία διακρίνονται νευρικά και νευρογλοιακά κύτταρα και νευρικές ίνες (Κ = κεντρικός νευρικός σωλήνας. </a:t>
            </a:r>
            <a:endParaRPr lang="el-GR" sz="1400" dirty="0"/>
          </a:p>
        </p:txBody>
      </p:sp>
    </p:spTree>
    <p:extLst>
      <p:ext uri="{BB962C8B-B14F-4D97-AF65-F5344CB8AC3E}">
        <p14:creationId xmlns:p14="http://schemas.microsoft.com/office/powerpoint/2010/main" val="5688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2214943"/>
            <a:ext cx="6984776" cy="1200329"/>
          </a:xfrm>
          <a:prstGeom prst="rect">
            <a:avLst/>
          </a:prstGeom>
          <a:solidFill>
            <a:schemeClr val="tx2">
              <a:lumMod val="60000"/>
              <a:lumOff val="40000"/>
            </a:schemeClr>
          </a:solidFill>
          <a:ln>
            <a:solidFill>
              <a:srgbClr val="FF0000"/>
            </a:solidFill>
          </a:ln>
        </p:spPr>
        <p:txBody>
          <a:bodyPr wrap="square" rtlCol="0">
            <a:spAutoFit/>
          </a:bodyPr>
          <a:lstStyle/>
          <a:p>
            <a:pPr algn="ctr"/>
            <a:r>
              <a:rPr lang="el-GR" sz="7200" b="1" dirty="0" smtClean="0"/>
              <a:t>Εγκέφαλος</a:t>
            </a:r>
            <a:endParaRPr lang="el-GR" sz="7200" b="1" dirty="0"/>
          </a:p>
        </p:txBody>
      </p:sp>
    </p:spTree>
    <p:extLst>
      <p:ext uri="{BB962C8B-B14F-4D97-AF65-F5344CB8AC3E}">
        <p14:creationId xmlns:p14="http://schemas.microsoft.com/office/powerpoint/2010/main" val="1650803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39552" y="457873"/>
            <a:ext cx="1796710" cy="461665"/>
          </a:xfrm>
          <a:prstGeom prst="rect">
            <a:avLst/>
          </a:prstGeom>
          <a:solidFill>
            <a:schemeClr val="bg2">
              <a:lumMod val="50000"/>
            </a:schemeClr>
          </a:solidFill>
          <a:ln>
            <a:solidFill>
              <a:schemeClr val="accent1"/>
            </a:solidFill>
          </a:ln>
        </p:spPr>
        <p:txBody>
          <a:bodyPr wrap="none">
            <a:spAutoFit/>
          </a:bodyPr>
          <a:lstStyle/>
          <a:p>
            <a:r>
              <a:rPr lang="el-GR" sz="2400" b="1" i="0" u="none" strike="noStrike" baseline="0" dirty="0" smtClean="0">
                <a:latin typeface="ArialNarrow-Bold"/>
              </a:rPr>
              <a:t>Εγκέφαλος</a:t>
            </a:r>
            <a:endParaRPr lang="el-GR" sz="2400" dirty="0"/>
          </a:p>
        </p:txBody>
      </p:sp>
      <p:sp>
        <p:nvSpPr>
          <p:cNvPr id="3" name="Ορθογώνιο 2"/>
          <p:cNvSpPr/>
          <p:nvPr/>
        </p:nvSpPr>
        <p:spPr>
          <a:xfrm>
            <a:off x="539552" y="1124744"/>
            <a:ext cx="8347622" cy="830997"/>
          </a:xfrm>
          <a:prstGeom prst="rect">
            <a:avLst/>
          </a:prstGeom>
        </p:spPr>
        <p:txBody>
          <a:bodyPr wrap="square">
            <a:spAutoFit/>
          </a:bodyPr>
          <a:lstStyle/>
          <a:p>
            <a:r>
              <a:rPr lang="el-GR" sz="2400" dirty="0"/>
              <a:t>Ο εγκέφαλος είναι το μεγαλύτερο και </a:t>
            </a:r>
            <a:r>
              <a:rPr lang="el-GR" sz="2400" b="0" i="0" u="none" strike="noStrike" baseline="0" dirty="0" smtClean="0"/>
              <a:t>πολυπλοκότερο τμήμα του νευρικού συστήματος.</a:t>
            </a:r>
            <a:endParaRPr lang="el-GR"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099" y="2171766"/>
            <a:ext cx="5458161" cy="371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9552" y="4797152"/>
            <a:ext cx="2861168" cy="400110"/>
          </a:xfrm>
          <a:prstGeom prst="rect">
            <a:avLst/>
          </a:prstGeom>
          <a:noFill/>
        </p:spPr>
        <p:txBody>
          <a:bodyPr wrap="none" rtlCol="0">
            <a:spAutoFit/>
          </a:bodyPr>
          <a:lstStyle/>
          <a:p>
            <a:r>
              <a:rPr lang="el-GR" sz="2000" b="1" dirty="0" smtClean="0"/>
              <a:t>Έχει βάρος 1250 – 1600 </a:t>
            </a:r>
            <a:r>
              <a:rPr lang="en-US" sz="2000" b="1" dirty="0" smtClean="0"/>
              <a:t>g</a:t>
            </a:r>
            <a:endParaRPr lang="el-GR" sz="2000" b="1" dirty="0"/>
          </a:p>
        </p:txBody>
      </p:sp>
      <p:sp>
        <p:nvSpPr>
          <p:cNvPr id="4" name="Ορθογώνιο 3"/>
          <p:cNvSpPr/>
          <p:nvPr/>
        </p:nvSpPr>
        <p:spPr>
          <a:xfrm>
            <a:off x="539552" y="5886534"/>
            <a:ext cx="8064896" cy="646331"/>
          </a:xfrm>
          <a:prstGeom prst="rect">
            <a:avLst/>
          </a:prstGeom>
        </p:spPr>
        <p:txBody>
          <a:bodyPr wrap="square">
            <a:spAutoFit/>
          </a:bodyPr>
          <a:lstStyle/>
          <a:p>
            <a:r>
              <a:rPr lang="el-GR" dirty="0"/>
              <a:t>Στον/ην ενήλικα με μέσο </a:t>
            </a:r>
            <a:r>
              <a:rPr lang="el-GR" dirty="0" smtClean="0"/>
              <a:t>βάρος </a:t>
            </a:r>
            <a:r>
              <a:rPr lang="el-GR" dirty="0"/>
              <a:t>70 </a:t>
            </a:r>
            <a:r>
              <a:rPr lang="el-GR" dirty="0" err="1"/>
              <a:t>kg</a:t>
            </a:r>
            <a:r>
              <a:rPr lang="el-GR" dirty="0"/>
              <a:t>, η σχέση βάρους εγκεφάλου: σώματος είναι 1:50 (ή το 2%, περίπου, του </a:t>
            </a:r>
            <a:r>
              <a:rPr lang="el-GR" dirty="0" smtClean="0"/>
              <a:t>βάρους </a:t>
            </a:r>
            <a:r>
              <a:rPr lang="el-GR" dirty="0"/>
              <a:t>του σώματος).</a:t>
            </a:r>
          </a:p>
        </p:txBody>
      </p:sp>
    </p:spTree>
    <p:extLst>
      <p:ext uri="{BB962C8B-B14F-4D97-AF65-F5344CB8AC3E}">
        <p14:creationId xmlns:p14="http://schemas.microsoft.com/office/powerpoint/2010/main" val="2754231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8769"/>
          <a:stretch/>
        </p:blipFill>
        <p:spPr bwMode="auto">
          <a:xfrm>
            <a:off x="0" y="417110"/>
            <a:ext cx="9144000" cy="625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10" t="21455" r="52594" b="39272"/>
          <a:stretch/>
        </p:blipFill>
        <p:spPr bwMode="auto">
          <a:xfrm>
            <a:off x="467544" y="2276872"/>
            <a:ext cx="3962110" cy="33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5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761369" y="573500"/>
            <a:ext cx="7915087" cy="1200329"/>
          </a:xfrm>
          <a:prstGeom prst="rect">
            <a:avLst/>
          </a:prstGeom>
          <a:ln>
            <a:solidFill>
              <a:schemeClr val="accent1"/>
            </a:solidFill>
          </a:ln>
        </p:spPr>
        <p:txBody>
          <a:bodyPr wrap="square">
            <a:spAutoFit/>
          </a:bodyPr>
          <a:lstStyle/>
          <a:p>
            <a:r>
              <a:rPr lang="el-GR" sz="2400" dirty="0" smtClean="0">
                <a:latin typeface="+mj-lt"/>
              </a:rPr>
              <a:t>Ο εγκέφαλος αποτελείται από </a:t>
            </a:r>
            <a:r>
              <a:rPr lang="el-GR" sz="2400" dirty="0" smtClean="0"/>
              <a:t>100 δισεκατομμύρια </a:t>
            </a:r>
            <a:r>
              <a:rPr lang="el-GR" sz="2400" dirty="0" smtClean="0">
                <a:latin typeface="+mj-lt"/>
              </a:rPr>
              <a:t>νευρώνες </a:t>
            </a:r>
            <a:r>
              <a:rPr lang="el-GR" sz="2400" b="0" i="0" u="none" strike="noStrike" baseline="0" dirty="0" smtClean="0">
                <a:latin typeface="+mj-lt"/>
              </a:rPr>
              <a:t>οι οποίοι δέχονται, επεξεργάζονται και μεταβιβάζουν ερεθίσματα.</a:t>
            </a:r>
            <a:endParaRPr lang="el-GR" sz="2400" dirty="0">
              <a:latin typeface="+mj-lt"/>
            </a:endParaRPr>
          </a:p>
        </p:txBody>
      </p:sp>
      <p:sp>
        <p:nvSpPr>
          <p:cNvPr id="3" name="Ορθογώνιο 2"/>
          <p:cNvSpPr/>
          <p:nvPr/>
        </p:nvSpPr>
        <p:spPr>
          <a:xfrm>
            <a:off x="826390" y="2377672"/>
            <a:ext cx="7850066" cy="1569660"/>
          </a:xfrm>
          <a:prstGeom prst="rect">
            <a:avLst/>
          </a:prstGeom>
          <a:ln>
            <a:solidFill>
              <a:schemeClr val="accent1"/>
            </a:solidFill>
          </a:ln>
        </p:spPr>
        <p:txBody>
          <a:bodyPr wrap="square">
            <a:spAutoFit/>
          </a:bodyPr>
          <a:lstStyle/>
          <a:p>
            <a:r>
              <a:rPr lang="el-GR" sz="2400" b="0" i="0" u="none" strike="noStrike" baseline="0" dirty="0" smtClean="0">
                <a:latin typeface="+mj-lt"/>
              </a:rPr>
              <a:t>Εξειδικευμένες περιοχές του εγκεφάλου, τα </a:t>
            </a:r>
            <a:r>
              <a:rPr lang="el-GR" sz="2400" b="1" i="0" u="none" strike="noStrike" baseline="0" dirty="0" smtClean="0">
                <a:latin typeface="+mj-lt"/>
              </a:rPr>
              <a:t>κέντρα, </a:t>
            </a:r>
            <a:r>
              <a:rPr lang="el-GR" sz="2400" b="0" i="0" u="none" strike="noStrike" baseline="0" dirty="0" smtClean="0">
                <a:latin typeface="+mj-lt"/>
              </a:rPr>
              <a:t>είναι υπεύθυνες για τις </a:t>
            </a:r>
            <a:r>
              <a:rPr lang="el-GR" sz="2400" b="0" i="0" u="sng" strike="noStrike" baseline="0" dirty="0" smtClean="0">
                <a:latin typeface="+mj-lt"/>
              </a:rPr>
              <a:t>αισθήσεις</a:t>
            </a:r>
            <a:r>
              <a:rPr lang="el-GR" sz="2400" b="0" i="0" u="none" strike="noStrike" baseline="0" dirty="0" smtClean="0">
                <a:latin typeface="+mj-lt"/>
              </a:rPr>
              <a:t>, την </a:t>
            </a:r>
            <a:r>
              <a:rPr lang="el-GR" sz="2400" b="0" i="0" u="sng" strike="noStrike" baseline="0" dirty="0" smtClean="0">
                <a:latin typeface="+mj-lt"/>
              </a:rPr>
              <a:t>αντίληψη</a:t>
            </a:r>
            <a:r>
              <a:rPr lang="el-GR" sz="2400" b="0" i="0" u="none" strike="noStrike" baseline="0" dirty="0" smtClean="0">
                <a:latin typeface="+mj-lt"/>
              </a:rPr>
              <a:t>, τον </a:t>
            </a:r>
            <a:r>
              <a:rPr lang="el-GR" sz="2400" b="0" i="0" u="sng" strike="noStrike" baseline="0" dirty="0" smtClean="0">
                <a:latin typeface="+mj-lt"/>
              </a:rPr>
              <a:t>έ</a:t>
            </a:r>
            <a:r>
              <a:rPr lang="el-GR" sz="2400" u="sng" dirty="0" smtClean="0">
                <a:latin typeface="+mj-lt"/>
              </a:rPr>
              <a:t>λεγχο</a:t>
            </a:r>
            <a:r>
              <a:rPr lang="el-GR" sz="2400" dirty="0" smtClean="0">
                <a:latin typeface="+mj-lt"/>
              </a:rPr>
              <a:t> </a:t>
            </a:r>
            <a:r>
              <a:rPr lang="el-GR" sz="2400" dirty="0">
                <a:latin typeface="+mj-lt"/>
              </a:rPr>
              <a:t>και το </a:t>
            </a:r>
            <a:r>
              <a:rPr lang="el-GR" sz="2400" u="sng" dirty="0">
                <a:latin typeface="+mj-lt"/>
              </a:rPr>
              <a:t>συντονισμό</a:t>
            </a:r>
            <a:r>
              <a:rPr lang="el-GR" sz="2400" dirty="0">
                <a:latin typeface="+mj-lt"/>
              </a:rPr>
              <a:t> των μυϊκών </a:t>
            </a:r>
            <a:r>
              <a:rPr lang="el-GR" sz="2400" dirty="0" smtClean="0">
                <a:latin typeface="+mj-lt"/>
              </a:rPr>
              <a:t>κινήσεων </a:t>
            </a:r>
            <a:r>
              <a:rPr lang="el-GR" sz="2400" dirty="0">
                <a:latin typeface="+mj-lt"/>
              </a:rPr>
              <a:t>και τις ανώτερες </a:t>
            </a:r>
            <a:r>
              <a:rPr lang="el-GR" sz="2400" u="sng" dirty="0">
                <a:latin typeface="+mj-lt"/>
              </a:rPr>
              <a:t>πνευματικές λειτουργίες</a:t>
            </a:r>
            <a:r>
              <a:rPr lang="el-GR" sz="2400" dirty="0">
                <a:latin typeface="+mj-lt"/>
              </a:rPr>
              <a:t>.</a:t>
            </a:r>
          </a:p>
        </p:txBody>
      </p:sp>
      <p:sp>
        <p:nvSpPr>
          <p:cNvPr id="4" name="Ορθογώνιο 3"/>
          <p:cNvSpPr/>
          <p:nvPr/>
        </p:nvSpPr>
        <p:spPr>
          <a:xfrm>
            <a:off x="826390" y="4581128"/>
            <a:ext cx="7850066" cy="1200329"/>
          </a:xfrm>
          <a:prstGeom prst="rect">
            <a:avLst/>
          </a:prstGeom>
          <a:ln>
            <a:solidFill>
              <a:schemeClr val="accent1"/>
            </a:solidFill>
          </a:ln>
        </p:spPr>
        <p:txBody>
          <a:bodyPr wrap="square">
            <a:spAutoFit/>
          </a:bodyPr>
          <a:lstStyle/>
          <a:p>
            <a:r>
              <a:rPr lang="el-GR" sz="2400" b="0" i="0" u="none" strike="noStrike" baseline="0" dirty="0" smtClean="0">
                <a:latin typeface="+mj-lt"/>
              </a:rPr>
              <a:t>Στον εγκέφαλο εντοπίζονται επίσης κέντρα και νευρικές οδοί, που σχετίζονται με </a:t>
            </a:r>
            <a:r>
              <a:rPr lang="el-GR" sz="2400" b="0" i="0" u="sng" strike="noStrike" baseline="0" dirty="0" smtClean="0">
                <a:latin typeface="+mj-lt"/>
              </a:rPr>
              <a:t>τη ρύθμιση της δραστηριότητας των σπλάχνων</a:t>
            </a:r>
            <a:r>
              <a:rPr lang="el-GR" sz="2400" b="0" i="0" u="none" strike="noStrike" baseline="0" dirty="0" smtClean="0">
                <a:latin typeface="+mj-lt"/>
              </a:rPr>
              <a:t>.</a:t>
            </a:r>
            <a:endParaRPr lang="el-GR" sz="2400" dirty="0">
              <a:latin typeface="+mj-lt"/>
            </a:endParaRPr>
          </a:p>
        </p:txBody>
      </p:sp>
      <p:sp>
        <p:nvSpPr>
          <p:cNvPr id="5" name="Δεξιό βέλος 4"/>
          <p:cNvSpPr/>
          <p:nvPr/>
        </p:nvSpPr>
        <p:spPr>
          <a:xfrm>
            <a:off x="179512" y="980728"/>
            <a:ext cx="48920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ιό βέλος 5"/>
          <p:cNvSpPr/>
          <p:nvPr/>
        </p:nvSpPr>
        <p:spPr>
          <a:xfrm>
            <a:off x="179512" y="2982482"/>
            <a:ext cx="48920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ιό βέλος 6"/>
          <p:cNvSpPr/>
          <p:nvPr/>
        </p:nvSpPr>
        <p:spPr>
          <a:xfrm>
            <a:off x="179512" y="5001272"/>
            <a:ext cx="48920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90677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67544" y="332656"/>
            <a:ext cx="7970830" cy="5981854"/>
          </a:xfrm>
          <a:prstGeom prst="rect">
            <a:avLst/>
          </a:prstGeom>
          <a:noFill/>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pic>
      <p:sp>
        <p:nvSpPr>
          <p:cNvPr id="4" name="Rectangle 2"/>
          <p:cNvSpPr txBox="1">
            <a:spLocks noChangeArrowheads="1"/>
          </p:cNvSpPr>
          <p:nvPr/>
        </p:nvSpPr>
        <p:spPr>
          <a:xfrm>
            <a:off x="323528" y="5450414"/>
            <a:ext cx="3245069" cy="864096"/>
          </a:xfrm>
          <a:prstGeom prst="rect">
            <a:avLst/>
          </a:prstGeom>
        </p:spPr>
        <p:txBody>
          <a:bodyPr lIns="91439" tIns="45719" rIns="91439" bIns="45719"/>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l-GR" sz="2400" dirty="0">
                <a:solidFill>
                  <a:srgbClr val="FFC000"/>
                </a:solidFill>
              </a:rPr>
              <a:t>Κοιλιακή άποψη εγκεφάλου</a:t>
            </a:r>
          </a:p>
        </p:txBody>
      </p:sp>
    </p:spTree>
    <p:extLst>
      <p:ext uri="{BB962C8B-B14F-4D97-AF65-F5344CB8AC3E}">
        <p14:creationId xmlns:p14="http://schemas.microsoft.com/office/powerpoint/2010/main" val="2928275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512" y="188640"/>
            <a:ext cx="8485337" cy="2123658"/>
          </a:xfrm>
          <a:prstGeom prst="rect">
            <a:avLst/>
          </a:prstGeom>
        </p:spPr>
        <p:txBody>
          <a:bodyPr wrap="square">
            <a:spAutoFit/>
          </a:bodyPr>
          <a:lstStyle/>
          <a:p>
            <a:r>
              <a:rPr lang="el-GR" sz="2200" dirty="0" smtClean="0"/>
              <a:t>Ο ανθρώπινος εγκέφαλος είναι ο πιο πολύπλοκος όλων των άλλων ζώων, δεν είναι όμως και ο μεγαλύτερος σε απόλυτο μέγεθος π.χ. οι φάλαινες, πολλά είδη δελφινιών, και οι ελέφαντες, έχουν μεγαλύτερο εγκέφαλο από τον άνθρωπο </a:t>
            </a:r>
            <a:r>
              <a:rPr lang="el-GR" sz="2200" i="1" dirty="0" smtClean="0"/>
              <a:t>σε </a:t>
            </a:r>
            <a:r>
              <a:rPr lang="el-GR" sz="2200" b="1" i="1" dirty="0" smtClean="0">
                <a:solidFill>
                  <a:srgbClr val="0070C0"/>
                </a:solidFill>
              </a:rPr>
              <a:t>όγκο και βάρος</a:t>
            </a:r>
            <a:r>
              <a:rPr lang="el-GR" sz="2200" dirty="0" smtClean="0"/>
              <a:t>. </a:t>
            </a:r>
          </a:p>
          <a:p>
            <a:r>
              <a:rPr lang="el-GR" sz="2200" dirty="0" smtClean="0"/>
              <a:t>Αυτό όμως που δεν έχουν είναι ο τεράστιος αριθμός των συνάψεων του ενήλικου ανθρώπινου εγκεφάλου.</a:t>
            </a:r>
            <a:endParaRPr lang="el-GR" sz="2200" dirty="0"/>
          </a:p>
        </p:txBody>
      </p:sp>
      <p:sp>
        <p:nvSpPr>
          <p:cNvPr id="3" name="Ορθογώνιο 2"/>
          <p:cNvSpPr/>
          <p:nvPr/>
        </p:nvSpPr>
        <p:spPr>
          <a:xfrm>
            <a:off x="179512" y="4719094"/>
            <a:ext cx="8802173" cy="1785104"/>
          </a:xfrm>
          <a:prstGeom prst="rect">
            <a:avLst/>
          </a:prstGeom>
        </p:spPr>
        <p:txBody>
          <a:bodyPr wrap="square">
            <a:spAutoFit/>
          </a:bodyPr>
          <a:lstStyle/>
          <a:p>
            <a:r>
              <a:rPr lang="el-GR" sz="2200" b="1" dirty="0" smtClean="0">
                <a:solidFill>
                  <a:srgbClr val="C00000"/>
                </a:solidFill>
              </a:rPr>
              <a:t>Ο εγκέφαλος των ανδρών είναι ελαφρά μεγαλύτερος από αυτόν των γυναικών </a:t>
            </a:r>
            <a:r>
              <a:rPr lang="el-GR" sz="2200" dirty="0" smtClean="0"/>
              <a:t>(μέσος όγκος 1260 cm</a:t>
            </a:r>
            <a:r>
              <a:rPr lang="el-GR" sz="2200" baseline="30000" dirty="0" smtClean="0"/>
              <a:t>3</a:t>
            </a:r>
            <a:r>
              <a:rPr lang="el-GR" sz="2200" dirty="0" smtClean="0"/>
              <a:t> για τους άνδρες, και 1130 cm</a:t>
            </a:r>
            <a:r>
              <a:rPr lang="el-GR" sz="2200" baseline="30000" dirty="0" smtClean="0"/>
              <a:t>3</a:t>
            </a:r>
            <a:r>
              <a:rPr lang="el-GR" sz="2200" dirty="0" smtClean="0"/>
              <a:t> για τις γυναίκες). Όμως, μεγαλύτερος εγκέφαλος δεν σημαίνει και πιο νοήμων νους. Στους ανθρώπους υπάρχει πολύ μικρή συσχέτιση μεταξύ όγκου εγκεφάλου και IQ.</a:t>
            </a:r>
            <a:endParaRPr lang="el-GR" sz="2200" dirty="0"/>
          </a:p>
        </p:txBody>
      </p:sp>
      <p:sp>
        <p:nvSpPr>
          <p:cNvPr id="4" name="Ορθογώνιο 3"/>
          <p:cNvSpPr/>
          <p:nvPr/>
        </p:nvSpPr>
        <p:spPr>
          <a:xfrm>
            <a:off x="1776528" y="6466547"/>
            <a:ext cx="7344816" cy="261610"/>
          </a:xfrm>
          <a:prstGeom prst="rect">
            <a:avLst/>
          </a:prstGeom>
        </p:spPr>
        <p:txBody>
          <a:bodyPr wrap="square">
            <a:spAutoFit/>
          </a:bodyPr>
          <a:lstStyle/>
          <a:p>
            <a:r>
              <a:rPr lang="el-GR" sz="1100" dirty="0" smtClean="0"/>
              <a:t>Άλλωστε ο άνθρωπος με το ρεκόρ </a:t>
            </a:r>
            <a:r>
              <a:rPr lang="el-GR" sz="1100" dirty="0" err="1" smtClean="0"/>
              <a:t>Guinness</a:t>
            </a:r>
            <a:r>
              <a:rPr lang="el-GR" sz="1100" dirty="0" smtClean="0"/>
              <a:t> για το υψηλότερο IQ — οτιδήποτε κι αν σημαίνει αυτό — υπήρξε </a:t>
            </a:r>
            <a:r>
              <a:rPr lang="el-GR" sz="700" dirty="0" smtClean="0"/>
              <a:t>γυναίκα</a:t>
            </a:r>
            <a:endParaRPr lang="el-GR" sz="700" dirty="0"/>
          </a:p>
        </p:txBody>
      </p:sp>
      <p:pic>
        <p:nvPicPr>
          <p:cNvPr id="1026" name="Picture 2" descr="C:\Users\Kostas\Documents\02 foto\ART\nervous-system-neur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424" y="1988840"/>
            <a:ext cx="4132920" cy="257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857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My Documents\classes\cs107A\Lectures\Overheads_ppt\comp_brain_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1592" y="332656"/>
            <a:ext cx="8304864" cy="62292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7512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8855" y="332654"/>
            <a:ext cx="3587041" cy="1015663"/>
          </a:xfrm>
          <a:prstGeom prst="rect">
            <a:avLst/>
          </a:prstGeom>
          <a:solidFill>
            <a:schemeClr val="bg2">
              <a:lumMod val="75000"/>
            </a:schemeClr>
          </a:solidFill>
        </p:spPr>
        <p:txBody>
          <a:bodyPr wrap="square">
            <a:spAutoFit/>
          </a:bodyPr>
          <a:lstStyle/>
          <a:p>
            <a:r>
              <a:rPr lang="el-GR" sz="2000" b="1" dirty="0"/>
              <a:t>Διαφορετική η «καλωδίωση» γυναικείου και ανδρικού εγκεφάλου</a:t>
            </a:r>
          </a:p>
        </p:txBody>
      </p:sp>
      <p:pic>
        <p:nvPicPr>
          <p:cNvPr id="9218" name="Picture 2" descr="Διαφορετική η «καλωδίωση» γυναικείου και ανδρικού εγκεφάλο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9" y="1984570"/>
            <a:ext cx="3698976" cy="264637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726624" y="0"/>
            <a:ext cx="5525895" cy="6863417"/>
          </a:xfrm>
          <a:prstGeom prst="rect">
            <a:avLst/>
          </a:prstGeom>
        </p:spPr>
        <p:txBody>
          <a:bodyPr wrap="square">
            <a:spAutoFit/>
          </a:bodyPr>
          <a:lstStyle/>
          <a:p>
            <a:r>
              <a:rPr lang="el-GR" sz="2000" dirty="0"/>
              <a:t>Η συγκριτική </a:t>
            </a:r>
            <a:r>
              <a:rPr lang="el-GR" sz="2000" dirty="0" smtClean="0"/>
              <a:t>απεικόνιση</a:t>
            </a:r>
            <a:r>
              <a:rPr lang="en-US" sz="2000" dirty="0" smtClean="0"/>
              <a:t> </a:t>
            </a:r>
            <a:r>
              <a:rPr lang="el-GR" sz="2000" dirty="0" smtClean="0"/>
              <a:t>-</a:t>
            </a:r>
            <a:r>
              <a:rPr lang="en-US" sz="2000" dirty="0" smtClean="0"/>
              <a:t> </a:t>
            </a:r>
            <a:r>
              <a:rPr lang="el-GR" sz="2000" dirty="0" smtClean="0"/>
              <a:t>μια </a:t>
            </a:r>
            <a:r>
              <a:rPr lang="el-GR" sz="2000" dirty="0"/>
              <a:t>από τις μεγαλύτερες που έχουν γίνει ποτέ μεταξύ των δύο φύλων- έδειξε ότι στον εγκέφαλο των ανδρών υπάρχουν περισσότερες νευρικές συνάψεις μεταξύ του πρόσθιου και του οπίσθιου λοβού του εγκεφάλου. Αυτό σημαίνει ότι ο ανδρικός εγκέφαλος είναι δομημένος έτσι ώστε να διευκολύνει τη διασύνδεση ανάμεσα στην αντίληψη και στη συντονισμένη δράση των κινήσεων.</a:t>
            </a:r>
            <a:br>
              <a:rPr lang="el-GR" sz="2000" dirty="0"/>
            </a:br>
            <a:r>
              <a:rPr lang="el-GR" sz="2000" dirty="0"/>
              <a:t/>
            </a:r>
            <a:br>
              <a:rPr lang="el-GR" sz="2000" dirty="0"/>
            </a:br>
            <a:r>
              <a:rPr lang="el-GR" sz="2000" dirty="0"/>
              <a:t>Από την άλλη, ο εγκέφαλος των γυναικών έχει σαφώς μεγαλύτερη «καλωδίωση» μεταξύ του αριστερού και του δεξιού ημισφαιρίου, πράγμα που διευκολύνει την επικοινωνία ανάμεσα στη λογική ανάλυση και στη διαίσθηση.</a:t>
            </a:r>
            <a:br>
              <a:rPr lang="el-GR" sz="2000" dirty="0"/>
            </a:br>
            <a:r>
              <a:rPr lang="el-GR" sz="2000" dirty="0"/>
              <a:t/>
            </a:r>
            <a:br>
              <a:rPr lang="el-GR" sz="2000" dirty="0"/>
            </a:br>
            <a:r>
              <a:rPr lang="el-GR" sz="2000" dirty="0"/>
              <a:t>Σύμφωνα με </a:t>
            </a:r>
            <a:r>
              <a:rPr lang="el-GR" sz="2000" dirty="0" smtClean="0"/>
              <a:t>ορισμένες απόψεις</a:t>
            </a:r>
            <a:r>
              <a:rPr lang="el-GR" sz="2000" dirty="0"/>
              <a:t> </a:t>
            </a:r>
            <a:r>
              <a:rPr lang="el-GR" sz="2000" i="1" dirty="0">
                <a:solidFill>
                  <a:srgbClr val="002060"/>
                </a:solidFill>
              </a:rPr>
              <a:t>«η χαρτογράφηση του ανθρωπίνου εγκεφάλου δείχνει μια ξεκάθαρη διαφορά -και συμπληρωματικότητα- στην αρχιτεκτονική του και αυτή η διαφορετική νευρωνική βάση εξηγεί γιατί οι άνδρες υπερέχουν σε ορισμένα πράγματα και οι γυναίκες σε άλλα».</a:t>
            </a:r>
            <a:endParaRPr lang="el-GR" sz="2000" dirty="0">
              <a:solidFill>
                <a:srgbClr val="002060"/>
              </a:solidFill>
            </a:endParaRPr>
          </a:p>
        </p:txBody>
      </p:sp>
    </p:spTree>
    <p:extLst>
      <p:ext uri="{BB962C8B-B14F-4D97-AF65-F5344CB8AC3E}">
        <p14:creationId xmlns:p14="http://schemas.microsoft.com/office/powerpoint/2010/main" val="3687235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tovima.gr/files/1/2013/12/03/_71491129_brainp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8794"/>
            <a:ext cx="6309345" cy="6309346"/>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5796136" y="2875261"/>
            <a:ext cx="3347864" cy="1200329"/>
          </a:xfrm>
          <a:prstGeom prst="rect">
            <a:avLst/>
          </a:prstGeom>
        </p:spPr>
        <p:txBody>
          <a:bodyPr wrap="square">
            <a:spAutoFit/>
          </a:bodyPr>
          <a:lstStyle/>
          <a:p>
            <a:r>
              <a:rPr lang="el-GR" i="1" dirty="0"/>
              <a:t>Σε αυτήν την εικόνα φαίνονται οι διαφορές στην καλωδίωση μεταξύ ανδρών (μπλε χρώμα) και γυναικών (πορτοκαλί)</a:t>
            </a:r>
            <a:endParaRPr lang="el-GR" dirty="0"/>
          </a:p>
        </p:txBody>
      </p:sp>
    </p:spTree>
    <p:extLst>
      <p:ext uri="{BB962C8B-B14F-4D97-AF65-F5344CB8AC3E}">
        <p14:creationId xmlns:p14="http://schemas.microsoft.com/office/powerpoint/2010/main" val="1603059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856679" y="121163"/>
            <a:ext cx="5452711" cy="461665"/>
          </a:xfrm>
          <a:prstGeom prst="rect">
            <a:avLst/>
          </a:prstGeom>
        </p:spPr>
        <p:txBody>
          <a:bodyPr wrap="none">
            <a:spAutoFit/>
          </a:bodyPr>
          <a:lstStyle/>
          <a:p>
            <a:r>
              <a:rPr lang="el-GR" sz="2400" b="1" dirty="0">
                <a:solidFill>
                  <a:srgbClr val="C00000"/>
                </a:solidFill>
              </a:rPr>
              <a:t>Τα πλεονεκτήματα ανδρών και γυναικών</a:t>
            </a:r>
            <a:endParaRPr lang="el-GR" sz="2400" dirty="0">
              <a:solidFill>
                <a:srgbClr val="C00000"/>
              </a:solidFill>
            </a:endParaRPr>
          </a:p>
        </p:txBody>
      </p:sp>
      <p:sp>
        <p:nvSpPr>
          <p:cNvPr id="3" name="Ορθογώνιο 2"/>
          <p:cNvSpPr/>
          <p:nvPr/>
        </p:nvSpPr>
        <p:spPr>
          <a:xfrm>
            <a:off x="239550" y="654344"/>
            <a:ext cx="8784976" cy="6247864"/>
          </a:xfrm>
          <a:prstGeom prst="rect">
            <a:avLst/>
          </a:prstGeom>
        </p:spPr>
        <p:txBody>
          <a:bodyPr wrap="square">
            <a:spAutoFit/>
          </a:bodyPr>
          <a:lstStyle/>
          <a:p>
            <a:r>
              <a:rPr lang="el-GR" sz="2000" dirty="0"/>
              <a:t>Για παράδειγμα, σύμφωνα με τους ερευνητές, κατά μέσο όρο οι άνδρες μαθαίνουν και εκτελούν καλύτερα μια μεμονωμένη εργασία, όπως να κάνουν ποδήλατο ή να προσανατολίζονται στον χώρο (π.χ. διαβάζοντας χάρτες). Από την άλλη, οι γυναίκες έχουν καλύτερη προσοχή, ανώτερη μνήμη και συναισθηματική νοημοσύνη, καθώς και μεγαλύτερες κοινωνικές δεξιότητες, με αποτέλεσμα να είναι καλύτερα εφοδιασμένες για εργασίες που απαιτούν να γίνουν πολλά πράγματα ταυτόχρονα ή να βρεθούν λύσεις μέσα από ομαδική εργασία.</a:t>
            </a:r>
            <a:br>
              <a:rPr lang="el-GR" sz="2000" dirty="0"/>
            </a:br>
            <a:r>
              <a:rPr lang="el-GR" sz="2000" dirty="0"/>
              <a:t/>
            </a:r>
            <a:br>
              <a:rPr lang="el-GR" sz="2000" dirty="0"/>
            </a:br>
            <a:r>
              <a:rPr lang="el-GR" sz="2000" dirty="0"/>
              <a:t>Όσον αφορά την «καλωδίωση» μεταξύ των δύο ημισφαιρίων, κατ' εξαίρεση στους άνδρες αυτή είναι μεγαλύτερη μόνο στην παρεγκεφαλίδα, που αφορά τον έλεγχο των κινήσεων, ενώ αντίθετα σε αυτή την περιοχή οι γυναίκες έχουν περισσότερες συνδέσεις μέσα σε κάθε ημισφαίριο ξεχωριστά. Αυτό δίνει ένα πλεονέκτημα στους άνδρες αναφορικά με τον έλεγχο των μυών τους και τη συντονισμένη αισθητικοκινητική αντίληψη, κάτι που τους επιτρέπει για παράδειγμα να μάθουν ευκολότερα να κάνουν καλό σκι.</a:t>
            </a:r>
            <a:br>
              <a:rPr lang="el-GR" sz="2000" dirty="0"/>
            </a:br>
            <a:r>
              <a:rPr lang="el-GR" sz="2000" dirty="0"/>
              <a:t/>
            </a:r>
            <a:br>
              <a:rPr lang="el-GR" sz="2000" dirty="0"/>
            </a:br>
            <a:r>
              <a:rPr lang="el-GR" sz="2000" dirty="0"/>
              <a:t>Όσο μεγαλώνουν τα αγόρια και τα κορίτσια, τόσο οι διαφορές στους εγκεφάλους τους γίνονται πιο αισθητές, ενώ πριν την ηλικία των 13 ετών είναι πολύ λιγότερες, δηλαδή οι εγκέφαλοι των δύο φύλων στην παιδική ηλικία μοιάζουν περισσότερο μεταξύ τους.</a:t>
            </a:r>
          </a:p>
        </p:txBody>
      </p:sp>
    </p:spTree>
    <p:extLst>
      <p:ext uri="{BB962C8B-B14F-4D97-AF65-F5344CB8AC3E}">
        <p14:creationId xmlns:p14="http://schemas.microsoft.com/office/powerpoint/2010/main" val="71677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890712" y="332656"/>
            <a:ext cx="7416824" cy="1631216"/>
          </a:xfrm>
          <a:prstGeom prst="rect">
            <a:avLst/>
          </a:prstGeom>
        </p:spPr>
        <p:txBody>
          <a:bodyPr wrap="square">
            <a:spAutoFit/>
          </a:bodyPr>
          <a:lstStyle/>
          <a:p>
            <a:r>
              <a:rPr lang="el-GR" sz="2000" dirty="0" smtClean="0">
                <a:latin typeface="ArialNarrow"/>
              </a:rPr>
              <a:t>Ο εγκέφαλος χωρίζεται ανατομικά σε </a:t>
            </a:r>
            <a:r>
              <a:rPr lang="el-GR" sz="2000" b="0" i="0" u="none" strike="noStrike" baseline="0" dirty="0" smtClean="0">
                <a:latin typeface="ArialNarrow"/>
              </a:rPr>
              <a:t>τρεις περιοχές: </a:t>
            </a:r>
          </a:p>
          <a:p>
            <a:endParaRPr lang="el-GR" sz="2000" b="0" i="0" u="none" strike="noStrike" baseline="0" dirty="0" smtClean="0">
              <a:latin typeface="ArialNarrow"/>
            </a:endParaRPr>
          </a:p>
          <a:p>
            <a:pPr marL="342900" indent="-342900">
              <a:buFont typeface="Arial" pitchFamily="34" charset="0"/>
              <a:buChar char="•"/>
            </a:pPr>
            <a:r>
              <a:rPr lang="el-GR" sz="2000" b="0" i="0" u="none" strike="noStrike" baseline="0" dirty="0" smtClean="0">
                <a:latin typeface="ArialNarrow"/>
              </a:rPr>
              <a:t>στα εγκεφαλικά ημισφαίρια, </a:t>
            </a:r>
          </a:p>
          <a:p>
            <a:pPr marL="342900" indent="-342900">
              <a:buFont typeface="Arial" pitchFamily="34" charset="0"/>
              <a:buChar char="•"/>
            </a:pPr>
            <a:r>
              <a:rPr lang="el-GR" sz="2000" b="0" i="0" u="none" strike="noStrike" baseline="0" dirty="0" smtClean="0">
                <a:latin typeface="ArialNarrow"/>
              </a:rPr>
              <a:t>στο στέλεχος και </a:t>
            </a:r>
          </a:p>
          <a:p>
            <a:pPr marL="342900" indent="-342900">
              <a:buFont typeface="Arial" pitchFamily="34" charset="0"/>
              <a:buChar char="•"/>
            </a:pPr>
            <a:r>
              <a:rPr lang="el-GR" sz="2000" b="0" i="0" u="none" strike="noStrike" baseline="0" dirty="0" smtClean="0">
                <a:latin typeface="ArialNarrow"/>
              </a:rPr>
              <a:t>στην παρεγκεφαλίδα.</a:t>
            </a:r>
            <a:endParaRPr lang="el-GR" sz="2000" dirty="0"/>
          </a:p>
        </p:txBody>
      </p:sp>
      <p:sp>
        <p:nvSpPr>
          <p:cNvPr id="4" name="Shape 108"/>
          <p:cNvSpPr/>
          <p:nvPr/>
        </p:nvSpPr>
        <p:spPr>
          <a:xfrm>
            <a:off x="309925" y="2132856"/>
            <a:ext cx="8510547" cy="4320480"/>
          </a:xfrm>
          <a:prstGeom prst="rect">
            <a:avLst/>
          </a:prstGeom>
          <a:blipFill>
            <a:blip r:embed="rId2"/>
            <a:stretch>
              <a:fillRect/>
            </a:stretch>
          </a:blipFill>
        </p:spPr>
      </p:sp>
    </p:spTree>
    <p:extLst>
      <p:ext uri="{BB962C8B-B14F-4D97-AF65-F5344CB8AC3E}">
        <p14:creationId xmlns:p14="http://schemas.microsoft.com/office/powerpoint/2010/main" val="2627023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79512" y="1196752"/>
            <a:ext cx="4104456" cy="461665"/>
          </a:xfrm>
          <a:prstGeom prst="rect">
            <a:avLst/>
          </a:prstGeom>
        </p:spPr>
        <p:txBody>
          <a:bodyPr wrap="square">
            <a:spAutoFit/>
          </a:bodyPr>
          <a:lstStyle/>
          <a:p>
            <a:r>
              <a:rPr lang="el-GR" sz="2400" b="1" i="0" u="none" strike="noStrike" baseline="0" dirty="0" smtClean="0">
                <a:latin typeface="+mj-lt"/>
              </a:rPr>
              <a:t>Το Κεντρικό Νευρικό Σύστημα</a:t>
            </a:r>
            <a:endParaRPr lang="el-GR" sz="2400" b="1" dirty="0">
              <a:latin typeface="+mj-lt"/>
            </a:endParaRPr>
          </a:p>
        </p:txBody>
      </p:sp>
      <p:sp>
        <p:nvSpPr>
          <p:cNvPr id="5" name="Ορθογώνιο 4"/>
          <p:cNvSpPr/>
          <p:nvPr/>
        </p:nvSpPr>
        <p:spPr>
          <a:xfrm>
            <a:off x="3726160" y="1770409"/>
            <a:ext cx="4572000" cy="646331"/>
          </a:xfrm>
          <a:prstGeom prst="rect">
            <a:avLst/>
          </a:prstGeom>
          <a:ln>
            <a:solidFill>
              <a:schemeClr val="accent1"/>
            </a:solidFill>
          </a:ln>
        </p:spPr>
        <p:txBody>
          <a:bodyPr>
            <a:spAutoFit/>
          </a:bodyPr>
          <a:lstStyle/>
          <a:p>
            <a:r>
              <a:rPr lang="el-GR" dirty="0">
                <a:latin typeface="ArialNarrow"/>
              </a:rPr>
              <a:t>α</a:t>
            </a:r>
            <a:r>
              <a:rPr lang="el-GR" b="0" i="0" u="none" strike="noStrike" baseline="0" dirty="0" smtClean="0">
                <a:latin typeface="ArialNarrow"/>
              </a:rPr>
              <a:t>ποτελείται από τον </a:t>
            </a:r>
            <a:r>
              <a:rPr lang="el-GR" b="1" i="0" u="none" strike="noStrike" baseline="0" dirty="0" smtClean="0">
                <a:latin typeface="ArialNarrow-Bold"/>
              </a:rPr>
              <a:t>εγκέφαλο </a:t>
            </a:r>
            <a:r>
              <a:rPr lang="el-GR" b="0" i="0" u="none" strike="noStrike" baseline="0" dirty="0" smtClean="0">
                <a:latin typeface="ArialNarrow"/>
              </a:rPr>
              <a:t>και από το </a:t>
            </a:r>
            <a:r>
              <a:rPr lang="el-GR" b="1" i="0" u="none" strike="noStrike" baseline="0" dirty="0" smtClean="0">
                <a:latin typeface="ArialNarrow-Bold"/>
              </a:rPr>
              <a:t>νωτιαίο</a:t>
            </a:r>
            <a:r>
              <a:rPr lang="en-US" b="1" i="0" u="none" strike="noStrike" baseline="0" dirty="0" smtClean="0">
                <a:latin typeface="ArialNarrow-Bold"/>
              </a:rPr>
              <a:t> </a:t>
            </a:r>
            <a:r>
              <a:rPr lang="el-GR" b="1" i="0" u="none" strike="noStrike" baseline="0" dirty="0" smtClean="0">
                <a:latin typeface="ArialNarrow-Bold"/>
              </a:rPr>
              <a:t>μυελό</a:t>
            </a:r>
            <a:endParaRPr lang="el-GR" dirty="0"/>
          </a:p>
        </p:txBody>
      </p:sp>
      <p:sp>
        <p:nvSpPr>
          <p:cNvPr id="6" name="Ορθογώνιο 5"/>
          <p:cNvSpPr/>
          <p:nvPr/>
        </p:nvSpPr>
        <p:spPr>
          <a:xfrm>
            <a:off x="3491880" y="260648"/>
            <a:ext cx="5040560" cy="369332"/>
          </a:xfrm>
          <a:prstGeom prst="rect">
            <a:avLst/>
          </a:prstGeom>
          <a:ln>
            <a:solidFill>
              <a:schemeClr val="accent1"/>
            </a:solidFill>
          </a:ln>
        </p:spPr>
        <p:txBody>
          <a:bodyPr wrap="square">
            <a:spAutoFit/>
          </a:bodyPr>
          <a:lstStyle/>
          <a:p>
            <a:pPr lvl="0"/>
            <a:r>
              <a:rPr lang="el-GR" dirty="0">
                <a:solidFill>
                  <a:prstClr val="black"/>
                </a:solidFill>
                <a:latin typeface="ArialNarrow"/>
              </a:rPr>
              <a:t>συντονίζει</a:t>
            </a:r>
            <a:r>
              <a:rPr lang="en-US" dirty="0">
                <a:solidFill>
                  <a:prstClr val="black"/>
                </a:solidFill>
                <a:latin typeface="ArialNarrow"/>
              </a:rPr>
              <a:t> </a:t>
            </a:r>
            <a:r>
              <a:rPr lang="el-GR" dirty="0">
                <a:solidFill>
                  <a:prstClr val="black"/>
                </a:solidFill>
                <a:latin typeface="ArialNarrow"/>
              </a:rPr>
              <a:t>όλες τις λειτουργίες του οργανισμού.</a:t>
            </a:r>
            <a:endParaRPr lang="el-GR" dirty="0">
              <a:solidFill>
                <a:prstClr val="black"/>
              </a:solidFill>
            </a:endParaRPr>
          </a:p>
        </p:txBody>
      </p:sp>
      <p:sp>
        <p:nvSpPr>
          <p:cNvPr id="7" name="Δεξιό βέλος 6"/>
          <p:cNvSpPr/>
          <p:nvPr/>
        </p:nvSpPr>
        <p:spPr>
          <a:xfrm rot="20293873">
            <a:off x="2727665" y="658585"/>
            <a:ext cx="864096" cy="422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Δεξιό βέλος 7"/>
          <p:cNvSpPr/>
          <p:nvPr/>
        </p:nvSpPr>
        <p:spPr>
          <a:xfrm rot="1508046">
            <a:off x="2780127" y="1840201"/>
            <a:ext cx="864096" cy="422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03" y="2932442"/>
            <a:ext cx="5248892" cy="272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hape 33"/>
          <p:cNvSpPr/>
          <p:nvPr/>
        </p:nvSpPr>
        <p:spPr>
          <a:xfrm>
            <a:off x="5724128" y="2462353"/>
            <a:ext cx="3096344" cy="3990983"/>
          </a:xfrm>
          <a:prstGeom prst="rect">
            <a:avLst/>
          </a:prstGeom>
          <a:blipFill>
            <a:blip r:embed="rId3"/>
            <a:stretch>
              <a:fillRect/>
            </a:stretch>
          </a:blipFill>
        </p:spPr>
      </p:sp>
    </p:spTree>
    <p:extLst>
      <p:ext uri="{BB962C8B-B14F-4D97-AF65-F5344CB8AC3E}">
        <p14:creationId xmlns:p14="http://schemas.microsoft.com/office/powerpoint/2010/main" val="3438256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4"/>
          <p:cNvSpPr txBox="1"/>
          <p:nvPr/>
        </p:nvSpPr>
        <p:spPr>
          <a:xfrm>
            <a:off x="222888" y="1072570"/>
            <a:ext cx="4626637" cy="4608512"/>
          </a:xfrm>
          <a:prstGeom prst="rect">
            <a:avLst/>
          </a:prstGeom>
        </p:spPr>
        <p:txBody>
          <a:bodyPr lIns="38100" tIns="38100" rIns="38100" bIns="38100" anchor="t" anchorCtr="0">
            <a:noAutofit/>
          </a:bodyPr>
          <a:lstStyle/>
          <a:p>
            <a:pPr marL="285750" lvl="0" indent="-285750">
              <a:buFont typeface="Arial" pitchFamily="34" charset="0"/>
              <a:buChar char="•"/>
            </a:pPr>
            <a:r>
              <a:rPr lang="en-US" sz="2400" dirty="0">
                <a:solidFill>
                  <a:srgbClr val="000000"/>
                </a:solidFill>
                <a:latin typeface="Cambria" pitchFamily="18" charset="0"/>
                <a:ea typeface="Arial"/>
                <a:cs typeface="Arial"/>
                <a:sym typeface="Arial"/>
              </a:rPr>
              <a:t>Ο </a:t>
            </a:r>
            <a:r>
              <a:rPr lang="en-US" sz="2400" dirty="0" err="1">
                <a:solidFill>
                  <a:srgbClr val="000000"/>
                </a:solidFill>
                <a:latin typeface="Cambria" pitchFamily="18" charset="0"/>
                <a:ea typeface="Arial"/>
                <a:cs typeface="Arial"/>
                <a:sym typeface="Arial"/>
              </a:rPr>
              <a:t>εγκέφ</a:t>
            </a:r>
            <a:r>
              <a:rPr lang="en-US" sz="2400" dirty="0">
                <a:solidFill>
                  <a:srgbClr val="000000"/>
                </a:solidFill>
                <a:latin typeface="Cambria" pitchFamily="18" charset="0"/>
                <a:ea typeface="Arial"/>
                <a:cs typeface="Arial"/>
                <a:sym typeface="Arial"/>
              </a:rPr>
              <a:t>αλος προστατεύεται από την </a:t>
            </a:r>
            <a:r>
              <a:rPr lang="en-US" sz="2400" b="1" dirty="0">
                <a:solidFill>
                  <a:srgbClr val="C00000"/>
                </a:solidFill>
                <a:latin typeface="Cambria" pitchFamily="18" charset="0"/>
                <a:ea typeface="Arial"/>
                <a:cs typeface="Arial"/>
                <a:sym typeface="Arial"/>
              </a:rPr>
              <a:t>κρανιακή κοιλότητα </a:t>
            </a:r>
            <a:r>
              <a:rPr lang="en-US" sz="2400" dirty="0">
                <a:solidFill>
                  <a:srgbClr val="000000"/>
                </a:solidFill>
                <a:latin typeface="Cambria" pitchFamily="18" charset="0"/>
                <a:ea typeface="Arial"/>
                <a:cs typeface="Arial"/>
                <a:sym typeface="Arial"/>
              </a:rPr>
              <a:t>και ο νωτιαίος από τον </a:t>
            </a:r>
            <a:r>
              <a:rPr lang="en-US" sz="2400" b="1" dirty="0">
                <a:solidFill>
                  <a:srgbClr val="C00000"/>
                </a:solidFill>
                <a:latin typeface="Cambria" pitchFamily="18" charset="0"/>
                <a:ea typeface="Arial"/>
                <a:cs typeface="Arial"/>
                <a:sym typeface="Arial"/>
              </a:rPr>
              <a:t>σπονδυλικό σωλήνα</a:t>
            </a:r>
            <a:r>
              <a:rPr lang="en-US" sz="2400" dirty="0">
                <a:solidFill>
                  <a:srgbClr val="000000"/>
                </a:solidFill>
                <a:latin typeface="Cambria" pitchFamily="18" charset="0"/>
                <a:ea typeface="Arial"/>
                <a:cs typeface="Arial"/>
                <a:sym typeface="Arial"/>
              </a:rPr>
              <a:t>. </a:t>
            </a:r>
            <a:endParaRPr lang="el-GR" sz="2400" dirty="0" smtClean="0">
              <a:solidFill>
                <a:srgbClr val="000000"/>
              </a:solidFill>
              <a:latin typeface="Cambria" pitchFamily="18" charset="0"/>
              <a:ea typeface="Arial"/>
              <a:cs typeface="Arial"/>
              <a:sym typeface="Arial"/>
            </a:endParaRPr>
          </a:p>
          <a:p>
            <a:pPr marL="285750" lvl="0" indent="-285750">
              <a:buFont typeface="Arial" pitchFamily="34" charset="0"/>
              <a:buChar char="•"/>
            </a:pPr>
            <a:r>
              <a:rPr lang="el-GR" sz="2400" dirty="0" smtClean="0">
                <a:latin typeface="Cambria" pitchFamily="18" charset="0"/>
              </a:rPr>
              <a:t>Και </a:t>
            </a:r>
            <a:r>
              <a:rPr lang="el-GR" sz="2400" dirty="0">
                <a:latin typeface="Cambria" pitchFamily="18" charset="0"/>
              </a:rPr>
              <a:t>οι δύο περιβάλλονται από 3 </a:t>
            </a:r>
            <a:r>
              <a:rPr lang="el-GR" sz="2400" dirty="0" smtClean="0">
                <a:latin typeface="Cambria" pitchFamily="18" charset="0"/>
              </a:rPr>
              <a:t>προστατευτικές </a:t>
            </a:r>
            <a:r>
              <a:rPr lang="el-GR" sz="2400" dirty="0">
                <a:latin typeface="Cambria" pitchFamily="18" charset="0"/>
              </a:rPr>
              <a:t>μεμβράνες: τις μήνιγγες </a:t>
            </a:r>
          </a:p>
          <a:p>
            <a:pPr marL="285750" lvl="0" indent="-285750">
              <a:buFont typeface="Arial" pitchFamily="34" charset="0"/>
              <a:buChar char="•"/>
            </a:pPr>
            <a:r>
              <a:rPr lang="el-GR" sz="2400" dirty="0">
                <a:latin typeface="Cambria" pitchFamily="18" charset="0"/>
              </a:rPr>
              <a:t>Ανάμεσα στις 2 εσωτερικές μήνιγγες (</a:t>
            </a:r>
            <a:r>
              <a:rPr lang="el-GR" sz="2400" dirty="0" err="1">
                <a:latin typeface="Cambria" pitchFamily="18" charset="0"/>
              </a:rPr>
              <a:t>υπαραχνοειδής</a:t>
            </a:r>
            <a:r>
              <a:rPr lang="el-GR" sz="2400" dirty="0">
                <a:latin typeface="Cambria" pitchFamily="18" charset="0"/>
              </a:rPr>
              <a:t> χώρος) κυκλοφορεί το εγκεφαλονωτιαίο υγρό </a:t>
            </a:r>
          </a:p>
        </p:txBody>
      </p:sp>
      <p:sp>
        <p:nvSpPr>
          <p:cNvPr id="3" name="Ορθογώνιο 2"/>
          <p:cNvSpPr/>
          <p:nvPr/>
        </p:nvSpPr>
        <p:spPr>
          <a:xfrm>
            <a:off x="251520" y="191037"/>
            <a:ext cx="5421549" cy="461665"/>
          </a:xfrm>
          <a:prstGeom prst="rect">
            <a:avLst/>
          </a:prstGeom>
          <a:solidFill>
            <a:schemeClr val="bg2">
              <a:lumMod val="50000"/>
            </a:schemeClr>
          </a:solidFill>
          <a:ln>
            <a:solidFill>
              <a:schemeClr val="accent1"/>
            </a:solidFill>
          </a:ln>
        </p:spPr>
        <p:txBody>
          <a:bodyPr wrap="none">
            <a:spAutoFit/>
          </a:bodyPr>
          <a:lstStyle/>
          <a:p>
            <a:r>
              <a:rPr lang="el-GR" sz="2400" b="1" dirty="0">
                <a:latin typeface="ArialNarrow-Bold"/>
              </a:rPr>
              <a:t>Προστασία των οργάνων του Κ.Ν.Σ.</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909" y="935251"/>
            <a:ext cx="3951287"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520705" y="5949280"/>
            <a:ext cx="8300719" cy="707886"/>
          </a:xfrm>
          <a:prstGeom prst="rect">
            <a:avLst/>
          </a:prstGeom>
        </p:spPr>
        <p:txBody>
          <a:bodyPr wrap="square">
            <a:spAutoFit/>
          </a:bodyPr>
          <a:lstStyle/>
          <a:p>
            <a:r>
              <a:rPr lang="en-US" sz="2000" b="0" i="0" u="none" strike="noStrike" baseline="0" dirty="0" smtClean="0">
                <a:latin typeface="Cambria" pitchFamily="18" charset="0"/>
              </a:rPr>
              <a:t>T</a:t>
            </a:r>
            <a:r>
              <a:rPr lang="el-GR" sz="2000" b="0" i="0" u="none" strike="noStrike" baseline="0" dirty="0" smtClean="0">
                <a:latin typeface="Cambria" pitchFamily="18" charset="0"/>
              </a:rPr>
              <a:t>όσο ο εγκέφαλος όσο και ο νωτιαίος μυελός περιβάλλονται από τρεις προστατευτικές μεμβράνες, τις </a:t>
            </a:r>
            <a:r>
              <a:rPr lang="el-GR" sz="2000" b="1" i="0" u="none" strike="noStrike" baseline="0" dirty="0" smtClean="0">
                <a:latin typeface="Cambria" pitchFamily="18" charset="0"/>
              </a:rPr>
              <a:t>μήνιγγες</a:t>
            </a:r>
            <a:endParaRPr lang="el-GR" sz="2000" dirty="0">
              <a:latin typeface="Cambria" pitchFamily="18" charset="0"/>
            </a:endParaRPr>
          </a:p>
        </p:txBody>
      </p:sp>
    </p:spTree>
    <p:extLst>
      <p:ext uri="{BB962C8B-B14F-4D97-AF65-F5344CB8AC3E}">
        <p14:creationId xmlns:p14="http://schemas.microsoft.com/office/powerpoint/2010/main" val="2624982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52"/>
          <p:cNvSpPr/>
          <p:nvPr/>
        </p:nvSpPr>
        <p:spPr>
          <a:xfrm>
            <a:off x="5529749" y="1098713"/>
            <a:ext cx="3506747" cy="5165060"/>
          </a:xfrm>
          <a:prstGeom prst="rect">
            <a:avLst/>
          </a:prstGeom>
          <a:blipFill>
            <a:blip r:embed="rId2"/>
            <a:stretch>
              <a:fillRect/>
            </a:stretch>
          </a:blipFill>
        </p:spPr>
      </p:sp>
      <p:sp>
        <p:nvSpPr>
          <p:cNvPr id="2" name="Ορθογώνιο 1"/>
          <p:cNvSpPr/>
          <p:nvPr/>
        </p:nvSpPr>
        <p:spPr>
          <a:xfrm>
            <a:off x="130898" y="2347133"/>
            <a:ext cx="5254835" cy="3170099"/>
          </a:xfrm>
          <a:prstGeom prst="rect">
            <a:avLst/>
          </a:prstGeom>
          <a:ln>
            <a:solidFill>
              <a:srgbClr val="FF0000"/>
            </a:solidFill>
          </a:ln>
        </p:spPr>
        <p:txBody>
          <a:bodyPr wrap="square">
            <a:spAutoFit/>
          </a:bodyPr>
          <a:lstStyle/>
          <a:p>
            <a:pPr marL="342900" indent="-342900">
              <a:buFont typeface="Arial" pitchFamily="34" charset="0"/>
              <a:buChar char="•"/>
            </a:pPr>
            <a:r>
              <a:rPr lang="el-GR" sz="2000" dirty="0" smtClean="0"/>
              <a:t>μειώνει </a:t>
            </a:r>
            <a:r>
              <a:rPr lang="el-GR" sz="2000" dirty="0"/>
              <a:t>τους κραδασμούς και προστατεύει τον εγκέφαλο και το </a:t>
            </a:r>
            <a:r>
              <a:rPr lang="el-GR" sz="2000" dirty="0" smtClean="0"/>
              <a:t>νωτιαίο μυελό από </a:t>
            </a:r>
            <a:r>
              <a:rPr lang="el-GR" sz="2000" dirty="0"/>
              <a:t>τραυματισμούς</a:t>
            </a:r>
          </a:p>
          <a:p>
            <a:pPr marL="342900" indent="-342900">
              <a:buFont typeface="Arial" pitchFamily="34" charset="0"/>
              <a:buChar char="•"/>
            </a:pPr>
            <a:r>
              <a:rPr lang="el-GR" sz="2000" dirty="0" smtClean="0"/>
              <a:t>ρυθμίζει την </a:t>
            </a:r>
            <a:r>
              <a:rPr lang="el-GR" sz="2000" dirty="0" err="1" smtClean="0"/>
              <a:t>ενδοκρανιακή</a:t>
            </a:r>
            <a:r>
              <a:rPr lang="el-GR" sz="2000" dirty="0" smtClean="0"/>
              <a:t> πίεση </a:t>
            </a:r>
            <a:endParaRPr lang="el-GR" sz="2000" dirty="0"/>
          </a:p>
          <a:p>
            <a:pPr marL="342900" indent="-342900">
              <a:buFont typeface="Arial" pitchFamily="34" charset="0"/>
              <a:buChar char="•"/>
            </a:pPr>
            <a:r>
              <a:rPr lang="el-GR" sz="2000" dirty="0" smtClean="0"/>
              <a:t>μεταφέρει θρεπτικές ουσίες </a:t>
            </a:r>
            <a:r>
              <a:rPr lang="el-GR" sz="2000" dirty="0"/>
              <a:t>και συμβάλλει στη </a:t>
            </a:r>
            <a:r>
              <a:rPr lang="el-GR" sz="2000" dirty="0" smtClean="0"/>
              <a:t>θρέψη </a:t>
            </a:r>
            <a:r>
              <a:rPr lang="el-GR" sz="2000" dirty="0"/>
              <a:t>του εγκεφάλου και του νωτιαίου </a:t>
            </a:r>
            <a:r>
              <a:rPr lang="el-GR" sz="2000" dirty="0" smtClean="0"/>
              <a:t>μυελού</a:t>
            </a:r>
          </a:p>
          <a:p>
            <a:pPr marL="342900" indent="-342900">
              <a:buFont typeface="Arial" pitchFamily="34" charset="0"/>
              <a:buChar char="•"/>
            </a:pPr>
            <a:r>
              <a:rPr lang="el-GR" sz="2000" dirty="0" smtClean="0"/>
              <a:t>απομακρύνει τις άχρηστες ουσίες</a:t>
            </a:r>
            <a:endParaRPr lang="el-GR" sz="2000" dirty="0"/>
          </a:p>
          <a:p>
            <a:pPr marL="342900" indent="-342900">
              <a:buFont typeface="Arial" pitchFamily="34" charset="0"/>
              <a:buChar char="•"/>
            </a:pPr>
            <a:r>
              <a:rPr lang="el-GR" sz="2000" dirty="0" smtClean="0"/>
              <a:t>συμβάλλει στη στήριξη </a:t>
            </a:r>
            <a:r>
              <a:rPr lang="el-GR" sz="2000" dirty="0"/>
              <a:t>του εγκεφάλου και του νωτιαίου </a:t>
            </a:r>
            <a:r>
              <a:rPr lang="el-GR" sz="2000" dirty="0" smtClean="0"/>
              <a:t>μυελού</a:t>
            </a:r>
            <a:endParaRPr lang="el-GR" sz="2000" dirty="0"/>
          </a:p>
        </p:txBody>
      </p:sp>
      <p:sp>
        <p:nvSpPr>
          <p:cNvPr id="3" name="Ορθογώνιο 2"/>
          <p:cNvSpPr/>
          <p:nvPr/>
        </p:nvSpPr>
        <p:spPr>
          <a:xfrm>
            <a:off x="20794" y="5934670"/>
            <a:ext cx="9015702" cy="923330"/>
          </a:xfrm>
          <a:prstGeom prst="rect">
            <a:avLst/>
          </a:prstGeom>
        </p:spPr>
        <p:txBody>
          <a:bodyPr wrap="square">
            <a:spAutoFit/>
          </a:bodyPr>
          <a:lstStyle/>
          <a:p>
            <a:r>
              <a:rPr lang="el-GR" b="1" dirty="0" smtClean="0"/>
              <a:t>Όγκος ΕΝΥ</a:t>
            </a:r>
            <a:r>
              <a:rPr lang="el-GR" dirty="0"/>
              <a:t>: </a:t>
            </a:r>
            <a:r>
              <a:rPr lang="el-GR" dirty="0" smtClean="0"/>
              <a:t>περίπου 80-150 </a:t>
            </a:r>
            <a:r>
              <a:rPr lang="en-US" dirty="0" smtClean="0"/>
              <a:t>ml.</a:t>
            </a:r>
          </a:p>
          <a:p>
            <a:r>
              <a:rPr lang="el-GR" b="1" dirty="0" smtClean="0"/>
              <a:t>Σχηματίζεται </a:t>
            </a:r>
            <a:r>
              <a:rPr lang="el-GR" dirty="0" smtClean="0"/>
              <a:t>με ρυθμό περίπου 800</a:t>
            </a:r>
            <a:r>
              <a:rPr lang="en-US" dirty="0" smtClean="0"/>
              <a:t>ml/ 24</a:t>
            </a:r>
            <a:r>
              <a:rPr lang="el-GR" dirty="0" err="1" smtClean="0"/>
              <a:t>ωρο</a:t>
            </a:r>
            <a:r>
              <a:rPr lang="el-GR" dirty="0" smtClean="0"/>
              <a:t>, πενταπλάσια ποσότητα από τον συνολικό του όγκο</a:t>
            </a:r>
            <a:endParaRPr lang="el-GR" dirty="0"/>
          </a:p>
        </p:txBody>
      </p:sp>
      <p:sp>
        <p:nvSpPr>
          <p:cNvPr id="7" name="Ορθογώνιο 6"/>
          <p:cNvSpPr/>
          <p:nvPr/>
        </p:nvSpPr>
        <p:spPr>
          <a:xfrm>
            <a:off x="158601" y="116632"/>
            <a:ext cx="8877895" cy="461665"/>
          </a:xfrm>
          <a:prstGeom prst="rect">
            <a:avLst/>
          </a:prstGeom>
          <a:solidFill>
            <a:schemeClr val="bg2">
              <a:lumMod val="75000"/>
            </a:schemeClr>
          </a:solidFill>
        </p:spPr>
        <p:txBody>
          <a:bodyPr wrap="square">
            <a:spAutoFit/>
          </a:bodyPr>
          <a:lstStyle/>
          <a:p>
            <a:r>
              <a:rPr lang="el-GR" sz="2400" dirty="0" smtClean="0"/>
              <a:t>το </a:t>
            </a:r>
            <a:r>
              <a:rPr lang="el-GR" sz="2400" b="1" dirty="0"/>
              <a:t>εγκεφαλονωτιαίο </a:t>
            </a:r>
            <a:r>
              <a:rPr lang="el-GR" sz="2400" b="1" dirty="0" smtClean="0"/>
              <a:t>υγρό</a:t>
            </a:r>
            <a:r>
              <a:rPr lang="el-GR" sz="2400" dirty="0" smtClean="0"/>
              <a:t> </a:t>
            </a:r>
            <a:endParaRPr lang="el-GR" sz="2400" dirty="0"/>
          </a:p>
        </p:txBody>
      </p:sp>
      <p:sp>
        <p:nvSpPr>
          <p:cNvPr id="8" name="Shape 55"/>
          <p:cNvSpPr txBox="1"/>
          <p:nvPr/>
        </p:nvSpPr>
        <p:spPr>
          <a:xfrm>
            <a:off x="5521179" y="5085149"/>
            <a:ext cx="1501399" cy="1178624"/>
          </a:xfrm>
          <a:prstGeom prst="rect">
            <a:avLst/>
          </a:prstGeom>
        </p:spPr>
        <p:txBody>
          <a:bodyPr lIns="38100" tIns="38100" rIns="38100" bIns="38100" anchor="ctr" anchorCtr="0">
            <a:noAutofit/>
          </a:bodyPr>
          <a:lstStyle/>
          <a:p>
            <a:pPr marL="0" marR="0" indent="0" algn="ctr">
              <a:lnSpc>
                <a:spcPct val="119791"/>
              </a:lnSpc>
              <a:spcBef>
                <a:spcPts val="0"/>
              </a:spcBef>
              <a:spcAft>
                <a:spcPts val="0"/>
              </a:spcAft>
              <a:buNone/>
            </a:pPr>
            <a:r>
              <a:rPr lang="en-US" sz="1200" b="1" dirty="0" err="1">
                <a:solidFill>
                  <a:srgbClr val="002060"/>
                </a:solidFill>
                <a:ea typeface="Arial"/>
                <a:cs typeface="Arial"/>
                <a:sym typeface="Arial"/>
              </a:rPr>
              <a:t>Οι</a:t>
            </a:r>
            <a:r>
              <a:rPr lang="en-US" sz="1200" b="1" dirty="0">
                <a:solidFill>
                  <a:srgbClr val="002060"/>
                </a:solidFill>
                <a:ea typeface="Arial"/>
                <a:cs typeface="Arial"/>
                <a:sym typeface="Arial"/>
              </a:rPr>
              <a:t> </a:t>
            </a:r>
            <a:r>
              <a:rPr lang="en-US" sz="1200" b="1" dirty="0" err="1">
                <a:solidFill>
                  <a:srgbClr val="002060"/>
                </a:solidFill>
                <a:ea typeface="Arial"/>
                <a:cs typeface="Arial"/>
                <a:sym typeface="Arial"/>
              </a:rPr>
              <a:t>χώροι</a:t>
            </a:r>
            <a:r>
              <a:rPr lang="en-US" sz="1200" b="1" dirty="0">
                <a:solidFill>
                  <a:srgbClr val="002060"/>
                </a:solidFill>
                <a:ea typeface="Arial"/>
                <a:cs typeface="Arial"/>
                <a:sym typeface="Arial"/>
              </a:rPr>
              <a:t> </a:t>
            </a:r>
            <a:r>
              <a:rPr lang="en-US" sz="1200" b="1" dirty="0" err="1">
                <a:solidFill>
                  <a:srgbClr val="002060"/>
                </a:solidFill>
                <a:ea typeface="Arial"/>
                <a:cs typeface="Arial"/>
                <a:sym typeface="Arial"/>
              </a:rPr>
              <a:t>του</a:t>
            </a:r>
            <a:r>
              <a:rPr lang="en-US" sz="1200" b="1" dirty="0">
                <a:solidFill>
                  <a:srgbClr val="002060"/>
                </a:solidFill>
                <a:ea typeface="Arial"/>
                <a:cs typeface="Arial"/>
                <a:sym typeface="Arial"/>
              </a:rPr>
              <a:t> </a:t>
            </a:r>
            <a:r>
              <a:rPr lang="en-US" sz="1200" b="1" dirty="0" err="1">
                <a:solidFill>
                  <a:srgbClr val="002060"/>
                </a:solidFill>
                <a:ea typeface="Arial"/>
                <a:cs typeface="Arial"/>
                <a:sym typeface="Arial"/>
              </a:rPr>
              <a:t>εγκεφ</a:t>
            </a:r>
            <a:r>
              <a:rPr lang="en-US" sz="1200" b="1" dirty="0">
                <a:solidFill>
                  <a:srgbClr val="002060"/>
                </a:solidFill>
                <a:ea typeface="Arial"/>
                <a:cs typeface="Arial"/>
                <a:sym typeface="Arial"/>
              </a:rPr>
              <a:t>αλονωτιαίου υγρού με μπλε χρώμα </a:t>
            </a:r>
          </a:p>
        </p:txBody>
      </p:sp>
      <p:sp>
        <p:nvSpPr>
          <p:cNvPr id="4" name="Ορθογώνιο 3"/>
          <p:cNvSpPr/>
          <p:nvPr/>
        </p:nvSpPr>
        <p:spPr>
          <a:xfrm>
            <a:off x="130899" y="698602"/>
            <a:ext cx="5254833" cy="400110"/>
          </a:xfrm>
          <a:prstGeom prst="rect">
            <a:avLst/>
          </a:prstGeom>
          <a:ln>
            <a:solidFill>
              <a:srgbClr val="FF0000"/>
            </a:solidFill>
          </a:ln>
        </p:spPr>
        <p:txBody>
          <a:bodyPr wrap="square">
            <a:spAutoFit/>
          </a:bodyPr>
          <a:lstStyle/>
          <a:p>
            <a:r>
              <a:rPr lang="el-GR" sz="2000" dirty="0">
                <a:latin typeface="Cambria" pitchFamily="18" charset="0"/>
              </a:rPr>
              <a:t>Π</a:t>
            </a:r>
            <a:r>
              <a:rPr lang="en-US" sz="2000" dirty="0">
                <a:latin typeface="Cambria" pitchFamily="18" charset="0"/>
              </a:rPr>
              <a:t>α</a:t>
            </a:r>
            <a:r>
              <a:rPr lang="en-US" sz="2000" dirty="0" err="1">
                <a:latin typeface="Cambria" pitchFamily="18" charset="0"/>
              </a:rPr>
              <a:t>ράγετ</a:t>
            </a:r>
            <a:r>
              <a:rPr lang="en-US" sz="2000" dirty="0">
                <a:latin typeface="Cambria" pitchFamily="18" charset="0"/>
              </a:rPr>
              <a:t>αι  </a:t>
            </a:r>
            <a:r>
              <a:rPr lang="el-GR" sz="2000" dirty="0">
                <a:latin typeface="Cambria" pitchFamily="18" charset="0"/>
              </a:rPr>
              <a:t>στις </a:t>
            </a:r>
            <a:r>
              <a:rPr lang="en-US" sz="2000" dirty="0">
                <a:latin typeface="Cambria" pitchFamily="18" charset="0"/>
              </a:rPr>
              <a:t>4 </a:t>
            </a:r>
            <a:r>
              <a:rPr lang="en-US" sz="2000" dirty="0" err="1">
                <a:latin typeface="Cambria" pitchFamily="18" charset="0"/>
              </a:rPr>
              <a:t>κοιλ</a:t>
            </a:r>
            <a:r>
              <a:rPr lang="el-GR" sz="2000" dirty="0" err="1">
                <a:latin typeface="Cambria" pitchFamily="18" charset="0"/>
              </a:rPr>
              <a:t>ίες</a:t>
            </a:r>
            <a:r>
              <a:rPr lang="el-GR" sz="2000" dirty="0">
                <a:latin typeface="Cambria" pitchFamily="18" charset="0"/>
              </a:rPr>
              <a:t> του εγκεφάλου </a:t>
            </a:r>
          </a:p>
        </p:txBody>
      </p:sp>
      <p:sp>
        <p:nvSpPr>
          <p:cNvPr id="5" name="Ορθογώνιο 4"/>
          <p:cNvSpPr/>
          <p:nvPr/>
        </p:nvSpPr>
        <p:spPr>
          <a:xfrm>
            <a:off x="130900" y="1214807"/>
            <a:ext cx="5254833" cy="1015663"/>
          </a:xfrm>
          <a:prstGeom prst="rect">
            <a:avLst/>
          </a:prstGeom>
          <a:ln>
            <a:solidFill>
              <a:srgbClr val="FF0000"/>
            </a:solidFill>
          </a:ln>
        </p:spPr>
        <p:txBody>
          <a:bodyPr wrap="square">
            <a:spAutoFit/>
          </a:bodyPr>
          <a:lstStyle/>
          <a:p>
            <a:r>
              <a:rPr lang="el-GR" sz="2000" dirty="0">
                <a:latin typeface="Cambria" pitchFamily="18" charset="0"/>
              </a:rPr>
              <a:t>Κυκλοφορεί στον κεντρικό νευρικό σωλήνα του νωτιαίου μυελού, στον </a:t>
            </a:r>
            <a:r>
              <a:rPr lang="el-GR" sz="2000" dirty="0" err="1">
                <a:latin typeface="Cambria" pitchFamily="18" charset="0"/>
              </a:rPr>
              <a:t>υπαραχνοειδή</a:t>
            </a:r>
            <a:r>
              <a:rPr lang="el-GR" sz="2000" dirty="0">
                <a:latin typeface="Cambria" pitchFamily="18" charset="0"/>
              </a:rPr>
              <a:t> χώρο και φυσικά στις κοιλίες του εγκεφάλου. </a:t>
            </a:r>
          </a:p>
        </p:txBody>
      </p:sp>
      <p:sp>
        <p:nvSpPr>
          <p:cNvPr id="10" name="Ορθογώνιο 9"/>
          <p:cNvSpPr/>
          <p:nvPr/>
        </p:nvSpPr>
        <p:spPr>
          <a:xfrm>
            <a:off x="5605647" y="195022"/>
            <a:ext cx="3354950" cy="1023101"/>
          </a:xfrm>
          <a:prstGeom prst="rect">
            <a:avLst/>
          </a:prstGeom>
          <a:solidFill>
            <a:schemeClr val="tx2">
              <a:lumMod val="20000"/>
              <a:lumOff val="80000"/>
            </a:schemeClr>
          </a:solidFill>
        </p:spPr>
        <p:txBody>
          <a:bodyPr wrap="square">
            <a:spAutoFit/>
          </a:bodyPr>
          <a:lstStyle/>
          <a:p>
            <a:pPr marL="146756" lvl="0">
              <a:lnSpc>
                <a:spcPct val="108173"/>
              </a:lnSpc>
              <a:spcBef>
                <a:spcPts val="500"/>
              </a:spcBef>
              <a:buClr>
                <a:srgbClr val="C00000"/>
              </a:buClr>
              <a:buSzPct val="166028"/>
            </a:pPr>
            <a:r>
              <a:rPr lang="en-US" sz="1400" b="1" dirty="0">
                <a:solidFill>
                  <a:srgbClr val="C00000"/>
                </a:solidFill>
                <a:ea typeface="Arial"/>
                <a:cs typeface="Arial"/>
                <a:sym typeface="Arial"/>
              </a:rPr>
              <a:t>ΚΟΙΛΙΕΣ (1,2,3,4)</a:t>
            </a:r>
            <a:r>
              <a:rPr lang="en-US" sz="1400" dirty="0">
                <a:solidFill>
                  <a:srgbClr val="000000"/>
                </a:solidFill>
                <a:ea typeface="Arial"/>
                <a:cs typeface="Arial"/>
                <a:sym typeface="Arial"/>
              </a:rPr>
              <a:t>: 4 </a:t>
            </a:r>
            <a:r>
              <a:rPr lang="en-US" sz="1400" dirty="0" err="1">
                <a:solidFill>
                  <a:srgbClr val="000000"/>
                </a:solidFill>
                <a:ea typeface="Arial"/>
                <a:cs typeface="Arial"/>
                <a:sym typeface="Arial"/>
              </a:rPr>
              <a:t>κοιλότητες</a:t>
            </a:r>
            <a:r>
              <a:rPr lang="en-US" sz="1400" dirty="0">
                <a:solidFill>
                  <a:srgbClr val="000000"/>
                </a:solidFill>
                <a:ea typeface="Arial"/>
                <a:cs typeface="Arial"/>
                <a:sym typeface="Arial"/>
              </a:rPr>
              <a:t> </a:t>
            </a:r>
            <a:r>
              <a:rPr lang="en-US" sz="1400" dirty="0" err="1">
                <a:solidFill>
                  <a:srgbClr val="000000"/>
                </a:solidFill>
                <a:ea typeface="Arial"/>
                <a:cs typeface="Arial"/>
                <a:sym typeface="Arial"/>
              </a:rPr>
              <a:t>στις</a:t>
            </a:r>
            <a:r>
              <a:rPr lang="en-US" sz="1400" dirty="0">
                <a:solidFill>
                  <a:srgbClr val="000000"/>
                </a:solidFill>
                <a:ea typeface="Arial"/>
                <a:cs typeface="Arial"/>
                <a:sym typeface="Arial"/>
              </a:rPr>
              <a:t> οπ</a:t>
            </a:r>
            <a:r>
              <a:rPr lang="en-US" sz="1400" dirty="0" err="1">
                <a:solidFill>
                  <a:srgbClr val="000000"/>
                </a:solidFill>
                <a:ea typeface="Arial"/>
                <a:cs typeface="Arial"/>
                <a:sym typeface="Arial"/>
              </a:rPr>
              <a:t>οίες</a:t>
            </a:r>
            <a:r>
              <a:rPr lang="en-US" sz="1400" dirty="0">
                <a:solidFill>
                  <a:srgbClr val="000000"/>
                </a:solidFill>
                <a:ea typeface="Arial"/>
                <a:cs typeface="Arial"/>
                <a:sym typeface="Arial"/>
              </a:rPr>
              <a:t> πα</a:t>
            </a:r>
            <a:r>
              <a:rPr lang="en-US" sz="1400" dirty="0" err="1">
                <a:solidFill>
                  <a:srgbClr val="000000"/>
                </a:solidFill>
                <a:ea typeface="Arial"/>
                <a:cs typeface="Arial"/>
                <a:sym typeface="Arial"/>
              </a:rPr>
              <a:t>ράγετ</a:t>
            </a:r>
            <a:r>
              <a:rPr lang="en-US" sz="1400" dirty="0">
                <a:solidFill>
                  <a:srgbClr val="000000"/>
                </a:solidFill>
                <a:ea typeface="Arial"/>
                <a:cs typeface="Arial"/>
                <a:sym typeface="Arial"/>
              </a:rPr>
              <a:t>αι το εγκεφαλονωτιαίο υγρό και επικοινωνούν με τον κεντρικό νευρικό σωλήνα του νωτιαίου μυελού. </a:t>
            </a:r>
          </a:p>
        </p:txBody>
      </p:sp>
    </p:spTree>
    <p:extLst>
      <p:ext uri="{BB962C8B-B14F-4D97-AF65-F5344CB8AC3E}">
        <p14:creationId xmlns:p14="http://schemas.microsoft.com/office/powerpoint/2010/main" val="3170506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Ομάδα 2"/>
          <p:cNvGrpSpPr/>
          <p:nvPr/>
        </p:nvGrpSpPr>
        <p:grpSpPr>
          <a:xfrm>
            <a:off x="4855851" y="128617"/>
            <a:ext cx="4255018" cy="6480720"/>
            <a:chOff x="2339752" y="116632"/>
            <a:chExt cx="4255018" cy="6480720"/>
          </a:xfrm>
        </p:grpSpPr>
        <p:pic>
          <p:nvPicPr>
            <p:cNvPr id="1026" name="Picture 2" descr="http://users.sch.gr/nmpantis/Joomla/images/stories/nevriko/img_E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6632"/>
              <a:ext cx="4255018" cy="6480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32040" y="6228020"/>
              <a:ext cx="1662730" cy="369332"/>
            </a:xfrm>
            <a:prstGeom prst="rect">
              <a:avLst/>
            </a:prstGeom>
            <a:solidFill>
              <a:schemeClr val="bg1"/>
            </a:solidFill>
          </p:spPr>
          <p:txBody>
            <a:bodyPr wrap="square" rtlCol="0">
              <a:spAutoFit/>
            </a:bodyPr>
            <a:lstStyle/>
            <a:p>
              <a:endParaRPr lang="el-GR" dirty="0"/>
            </a:p>
          </p:txBody>
        </p:sp>
      </p:gr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93" y="908720"/>
            <a:ext cx="408230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hape 43"/>
          <p:cNvSpPr/>
          <p:nvPr/>
        </p:nvSpPr>
        <p:spPr>
          <a:xfrm>
            <a:off x="3851919" y="3249850"/>
            <a:ext cx="2202487" cy="2920360"/>
          </a:xfrm>
          <a:prstGeom prst="rect">
            <a:avLst/>
          </a:prstGeom>
          <a:blipFill>
            <a:blip r:embed="rId4"/>
            <a:stretch>
              <a:fillRect/>
            </a:stretch>
          </a:blipFill>
          <a:ln>
            <a:solidFill>
              <a:schemeClr val="accent1"/>
            </a:solidFill>
          </a:ln>
        </p:spPr>
      </p:sp>
      <p:sp>
        <p:nvSpPr>
          <p:cNvPr id="7" name="Ορθογώνιο 6"/>
          <p:cNvSpPr/>
          <p:nvPr/>
        </p:nvSpPr>
        <p:spPr>
          <a:xfrm>
            <a:off x="467544" y="165447"/>
            <a:ext cx="3660067" cy="523220"/>
          </a:xfrm>
          <a:prstGeom prst="rect">
            <a:avLst/>
          </a:prstGeom>
        </p:spPr>
        <p:txBody>
          <a:bodyPr wrap="square">
            <a:spAutoFit/>
          </a:bodyPr>
          <a:lstStyle/>
          <a:p>
            <a:r>
              <a:rPr lang="el-GR" sz="2800" b="1" dirty="0" smtClean="0"/>
              <a:t>ΚΥΚΛΟΦΟΡΙΑ ΤΟΥ ΕΝΥ </a:t>
            </a:r>
            <a:endParaRPr lang="el-GR" sz="2800" dirty="0"/>
          </a:p>
        </p:txBody>
      </p:sp>
      <p:sp>
        <p:nvSpPr>
          <p:cNvPr id="8" name="Ορθογώνιο 7"/>
          <p:cNvSpPr/>
          <p:nvPr/>
        </p:nvSpPr>
        <p:spPr>
          <a:xfrm>
            <a:off x="971600" y="6167298"/>
            <a:ext cx="7272808" cy="690702"/>
          </a:xfrm>
          <a:prstGeom prst="rect">
            <a:avLst/>
          </a:prstGeom>
          <a:solidFill>
            <a:srgbClr val="FFC000"/>
          </a:solidFill>
          <a:ln>
            <a:solidFill>
              <a:schemeClr val="accent1"/>
            </a:solidFill>
          </a:ln>
        </p:spPr>
        <p:txBody>
          <a:bodyPr wrap="square">
            <a:spAutoFit/>
          </a:bodyPr>
          <a:lstStyle/>
          <a:p>
            <a:pPr marL="146756" lvl="0">
              <a:lnSpc>
                <a:spcPct val="108173"/>
              </a:lnSpc>
              <a:spcBef>
                <a:spcPts val="500"/>
              </a:spcBef>
              <a:buClr>
                <a:srgbClr val="000000"/>
              </a:buClr>
              <a:buSzPct val="166028"/>
            </a:pPr>
            <a:r>
              <a:rPr lang="en-US" dirty="0" err="1">
                <a:solidFill>
                  <a:srgbClr val="000000"/>
                </a:solidFill>
                <a:latin typeface="Arial"/>
                <a:ea typeface="Arial"/>
                <a:cs typeface="Arial"/>
                <a:sym typeface="Arial"/>
              </a:rPr>
              <a:t>Κυκλοφορεί</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στον</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κεντρικό</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νευρικό</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σωλήν</a:t>
            </a:r>
            <a:r>
              <a:rPr lang="en-US" dirty="0">
                <a:solidFill>
                  <a:srgbClr val="000000"/>
                </a:solidFill>
                <a:latin typeface="Arial"/>
                <a:ea typeface="Arial"/>
                <a:cs typeface="Arial"/>
                <a:sym typeface="Arial"/>
              </a:rPr>
              <a:t>α του νωτιαίου </a:t>
            </a:r>
            <a:r>
              <a:rPr lang="en-US" dirty="0" smtClean="0">
                <a:solidFill>
                  <a:srgbClr val="000000"/>
                </a:solidFill>
                <a:latin typeface="Arial"/>
                <a:ea typeface="Arial"/>
                <a:cs typeface="Arial"/>
                <a:sym typeface="Arial"/>
              </a:rPr>
              <a:t>μυελού, </a:t>
            </a:r>
            <a:r>
              <a:rPr lang="el-GR" dirty="0" smtClean="0">
                <a:solidFill>
                  <a:srgbClr val="000000"/>
                </a:solidFill>
                <a:latin typeface="Arial"/>
                <a:ea typeface="Arial"/>
                <a:cs typeface="Arial"/>
                <a:sym typeface="Arial"/>
              </a:rPr>
              <a:t>στον </a:t>
            </a:r>
            <a:r>
              <a:rPr lang="el-GR" dirty="0" err="1" smtClean="0">
                <a:solidFill>
                  <a:srgbClr val="000000"/>
                </a:solidFill>
                <a:latin typeface="Arial"/>
                <a:ea typeface="Arial"/>
                <a:cs typeface="Arial"/>
                <a:sym typeface="Arial"/>
              </a:rPr>
              <a:t>υπαραχνοειδή</a:t>
            </a:r>
            <a:r>
              <a:rPr lang="el-GR" dirty="0" smtClean="0">
                <a:solidFill>
                  <a:srgbClr val="000000"/>
                </a:solidFill>
                <a:latin typeface="Arial"/>
                <a:ea typeface="Arial"/>
                <a:cs typeface="Arial"/>
                <a:sym typeface="Arial"/>
              </a:rPr>
              <a:t> χώρο</a:t>
            </a:r>
            <a:r>
              <a:rPr lang="en-US" dirty="0" smtClean="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και στις κοιλίες του εγκεφάλου. </a:t>
            </a:r>
          </a:p>
        </p:txBody>
      </p:sp>
    </p:spTree>
    <p:extLst>
      <p:ext uri="{BB962C8B-B14F-4D97-AF65-F5344CB8AC3E}">
        <p14:creationId xmlns:p14="http://schemas.microsoft.com/office/powerpoint/2010/main" val="823297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ΚΡΑΝΙΟΪΕΡΟΣ ΡΥΘΜΟΣ.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4108" y="476672"/>
            <a:ext cx="7488832" cy="5616624"/>
          </a:xfrm>
          <a:prstGeom prst="rect">
            <a:avLst/>
          </a:prstGeom>
        </p:spPr>
      </p:pic>
    </p:spTree>
    <p:extLst>
      <p:ext uri="{BB962C8B-B14F-4D97-AF65-F5344CB8AC3E}">
        <p14:creationId xmlns:p14="http://schemas.microsoft.com/office/powerpoint/2010/main" val="1551480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Ομάδα 2"/>
          <p:cNvGrpSpPr/>
          <p:nvPr/>
        </p:nvGrpSpPr>
        <p:grpSpPr>
          <a:xfrm>
            <a:off x="0" y="0"/>
            <a:ext cx="9144000" cy="6858000"/>
            <a:chOff x="0" y="0"/>
            <a:chExt cx="9144000" cy="685800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3648" y="6453336"/>
              <a:ext cx="2627784" cy="4046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23769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214944"/>
            <a:ext cx="6725816" cy="1200329"/>
          </a:xfrm>
          <a:prstGeom prst="rect">
            <a:avLst/>
          </a:prstGeom>
          <a:solidFill>
            <a:schemeClr val="tx2">
              <a:lumMod val="60000"/>
              <a:lumOff val="40000"/>
            </a:schemeClr>
          </a:solidFill>
          <a:ln>
            <a:solidFill>
              <a:srgbClr val="FF0000"/>
            </a:solidFill>
          </a:ln>
        </p:spPr>
        <p:txBody>
          <a:bodyPr wrap="none" rtlCol="0">
            <a:spAutoFit/>
          </a:bodyPr>
          <a:lstStyle/>
          <a:p>
            <a:r>
              <a:rPr lang="el-GR" sz="7200" b="1" dirty="0" smtClean="0"/>
              <a:t>Νωτιαίος μυελός</a:t>
            </a:r>
            <a:endParaRPr lang="el-GR" sz="7200" b="1" dirty="0"/>
          </a:p>
        </p:txBody>
      </p:sp>
    </p:spTree>
    <p:extLst>
      <p:ext uri="{BB962C8B-B14F-4D97-AF65-F5344CB8AC3E}">
        <p14:creationId xmlns:p14="http://schemas.microsoft.com/office/powerpoint/2010/main" val="1742684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1193</TotalTime>
  <Words>919</Words>
  <Application>Microsoft Office PowerPoint</Application>
  <PresentationFormat>Προβολή στην οθόνη (4:3)</PresentationFormat>
  <Paragraphs>64</Paragraphs>
  <Slides>27</Slides>
  <Notes>0</Notes>
  <HiddenSlides>0</HiddenSlides>
  <MMClips>1</MMClips>
  <ScaleCrop>false</ScaleCrop>
  <HeadingPairs>
    <vt:vector size="4" baseType="variant">
      <vt:variant>
        <vt:lpstr>Θέμα</vt:lpstr>
      </vt:variant>
      <vt:variant>
        <vt:i4>1</vt:i4>
      </vt:variant>
      <vt:variant>
        <vt:lpstr>Τίτλοι διαφανειών</vt:lpstr>
      </vt:variant>
      <vt:variant>
        <vt:i4>27</vt:i4>
      </vt:variant>
    </vt:vector>
  </HeadingPairs>
  <TitlesOfParts>
    <vt:vector size="28" baseType="lpstr">
      <vt:lpstr>Θέμα του Office</vt:lpstr>
      <vt:lpstr>ΚΕΝΤΡΙΚΟ ΝΕΥΡΙΚΟ ΣΥΣΤΗΜΑ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ΚΕΝΤΡΙΚΟ ΝΕΥΡΙΚΟ ΣΥΣΤΗΜΑ</dc:title>
  <dc:creator>kx</dc:creator>
  <cp:lastModifiedBy>Kostas</cp:lastModifiedBy>
  <cp:revision>50</cp:revision>
  <dcterms:created xsi:type="dcterms:W3CDTF">2012-03-05T20:54:46Z</dcterms:created>
  <dcterms:modified xsi:type="dcterms:W3CDTF">2015-11-07T19:18:24Z</dcterms:modified>
</cp:coreProperties>
</file>