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83" r:id="rId1"/>
  </p:sldMasterIdLst>
  <p:notesMasterIdLst>
    <p:notesMasterId r:id="rId28"/>
  </p:notesMasterIdLst>
  <p:handoutMasterIdLst>
    <p:handoutMasterId r:id="rId29"/>
  </p:handoutMasterIdLst>
  <p:sldIdLst>
    <p:sldId id="327" r:id="rId2"/>
    <p:sldId id="330" r:id="rId3"/>
    <p:sldId id="331" r:id="rId4"/>
    <p:sldId id="328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1" r:id="rId23"/>
    <p:sldId id="353" r:id="rId24"/>
    <p:sldId id="352" r:id="rId25"/>
    <p:sldId id="350" r:id="rId26"/>
    <p:sldId id="35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A84"/>
    <a:srgbClr val="3E5E66"/>
    <a:srgbClr val="99CCFF"/>
    <a:srgbClr val="114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91717" autoAdjust="0"/>
  </p:normalViewPr>
  <p:slideViewPr>
    <p:cSldViewPr>
      <p:cViewPr varScale="1">
        <p:scale>
          <a:sx n="67" d="100"/>
          <a:sy n="67" d="100"/>
        </p:scale>
        <p:origin x="8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134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859B43-EAA7-4F06-9AA8-130FC0A7B65F}" type="datetimeFigureOut">
              <a:rPr lang="el-GR"/>
              <a:pPr>
                <a:defRPr/>
              </a:pPr>
              <a:t>14/5/2022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B59D01-9F2A-4C74-B41F-11524BF07C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93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55907-2DC1-46C1-A0AB-92EA5947B22D}" type="datetimeFigureOut">
              <a:rPr lang="en-US"/>
              <a:pPr>
                <a:defRPr/>
              </a:pPr>
              <a:t>5/14/2022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1E6E595-6D21-40A5-9507-9F9928405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11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6E595-6D21-40A5-9507-9F992840520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346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E595-6D21-40A5-9507-9F9928405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27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E595-6D21-40A5-9507-9F9928405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16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E595-6D21-40A5-9507-9F9928405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072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E595-6D21-40A5-9507-9F9928405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897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E595-6D21-40A5-9507-9F9928405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89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E595-6D21-40A5-9507-9F9928405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66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E595-6D21-40A5-9507-9F9928405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53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6E595-6D21-40A5-9507-9F992840520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28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E595-6D21-40A5-9507-9F9928405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415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E595-6D21-40A5-9507-9F9928405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81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E595-6D21-40A5-9507-9F9928405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919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E595-6D21-40A5-9507-9F9928405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806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E595-6D21-40A5-9507-9F9928405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13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31515" y="404664"/>
            <a:ext cx="82805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rgbClr val="567A84"/>
                </a:solidFill>
              </a:rPr>
              <a:t>Εισαγωγική Επιμόρφωση για την εκπαιδευτική αξιοποίηση Τ.Π.Ε.</a:t>
            </a:r>
            <a:r>
              <a:rPr lang="el-GR" sz="1600" b="1" baseline="0" dirty="0">
                <a:solidFill>
                  <a:srgbClr val="567A84"/>
                </a:solidFill>
              </a:rPr>
              <a:t> </a:t>
            </a:r>
          </a:p>
          <a:p>
            <a:pPr algn="ctr"/>
            <a:r>
              <a:rPr lang="el-GR" sz="2800" b="1" dirty="0">
                <a:solidFill>
                  <a:srgbClr val="C00000"/>
                </a:solidFill>
              </a:rPr>
              <a:t>Επιμόρφωση Β1 επιπέδου</a:t>
            </a:r>
            <a:r>
              <a:rPr lang="el-GR" sz="2800" b="1" baseline="0" dirty="0">
                <a:solidFill>
                  <a:srgbClr val="C00000"/>
                </a:solidFill>
              </a:rPr>
              <a:t> Τ.Π.Ε.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03734" y="5159028"/>
            <a:ext cx="8964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ΕΠΙΜΟΡΦΩΣΗ ΕΚΠΑΙΔΕΥΤΙΚΩΝ </a:t>
            </a:r>
            <a:r>
              <a:rPr lang="el-GR" sz="1100" b="1" dirty="0"/>
              <a:t>ΓΙΑ ΤΗΝ</a:t>
            </a:r>
            <a:r>
              <a:rPr lang="en-US" sz="1100" b="1" dirty="0"/>
              <a:t> ΑΞΙΟΠΟΙΗΣΗ ΚΑΙ ΕΦΑΡΜΟΓΗ ΤΩΝ ΨΗΦΙΑΚΩΝ ΤΕΧΝΟΛΟΓΙΩΝ ΣΤΗ ΔΙΔΑΚΤΙΚΗ ΠΡΑΞΗ (ΕΠΙΜΟΡΦΩΣΗ Β’ ΕΠΙΠΕΔΟΥ ΤΠΕ)</a:t>
            </a:r>
            <a:r>
              <a:rPr lang="el-GR" sz="1100" b="1" dirty="0"/>
              <a:t>/ Β’ κύκλος</a:t>
            </a:r>
          </a:p>
        </p:txBody>
      </p:sp>
      <p:pic>
        <p:nvPicPr>
          <p:cNvPr id="6" name="Picture 9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5975697"/>
            <a:ext cx="3990241" cy="7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41277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6400800" cy="147801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59056" y="5626284"/>
            <a:ext cx="87053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59105" y="5085184"/>
            <a:ext cx="87053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51520" y="1268760"/>
            <a:ext cx="864058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79512" y="4725140"/>
            <a:ext cx="1935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dirty="0">
                <a:solidFill>
                  <a:srgbClr val="567A84"/>
                </a:solidFill>
              </a:rPr>
              <a:t>Επιμορφωτικό</a:t>
            </a:r>
            <a:r>
              <a:rPr lang="el-GR" sz="1400" b="1" baseline="0" dirty="0">
                <a:solidFill>
                  <a:srgbClr val="567A84"/>
                </a:solidFill>
              </a:rPr>
              <a:t> υλικό</a:t>
            </a:r>
            <a:endParaRPr lang="el-GR" sz="1400" b="1" dirty="0">
              <a:solidFill>
                <a:srgbClr val="567A84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294395" y="4725141"/>
            <a:ext cx="3670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1400" b="1" dirty="0">
                <a:solidFill>
                  <a:srgbClr val="567A84"/>
                </a:solidFill>
              </a:rPr>
              <a:t>Συστάδα</a:t>
            </a:r>
            <a:r>
              <a:rPr lang="el-GR" sz="1400" b="1" baseline="0" dirty="0">
                <a:solidFill>
                  <a:srgbClr val="567A84"/>
                </a:solidFill>
              </a:rPr>
              <a:t>: </a:t>
            </a:r>
            <a:r>
              <a:rPr lang="el-GR" sz="1400" b="1" baseline="0" dirty="0" smtClean="0">
                <a:solidFill>
                  <a:srgbClr val="C00000"/>
                </a:solidFill>
              </a:rPr>
              <a:t>Β1.10 Εκπαιδευτικοί Μηχανικοί</a:t>
            </a:r>
            <a:endParaRPr lang="el-GR" sz="1400" b="1" dirty="0">
              <a:solidFill>
                <a:srgbClr val="C00000"/>
              </a:solidFill>
            </a:endParaRPr>
          </a:p>
        </p:txBody>
      </p:sp>
      <p:pic>
        <p:nvPicPr>
          <p:cNvPr id="14" name="Picture 13" descr="Σύνδεση - Ηλεκτρονική Εγγραφή Επιτυχόντων 2021">
            <a:extLst>
              <a:ext uri="{FF2B5EF4-FFF2-40B4-BE49-F238E27FC236}">
                <a16:creationId xmlns:a16="http://schemas.microsoft.com/office/drawing/2014/main" id="{BBB329FB-1240-4A3B-A883-52F1C7C02F0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74" y="5967695"/>
            <a:ext cx="1526290" cy="774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7075D7-3E04-4FB7-97FE-5931D98389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" y="6005104"/>
            <a:ext cx="1303706" cy="699550"/>
          </a:xfrm>
          <a:prstGeom prst="rect">
            <a:avLst/>
          </a:prstGeom>
        </p:spPr>
      </p:pic>
      <p:pic>
        <p:nvPicPr>
          <p:cNvPr id="16" name="Picture 15" descr="INCLUSIVE SCHOOLS - Ινστιτούτο Εκπαιδευτικής Πολιτικής">
            <a:extLst>
              <a:ext uri="{FF2B5EF4-FFF2-40B4-BE49-F238E27FC236}">
                <a16:creationId xmlns:a16="http://schemas.microsoft.com/office/drawing/2014/main" id="{949AA9AB-9644-40D1-B50F-462D4156EB5E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49" y="6177000"/>
            <a:ext cx="2194560" cy="355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08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613775" y="6525344"/>
            <a:ext cx="53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altLang="en-US" sz="1100" b="1" dirty="0"/>
              <a:t>- </a:t>
            </a:r>
            <a:fld id="{D5278FD4-659B-41F9-9141-0584792102DD}" type="slidenum">
              <a:rPr lang="en-US" altLang="en-US" sz="1100" b="1" smtClean="0"/>
              <a:pPr>
                <a:defRPr/>
              </a:pPr>
              <a:t>‹#›</a:t>
            </a:fld>
            <a:r>
              <a:rPr lang="el-GR" altLang="en-US" sz="1100" b="1" dirty="0"/>
              <a:t> -</a:t>
            </a:r>
            <a:endParaRPr lang="en-US" altLang="en-US" sz="11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7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3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dirty="0" err="1"/>
              <a:t>Kλικ</a:t>
            </a:r>
            <a:r>
              <a:rPr lang="el-GR" altLang="en-US" dirty="0"/>
              <a:t> για επεξεργασία του τίτλου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dirty="0" err="1"/>
              <a:t>Kλικ</a:t>
            </a:r>
            <a:r>
              <a:rPr lang="el-GR" altLang="en-US" dirty="0"/>
              <a:t> για επεξεργασία των στυλ του υποδείγματος</a:t>
            </a:r>
          </a:p>
          <a:p>
            <a:pPr lvl="1"/>
            <a:r>
              <a:rPr lang="el-GR" altLang="en-US" dirty="0"/>
              <a:t>Δεύτερου επιπέδου</a:t>
            </a:r>
          </a:p>
          <a:p>
            <a:pPr lvl="2"/>
            <a:r>
              <a:rPr lang="el-GR" altLang="en-US" dirty="0"/>
              <a:t>Τρίτου επιπέδου</a:t>
            </a:r>
          </a:p>
          <a:p>
            <a:pPr lvl="3"/>
            <a:r>
              <a:rPr lang="el-GR" altLang="en-US" dirty="0"/>
              <a:t>Τέταρτου επιπέδου</a:t>
            </a:r>
          </a:p>
          <a:p>
            <a:pPr lvl="4"/>
            <a:r>
              <a:rPr lang="el-GR" altLang="en-US" dirty="0"/>
              <a:t>Πέμπτου επιπέδου</a:t>
            </a:r>
            <a:endParaRPr lang="en-US" altLang="en-US" dirty="0"/>
          </a:p>
        </p:txBody>
      </p:sp>
      <p:pic>
        <p:nvPicPr>
          <p:cNvPr id="1030" name="Picture 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09320"/>
            <a:ext cx="2316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395288" y="6308725"/>
            <a:ext cx="56165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l-GR" sz="1400" b="1" dirty="0">
                <a:solidFill>
                  <a:srgbClr val="C00000"/>
                </a:solidFill>
              </a:rPr>
              <a:t>Επιμόρφωση  Β1 επιπέδου Τ.Π.Ε.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000" b="1" dirty="0">
                <a:solidFill>
                  <a:srgbClr val="567A84"/>
                </a:solidFill>
              </a:rPr>
              <a:t>Συστάδα</a:t>
            </a:r>
            <a:r>
              <a:rPr lang="el-GR" sz="1000" b="1" baseline="0" dirty="0">
                <a:solidFill>
                  <a:srgbClr val="567A84"/>
                </a:solidFill>
              </a:rPr>
              <a:t>: </a:t>
            </a:r>
            <a:r>
              <a:rPr lang="el-GR" sz="1000" b="1" baseline="0" dirty="0" smtClean="0">
                <a:solidFill>
                  <a:srgbClr val="567A84"/>
                </a:solidFill>
              </a:rPr>
              <a:t>Β1.10 Εκπαιδευτικοί Μηχανικοί</a:t>
            </a:r>
            <a:endParaRPr lang="el-GR" sz="1000" b="1" dirty="0">
              <a:solidFill>
                <a:srgbClr val="567A8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08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E5E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rafis.sch.g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press.sch.g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ger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sch.gr/" TargetMode="External"/><Relationship Id="rId4" Type="http://schemas.openxmlformats.org/officeDocument/2006/relationships/hyperlink" Target="http://wordpres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yfiles.sch.g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pPr algn="ctr"/>
            <a:r>
              <a:rPr lang="el-GR" altLang="en-US" dirty="0"/>
              <a:t>Συνεργατικά και άλλα εργαλεία γενικής </a:t>
            </a:r>
            <a:r>
              <a:rPr lang="el-GR" altLang="en-US" dirty="0" smtClean="0"/>
              <a:t>χρήσης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l-GR" altLang="en-US" dirty="0" smtClean="0"/>
              <a:t>(</a:t>
            </a:r>
            <a:r>
              <a:rPr lang="el-GR" dirty="0" smtClean="0"/>
              <a:t>Πακέτο </a:t>
            </a:r>
            <a:r>
              <a:rPr lang="en-US" dirty="0"/>
              <a:t>8</a:t>
            </a:r>
            <a:r>
              <a:rPr lang="el-GR" dirty="0" smtClean="0"/>
              <a:t>)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To </a:t>
            </a:r>
            <a:r>
              <a:rPr lang="el-GR" dirty="0" smtClean="0"/>
              <a:t>Dropbox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8640960" cy="4857403"/>
          </a:xfrm>
        </p:spPr>
        <p:txBody>
          <a:bodyPr/>
          <a:lstStyle/>
          <a:p>
            <a:pPr algn="just"/>
            <a:r>
              <a:rPr lang="en-US" sz="2400" dirty="0"/>
              <a:t>To </a:t>
            </a:r>
            <a:r>
              <a:rPr lang="en-US" sz="2400" b="1" dirty="0" smtClean="0"/>
              <a:t>Dropbox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://www.dropbox.com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) </a:t>
            </a:r>
            <a:r>
              <a:rPr lang="el-GR" sz="2400" dirty="0" smtClean="0"/>
              <a:t> είναι </a:t>
            </a:r>
            <a:r>
              <a:rPr lang="el-GR" sz="2400" dirty="0"/>
              <a:t>μια εφαρμογή υπηρεσιών νέφους που επιτρέπει την αποθήκευση, τον συγχρονισμό και </a:t>
            </a:r>
            <a:r>
              <a:rPr lang="el-GR" sz="2400" dirty="0" smtClean="0"/>
              <a:t>την </a:t>
            </a:r>
            <a:r>
              <a:rPr lang="el-GR" sz="2400" dirty="0"/>
              <a:t>κοινή χρήση αρχείων με άλλους </a:t>
            </a:r>
            <a:r>
              <a:rPr lang="el-GR" sz="2400" dirty="0" smtClean="0"/>
              <a:t>χρήστες.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/>
              <a:t>Πρόκειται για μια υπηρεσία που είναι απλή στη χρήση και είναι διαθέσιμη τόσο </a:t>
            </a:r>
            <a:r>
              <a:rPr lang="el-GR" sz="2400" b="1" dirty="0"/>
              <a:t>για </a:t>
            </a:r>
            <a:r>
              <a:rPr lang="el-GR" sz="2400" b="1" dirty="0" smtClean="0"/>
              <a:t>ηλεκτρονικούς </a:t>
            </a:r>
            <a:r>
              <a:rPr lang="el-GR" sz="2400" b="1" dirty="0"/>
              <a:t>υπολογιστές όσο και για κινητές </a:t>
            </a:r>
            <a:r>
              <a:rPr lang="el-GR" sz="2400" b="1" dirty="0" smtClean="0"/>
              <a:t>συσκευές</a:t>
            </a:r>
            <a:r>
              <a:rPr lang="el-GR" sz="2400" dirty="0" smtClean="0"/>
              <a:t>.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Κάθε </a:t>
            </a:r>
            <a:r>
              <a:rPr lang="el-GR" sz="2400" dirty="0"/>
              <a:t>νέος χρήστης </a:t>
            </a:r>
            <a:r>
              <a:rPr lang="el-GR" sz="2400" dirty="0" smtClean="0"/>
              <a:t>έχει δωρεάν </a:t>
            </a:r>
            <a:r>
              <a:rPr lang="el-GR" sz="2400" dirty="0"/>
              <a:t>στη διάθεσή του </a:t>
            </a:r>
            <a:r>
              <a:rPr lang="el-GR" sz="2400" b="1" dirty="0"/>
              <a:t>2</a:t>
            </a:r>
            <a:r>
              <a:rPr lang="en-US" sz="2400" b="1" dirty="0"/>
              <a:t>GB</a:t>
            </a:r>
            <a:r>
              <a:rPr lang="el-GR" sz="2400" b="1" dirty="0"/>
              <a:t> </a:t>
            </a:r>
            <a:r>
              <a:rPr lang="el-GR" sz="2400" b="1" dirty="0" smtClean="0"/>
              <a:t>διαθέσιμου </a:t>
            </a:r>
            <a:r>
              <a:rPr lang="el-GR" sz="2400" b="1" dirty="0"/>
              <a:t>αποθηκευτικού </a:t>
            </a:r>
            <a:r>
              <a:rPr lang="el-GR" sz="2400" b="1" dirty="0"/>
              <a:t>χώρου</a:t>
            </a:r>
            <a:r>
              <a:rPr lang="el-GR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37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138988" cy="1143000"/>
          </a:xfrm>
        </p:spPr>
        <p:txBody>
          <a:bodyPr/>
          <a:lstStyle/>
          <a:p>
            <a:r>
              <a:rPr lang="en-US" dirty="0"/>
              <a:t>To Google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4525963"/>
          </a:xfrm>
        </p:spPr>
        <p:txBody>
          <a:bodyPr/>
          <a:lstStyle/>
          <a:p>
            <a:pPr algn="just"/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Google Drive</a:t>
            </a:r>
            <a:r>
              <a:rPr lang="el-G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είναι μια εφαρμογή υπηρεσιών νέφους 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που επιτρέπει την αποθήκευση, την οργάνωση, τον συγχρονισμό, τον διαμοιρασμό αρχείων και τη χρήση της σουίτας γραφείου της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el-G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l-GR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Google Drive</a:t>
            </a:r>
            <a:r>
              <a:rPr lang="el-GR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 smtClean="0"/>
              <a:t>παρέχει </a:t>
            </a:r>
            <a:r>
              <a:rPr lang="el-GR" sz="2400" dirty="0"/>
              <a:t>τη δυνατότητα στους </a:t>
            </a:r>
            <a:r>
              <a:rPr lang="el-GR" sz="2400" dirty="0" smtClean="0"/>
              <a:t>πρόσβαση</a:t>
            </a:r>
            <a:r>
              <a:rPr lang="el-GR" sz="2400" dirty="0"/>
              <a:t>ς</a:t>
            </a:r>
            <a:r>
              <a:rPr lang="el-GR" sz="2400" dirty="0" smtClean="0"/>
              <a:t> από </a:t>
            </a:r>
            <a:r>
              <a:rPr lang="el-GR" sz="2400" dirty="0"/>
              <a:t>οποιαδήποτε ηλεκτρονική συσκευή  (</a:t>
            </a:r>
            <a:r>
              <a:rPr lang="en-US" sz="2400" b="1" dirty="0"/>
              <a:t>smartphone</a:t>
            </a:r>
            <a:r>
              <a:rPr lang="el-GR" sz="2400" b="1" dirty="0"/>
              <a:t>, </a:t>
            </a:r>
            <a:r>
              <a:rPr lang="en-US" sz="2400" b="1" dirty="0"/>
              <a:t>tablet</a:t>
            </a:r>
            <a:r>
              <a:rPr lang="el-GR" sz="2400" b="1" dirty="0"/>
              <a:t>, υπολογιστή</a:t>
            </a:r>
            <a:r>
              <a:rPr lang="el-GR" sz="2400" dirty="0" smtClean="0"/>
              <a:t>).</a:t>
            </a:r>
          </a:p>
          <a:p>
            <a:pPr algn="just"/>
            <a:r>
              <a:rPr lang="el-GR" sz="2400" b="1" dirty="0" smtClean="0"/>
              <a:t> </a:t>
            </a:r>
            <a:r>
              <a:rPr lang="el-GR" sz="2400" b="1" dirty="0"/>
              <a:t>Απαραίτητη προϋπόθεση </a:t>
            </a:r>
            <a:r>
              <a:rPr lang="el-GR" sz="2400" dirty="0"/>
              <a:t>για τη χρήση του </a:t>
            </a:r>
            <a:r>
              <a:rPr lang="el-GR" sz="2400" dirty="0" smtClean="0"/>
              <a:t>του </a:t>
            </a:r>
            <a:r>
              <a:rPr lang="en-US" sz="2400" dirty="0"/>
              <a:t>Google Drive</a:t>
            </a:r>
            <a:r>
              <a:rPr lang="el-GR" sz="2400" dirty="0"/>
              <a:t> είναι </a:t>
            </a:r>
            <a:r>
              <a:rPr lang="el-GR" sz="2400" b="1" dirty="0"/>
              <a:t>η ύπαρξη λογαριασμού </a:t>
            </a:r>
            <a:r>
              <a:rPr lang="en-US" sz="2400" b="1" dirty="0"/>
              <a:t>Google</a:t>
            </a:r>
            <a:r>
              <a:rPr lang="el-GR" sz="2400" dirty="0"/>
              <a:t>. </a:t>
            </a:r>
            <a:endParaRPr lang="el-GR" sz="2400" dirty="0" smtClean="0"/>
          </a:p>
          <a:p>
            <a:pPr algn="just"/>
            <a:r>
              <a:rPr lang="el-GR" sz="2400" dirty="0" smtClean="0"/>
              <a:t>Το </a:t>
            </a:r>
            <a:r>
              <a:rPr lang="en-US" sz="2400" dirty="0"/>
              <a:t>Google Drive</a:t>
            </a:r>
            <a:r>
              <a:rPr lang="el-GR" sz="2400" dirty="0"/>
              <a:t> προσφέρει </a:t>
            </a:r>
            <a:r>
              <a:rPr lang="el-GR" sz="2400" b="1" dirty="0" smtClean="0"/>
              <a:t>χώρο </a:t>
            </a:r>
            <a:r>
              <a:rPr lang="el-GR" sz="2400" b="1" dirty="0"/>
              <a:t>αποθήκευσης 15</a:t>
            </a:r>
            <a:r>
              <a:rPr lang="en-US" sz="2400" b="1" dirty="0"/>
              <a:t>GB</a:t>
            </a:r>
            <a:r>
              <a:rPr lang="el-GR" sz="2400" b="1" dirty="0"/>
              <a:t> </a:t>
            </a:r>
            <a:r>
              <a:rPr lang="el-GR" sz="2400" dirty="0"/>
              <a:t>με δυνατότητα επέκτασης επί πληρωμή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85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138988" cy="1143000"/>
          </a:xfrm>
        </p:spPr>
        <p:txBody>
          <a:bodyPr/>
          <a:lstStyle/>
          <a:p>
            <a:r>
              <a:rPr lang="en-US" dirty="0"/>
              <a:t>To Google Drive </a:t>
            </a:r>
          </a:p>
        </p:txBody>
      </p:sp>
      <p:pic>
        <p:nvPicPr>
          <p:cNvPr id="5" name="image6.png" descr="Εικόνα που περιέχει κείμενο&#10;&#10;Περιγραφή που δημιουργήθηκε αυτόματα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271067"/>
            <a:ext cx="8291264" cy="48245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393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786210"/>
          </a:xfrm>
        </p:spPr>
        <p:txBody>
          <a:bodyPr/>
          <a:lstStyle/>
          <a:p>
            <a:pPr algn="ctr"/>
            <a:r>
              <a:rPr lang="el-GR" sz="6000" dirty="0"/>
              <a:t>Εφαρμογές υπηρεσιών Νέφους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16" y="29969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l-GR" sz="4400" b="1" dirty="0">
                <a:solidFill>
                  <a:srgbClr val="3E5E66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4400" b="1" dirty="0" smtClean="0">
                <a:solidFill>
                  <a:srgbClr val="3E5E66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l-GR" sz="4400" b="1" dirty="0">
                <a:solidFill>
                  <a:srgbClr val="3E5E66"/>
                </a:solidFill>
                <a:latin typeface="+mj-lt"/>
                <a:ea typeface="+mj-ea"/>
                <a:cs typeface="+mj-cs"/>
              </a:rPr>
              <a:t>Συνεργατική δημιουργία εγγράφων, παρουσιάσεων και υπολογιστικών φύλλων </a:t>
            </a:r>
            <a:endParaRPr lang="en-US" sz="4400" b="1" dirty="0">
              <a:solidFill>
                <a:srgbClr val="3E5E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63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/>
          <a:lstStyle/>
          <a:p>
            <a:r>
              <a:rPr lang="el-GR" dirty="0"/>
              <a:t>Η υπηρεσία +γραφίς του </a:t>
            </a:r>
            <a:r>
              <a:rPr lang="el-GR" dirty="0" smtClean="0"/>
              <a:t>ΠΣΔ</a:t>
            </a:r>
            <a:endParaRPr lang="el-GR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4525963"/>
          </a:xfrm>
        </p:spPr>
        <p:txBody>
          <a:bodyPr/>
          <a:lstStyle/>
          <a:p>
            <a:pPr algn="just"/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+ γραφίς 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u="sng" dirty="0">
                <a:solidFill>
                  <a:srgbClr val="1155CC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l-GR" sz="2400" u="sng" dirty="0">
                <a:solidFill>
                  <a:srgbClr val="1155CC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400" u="sng" dirty="0" err="1">
                <a:solidFill>
                  <a:srgbClr val="1155CC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grafis</a:t>
            </a:r>
            <a:r>
              <a:rPr lang="el-GR" sz="2400" u="sng" dirty="0">
                <a:solidFill>
                  <a:srgbClr val="1155CC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400" u="sng" dirty="0" err="1">
                <a:solidFill>
                  <a:srgbClr val="1155CC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sch</a:t>
            </a:r>
            <a:r>
              <a:rPr lang="el-GR" sz="2400" u="sng" dirty="0">
                <a:solidFill>
                  <a:srgbClr val="1155CC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400" u="sng" dirty="0">
                <a:solidFill>
                  <a:srgbClr val="1155CC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) αποτελεί μια σύγχρονη υπηρεσία υπολογιστικού νέφους (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) που αναπτύχθηκε από το </a:t>
            </a:r>
            <a:r>
              <a:rPr lang="el-G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ΠΣΔ 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2014 για τη δημιουργία, επεξεργασία και αποθήκευση εγγράφων και αρχείων με δυνατότητα διαμοιρασμού και συνεργασίας σε αυτά, με τη χρήση ενός φυλλομετρητή (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browser</a:t>
            </a:r>
            <a:r>
              <a:rPr lang="el-G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l-GR" sz="2400" dirty="0"/>
              <a:t>Το </a:t>
            </a:r>
            <a:r>
              <a:rPr lang="el-GR" sz="2400" b="1" dirty="0"/>
              <a:t>βασικό πλεονέκτημα </a:t>
            </a:r>
            <a:r>
              <a:rPr lang="el-GR" sz="2400" dirty="0" smtClean="0"/>
              <a:t>της +γραφίς </a:t>
            </a:r>
            <a:r>
              <a:rPr lang="el-GR" sz="2400" dirty="0"/>
              <a:t>είναι το γεγονός ότι αποτελεί υπηρεσία του </a:t>
            </a:r>
            <a:r>
              <a:rPr lang="el-GR" sz="2400" dirty="0" smtClean="0"/>
              <a:t>ΠΣΔ και </a:t>
            </a:r>
            <a:r>
              <a:rPr lang="el-GR" sz="2400" dirty="0"/>
              <a:t>ως εκ τούτου </a:t>
            </a:r>
            <a:r>
              <a:rPr lang="el-GR" sz="2400" b="1" dirty="0"/>
              <a:t>όλοι οι εκπαιδευτικοί και οι μαθητές διαθέτουν λογαριασμό και κωδικούς </a:t>
            </a:r>
            <a:r>
              <a:rPr lang="el-GR" sz="2400" b="1" dirty="0" smtClean="0"/>
              <a:t>εισόδου.</a:t>
            </a:r>
          </a:p>
          <a:p>
            <a:pPr algn="just"/>
            <a:r>
              <a:rPr lang="el-GR" sz="2400" dirty="0" smtClean="0"/>
              <a:t>Το </a:t>
            </a:r>
            <a:r>
              <a:rPr lang="el-G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βασικό μειονέκτημα </a:t>
            </a:r>
            <a:r>
              <a:rPr lang="el-GR" sz="2400" dirty="0">
                <a:solidFill>
                  <a:prstClr val="black"/>
                </a:solidFill>
              </a:rPr>
              <a:t>της +γραφίς </a:t>
            </a:r>
            <a:r>
              <a:rPr lang="el-GR" sz="2400" dirty="0" smtClean="0">
                <a:solidFill>
                  <a:prstClr val="black"/>
                </a:solidFill>
              </a:rPr>
              <a:t>είναι ότι το </a:t>
            </a:r>
            <a:r>
              <a:rPr lang="el-GR" sz="2400" dirty="0" smtClean="0"/>
              <a:t>τρέχον </a:t>
            </a:r>
            <a:r>
              <a:rPr lang="el-GR" sz="2400" dirty="0"/>
              <a:t>όριο ταυτόχρονης επεξεργασίας στο </a:t>
            </a:r>
            <a:r>
              <a:rPr lang="el-GR" sz="2400" dirty="0" smtClean="0"/>
              <a:t>είναι </a:t>
            </a:r>
            <a:r>
              <a:rPr lang="el-GR" sz="2400" b="1" dirty="0"/>
              <a:t>100 χρήστες για όλη την Ελλάδα.</a:t>
            </a:r>
            <a:r>
              <a:rPr lang="el-G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l-GR" sz="1800" dirty="0" smtClean="0"/>
              <a:t> 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35222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/>
          <a:lstStyle/>
          <a:p>
            <a:r>
              <a:rPr lang="el-GR" dirty="0"/>
              <a:t>Η υπηρεσία +γραφίς του </a:t>
            </a:r>
            <a:r>
              <a:rPr lang="el-GR" dirty="0" smtClean="0"/>
              <a:t>ΠΣΔ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49" y="1412776"/>
            <a:ext cx="3923683" cy="4469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356992"/>
            <a:ext cx="4645555" cy="3121423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>
            <a:off x="4512732" y="2420888"/>
            <a:ext cx="1355412" cy="782960"/>
          </a:xfrm>
          <a:prstGeom prst="curvedConnector3">
            <a:avLst>
              <a:gd name="adj1" fmla="val 125896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9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/>
          <a:lstStyle/>
          <a:p>
            <a:r>
              <a:rPr lang="el-GR" dirty="0"/>
              <a:t>Εφαρμογές γραφείου της Google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4381947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Η σουίτα γραφείου της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 αποτελεί μια από τις πλέον </a:t>
            </a:r>
            <a:r>
              <a:rPr lang="el-G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σύγχρονες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δωρεάν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 διαθέσιμες πλατφόρμες εφαρμογών γραφείου που καθιστούν εφικτή τη δημιουργία, την επεξεργασία και τον διαμοιρασμό εγγράφων, υπολογιστικών φύλλων, παρουσιάσεων κ.α. διευκολύνοντας τη συνεργασία μεταξύ ατόμων και ομάδων. </a:t>
            </a:r>
            <a:endParaRPr lang="el-GR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Οι </a:t>
            </a:r>
            <a:r>
              <a:rPr lang="el-GR" sz="2400" dirty="0"/>
              <a:t>βασικές εφαρμογές που περιλαμβάνονται στη σουίτα γραφείου της Google είναι τα </a:t>
            </a:r>
            <a:r>
              <a:rPr lang="el-GR" sz="2400" b="1" dirty="0"/>
              <a:t>έγγραφα της Google (Google Docs), τα υπολογιστικά φύλλα της Google (Google Sheets)</a:t>
            </a:r>
            <a:r>
              <a:rPr lang="el-GR" sz="2400" dirty="0"/>
              <a:t> και οι παρουσιάσεις της Google (Google Slides</a:t>
            </a:r>
            <a:r>
              <a:rPr lang="el-GR" sz="2400" dirty="0" smtClean="0"/>
              <a:t>).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4863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/>
          <a:lstStyle/>
          <a:p>
            <a:r>
              <a:rPr lang="el-GR" dirty="0"/>
              <a:t>Εφαρμογές γραφείου της Google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507288" cy="1440159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Το περιβάλλον εργασίας των εφαρμογών αυτών είναι παρόμοιο με το περιβάλλον του Microsoft Word, Excel και PowerPoint, προσφέροντας έτσι στον χρήστη ένα οικείο περιβάλλον διεπαφής. </a:t>
            </a:r>
            <a:endParaRPr lang="el-GR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496" y="2924944"/>
            <a:ext cx="6336704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786210"/>
          </a:xfrm>
        </p:spPr>
        <p:txBody>
          <a:bodyPr/>
          <a:lstStyle/>
          <a:p>
            <a:pPr algn="ctr"/>
            <a:r>
              <a:rPr lang="el-GR" sz="6000" dirty="0"/>
              <a:t>Εφαρμογές υπηρεσιών Νέφους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16" y="29969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l-GR" sz="4400" b="1" dirty="0" smtClean="0">
                <a:solidFill>
                  <a:srgbClr val="3E5E66"/>
                </a:solidFill>
                <a:latin typeface="+mj-lt"/>
                <a:ea typeface="+mj-ea"/>
                <a:cs typeface="+mj-cs"/>
              </a:rPr>
              <a:t>3. Άλλες </a:t>
            </a:r>
            <a:r>
              <a:rPr lang="el-GR" sz="4400" b="1" dirty="0">
                <a:solidFill>
                  <a:srgbClr val="3E5E66"/>
                </a:solidFill>
                <a:latin typeface="+mj-lt"/>
                <a:ea typeface="+mj-ea"/>
                <a:cs typeface="+mj-cs"/>
              </a:rPr>
              <a:t>υπηρεσίες νέφους </a:t>
            </a:r>
            <a:endParaRPr lang="en-US" sz="4400" b="1" dirty="0">
              <a:solidFill>
                <a:srgbClr val="3E5E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67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/>
          <a:lstStyle/>
          <a:p>
            <a:r>
              <a:rPr lang="el-GR" dirty="0" smtClean="0"/>
              <a:t>Ηλεκτρονικά </a:t>
            </a:r>
            <a:r>
              <a:rPr lang="el-GR" dirty="0"/>
              <a:t>σχολικά περιοδικά &amp; εφημερίδες από το ΠΣΔ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75657"/>
            <a:ext cx="8669534" cy="1937320"/>
          </a:xfrm>
        </p:spPr>
        <p:txBody>
          <a:bodyPr/>
          <a:lstStyle/>
          <a:p>
            <a:pPr algn="just"/>
            <a:r>
              <a:rPr lang="el-GR" sz="2400" dirty="0"/>
              <a:t>Η υπηρεσία των Ηλεκτρονικών Σχολικών Περιοδικών και Εφημερίδων </a:t>
            </a:r>
            <a:r>
              <a:rPr lang="el-GR" sz="2400" dirty="0" smtClean="0"/>
              <a:t>(</a:t>
            </a:r>
            <a:r>
              <a:rPr lang="el-GR" sz="2400" dirty="0" smtClean="0">
                <a:hlinkClick r:id="rId3"/>
              </a:rPr>
              <a:t>https</a:t>
            </a:r>
            <a:r>
              <a:rPr lang="el-GR" sz="2400" dirty="0">
                <a:hlinkClick r:id="rId3"/>
              </a:rPr>
              <a:t>://schoolpress.sch.gr</a:t>
            </a:r>
            <a:r>
              <a:rPr lang="el-GR" sz="2400" dirty="0" smtClean="0">
                <a:hlinkClick r:id="rId3"/>
              </a:rPr>
              <a:t>/</a:t>
            </a:r>
            <a:r>
              <a:rPr lang="el-GR" sz="2400" dirty="0" smtClean="0"/>
              <a:t>)  </a:t>
            </a:r>
            <a:r>
              <a:rPr lang="el-GR" sz="2400" dirty="0"/>
              <a:t>προσφέρεται από το </a:t>
            </a:r>
            <a:r>
              <a:rPr lang="el-GR" sz="2400" dirty="0" smtClean="0"/>
              <a:t>ΠΣΔ δωρεάν </a:t>
            </a:r>
            <a:r>
              <a:rPr lang="el-GR" sz="2400" dirty="0"/>
              <a:t>σε όλα τα μέλη της σχολικής </a:t>
            </a:r>
            <a:r>
              <a:rPr lang="el-GR" sz="2400" dirty="0" smtClean="0"/>
              <a:t>κοινότητας.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852936"/>
            <a:ext cx="5904656" cy="34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000" dirty="0" smtClean="0"/>
              <a:t>Ο όρος </a:t>
            </a:r>
            <a:r>
              <a:rPr lang="el-GR" sz="2000" b="1" dirty="0" smtClean="0"/>
              <a:t>συνεργατική τεχνολογία</a:t>
            </a:r>
            <a:r>
              <a:rPr lang="el-GR" sz="2000" dirty="0" smtClean="0"/>
              <a:t> </a:t>
            </a:r>
            <a:r>
              <a:rPr lang="el-GR" sz="2000" dirty="0"/>
              <a:t>περιγράφει όλα εκείνα τα συστήματα που υποστηρίζουν την εργασία, τη μάθηση και την υποστήριξη κοινοτήτων πρακτικής για δημιουργία γνώσης και ενίσχυση της παραγωγικότητας (Αβούρης, Καραγιαννίδης &amp; Κόμης, 2008). </a:t>
            </a:r>
          </a:p>
          <a:p>
            <a:pPr algn="just"/>
            <a:r>
              <a:rPr lang="el-GR" sz="2000" dirty="0" smtClean="0"/>
              <a:t>Ο όρος </a:t>
            </a:r>
            <a:r>
              <a:rPr lang="el-GR" sz="2000" b="1" dirty="0"/>
              <a:t>Web 2.0 </a:t>
            </a:r>
            <a:r>
              <a:rPr lang="el-GR" sz="2000" dirty="0"/>
              <a:t>(Ιστός 2.0</a:t>
            </a:r>
            <a:r>
              <a:rPr lang="el-GR" sz="2000" dirty="0" smtClean="0"/>
              <a:t>)</a:t>
            </a:r>
            <a:r>
              <a:rPr lang="el-GR" sz="2000" dirty="0"/>
              <a:t> περιγράφει</a:t>
            </a:r>
            <a:r>
              <a:rPr lang="el-GR" sz="2000" dirty="0" smtClean="0"/>
              <a:t> τα </a:t>
            </a:r>
            <a:r>
              <a:rPr lang="el-GR" sz="2000" dirty="0"/>
              <a:t>συστήματα του Παγκόσμιου Ιστού, τα οποία βασίζονται στην όλο και μεγαλύτερη δυνατότητα των χρηστών του Διαδικτύου να δημιουργούν, να επεξεργάζονται, να μοιράζονται πληροφορίες και να συνεργάζονται online. </a:t>
            </a:r>
            <a:r>
              <a:rPr lang="el-GR" sz="2000" dirty="0" smtClean="0"/>
              <a:t>Αυτή </a:t>
            </a:r>
            <a:r>
              <a:rPr lang="el-GR" sz="2000" dirty="0"/>
              <a:t>η νέα γενιά συστημάτων βασίζεται σε δυναμικές διαδικτυακές </a:t>
            </a:r>
            <a:r>
              <a:rPr lang="el-GR" sz="2000" dirty="0" smtClean="0"/>
              <a:t>πλατφόρμες.</a:t>
            </a:r>
          </a:p>
          <a:p>
            <a:pPr algn="just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540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09823" y="-23391"/>
            <a:ext cx="8579296" cy="1143000"/>
          </a:xfrm>
        </p:spPr>
        <p:txBody>
          <a:bodyPr/>
          <a:lstStyle/>
          <a:p>
            <a:r>
              <a:rPr lang="el-GR" dirty="0"/>
              <a:t>Οι φόρμες της </a:t>
            </a:r>
            <a:r>
              <a:rPr lang="en-US" dirty="0"/>
              <a:t>Google </a:t>
            </a:r>
            <a:r>
              <a:rPr lang="el-GR" dirty="0" smtClean="0"/>
              <a:t>(</a:t>
            </a:r>
            <a:r>
              <a:rPr lang="en-US" dirty="0" smtClean="0"/>
              <a:t>Google Forms)</a:t>
            </a:r>
            <a:endParaRPr lang="el-GR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4631" y="764704"/>
            <a:ext cx="8964488" cy="2232247"/>
          </a:xfr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Οι φόρμες της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 είναι μια διαδικτυακή εφαρμογή </a:t>
            </a:r>
            <a:r>
              <a:rPr lang="el-G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που 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δίνει τη δυνατότητα στους χρήστες να </a:t>
            </a:r>
            <a:r>
              <a:rPr lang="el-G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σχεδιάσουν  έρευνες 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ή να </a:t>
            </a:r>
            <a:r>
              <a:rPr lang="el-G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δημιουργήσουν κουίζ 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για τους μαθητές τους, ώστε  να οργανώσουν και να συλλέξουν πληροφορίες με εύκολο και αποτελεσματικό </a:t>
            </a:r>
            <a:r>
              <a:rPr lang="el-G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τρόπο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4564"/>
          <a:stretch/>
        </p:blipFill>
        <p:spPr>
          <a:xfrm>
            <a:off x="1410531" y="2975793"/>
            <a:ext cx="6192688" cy="31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003232" cy="1786210"/>
          </a:xfrm>
        </p:spPr>
        <p:txBody>
          <a:bodyPr/>
          <a:lstStyle/>
          <a:p>
            <a:pPr algn="ctr"/>
            <a:r>
              <a:rPr lang="el-GR" sz="6000" dirty="0"/>
              <a:t>Blogs (Ιστολόγια) και οι εκπαιδευτικές τους χρήσεις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697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/>
          <a:lstStyle/>
          <a:p>
            <a:r>
              <a:rPr lang="en-US" dirty="0"/>
              <a:t>Blogs (</a:t>
            </a:r>
            <a:r>
              <a:rPr lang="el-GR" dirty="0"/>
              <a:t>Ιστολόγια) </a:t>
            </a:r>
            <a:r>
              <a:rPr lang="en-US" dirty="0" smtClean="0"/>
              <a:t>1/</a:t>
            </a:r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4381947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Τα ιστολόγια απετέλεσαν αρχικά ιστοχώρους στους οποίους ο εξουσιοδοτημένος χρήστης μπορούσε να αναρτήσει προσωπικές </a:t>
            </a:r>
            <a:r>
              <a:rPr lang="el-G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σκέψεις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ένα είδος προσωπικού, χρονολογημένου ημερολογίου</a:t>
            </a:r>
            <a:r>
              <a:rPr lang="el-G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Τα blogs εξελίχθηκαν πολύ σύντομα σε προσωπικές, ψηφιακές εφημερίδες </a:t>
            </a:r>
            <a:r>
              <a:rPr lang="el-G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«τόπους» κοινωνικού σχολιασμού, στηρίζοντας το λεγόμενο κίνημα της δημοσιογραφίας του πολίτη (citizen journalism). H ιδέα είναι βέβαια ότι οιοσδήποτε με ένα σύγχρονο κινητό τηλέφωνο, μπορεί να ηχογραφήσει, να φωτογραφίσει, να βιντεοσκοπήσει ό, τι θεωρεί σημαντικό και να το δημοσιοποιήσει. 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8598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</a:t>
            </a:r>
            <a:r>
              <a:rPr lang="el-GR" dirty="0" smtClean="0"/>
              <a:t> 2/3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26220"/>
            <a:ext cx="2709863" cy="2300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8488"/>
            <a:ext cx="5602079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898" y="3838640"/>
            <a:ext cx="3312368" cy="2632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876" y="248692"/>
            <a:ext cx="4645124" cy="2430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902" y="2195518"/>
            <a:ext cx="3250800" cy="2641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2791" y="2107198"/>
            <a:ext cx="2631985" cy="220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/>
          <a:lstStyle/>
          <a:p>
            <a:r>
              <a:rPr lang="en-US" dirty="0"/>
              <a:t>Blogs (</a:t>
            </a:r>
            <a:r>
              <a:rPr lang="el-GR" dirty="0"/>
              <a:t>Ιστολόγια) 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184576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Τα </a:t>
            </a:r>
            <a:r>
              <a:rPr lang="el-GR" sz="2400" dirty="0"/>
              <a:t>ιστολόγια επιτρέπουν την ανάρτηση ανακοινώσεων σε αντίστροφη χρονολογική σειρά και την αναγραφή σχολίων για κάθε ανακοίνωση από τους επισκέπτες του ιστολογίου. </a:t>
            </a:r>
            <a:endParaRPr lang="en-US" sz="2400" dirty="0" smtClean="0"/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Για </a:t>
            </a:r>
            <a:r>
              <a:rPr lang="el-GR" sz="2400" dirty="0"/>
              <a:t>τη δημιουργία ιστολογίου μπορεί είτε να χρησιμοποιηθεί ένας απομεμακρυσμένος πάροχος υπηρεσιών αυτού του είδους, για </a:t>
            </a:r>
            <a:r>
              <a:rPr lang="el-GR" sz="2400" dirty="0" smtClean="0"/>
              <a:t>παράδειγμα:</a:t>
            </a:r>
          </a:p>
          <a:p>
            <a:pPr marL="400050"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 </a:t>
            </a:r>
            <a:r>
              <a:rPr lang="el-GR" sz="2400" dirty="0"/>
              <a:t>η Google: </a:t>
            </a:r>
            <a:r>
              <a:rPr lang="el-GR" sz="2400" dirty="0">
                <a:hlinkClick r:id="rId3"/>
              </a:rPr>
              <a:t>https://</a:t>
            </a:r>
            <a:r>
              <a:rPr lang="el-GR" sz="2400" dirty="0" smtClean="0">
                <a:hlinkClick r:id="rId3"/>
              </a:rPr>
              <a:t>www.blogger.com</a:t>
            </a:r>
            <a:r>
              <a:rPr lang="el-GR" sz="2400" dirty="0" smtClean="0"/>
              <a:t> </a:t>
            </a:r>
            <a:endParaRPr lang="el-GR" sz="2400" dirty="0"/>
          </a:p>
          <a:p>
            <a:pPr marL="400050"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το </a:t>
            </a:r>
            <a:r>
              <a:rPr lang="el-GR" sz="2400" dirty="0">
                <a:hlinkClick r:id="rId4"/>
              </a:rPr>
              <a:t>http://</a:t>
            </a:r>
            <a:r>
              <a:rPr lang="el-GR" sz="2400" dirty="0" smtClean="0">
                <a:hlinkClick r:id="rId4"/>
              </a:rPr>
              <a:t>wordpress.com</a:t>
            </a:r>
            <a:r>
              <a:rPr lang="el-GR" sz="2400" dirty="0" smtClean="0"/>
              <a:t>   </a:t>
            </a:r>
            <a:endParaRPr lang="el-GR" sz="2400" dirty="0"/>
          </a:p>
          <a:p>
            <a:pPr marL="400050"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η </a:t>
            </a:r>
            <a:r>
              <a:rPr lang="el-GR" sz="2400" dirty="0"/>
              <a:t>υπηρεσία του </a:t>
            </a:r>
            <a:r>
              <a:rPr lang="el-GR" sz="2400" dirty="0"/>
              <a:t>ΠΣΔ </a:t>
            </a:r>
            <a:r>
              <a:rPr lang="el-GR" sz="2400" dirty="0">
                <a:hlinkClick r:id="rId5"/>
              </a:rPr>
              <a:t>http</a:t>
            </a:r>
            <a:r>
              <a:rPr lang="el-GR" sz="2400" dirty="0">
                <a:hlinkClick r:id="rId5"/>
              </a:rPr>
              <a:t>://</a:t>
            </a:r>
            <a:r>
              <a:rPr lang="el-GR" sz="2400" dirty="0" smtClean="0">
                <a:hlinkClick r:id="rId5"/>
              </a:rPr>
              <a:t>blogs.sch.gr</a:t>
            </a:r>
            <a:r>
              <a:rPr lang="el-GR" sz="2400" dirty="0" smtClean="0"/>
              <a:t>   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376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/>
          <a:lstStyle/>
          <a:p>
            <a:r>
              <a:rPr lang="el-GR" dirty="0"/>
              <a:t>Η υπηρεσία </a:t>
            </a:r>
            <a:r>
              <a:rPr lang="en-US" dirty="0">
                <a:hlinkClick r:id="rId3"/>
              </a:rPr>
              <a:t>https://blogs.sch.gr</a:t>
            </a:r>
            <a:r>
              <a:rPr lang="en-US" dirty="0" smtClean="0">
                <a:hlinkClick r:id="rId3"/>
              </a:rPr>
              <a:t>/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του ΠΣΔ</a:t>
            </a:r>
            <a:endParaRPr lang="el-GR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259632"/>
            <a:ext cx="9144000" cy="1080120"/>
          </a:xfrm>
        </p:spPr>
        <p:txBody>
          <a:bodyPr/>
          <a:lstStyle/>
          <a:p>
            <a:pPr marL="0" marR="0" algn="just"/>
            <a:r>
              <a:rPr lang="el-GR" sz="2400" dirty="0" smtClean="0">
                <a:ea typeface="Calibri" panose="020F0502020204030204" pitchFamily="34" charset="0"/>
              </a:rPr>
              <a:t>Αυτή </a:t>
            </a:r>
            <a:r>
              <a:rPr lang="el-GR" sz="2400" dirty="0">
                <a:ea typeface="Calibri" panose="020F0502020204030204" pitchFamily="34" charset="0"/>
              </a:rPr>
              <a:t>η  υπηρεσία  παρέχεται από το </a:t>
            </a:r>
            <a:r>
              <a:rPr lang="el-GR" sz="2400" dirty="0" smtClean="0">
                <a:ea typeface="Calibri" panose="020F0502020204030204" pitchFamily="34" charset="0"/>
              </a:rPr>
              <a:t>ΠΣΔ. </a:t>
            </a:r>
          </a:p>
          <a:p>
            <a:pPr marL="0" algn="just"/>
            <a:r>
              <a:rPr lang="el-GR" sz="2400" dirty="0">
                <a:ea typeface="Calibri" panose="020F0502020204030204" pitchFamily="34" charset="0"/>
              </a:rPr>
              <a:t>Η </a:t>
            </a:r>
            <a:r>
              <a:rPr lang="el-GR" sz="2400" dirty="0">
                <a:ea typeface="Calibri" panose="020F0502020204030204" pitchFamily="34" charset="0"/>
              </a:rPr>
              <a:t>χρήση των ιστολογίων για εκπαιδευτικούς σκοπούς μπορεί να προσδώσει μεγάλη αξία στο εκπαιδευτικό έργο. </a:t>
            </a:r>
            <a:endParaRPr lang="el-GR" sz="2400" dirty="0"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36912"/>
            <a:ext cx="8482951" cy="34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/>
          <a:lstStyle/>
          <a:p>
            <a:r>
              <a:rPr lang="el-GR" dirty="0"/>
              <a:t>Η υπηρεσία </a:t>
            </a:r>
            <a:r>
              <a:rPr lang="en-US" dirty="0">
                <a:hlinkClick r:id="rId3"/>
              </a:rPr>
              <a:t>https://blogs.sch.gr</a:t>
            </a:r>
            <a:r>
              <a:rPr lang="en-US" dirty="0" smtClean="0">
                <a:hlinkClick r:id="rId3"/>
              </a:rPr>
              <a:t>/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του ΠΣΔ</a:t>
            </a:r>
            <a:endParaRPr lang="el-GR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608512"/>
          </a:xfrm>
        </p:spPr>
        <p:txBody>
          <a:bodyPr/>
          <a:lstStyle/>
          <a:p>
            <a:pPr marL="0" marR="0" algn="just"/>
            <a:r>
              <a:rPr lang="el-GR" sz="2400" dirty="0" smtClean="0">
                <a:ea typeface="Calibri" panose="020F0502020204030204" pitchFamily="34" charset="0"/>
              </a:rPr>
              <a:t>Μερικοί </a:t>
            </a:r>
            <a:r>
              <a:rPr lang="el-GR" sz="2400" dirty="0">
                <a:ea typeface="Calibri" panose="020F0502020204030204" pitchFamily="34" charset="0"/>
              </a:rPr>
              <a:t>ενδεικτικοί τρόποι χρήσης των ιστολογίων στη διδασκαλία είναι: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+mj-lt"/>
              <a:buAutoNum type="arabicPeriod"/>
            </a:pPr>
            <a:r>
              <a:rPr lang="el-GR" sz="2400" dirty="0">
                <a:ea typeface="Calibri" panose="020F0502020204030204" pitchFamily="34" charset="0"/>
                <a:cs typeface="Calibri" panose="020F0502020204030204" pitchFamily="34" charset="0"/>
              </a:rPr>
              <a:t>Για την </a:t>
            </a:r>
            <a:r>
              <a:rPr lang="el-GR" sz="2400" b="1" dirty="0">
                <a:ea typeface="Calibri" panose="020F0502020204030204" pitchFamily="34" charset="0"/>
                <a:cs typeface="Calibri" panose="020F0502020204030204" pitchFamily="34" charset="0"/>
              </a:rPr>
              <a:t>ανάρτηση εκπαιδευτικού υλικού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l-GR" sz="2400" dirty="0">
                <a:ea typeface="Calibri" panose="020F0502020204030204" pitchFamily="34" charset="0"/>
                <a:cs typeface="Calibri" panose="020F0502020204030204" pitchFamily="34" charset="0"/>
              </a:rPr>
              <a:t>Ως </a:t>
            </a:r>
            <a:r>
              <a:rPr lang="el-GR" sz="2400" b="1" dirty="0">
                <a:ea typeface="Calibri" panose="020F0502020204030204" pitchFamily="34" charset="0"/>
                <a:cs typeface="Calibri" panose="020F0502020204030204" pitchFamily="34" charset="0"/>
              </a:rPr>
              <a:t>πίνακες ανακοινώσεων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l-GR" sz="2400" dirty="0">
                <a:ea typeface="Calibri" panose="020F0502020204030204" pitchFamily="34" charset="0"/>
                <a:cs typeface="Calibri" panose="020F0502020204030204" pitchFamily="34" charset="0"/>
              </a:rPr>
              <a:t>Για την </a:t>
            </a:r>
            <a:r>
              <a:rPr lang="el-GR" sz="2400" b="1" dirty="0">
                <a:ea typeface="Calibri" panose="020F0502020204030204" pitchFamily="34" charset="0"/>
                <a:cs typeface="Calibri" panose="020F0502020204030204" pitchFamily="34" charset="0"/>
              </a:rPr>
              <a:t>ανάρτηση οδηγιών</a:t>
            </a:r>
            <a:endParaRPr lang="en-US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l-GR" sz="2400" dirty="0">
                <a:ea typeface="Calibri" panose="020F0502020204030204" pitchFamily="34" charset="0"/>
                <a:cs typeface="Calibri" panose="020F0502020204030204" pitchFamily="34" charset="0"/>
              </a:rPr>
              <a:t>Ως </a:t>
            </a:r>
            <a:r>
              <a:rPr lang="el-GR" sz="2400" b="1" dirty="0">
                <a:ea typeface="Calibri" panose="020F0502020204030204" pitchFamily="34" charset="0"/>
                <a:cs typeface="Calibri" panose="020F0502020204030204" pitchFamily="34" charset="0"/>
              </a:rPr>
              <a:t>βήμα προβληματισμού και διάλογου</a:t>
            </a:r>
            <a:endParaRPr lang="en-US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l-GR" sz="2400" dirty="0">
                <a:ea typeface="Calibri" panose="020F0502020204030204" pitchFamily="34" charset="0"/>
                <a:cs typeface="Calibri" panose="020F0502020204030204" pitchFamily="34" charset="0"/>
              </a:rPr>
              <a:t>Ως </a:t>
            </a:r>
            <a:r>
              <a:rPr lang="el-GR" sz="2400" b="1" dirty="0">
                <a:ea typeface="Calibri" panose="020F0502020204030204" pitchFamily="34" charset="0"/>
                <a:cs typeface="Calibri" panose="020F0502020204030204" pitchFamily="34" charset="0"/>
              </a:rPr>
              <a:t>χώρος συνεργασίας</a:t>
            </a:r>
            <a:endParaRPr lang="en-US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l-GR" sz="2400" dirty="0">
                <a:ea typeface="Calibri" panose="020F0502020204030204" pitchFamily="34" charset="0"/>
                <a:cs typeface="Calibri" panose="020F0502020204030204" pitchFamily="34" charset="0"/>
              </a:rPr>
              <a:t>Για τη </a:t>
            </a:r>
            <a:r>
              <a:rPr lang="el-GR" sz="2400" b="1" dirty="0">
                <a:ea typeface="Calibri" panose="020F0502020204030204" pitchFamily="34" charset="0"/>
                <a:cs typeface="Calibri" panose="020F0502020204030204" pitchFamily="34" charset="0"/>
              </a:rPr>
              <a:t>δημοσίευση </a:t>
            </a:r>
            <a:r>
              <a:rPr lang="el-GR" sz="24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εργασιών</a:t>
            </a:r>
            <a:endParaRPr lang="en-US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536" y="73794"/>
            <a:ext cx="7138988" cy="1143000"/>
          </a:xfrm>
        </p:spPr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136904" cy="4525963"/>
          </a:xfrm>
        </p:spPr>
        <p:txBody>
          <a:bodyPr/>
          <a:lstStyle/>
          <a:p>
            <a:pPr algn="just"/>
            <a:r>
              <a:rPr lang="el-GR" sz="2400" dirty="0" smtClean="0"/>
              <a:t>Ο όρος </a:t>
            </a:r>
            <a:r>
              <a:rPr lang="el-GR" sz="2400" b="1" dirty="0" smtClean="0"/>
              <a:t>συνεργατική τεχνολογία</a:t>
            </a:r>
            <a:r>
              <a:rPr lang="el-GR" sz="2400" dirty="0" smtClean="0"/>
              <a:t> </a:t>
            </a:r>
            <a:r>
              <a:rPr lang="el-GR" sz="2400" dirty="0"/>
              <a:t>περιγράφει όλα εκείνα τα συστήματα που υποστηρίζουν την εργασία, τη μάθηση και την υποστήριξη κοινοτήτων πρακτικής για δημιουργία γνώσης και ενίσχυση της παραγωγικότητας (Αβούρης, Καραγιαννίδης &amp; Κόμης, 2008). </a:t>
            </a:r>
          </a:p>
          <a:p>
            <a:pPr algn="just"/>
            <a:r>
              <a:rPr lang="el-GR" sz="2400" dirty="0" smtClean="0"/>
              <a:t>Ο όρος </a:t>
            </a:r>
            <a:r>
              <a:rPr lang="el-GR" sz="2400" b="1" dirty="0"/>
              <a:t>Web 2.0 </a:t>
            </a:r>
            <a:r>
              <a:rPr lang="el-GR" sz="2400" dirty="0"/>
              <a:t>(Ιστός 2.0</a:t>
            </a:r>
            <a:r>
              <a:rPr lang="el-GR" sz="2400" dirty="0" smtClean="0"/>
              <a:t>)</a:t>
            </a:r>
            <a:r>
              <a:rPr lang="el-GR" sz="2400" dirty="0"/>
              <a:t> περιγράφει</a:t>
            </a:r>
            <a:r>
              <a:rPr lang="el-GR" sz="2400" dirty="0" smtClean="0"/>
              <a:t> τα </a:t>
            </a:r>
            <a:r>
              <a:rPr lang="el-GR" sz="2400" dirty="0"/>
              <a:t>συστήματα του Παγκόσμιου Ιστού, τα οποία βασίζονται στην όλο και μεγαλύτερη δυνατότητα των χρηστών του Διαδικτύου να δημιουργούν, να επεξεργάζονται, να μοιράζονται πληροφορίες και να συνεργάζονται online. </a:t>
            </a:r>
            <a:r>
              <a:rPr lang="el-GR" sz="2400" dirty="0" smtClean="0"/>
              <a:t>Αυτή </a:t>
            </a:r>
            <a:r>
              <a:rPr lang="el-GR" sz="2400" dirty="0"/>
              <a:t>η νέα γενιά συστημάτων βασίζεται σε δυναμικές διαδικτυακές </a:t>
            </a:r>
            <a:r>
              <a:rPr lang="el-GR" sz="2400" dirty="0" smtClean="0"/>
              <a:t>πλατφόρμες.</a:t>
            </a:r>
          </a:p>
          <a:p>
            <a:pPr algn="just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6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Υπολογιστικό Νέφος (Cloud Computing) </a:t>
            </a:r>
            <a:r>
              <a:rPr lang="el-GR" dirty="0" smtClean="0"/>
              <a:t>1/2</a:t>
            </a:r>
            <a:endParaRPr lang="el-GR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el-GR" sz="2400" dirty="0" smtClean="0"/>
              <a:t>Οποιοδήποτε </a:t>
            </a:r>
            <a:r>
              <a:rPr lang="el-GR" sz="2400" dirty="0"/>
              <a:t>λογισμικό χρησιμοποιεί ο χρήστης το οποίο δεν τρέχει στον υπολογιστή του, αλλά τρέχει στο διαδίκτυο αποτελεί τεχνολογία </a:t>
            </a:r>
            <a:r>
              <a:rPr lang="el-GR" sz="2400" b="1" dirty="0"/>
              <a:t>υπολογιστικού νέφους</a:t>
            </a:r>
            <a:r>
              <a:rPr lang="el-GR" sz="2400" dirty="0" smtClean="0"/>
              <a:t>.</a:t>
            </a:r>
          </a:p>
          <a:p>
            <a:pPr algn="just"/>
            <a:r>
              <a:rPr lang="el-GR" sz="2400" dirty="0"/>
              <a:t>Το υπολογιστικό νέφος δίνει τη δυνατότητα στους χρήστες </a:t>
            </a:r>
            <a:r>
              <a:rPr lang="el-GR" sz="2400" dirty="0" smtClean="0"/>
              <a:t>του να </a:t>
            </a:r>
            <a:r>
              <a:rPr lang="el-GR" sz="2400" dirty="0"/>
              <a:t>αποθηκεύουν, να επεξεργάζονται και </a:t>
            </a:r>
            <a:r>
              <a:rPr lang="el-GR" sz="2400" dirty="0" smtClean="0"/>
              <a:t>να διαχειρίζονται </a:t>
            </a:r>
            <a:r>
              <a:rPr lang="el-GR" sz="2400" dirty="0"/>
              <a:t>οποιαδήποτε στιγμή λογισμικό, υπηρεσίες και δεδομένα που δεν είναι αποθηκευμένα στον προσωπικό τους υπολογιστή, αλλά βρίσκονται σε ένα </a:t>
            </a:r>
            <a:r>
              <a:rPr lang="el-GR" sz="2400" b="1" dirty="0"/>
              <a:t>“νέφος” </a:t>
            </a:r>
            <a:r>
              <a:rPr lang="el-GR" sz="2400" dirty="0"/>
              <a:t>απόμακρων </a:t>
            </a:r>
            <a:r>
              <a:rPr lang="el-GR" sz="2400" dirty="0" smtClean="0"/>
              <a:t>δικτύων.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Υπολογιστικό Νέφος (Cloud Computing) </a:t>
            </a:r>
            <a:r>
              <a:rPr lang="el-GR" dirty="0" smtClean="0"/>
              <a:t>2/2</a:t>
            </a:r>
            <a:endParaRPr lang="el-GR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algn="just"/>
            <a:r>
              <a:rPr lang="el-GR" sz="2400" dirty="0"/>
              <a:t>Όταν κάτι βρίσκεται στο </a:t>
            </a:r>
            <a:r>
              <a:rPr lang="el-GR" sz="2400" b="1" dirty="0"/>
              <a:t>“νέφος ή σύννεφο”</a:t>
            </a:r>
            <a:r>
              <a:rPr lang="el-GR" sz="2400" dirty="0"/>
              <a:t> </a:t>
            </a:r>
            <a:r>
              <a:rPr lang="el-GR" sz="2400" dirty="0" smtClean="0"/>
              <a:t>σημαίνει </a:t>
            </a:r>
            <a:r>
              <a:rPr lang="el-GR" sz="2400" dirty="0"/>
              <a:t>ότι </a:t>
            </a:r>
            <a:r>
              <a:rPr lang="el-GR" sz="2400" dirty="0" smtClean="0"/>
              <a:t>αυτό είναι </a:t>
            </a:r>
            <a:r>
              <a:rPr lang="el-GR" sz="2400" dirty="0"/>
              <a:t>αποθηκευμένο σε κεντρικά συστήματα αποθήκευσης δεδομένων (data centers) και ο χρήστης μπορεί να έχει απομακρυσμένη πρόσβαση σε αυτά από οποιαδήποτε ηλεκτρονική συσκευή με μόνη προϋπόθεση τη σύνδεση στο διαδίκτυο </a:t>
            </a:r>
            <a:r>
              <a:rPr lang="el-GR" sz="2400" dirty="0" smtClean="0"/>
              <a:t>(Mell </a:t>
            </a:r>
            <a:r>
              <a:rPr lang="el-GR" sz="2400" dirty="0"/>
              <a:t>&amp; Grance, 2011</a:t>
            </a:r>
            <a:r>
              <a:rPr lang="el-GR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904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31224" cy="1143000"/>
          </a:xfrm>
        </p:spPr>
        <p:txBody>
          <a:bodyPr/>
          <a:lstStyle/>
          <a:p>
            <a:r>
              <a:rPr lang="el-GR" dirty="0"/>
              <a:t>Τα βασικά χαρακτηριστικά που διακρίνουν τις υπηρεσίες νέφους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331640"/>
            <a:ext cx="5544616" cy="4277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587727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Mell </a:t>
            </a:r>
            <a:r>
              <a:rPr lang="en-US" dirty="0"/>
              <a:t>&amp; </a:t>
            </a:r>
            <a:r>
              <a:rPr lang="en-US" dirty="0" err="1"/>
              <a:t>Grance</a:t>
            </a:r>
            <a:r>
              <a:rPr lang="en-US" dirty="0"/>
              <a:t>, </a:t>
            </a:r>
            <a:r>
              <a:rPr lang="en-US" dirty="0" smtClean="0"/>
              <a:t>2011</a:t>
            </a:r>
            <a:r>
              <a:rPr lang="el-GR" dirty="0" smtClean="0"/>
              <a:t> και </a:t>
            </a:r>
            <a:r>
              <a:rPr lang="en-US" dirty="0" smtClean="0"/>
              <a:t>Mohan </a:t>
            </a:r>
            <a:r>
              <a:rPr lang="en-US" dirty="0"/>
              <a:t>&amp; </a:t>
            </a:r>
            <a:r>
              <a:rPr lang="en-US" dirty="0" err="1"/>
              <a:t>Sathyanathan</a:t>
            </a:r>
            <a:r>
              <a:rPr lang="en-US" dirty="0"/>
              <a:t>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786210"/>
          </a:xfrm>
        </p:spPr>
        <p:txBody>
          <a:bodyPr/>
          <a:lstStyle/>
          <a:p>
            <a:pPr algn="ctr"/>
            <a:r>
              <a:rPr lang="el-GR" sz="6000" dirty="0"/>
              <a:t>Εφαρμογές υπηρεσιών Νέφους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16" y="29969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l-GR" sz="4400" b="1" dirty="0" smtClean="0">
                <a:solidFill>
                  <a:srgbClr val="3E5E66"/>
                </a:solidFill>
                <a:latin typeface="+mj-lt"/>
                <a:ea typeface="+mj-ea"/>
                <a:cs typeface="+mj-cs"/>
              </a:rPr>
              <a:t>1. Χρήση </a:t>
            </a:r>
            <a:r>
              <a:rPr lang="el-GR" sz="4400" b="1" dirty="0">
                <a:solidFill>
                  <a:srgbClr val="3E5E66"/>
                </a:solidFill>
                <a:latin typeface="+mj-lt"/>
                <a:ea typeface="+mj-ea"/>
                <a:cs typeface="+mj-cs"/>
              </a:rPr>
              <a:t>υπηρεσιών νέφους για την αποθήκευση αρχείων </a:t>
            </a:r>
            <a:endParaRPr lang="en-US" sz="4400" b="1" dirty="0">
              <a:solidFill>
                <a:srgbClr val="3E5E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08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dirty="0"/>
              <a:t>υπηρεσία</a:t>
            </a:r>
            <a:r>
              <a:rPr lang="el-GR" dirty="0"/>
              <a:t> “Τα Αρχεία μου” του </a:t>
            </a:r>
            <a:r>
              <a:rPr lang="el-GR" dirty="0" smtClean="0"/>
              <a:t>ΠΣΔ</a:t>
            </a:r>
            <a:endParaRPr lang="el-GR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pPr algn="just"/>
            <a:r>
              <a:rPr lang="el-GR" sz="2400" dirty="0"/>
              <a:t>Η υπηρεσία “</a:t>
            </a:r>
            <a:r>
              <a:rPr lang="el-GR" sz="2400" b="1" dirty="0"/>
              <a:t>Τα Αρχεία μου</a:t>
            </a:r>
            <a:r>
              <a:rPr lang="el-GR" sz="2400" dirty="0"/>
              <a:t>” (</a:t>
            </a:r>
            <a:r>
              <a:rPr lang="en-US" sz="2400" dirty="0">
                <a:hlinkClick r:id="rId3"/>
              </a:rPr>
              <a:t>http</a:t>
            </a:r>
            <a:r>
              <a:rPr lang="el-GR" sz="2400" dirty="0">
                <a:hlinkClick r:id="rId3"/>
              </a:rPr>
              <a:t>://</a:t>
            </a:r>
            <a:r>
              <a:rPr lang="en-US" sz="2400" dirty="0" err="1">
                <a:hlinkClick r:id="rId3"/>
              </a:rPr>
              <a:t>myfiles</a:t>
            </a:r>
            <a:r>
              <a:rPr lang="el-GR" sz="2400" dirty="0">
                <a:hlinkClick r:id="rId3"/>
              </a:rPr>
              <a:t>.</a:t>
            </a:r>
            <a:r>
              <a:rPr lang="en-US" sz="2400" dirty="0" err="1">
                <a:hlinkClick r:id="rId3"/>
              </a:rPr>
              <a:t>sch</a:t>
            </a:r>
            <a:r>
              <a:rPr lang="el-GR" sz="2400" dirty="0">
                <a:hlinkClick r:id="rId3"/>
              </a:rPr>
              <a:t>.</a:t>
            </a:r>
            <a:r>
              <a:rPr lang="en-US" sz="2400" dirty="0">
                <a:hlinkClick r:id="rId3"/>
              </a:rPr>
              <a:t>gr</a:t>
            </a:r>
            <a:r>
              <a:rPr lang="el-GR" sz="2400" dirty="0">
                <a:hlinkClick r:id="rId3"/>
              </a:rPr>
              <a:t>/</a:t>
            </a:r>
            <a:r>
              <a:rPr lang="el-GR" sz="2400" dirty="0"/>
              <a:t>) </a:t>
            </a:r>
            <a:r>
              <a:rPr lang="el-GR" sz="2400" dirty="0"/>
              <a:t>του </a:t>
            </a:r>
            <a:r>
              <a:rPr lang="el-GR" sz="2400" dirty="0" smtClean="0"/>
              <a:t>Π</a:t>
            </a:r>
            <a:r>
              <a:rPr lang="el-GR" sz="2400" dirty="0" smtClean="0"/>
              <a:t>ΣΔ</a:t>
            </a:r>
            <a:r>
              <a:rPr lang="el-GR" sz="2400" dirty="0" smtClean="0"/>
              <a:t> </a:t>
            </a:r>
            <a:r>
              <a:rPr lang="el-GR" sz="2400" dirty="0"/>
              <a:t>είναι μια σύγχρονη υπηρεσία αποθήκευσης, διαχείρισης και διαμοιρασμού αρχείων μεταξύ χρηστών </a:t>
            </a:r>
            <a:r>
              <a:rPr lang="el-GR" sz="2400" dirty="0" smtClean="0"/>
              <a:t>του.</a:t>
            </a:r>
          </a:p>
          <a:p>
            <a:pPr algn="just"/>
            <a:r>
              <a:rPr lang="el-GR" sz="2400" dirty="0"/>
              <a:t>Στόχος της υπηρεσίας “</a:t>
            </a:r>
            <a:r>
              <a:rPr lang="el-GR" sz="2400" b="1" dirty="0"/>
              <a:t>Τα Αρχεία μου</a:t>
            </a:r>
            <a:r>
              <a:rPr lang="el-GR" sz="2400" dirty="0"/>
              <a:t>” είναι να προσφέρει αποθηκευτικό χώρο (</a:t>
            </a:r>
            <a:r>
              <a:rPr lang="en-US" sz="2400" dirty="0"/>
              <a:t>cloud storage</a:t>
            </a:r>
            <a:r>
              <a:rPr lang="el-GR" sz="2400" dirty="0"/>
              <a:t>) στα μέλη </a:t>
            </a:r>
            <a:r>
              <a:rPr lang="el-GR" sz="2400" dirty="0" smtClean="0"/>
              <a:t>του ΠΣΔ και </a:t>
            </a:r>
            <a:r>
              <a:rPr lang="el-GR" sz="2400" dirty="0"/>
              <a:t>να παρέχει δυνατότητες εύκολου διαμοιρασμού με άλλους χρήστες σε σχολικό επίπεδο αλλά και δημόσια. Κάθε μέλος </a:t>
            </a:r>
            <a:r>
              <a:rPr lang="el-GR" sz="2400" dirty="0" smtClean="0"/>
              <a:t>έχει </a:t>
            </a:r>
            <a:r>
              <a:rPr lang="el-GR" sz="2400" dirty="0"/>
              <a:t>διαθέσιμο </a:t>
            </a:r>
            <a:r>
              <a:rPr lang="el-GR" sz="2400" b="1" dirty="0"/>
              <a:t>1</a:t>
            </a:r>
            <a:r>
              <a:rPr lang="en-US" sz="2400" b="1" dirty="0"/>
              <a:t>GB</a:t>
            </a:r>
            <a:r>
              <a:rPr lang="el-GR" sz="2400" b="1" dirty="0"/>
              <a:t> χώρου </a:t>
            </a:r>
            <a:r>
              <a:rPr lang="el-GR" sz="2400" b="1" dirty="0" smtClean="0"/>
              <a:t>αποθήκευσης</a:t>
            </a:r>
            <a:r>
              <a:rPr lang="el-GR" sz="2400" b="1" dirty="0"/>
              <a:t>.</a:t>
            </a:r>
            <a:endParaRPr lang="en-US" sz="2400" b="1" dirty="0"/>
          </a:p>
          <a:p>
            <a:pPr algn="just"/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31412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6038"/>
            <a:ext cx="8579296" cy="1143000"/>
          </a:xfrm>
        </p:spPr>
        <p:txBody>
          <a:bodyPr/>
          <a:lstStyle/>
          <a:p>
            <a:r>
              <a:rPr lang="el-GR" dirty="0"/>
              <a:t>Η υπηρεσία “Τα Αρχεία μου” του ΠΣΔ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2736"/>
            <a:ext cx="6377828" cy="3334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586" y="3626840"/>
            <a:ext cx="4499238" cy="3231160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>
            <a:off x="3296418" y="4149080"/>
            <a:ext cx="987550" cy="936104"/>
          </a:xfrm>
          <a:prstGeom prst="curvedConnector3">
            <a:avLst>
              <a:gd name="adj1" fmla="val -35359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4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ΕΚΠΑΙΔΕΥΣΗ ΕΠΙΜΟΡΦΩΤΩΝ_PPT_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ΕΚΠΑΙΔΕΥΣΗ ΕΠΙΜΟΡΦΩΤΩΝ_PPT_TEMPLATE</Template>
  <TotalTime>864</TotalTime>
  <Words>1144</Words>
  <Application>Microsoft Office PowerPoint</Application>
  <PresentationFormat>On-screen Show (4:3)</PresentationFormat>
  <Paragraphs>87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ΕΚΠΑΙΔΕΥΣΗ ΕΠΙΜΟΡΦΩΤΩΝ_PPT_TEMPLATE</vt:lpstr>
      <vt:lpstr>Συνεργατικά και άλλα εργαλεία γενικής χρήσης  (Πακέτο 8)</vt:lpstr>
      <vt:lpstr>Εισαγωγή</vt:lpstr>
      <vt:lpstr>Εισαγωγή</vt:lpstr>
      <vt:lpstr>Το Υπολογιστικό Νέφος (Cloud Computing) 1/2</vt:lpstr>
      <vt:lpstr>Το Υπολογιστικό Νέφος (Cloud Computing) 2/2</vt:lpstr>
      <vt:lpstr>Τα βασικά χαρακτηριστικά που διακρίνουν τις υπηρεσίες νέφους</vt:lpstr>
      <vt:lpstr>Εφαρμογές υπηρεσιών Νέφους </vt:lpstr>
      <vt:lpstr>Η υπηρεσία “Τα Αρχεία μου” του ΠΣΔ</vt:lpstr>
      <vt:lpstr>Η υπηρεσία “Τα Αρχεία μου” του ΠΣΔ</vt:lpstr>
      <vt:lpstr>To Dropbox</vt:lpstr>
      <vt:lpstr>To Google Drive </vt:lpstr>
      <vt:lpstr>To Google Drive </vt:lpstr>
      <vt:lpstr>Εφαρμογές υπηρεσιών Νέφους </vt:lpstr>
      <vt:lpstr>Η υπηρεσία +γραφίς του ΠΣΔ</vt:lpstr>
      <vt:lpstr>Η υπηρεσία +γραφίς του ΠΣΔ</vt:lpstr>
      <vt:lpstr>Εφαρμογές γραφείου της Google </vt:lpstr>
      <vt:lpstr>Εφαρμογές γραφείου της Google </vt:lpstr>
      <vt:lpstr>Εφαρμογές υπηρεσιών Νέφους </vt:lpstr>
      <vt:lpstr>Ηλεκτρονικά σχολικά περιοδικά &amp; εφημερίδες από το ΠΣΔ</vt:lpstr>
      <vt:lpstr>Οι φόρμες της Google (Google Forms)</vt:lpstr>
      <vt:lpstr>Blogs (Ιστολόγια) και οι εκπαιδευτικές τους χρήσεις</vt:lpstr>
      <vt:lpstr>Blogs (Ιστολόγια) 1/3</vt:lpstr>
      <vt:lpstr>Blogs 2/3</vt:lpstr>
      <vt:lpstr>Blogs (Ιστολόγια) 3/3</vt:lpstr>
      <vt:lpstr>Η υπηρεσία https://blogs.sch.gr/  του ΠΣΔ</vt:lpstr>
      <vt:lpstr>Η υπηρεσία https://blogs.sch.gr/  του ΠΣΔ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&lt;Τίτλος Παρουσίασης&gt;</dc:title>
  <dc:creator>Egarchou Demetra</dc:creator>
  <cp:lastModifiedBy>user1</cp:lastModifiedBy>
  <cp:revision>51</cp:revision>
  <dcterms:created xsi:type="dcterms:W3CDTF">2018-03-02T12:22:46Z</dcterms:created>
  <dcterms:modified xsi:type="dcterms:W3CDTF">2022-05-14T17:36:13Z</dcterms:modified>
</cp:coreProperties>
</file>