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83" r:id="rId1"/>
  </p:sldMasterIdLst>
  <p:notesMasterIdLst>
    <p:notesMasterId r:id="rId10"/>
  </p:notesMasterIdLst>
  <p:handoutMasterIdLst>
    <p:handoutMasterId r:id="rId11"/>
  </p:handoutMasterIdLst>
  <p:sldIdLst>
    <p:sldId id="327" r:id="rId2"/>
    <p:sldId id="328" r:id="rId3"/>
    <p:sldId id="331" r:id="rId4"/>
    <p:sldId id="330" r:id="rId5"/>
    <p:sldId id="261" r:id="rId6"/>
    <p:sldId id="281" r:id="rId7"/>
    <p:sldId id="329" r:id="rId8"/>
    <p:sldId id="33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FD3F"/>
    <a:srgbClr val="567A84"/>
    <a:srgbClr val="3E5E66"/>
    <a:srgbClr val="99CCFF"/>
    <a:srgbClr val="1148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14" autoAdjust="0"/>
    <p:restoredTop sz="91717" autoAdjust="0"/>
  </p:normalViewPr>
  <p:slideViewPr>
    <p:cSldViewPr>
      <p:cViewPr varScale="1">
        <p:scale>
          <a:sx n="58" d="100"/>
          <a:sy n="58" d="100"/>
        </p:scale>
        <p:origin x="14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134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859B43-EAA7-4F06-9AA8-130FC0A7B65F}" type="datetimeFigureOut">
              <a:rPr lang="el-GR"/>
              <a:pPr>
                <a:defRPr/>
              </a:pPr>
              <a:t>2/6/2022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0B59D01-9F2A-4C74-B41F-11524BF07C6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6934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455907-2DC1-46C1-A0AB-92EA5947B22D}" type="datetimeFigureOut">
              <a:rPr lang="en-US"/>
              <a:pPr>
                <a:defRPr/>
              </a:pPr>
              <a:t>6/2/2022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1E6E595-6D21-40A5-9507-9F99284052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811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31515" y="404664"/>
            <a:ext cx="828059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solidFill>
                  <a:srgbClr val="567A84"/>
                </a:solidFill>
              </a:rPr>
              <a:t>Εισαγωγική Επιμόρφωση για την εκπαιδευτική αξιοποίηση Τ.Π.Ε.</a:t>
            </a:r>
            <a:r>
              <a:rPr lang="el-GR" sz="1600" b="1" baseline="0" dirty="0">
                <a:solidFill>
                  <a:srgbClr val="567A84"/>
                </a:solidFill>
              </a:rPr>
              <a:t> </a:t>
            </a:r>
          </a:p>
          <a:p>
            <a:pPr algn="ctr"/>
            <a:r>
              <a:rPr lang="el-GR" sz="2800" b="1" dirty="0">
                <a:solidFill>
                  <a:srgbClr val="C00000"/>
                </a:solidFill>
              </a:rPr>
              <a:t>Επιμόρφωση Β1 επιπέδου</a:t>
            </a:r>
            <a:r>
              <a:rPr lang="el-GR" sz="2800" b="1" baseline="0" dirty="0">
                <a:solidFill>
                  <a:srgbClr val="C00000"/>
                </a:solidFill>
              </a:rPr>
              <a:t> Τ.Π.Ε.</a:t>
            </a:r>
            <a:endParaRPr lang="el-GR" sz="2800" b="1" dirty="0">
              <a:solidFill>
                <a:srgbClr val="C00000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3734" y="5159028"/>
            <a:ext cx="89644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100" b="1" dirty="0"/>
              <a:t>ΕΠΙΜΟΡΦΩΣΗ ΕΚΠΑΙΔΕΥΤΙΚΩΝ </a:t>
            </a:r>
            <a:r>
              <a:rPr lang="el-GR" sz="1100" b="1" dirty="0"/>
              <a:t>ΓΙΑ ΤΗΝ</a:t>
            </a:r>
            <a:r>
              <a:rPr lang="en-US" sz="1100" b="1" dirty="0"/>
              <a:t> ΑΞΙΟΠΟΙΗΣΗ ΚΑΙ ΕΦΑΡΜΟΓΗ ΤΩΝ ΨΗΦΙΑΚΩΝ ΤΕΧΝΟΛΟΓΙΩΝ ΣΤΗ ΔΙΔΑΚΤΙΚΗ ΠΡΑΞΗ (ΕΠΙΜΟΡΦΩΣΗ Β’ ΕΠΙΠΕΔΟΥ ΤΠΕ)</a:t>
            </a:r>
            <a:r>
              <a:rPr lang="el-GR" sz="1100" b="1" dirty="0"/>
              <a:t>/ Β’ κύκλος</a:t>
            </a:r>
          </a:p>
        </p:txBody>
      </p:sp>
      <p:pic>
        <p:nvPicPr>
          <p:cNvPr id="6" name="Picture 9"/>
          <p:cNvPicPr preferRelativeResize="0"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6" y="5975697"/>
            <a:ext cx="3990241" cy="758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032" y="141277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140968"/>
            <a:ext cx="6400800" cy="1478011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259056" y="5626284"/>
            <a:ext cx="8705383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259105" y="5085184"/>
            <a:ext cx="8705383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251520" y="1268760"/>
            <a:ext cx="8640589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79512" y="4725140"/>
            <a:ext cx="19358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sz="1400" b="1" dirty="0">
                <a:solidFill>
                  <a:srgbClr val="567A84"/>
                </a:solidFill>
              </a:rPr>
              <a:t>Επιμορφωτικό</a:t>
            </a:r>
            <a:r>
              <a:rPr lang="el-GR" sz="1400" b="1" baseline="0" dirty="0">
                <a:solidFill>
                  <a:srgbClr val="567A84"/>
                </a:solidFill>
              </a:rPr>
              <a:t> υλικό</a:t>
            </a:r>
            <a:endParaRPr lang="el-GR" sz="1400" b="1" dirty="0">
              <a:solidFill>
                <a:srgbClr val="567A84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5294395" y="4725141"/>
            <a:ext cx="36700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l-GR" sz="1400" b="1" dirty="0">
                <a:solidFill>
                  <a:srgbClr val="567A84"/>
                </a:solidFill>
              </a:rPr>
              <a:t>Συστάδα</a:t>
            </a:r>
            <a:r>
              <a:rPr lang="el-GR" sz="1400" b="1" baseline="0" dirty="0">
                <a:solidFill>
                  <a:srgbClr val="567A84"/>
                </a:solidFill>
              </a:rPr>
              <a:t>: </a:t>
            </a:r>
            <a:r>
              <a:rPr lang="el-GR" sz="1400" b="1" baseline="0" dirty="0">
                <a:solidFill>
                  <a:srgbClr val="C00000"/>
                </a:solidFill>
              </a:rPr>
              <a:t>Β1.10 Εκπαιδευτικοί Μηχανικοί</a:t>
            </a:r>
            <a:endParaRPr lang="el-GR" sz="1400" b="1" dirty="0">
              <a:solidFill>
                <a:srgbClr val="C00000"/>
              </a:solidFill>
            </a:endParaRPr>
          </a:p>
        </p:txBody>
      </p:sp>
      <p:pic>
        <p:nvPicPr>
          <p:cNvPr id="14" name="Picture 13" descr="Σύνδεση - Ηλεκτρονική Εγγραφή Επιτυχόντων 2021">
            <a:extLst>
              <a:ext uri="{FF2B5EF4-FFF2-40B4-BE49-F238E27FC236}">
                <a16:creationId xmlns:a16="http://schemas.microsoft.com/office/drawing/2014/main" id="{BBB329FB-1240-4A3B-A883-52F1C7C02F0B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774" y="5967695"/>
            <a:ext cx="1526290" cy="774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7075D7-3E04-4FB7-97FE-5931D983899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5" y="6005104"/>
            <a:ext cx="1303706" cy="699550"/>
          </a:xfrm>
          <a:prstGeom prst="rect">
            <a:avLst/>
          </a:prstGeom>
        </p:spPr>
      </p:pic>
      <p:pic>
        <p:nvPicPr>
          <p:cNvPr id="16" name="Picture 15" descr="INCLUSIVE SCHOOLS - Ινστιτούτο Εκπαιδευτικής Πολιτικής">
            <a:extLst>
              <a:ext uri="{FF2B5EF4-FFF2-40B4-BE49-F238E27FC236}">
                <a16:creationId xmlns:a16="http://schemas.microsoft.com/office/drawing/2014/main" id="{949AA9AB-9644-40D1-B50F-462D4156EB5E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549" y="6177000"/>
            <a:ext cx="2194560" cy="3557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908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8613775" y="6525344"/>
            <a:ext cx="5302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l-GR" altLang="en-US" sz="1100" b="1" dirty="0"/>
              <a:t>- </a:t>
            </a:r>
            <a:fld id="{D5278FD4-659B-41F9-9141-0584792102DD}" type="slidenum">
              <a:rPr lang="en-US" altLang="en-US" sz="1100" b="1" smtClean="0"/>
              <a:pPr>
                <a:defRPr/>
              </a:pPr>
              <a:t>‹#›</a:t>
            </a:fld>
            <a:r>
              <a:rPr lang="el-GR" altLang="en-US" sz="1100" b="1" dirty="0"/>
              <a:t> -</a:t>
            </a:r>
            <a:endParaRPr lang="en-US" altLang="en-US" sz="11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89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87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633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138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dirty="0" err="1"/>
              <a:t>Kλικ</a:t>
            </a:r>
            <a:r>
              <a:rPr lang="el-GR" altLang="en-US" dirty="0"/>
              <a:t> για επεξεργασία του τίτλου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dirty="0" err="1"/>
              <a:t>Kλικ</a:t>
            </a:r>
            <a:r>
              <a:rPr lang="el-GR" altLang="en-US" dirty="0"/>
              <a:t> για επεξεργασία των στυλ του υποδείγματος</a:t>
            </a:r>
          </a:p>
          <a:p>
            <a:pPr lvl="1"/>
            <a:r>
              <a:rPr lang="el-GR" altLang="en-US" dirty="0"/>
              <a:t>Δεύτερου επιπέδου</a:t>
            </a:r>
          </a:p>
          <a:p>
            <a:pPr lvl="2"/>
            <a:r>
              <a:rPr lang="el-GR" altLang="en-US" dirty="0"/>
              <a:t>Τρίτου επιπέδου</a:t>
            </a:r>
          </a:p>
          <a:p>
            <a:pPr lvl="3"/>
            <a:r>
              <a:rPr lang="el-GR" altLang="en-US" dirty="0"/>
              <a:t>Τέταρτου επιπέδου</a:t>
            </a:r>
          </a:p>
          <a:p>
            <a:pPr lvl="4"/>
            <a:r>
              <a:rPr lang="el-GR" altLang="en-US" dirty="0"/>
              <a:t>Πέμπτου επιπέδου</a:t>
            </a:r>
            <a:endParaRPr lang="en-US" altLang="en-US" dirty="0"/>
          </a:p>
        </p:txBody>
      </p:sp>
      <p:pic>
        <p:nvPicPr>
          <p:cNvPr id="1030" name="Picture 8"/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6309320"/>
            <a:ext cx="2316163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395288" y="6308725"/>
            <a:ext cx="56165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l-GR" sz="1400" b="1" dirty="0">
                <a:solidFill>
                  <a:srgbClr val="C00000"/>
                </a:solidFill>
              </a:rPr>
              <a:t>Επιμόρφωση  Β1 επιπέδου Τ.Π.Ε.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sz="1000" b="1" dirty="0">
                <a:solidFill>
                  <a:srgbClr val="567A84"/>
                </a:solidFill>
              </a:rPr>
              <a:t>Συστάδα</a:t>
            </a:r>
            <a:r>
              <a:rPr lang="el-GR" sz="1000" b="1" baseline="0" dirty="0">
                <a:solidFill>
                  <a:srgbClr val="567A84"/>
                </a:solidFill>
              </a:rPr>
              <a:t>: Β1.10 Εκπαιδευτικοί Μηχανικοί</a:t>
            </a:r>
            <a:endParaRPr lang="el-GR" sz="1000" b="1" dirty="0">
              <a:solidFill>
                <a:srgbClr val="567A8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9" r:id="rId1"/>
    <p:sldLayoutId id="2147484410" r:id="rId2"/>
    <p:sldLayoutId id="2147484408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rgbClr val="3E5E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3E5E66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3E5E66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3E5E66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3E5E66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D0D0D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D0D0D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D0D0D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D0D0D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ctrTitle"/>
          </p:nvPr>
        </p:nvSpPr>
        <p:spPr>
          <a:xfrm>
            <a:off x="687388" y="1484784"/>
            <a:ext cx="7772400" cy="1470025"/>
          </a:xfrm>
        </p:spPr>
        <p:txBody>
          <a:bodyPr/>
          <a:lstStyle/>
          <a:p>
            <a:r>
              <a:rPr lang="el-GR" altLang="en-US" dirty="0"/>
              <a:t>Λογισμικό παρουσίασης</a:t>
            </a:r>
            <a:endParaRPr lang="en-US" altLang="en-US" dirty="0"/>
          </a:p>
        </p:txBody>
      </p:sp>
      <p:sp>
        <p:nvSpPr>
          <p:cNvPr id="4099" name="Subtitle 4"/>
          <p:cNvSpPr>
            <a:spLocks noGrp="1"/>
          </p:cNvSpPr>
          <p:nvPr>
            <p:ph type="subTitle" idx="1"/>
          </p:nvPr>
        </p:nvSpPr>
        <p:spPr>
          <a:xfrm>
            <a:off x="1476375" y="3140968"/>
            <a:ext cx="6400800" cy="1584176"/>
          </a:xfrm>
        </p:spPr>
        <p:txBody>
          <a:bodyPr/>
          <a:lstStyle/>
          <a:p>
            <a:r>
              <a:rPr lang="el-GR" dirty="0"/>
              <a:t>Πακέτο 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7504" y="160337"/>
            <a:ext cx="9366212" cy="1143000"/>
          </a:xfrm>
        </p:spPr>
        <p:txBody>
          <a:bodyPr/>
          <a:lstStyle/>
          <a:p>
            <a:r>
              <a:rPr lang="el-GR" sz="3200" dirty="0"/>
              <a:t>Βασικές λειτουργίες του λογισμικού παρουσίασης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+mj-lt"/>
              <a:buAutoNum type="arabicParenR"/>
            </a:pPr>
            <a:r>
              <a:rPr lang="el-G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Αποκάλυψη – Επικάλυψη εικόνων:</a:t>
            </a:r>
            <a:r>
              <a:rPr lang="el-G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(με σταδιακή ολοκλήρωση μιας εικόνας ή αποκάλυψη μερών ή στρώσεων: για παράδειγμα η σταδιακή «αποκάλυψη» ενός πίνακα ζωγραφικής).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el-G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Συγχρονισμός:</a:t>
            </a:r>
            <a:r>
              <a:rPr lang="el-G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ήχου, κειμένου και εικόνας.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el-GR" sz="1800" b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Ψευδοκίνηση</a:t>
            </a:r>
            <a:r>
              <a:rPr lang="el-G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l-GR" sz="1800" b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ψευδο-animation</a:t>
            </a:r>
            <a:r>
              <a:rPr lang="el-G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επιτυγχάνεται όταν σε μια σειρά διαδοχικών διαφανειών υπάρχουν εικόνες με μικρή παραλλαγή και πραγματοποιείται ταχεία αλλαγή διαφανειών κατά την παρουσίαση. Με αυτό τον τρόπο μπορούν να αναπτυχθούν απλά βίντεο. 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el-G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Αυτόματη επίδειξη διαφανειών</a:t>
            </a:r>
            <a:r>
              <a:rPr lang="el-G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el-G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Απλή επίδειξη</a:t>
            </a:r>
            <a:r>
              <a:rPr lang="el-G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εικόνων – ενσωμάτωση τεχνικών </a:t>
            </a:r>
            <a:r>
              <a:rPr lang="el-GR" sz="18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animation</a:t>
            </a:r>
            <a:r>
              <a:rPr lang="el-G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l-GR" sz="1800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video</a:t>
            </a:r>
            <a:r>
              <a:rPr lang="el-G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el-G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Χρήση εσωτερικών και εξωτερικών </a:t>
            </a:r>
            <a:r>
              <a:rPr lang="el-GR" sz="1800" b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υπερσυνδέσμων</a:t>
            </a:r>
            <a:r>
              <a:rPr lang="el-G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56587F-0ABD-070D-C3F8-0FA207038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119" y="908720"/>
            <a:ext cx="8229600" cy="1143000"/>
          </a:xfrm>
        </p:spPr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l-GR" sz="3200" b="0" i="0" u="none" strike="noStrike" dirty="0">
                <a:solidFill>
                  <a:srgbClr val="202729"/>
                </a:solidFill>
                <a:effectLst/>
                <a:latin typeface="Proxima Nova"/>
              </a:rPr>
              <a:t>5 προτάσεις για χρήση των παρουσιάσεων (εκπαιδευτικοί)</a:t>
            </a:r>
            <a:br>
              <a:rPr lang="el-GR" sz="3200" b="0" dirty="0">
                <a:effectLst/>
              </a:rPr>
            </a:br>
            <a:br>
              <a:rPr lang="el-GR" sz="3200" dirty="0"/>
            </a:b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6356C8-69F6-9625-DC56-21F472B87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b="0" i="0" u="none" strike="noStrike" dirty="0">
                <a:solidFill>
                  <a:srgbClr val="616161"/>
                </a:solidFill>
                <a:effectLst/>
                <a:latin typeface="Proxima Nova"/>
              </a:rPr>
              <a:t>Δημιουργία </a:t>
            </a:r>
            <a:r>
              <a:rPr lang="el-GR" sz="2400" b="0" i="0" u="none" strike="noStrike" dirty="0" err="1">
                <a:solidFill>
                  <a:srgbClr val="616161"/>
                </a:solidFill>
                <a:effectLst/>
                <a:latin typeface="Proxima Nova"/>
              </a:rPr>
              <a:t>διαδραστικών</a:t>
            </a:r>
            <a:r>
              <a:rPr lang="el-GR" sz="2400" b="0" i="0" u="none" strike="noStrike" dirty="0">
                <a:solidFill>
                  <a:srgbClr val="616161"/>
                </a:solidFill>
                <a:effectLst/>
                <a:latin typeface="Proxima Nova"/>
              </a:rPr>
              <a:t> παρουσιάσεων που διευκολύνουν την κατανόηση και διατηρούν το ενδιαφέρον των μαθητών.</a:t>
            </a:r>
            <a:endParaRPr lang="el-GR" sz="24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l-GR" sz="2400" b="0" i="0" u="none" strike="noStrike" dirty="0">
                <a:solidFill>
                  <a:srgbClr val="616161"/>
                </a:solidFill>
                <a:effectLst/>
                <a:latin typeface="Proxima Nova"/>
              </a:rPr>
              <a:t>Δημιουργία ερωτηματολογίων και παιχνιδιών.</a:t>
            </a:r>
            <a:endParaRPr lang="el-GR" sz="24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l-GR" sz="2400" b="0" i="0" u="none" strike="noStrike" dirty="0">
                <a:solidFill>
                  <a:srgbClr val="616161"/>
                </a:solidFill>
                <a:effectLst/>
                <a:latin typeface="Proxima Nova"/>
              </a:rPr>
              <a:t>Διαμοιρασμός εργαστηριακών οδηγιών, ερωτημάτων και  άλλων πληροφοριών για  αυτόνομη εργασία των μαθητών ατομικά ή σε ομάδες.</a:t>
            </a:r>
            <a:endParaRPr lang="el-GR" sz="24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l-GR" sz="2400" b="0" i="0" u="none" strike="noStrike" dirty="0">
                <a:solidFill>
                  <a:srgbClr val="616161"/>
                </a:solidFill>
                <a:effectLst/>
                <a:latin typeface="Proxima Nova"/>
              </a:rPr>
              <a:t>Παρουσίαση δεδομένων, διαγραμμάτων και γραφημάτων.</a:t>
            </a:r>
            <a:endParaRPr lang="el-GR" sz="24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l-GR" sz="2400" b="0" i="0" u="none" strike="noStrike" dirty="0">
                <a:solidFill>
                  <a:srgbClr val="616161"/>
                </a:solidFill>
                <a:effectLst/>
                <a:latin typeface="Proxima Nova"/>
              </a:rPr>
              <a:t>Ενσωμάτωση πόρων (ιστοσελίδων, αρχείων</a:t>
            </a:r>
            <a:r>
              <a:rPr lang="el-GR" sz="2400" i="0" u="none" strike="noStrike" dirty="0">
                <a:solidFill>
                  <a:srgbClr val="616161"/>
                </a:solidFill>
                <a:latin typeface="Proxima Nova"/>
              </a:rPr>
              <a:t>)</a:t>
            </a:r>
            <a:br>
              <a:rPr lang="el-GR" sz="2400" dirty="0"/>
            </a:b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67914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F768BA-A957-C714-9777-F450940FF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el-GR" sz="3200" dirty="0"/>
              <a:t>Εφαρμογές για τη δημιουργία παρουσιάσεων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6F57112-04E8-8747-FD4A-B9DA9F821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933" y="1166018"/>
            <a:ext cx="8229600" cy="5417344"/>
          </a:xfrm>
        </p:spPr>
        <p:txBody>
          <a:bodyPr/>
          <a:lstStyle/>
          <a:p>
            <a:r>
              <a:rPr lang="en-US" sz="2400" dirty="0"/>
              <a:t>Power Point</a:t>
            </a:r>
            <a:r>
              <a:rPr lang="el-GR" sz="2400" dirty="0"/>
              <a:t> της </a:t>
            </a:r>
            <a:r>
              <a:rPr lang="en-US" sz="2400" dirty="0"/>
              <a:t>Microsoft</a:t>
            </a:r>
            <a:endParaRPr lang="el-GR" sz="2400" dirty="0"/>
          </a:p>
          <a:p>
            <a:r>
              <a:rPr lang="en-US" sz="2400" dirty="0"/>
              <a:t>Impress </a:t>
            </a:r>
            <a:r>
              <a:rPr lang="el-GR" sz="2400" dirty="0"/>
              <a:t>της </a:t>
            </a:r>
            <a:r>
              <a:rPr lang="en-US" sz="2400" dirty="0"/>
              <a:t>LibreOffice</a:t>
            </a:r>
          </a:p>
          <a:p>
            <a:r>
              <a:rPr lang="en-US" sz="2400" dirty="0"/>
              <a:t>Google Slides </a:t>
            </a:r>
            <a:r>
              <a:rPr lang="el-GR" sz="2400" dirty="0"/>
              <a:t>της </a:t>
            </a:r>
            <a:r>
              <a:rPr lang="en-US" sz="2400" dirty="0"/>
              <a:t>Google</a:t>
            </a:r>
            <a:r>
              <a:rPr lang="el-GR" sz="2400" dirty="0"/>
              <a:t> </a:t>
            </a:r>
          </a:p>
          <a:p>
            <a:r>
              <a:rPr lang="en-US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Genially</a:t>
            </a:r>
            <a:r>
              <a:rPr lang="el-GR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(διαδικτυακή εφαρμογή)</a:t>
            </a:r>
            <a:endParaRPr lang="en-US" sz="2400" i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Prezi</a:t>
            </a:r>
            <a:r>
              <a:rPr lang="el-GR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(διαδικτυακή εφαρμογή)</a:t>
            </a:r>
            <a:endParaRPr lang="el-GR" sz="24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Slides</a:t>
            </a:r>
            <a:r>
              <a:rPr lang="el-GR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r>
              <a:rPr lang="en-US" sz="2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l-GR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(διαδικτυακή εφαρμογή)</a:t>
            </a:r>
            <a:endParaRPr lang="en-US" sz="2400" i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i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entimeter</a:t>
            </a:r>
            <a:r>
              <a:rPr lang="el-GR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(διαδικτυακή εφαρμογή)</a:t>
            </a:r>
            <a:endParaRPr lang="en-US" sz="2400" i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cs typeface="Times New Roman" panose="02020603050405020304" pitchFamily="18" charset="0"/>
              </a:rPr>
              <a:t>PowToon</a:t>
            </a:r>
            <a:r>
              <a:rPr lang="el-GR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(διαδικτυακή εφαρμογή)</a:t>
            </a:r>
            <a:endParaRPr lang="en-US" sz="2400" i="1" dirty="0">
              <a:cs typeface="Times New Roman" panose="02020603050405020304" pitchFamily="18" charset="0"/>
            </a:endParaRPr>
          </a:p>
          <a:p>
            <a:r>
              <a:rPr lang="en-US" sz="2400" i="1" dirty="0" err="1">
                <a:cs typeface="Times New Roman" panose="02020603050405020304" pitchFamily="18" charset="0"/>
              </a:rPr>
              <a:t>Emaze</a:t>
            </a:r>
            <a:r>
              <a:rPr lang="el-GR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(διαδικτυακή εφαρμογή)</a:t>
            </a:r>
            <a:endParaRPr lang="en-US" sz="2400" i="1" dirty="0">
              <a:cs typeface="Times New Roman" panose="02020603050405020304" pitchFamily="18" charset="0"/>
            </a:endParaRPr>
          </a:p>
          <a:p>
            <a:r>
              <a:rPr lang="en-GB" sz="2400" i="1" dirty="0">
                <a:cs typeface="Times New Roman" panose="02020603050405020304" pitchFamily="18" charset="0"/>
              </a:rPr>
              <a:t>Sway</a:t>
            </a:r>
            <a:r>
              <a:rPr lang="el-GR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(</a:t>
            </a:r>
            <a:r>
              <a:rPr lang="en-US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Teams </a:t>
            </a:r>
            <a:r>
              <a:rPr lang="el-GR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διαδικτυακή εφαρμογή)</a:t>
            </a:r>
            <a:endParaRPr lang="en-US" sz="2400" i="1" dirty="0">
              <a:cs typeface="Times New Roman" panose="02020603050405020304" pitchFamily="18" charset="0"/>
            </a:endParaRPr>
          </a:p>
          <a:p>
            <a:r>
              <a:rPr lang="fr-FR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2400" i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anva</a:t>
            </a:r>
            <a:r>
              <a:rPr lang="el-GR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(διαδικτυακή εφαρμογή)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95511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635" y="189658"/>
            <a:ext cx="5030862" cy="6648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97364" y="620688"/>
            <a:ext cx="3131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/>
              <a:t>Ποια όργανα χρησιμοποιούμε για τη μέτρηση της ηλεκτρικής τάσης και πως συνδέονται;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3870532"/>
            <a:ext cx="34097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βολτόμετρο συνδέεται παράλληλα στην συσκευή ή στην πηγή.</a:t>
            </a:r>
          </a:p>
          <a:p>
            <a:r>
              <a:rPr lang="el-GR" dirty="0"/>
              <a:t>Το βολτόμετρο έχει πολύ μεγάλη αντίσταση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4CFDFA-29FD-7F9D-7E54-16CFF1170275}"/>
              </a:ext>
            </a:extLst>
          </p:cNvPr>
          <p:cNvSpPr txBox="1"/>
          <p:nvPr/>
        </p:nvSpPr>
        <p:spPr>
          <a:xfrm>
            <a:off x="323528" y="18965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Παράδειγμα 1</a:t>
            </a:r>
          </a:p>
        </p:txBody>
      </p:sp>
    </p:spTree>
    <p:extLst>
      <p:ext uri="{BB962C8B-B14F-4D97-AF65-F5344CB8AC3E}">
        <p14:creationId xmlns:p14="http://schemas.microsoft.com/office/powerpoint/2010/main" val="1689512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635" y="189658"/>
            <a:ext cx="5030862" cy="6648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97364" y="620688"/>
            <a:ext cx="3131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err="1"/>
              <a:t>Ποιό</a:t>
            </a:r>
            <a:r>
              <a:rPr lang="el-GR" sz="2800" dirty="0"/>
              <a:t> όργανο χρησιμοποιούμε για τη μέτρηση της ηλεκτρικής τάσης; </a:t>
            </a:r>
          </a:p>
        </p:txBody>
      </p:sp>
      <p:sp>
        <p:nvSpPr>
          <p:cNvPr id="3" name="Οβάλ 2">
            <a:extLst>
              <a:ext uri="{FF2B5EF4-FFF2-40B4-BE49-F238E27FC236}">
                <a16:creationId xmlns:a16="http://schemas.microsoft.com/office/drawing/2014/main" id="{738BD893-13E6-9026-1ABE-0925C2286372}"/>
              </a:ext>
            </a:extLst>
          </p:cNvPr>
          <p:cNvSpPr/>
          <p:nvPr/>
        </p:nvSpPr>
        <p:spPr>
          <a:xfrm>
            <a:off x="5076056" y="3645024"/>
            <a:ext cx="4067944" cy="331236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A2C2CD-9D2F-6B74-A168-4E7C34D25555}"/>
              </a:ext>
            </a:extLst>
          </p:cNvPr>
          <p:cNvSpPr txBox="1"/>
          <p:nvPr/>
        </p:nvSpPr>
        <p:spPr>
          <a:xfrm>
            <a:off x="6576375" y="378970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/>
              <a:t>βολτόμετρο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E42DE-A334-6148-33AC-6E9C3537FEDD}"/>
              </a:ext>
            </a:extLst>
          </p:cNvPr>
          <p:cNvSpPr txBox="1"/>
          <p:nvPr/>
        </p:nvSpPr>
        <p:spPr>
          <a:xfrm>
            <a:off x="236274" y="3944377"/>
            <a:ext cx="385736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dirty="0"/>
              <a:t>Πως συνδέεται στο κύκλωμα;</a:t>
            </a:r>
          </a:p>
        </p:txBody>
      </p: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514C4546-834D-58CA-8DB4-F68FB52AEBD3}"/>
              </a:ext>
            </a:extLst>
          </p:cNvPr>
          <p:cNvCxnSpPr>
            <a:cxnSpLocks/>
          </p:cNvCxnSpPr>
          <p:nvPr/>
        </p:nvCxnSpPr>
        <p:spPr>
          <a:xfrm flipV="1">
            <a:off x="5464681" y="3293360"/>
            <a:ext cx="261561" cy="473713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>
            <a:extLst>
              <a:ext uri="{FF2B5EF4-FFF2-40B4-BE49-F238E27FC236}">
                <a16:creationId xmlns:a16="http://schemas.microsoft.com/office/drawing/2014/main" id="{0A2D2FA5-6D08-81E0-27BE-E2E757422DAF}"/>
              </a:ext>
            </a:extLst>
          </p:cNvPr>
          <p:cNvCxnSpPr>
            <a:cxnSpLocks/>
          </p:cNvCxnSpPr>
          <p:nvPr/>
        </p:nvCxnSpPr>
        <p:spPr>
          <a:xfrm flipV="1">
            <a:off x="5494808" y="3083883"/>
            <a:ext cx="936766" cy="860494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DB0E40B-37B5-2FEC-18F6-A53CE054FBFD}"/>
              </a:ext>
            </a:extLst>
          </p:cNvPr>
          <p:cNvSpPr txBox="1"/>
          <p:nvPr/>
        </p:nvSpPr>
        <p:spPr>
          <a:xfrm>
            <a:off x="3473781" y="3704621"/>
            <a:ext cx="2905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/>
              <a:t>παράλληλη σύνδεση</a:t>
            </a:r>
            <a:endParaRPr lang="el-GR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A7A7A7-8929-12EA-7FB7-7F13BAF5CF40}"/>
              </a:ext>
            </a:extLst>
          </p:cNvPr>
          <p:cNvSpPr txBox="1"/>
          <p:nvPr/>
        </p:nvSpPr>
        <p:spPr>
          <a:xfrm>
            <a:off x="323528" y="18965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Παράδειγμα 2</a:t>
            </a:r>
          </a:p>
        </p:txBody>
      </p:sp>
    </p:spTree>
    <p:extLst>
      <p:ext uri="{BB962C8B-B14F-4D97-AF65-F5344CB8AC3E}">
        <p14:creationId xmlns:p14="http://schemas.microsoft.com/office/powerpoint/2010/main" val="4747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5" grpId="0"/>
      <p:bldP spid="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5BD1E2-A47C-B34B-23DB-CECEC2A87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Δραστηριότητα 1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8583A5FC-BAF9-757E-1DF6-6CAC22D7B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000" dirty="0"/>
              <a:t>Πριν φύγετε από την ολομέλεια ανοίξτε το σύνδεσμο που σας δόθηκε στο </a:t>
            </a:r>
            <a:r>
              <a:rPr lang="en-US" sz="2000" dirty="0"/>
              <a:t>chat</a:t>
            </a:r>
            <a:r>
              <a:rPr lang="el-GR" sz="2000" dirty="0"/>
              <a:t>. Πρόκειται για μία κοινόχρηστη παρουσίαση των</a:t>
            </a:r>
            <a:r>
              <a:rPr lang="en-US" sz="2000" dirty="0"/>
              <a:t> Google docs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r>
              <a:rPr lang="el-GR" sz="2000" dirty="0"/>
              <a:t>Θα δημιουργηθούν με τυχαίο τρόπο  ομάδες των 3-4 ατόμων. </a:t>
            </a:r>
          </a:p>
          <a:p>
            <a:pPr marL="0" indent="0">
              <a:buNone/>
            </a:pPr>
            <a:r>
              <a:rPr lang="el-GR" sz="2000" dirty="0"/>
              <a:t>Στην ομάδα σας με έναυσμα τις διαφάνειες (παράδειγμα 1 και 2) που είδατε συζητήστε τα χαρακτηριστικά που πρέπει να έχει μίας αποτελεσματικής παρουσίασης ή μία διαφάνεια.</a:t>
            </a:r>
          </a:p>
          <a:p>
            <a:pPr marL="0" indent="0">
              <a:buNone/>
            </a:pPr>
            <a:r>
              <a:rPr lang="el-GR" sz="2000" dirty="0"/>
              <a:t>Καταγράψετε στην διαφάνεια που αντιστοιχεί στην ομάδα σας 5 χαρακτηριστικά που για εσάς είναι σημαντικά.</a:t>
            </a:r>
          </a:p>
          <a:p>
            <a:pPr marL="0" indent="0">
              <a:buNone/>
            </a:pPr>
            <a:r>
              <a:rPr lang="el-GR" sz="2000" dirty="0"/>
              <a:t>Χρόνος: </a:t>
            </a:r>
            <a:r>
              <a:rPr lang="en-US" sz="2000" dirty="0"/>
              <a:t>10</a:t>
            </a:r>
            <a:r>
              <a:rPr lang="el-GR" sz="2000" dirty="0"/>
              <a:t> λεπτά</a:t>
            </a:r>
          </a:p>
        </p:txBody>
      </p:sp>
    </p:spTree>
    <p:extLst>
      <p:ext uri="{BB962C8B-B14F-4D97-AF65-F5344CB8AC3E}">
        <p14:creationId xmlns:p14="http://schemas.microsoft.com/office/powerpoint/2010/main" val="38376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78B164-84F6-0C7F-46D1-86927D095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0" i="0" u="none" strike="noStrike" dirty="0">
                <a:solidFill>
                  <a:srgbClr val="202729"/>
                </a:solidFill>
                <a:effectLst/>
                <a:latin typeface="Proxima Nova"/>
              </a:rPr>
              <a:t>Συμβουλές για μία αποτελεσματική παρουσίαση</a:t>
            </a: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C09457D-5129-0639-495C-A6213FFCD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17638"/>
            <a:ext cx="8686800" cy="4525963"/>
          </a:xfrm>
        </p:spPr>
        <p:txBody>
          <a:bodyPr/>
          <a:lstStyle/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l-GR" sz="2800" b="0" i="0" u="none" strike="noStrike" dirty="0">
                <a:solidFill>
                  <a:srgbClr val="616161"/>
                </a:solidFill>
                <a:effectLst/>
                <a:latin typeface="Proxima Nova"/>
              </a:rPr>
              <a:t>Χρησιμοποιήστε το μικρότερο δυνατό αριθμό διαφανειών.</a:t>
            </a:r>
            <a:endParaRPr lang="el-GR" sz="28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l-GR" sz="2800" b="0" i="0" u="none" strike="noStrike" dirty="0">
                <a:solidFill>
                  <a:srgbClr val="616161"/>
                </a:solidFill>
                <a:effectLst/>
                <a:latin typeface="Proxima Nova"/>
              </a:rPr>
              <a:t>Χρησιμοποιήστε κατανοητούς τίτλους και απλές προτάσεις.</a:t>
            </a: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l-GR" sz="2800" b="0" i="0" u="none" strike="noStrike" dirty="0">
                <a:solidFill>
                  <a:srgbClr val="616161"/>
                </a:solidFill>
                <a:effectLst/>
                <a:latin typeface="Proxima Nova"/>
              </a:rPr>
              <a:t>Χρησιμοποιήστε κατάλληλο μέγεθος γραμματοσειράς.</a:t>
            </a:r>
            <a:endParaRPr lang="el-GR" sz="28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l-GR" sz="2800" b="0" i="0" u="none" strike="noStrike" dirty="0">
                <a:solidFill>
                  <a:srgbClr val="616161"/>
                </a:solidFill>
                <a:effectLst/>
                <a:latin typeface="Proxima Nova"/>
              </a:rPr>
              <a:t>Χρησιμοποιήστε διακριτικά θέματα και χρώματα.</a:t>
            </a:r>
            <a:endParaRPr lang="el-GR" sz="28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l-GR" sz="2800" b="0" i="0" u="none" strike="noStrike" dirty="0">
                <a:solidFill>
                  <a:srgbClr val="616161"/>
                </a:solidFill>
                <a:effectLst/>
                <a:latin typeface="Proxima Nova"/>
              </a:rPr>
              <a:t>Προτιμήστε εικόνες, διαγράμματα και σχήματα.</a:t>
            </a:r>
            <a:endParaRPr lang="el-GR" sz="28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l-GR" sz="2800" b="0" i="0" u="none" strike="noStrike" dirty="0">
                <a:solidFill>
                  <a:srgbClr val="616161"/>
                </a:solidFill>
                <a:effectLst/>
                <a:latin typeface="Proxima Nova"/>
              </a:rPr>
              <a:t>Ελέγξτε την ορθογραφία και τη γραμματική. </a:t>
            </a:r>
            <a:br>
              <a:rPr lang="el-GR" sz="2400" dirty="0"/>
            </a:b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422214882"/>
      </p:ext>
    </p:extLst>
  </p:cSld>
  <p:clrMapOvr>
    <a:masterClrMapping/>
  </p:clrMapOvr>
</p:sld>
</file>

<file path=ppt/theme/theme1.xml><?xml version="1.0" encoding="utf-8"?>
<a:theme xmlns:a="http://schemas.openxmlformats.org/drawingml/2006/main" name="ΕΚΠΑΙΔΕΥΣΗ ΕΠΙΜΟΡΦΩΤΩΝ_PPT_TEMPLAT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ΕΚΠΑΙΔΕΥΣΗ ΕΠΙΜΟΡΦΩΤΩΝ_PPT_TEMPLATE</Template>
  <TotalTime>866</TotalTime>
  <Words>419</Words>
  <Application>Microsoft Office PowerPoint</Application>
  <PresentationFormat>Προβολή στην οθόνη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Calibri</vt:lpstr>
      <vt:lpstr>Proxima Nova</vt:lpstr>
      <vt:lpstr>Verdana</vt:lpstr>
      <vt:lpstr>ΕΚΠΑΙΔΕΥΣΗ ΕΠΙΜΟΡΦΩΤΩΝ_PPT_TEMPLATE</vt:lpstr>
      <vt:lpstr>Λογισμικό παρουσίασης</vt:lpstr>
      <vt:lpstr>Βασικές λειτουργίες του λογισμικού παρουσίασης</vt:lpstr>
      <vt:lpstr>5 προτάσεις για χρήση των παρουσιάσεων (εκπαιδευτικοί)  </vt:lpstr>
      <vt:lpstr>Εφαρμογές για τη δημιουργία παρουσιάσεων</vt:lpstr>
      <vt:lpstr>Παρουσίαση του PowerPoint</vt:lpstr>
      <vt:lpstr>Παρουσίαση του PowerPoint</vt:lpstr>
      <vt:lpstr>Δραστηριότητα 1</vt:lpstr>
      <vt:lpstr>Συμβουλές για μία αποτελεσματική παρουσίαση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&lt;Τίτλος Παρουσίασης&gt;</dc:title>
  <dc:creator>Egarchou Demetra</dc:creator>
  <cp:lastModifiedBy>Στασινή Φράγκου</cp:lastModifiedBy>
  <cp:revision>38</cp:revision>
  <dcterms:created xsi:type="dcterms:W3CDTF">2018-03-02T12:22:46Z</dcterms:created>
  <dcterms:modified xsi:type="dcterms:W3CDTF">2022-06-02T09:40:38Z</dcterms:modified>
</cp:coreProperties>
</file>