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83" r:id="rId1"/>
  </p:sldMasterIdLst>
  <p:notesMasterIdLst>
    <p:notesMasterId r:id="rId24"/>
  </p:notesMasterIdLst>
  <p:handoutMasterIdLst>
    <p:handoutMasterId r:id="rId25"/>
  </p:handoutMasterIdLst>
  <p:sldIdLst>
    <p:sldId id="327" r:id="rId2"/>
    <p:sldId id="328" r:id="rId3"/>
    <p:sldId id="329" r:id="rId4"/>
    <p:sldId id="332" r:id="rId5"/>
    <p:sldId id="330" r:id="rId6"/>
    <p:sldId id="331" r:id="rId7"/>
    <p:sldId id="338" r:id="rId8"/>
    <p:sldId id="333" r:id="rId9"/>
    <p:sldId id="343" r:id="rId10"/>
    <p:sldId id="344" r:id="rId11"/>
    <p:sldId id="339" r:id="rId12"/>
    <p:sldId id="341" r:id="rId13"/>
    <p:sldId id="340" r:id="rId14"/>
    <p:sldId id="334" r:id="rId15"/>
    <p:sldId id="335" r:id="rId16"/>
    <p:sldId id="336" r:id="rId17"/>
    <p:sldId id="347" r:id="rId18"/>
    <p:sldId id="349" r:id="rId19"/>
    <p:sldId id="337" r:id="rId20"/>
    <p:sldId id="346" r:id="rId21"/>
    <p:sldId id="348" r:id="rId22"/>
    <p:sldId id="34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A84"/>
    <a:srgbClr val="3E5E66"/>
    <a:srgbClr val="99CCFF"/>
    <a:srgbClr val="114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2" autoAdjust="0"/>
    <p:restoredTop sz="91667" autoAdjust="0"/>
  </p:normalViewPr>
  <p:slideViewPr>
    <p:cSldViewPr>
      <p:cViewPr varScale="1">
        <p:scale>
          <a:sx n="58" d="100"/>
          <a:sy n="58" d="100"/>
        </p:scale>
        <p:origin x="12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134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859B43-EAA7-4F06-9AA8-130FC0A7B65F}" type="datetimeFigureOut">
              <a:rPr lang="el-GR"/>
              <a:pPr>
                <a:defRPr/>
              </a:pPr>
              <a:t>31/10/2022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B59D01-9F2A-4C74-B41F-11524BF07C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6934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455907-2DC1-46C1-A0AB-92EA5947B22D}" type="datetimeFigureOut">
              <a:rPr lang="en-US"/>
              <a:pPr>
                <a:defRPr/>
              </a:pPr>
              <a:t>10/31/2022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1E6E595-6D21-40A5-9507-9F99284052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11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6E595-6D21-40A5-9507-9F992840520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4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431515" y="404664"/>
            <a:ext cx="82805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rgbClr val="567A84"/>
                </a:solidFill>
              </a:rPr>
              <a:t>Εισαγωγική Επιμόρφωση για την εκπαιδευτική αξιοποίηση Τ.Π.Ε.</a:t>
            </a:r>
            <a:r>
              <a:rPr lang="el-GR" sz="1600" b="1" baseline="0" dirty="0">
                <a:solidFill>
                  <a:srgbClr val="567A84"/>
                </a:solidFill>
              </a:rPr>
              <a:t> </a:t>
            </a:r>
          </a:p>
          <a:p>
            <a:pPr algn="ctr"/>
            <a:r>
              <a:rPr lang="el-GR" sz="2800" b="1" dirty="0">
                <a:solidFill>
                  <a:srgbClr val="C00000"/>
                </a:solidFill>
              </a:rPr>
              <a:t>Επιμόρφωση Β1 επιπέδου</a:t>
            </a:r>
            <a:r>
              <a:rPr lang="el-GR" sz="2800" b="1" baseline="0" dirty="0">
                <a:solidFill>
                  <a:srgbClr val="C00000"/>
                </a:solidFill>
              </a:rPr>
              <a:t> Τ.Π.Ε.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103734" y="5159028"/>
            <a:ext cx="8964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ΕΠΙΜΟΡΦΩΣΗ ΕΚΠΑΙΔΕΥΤΙΚΩΝ </a:t>
            </a:r>
            <a:r>
              <a:rPr lang="el-GR" sz="1100" b="1" dirty="0"/>
              <a:t>ΓΙΑ ΤΗΝ</a:t>
            </a:r>
            <a:r>
              <a:rPr lang="en-US" sz="1100" b="1" dirty="0"/>
              <a:t> ΑΞΙΟΠΟΙΗΣΗ ΚΑΙ ΕΦΑΡΜΟΓΗ ΤΩΝ ΨΗΦΙΑΚΩΝ ΤΕΧΝΟΛΟΓΙΩΝ ΣΤΗ ΔΙΔΑΚΤΙΚΗ ΠΡΑΞΗ (ΕΠΙΜΟΡΦΩΣΗ Β’ ΕΠΙΠΕΔΟΥ ΤΠΕ)</a:t>
            </a:r>
            <a:r>
              <a:rPr lang="el-GR" sz="1100" b="1" dirty="0"/>
              <a:t>/ Β’ κύκλος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141277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140968"/>
            <a:ext cx="6400800" cy="147801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59056" y="5626284"/>
            <a:ext cx="870538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259105" y="5085184"/>
            <a:ext cx="870538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51520" y="1268760"/>
            <a:ext cx="864058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79512" y="4725140"/>
            <a:ext cx="1935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dirty="0">
                <a:solidFill>
                  <a:srgbClr val="567A84"/>
                </a:solidFill>
              </a:rPr>
              <a:t>Επιμορφωτικό</a:t>
            </a:r>
            <a:r>
              <a:rPr lang="el-GR" sz="1400" b="1" baseline="0" dirty="0">
                <a:solidFill>
                  <a:srgbClr val="567A84"/>
                </a:solidFill>
              </a:rPr>
              <a:t> υλικό</a:t>
            </a:r>
            <a:endParaRPr lang="el-GR" sz="1400" b="1" dirty="0">
              <a:solidFill>
                <a:srgbClr val="567A84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294396" y="4725141"/>
            <a:ext cx="3670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1400" b="1" dirty="0">
                <a:solidFill>
                  <a:srgbClr val="567A84"/>
                </a:solidFill>
              </a:rPr>
              <a:t>Συστάδα</a:t>
            </a:r>
            <a:r>
              <a:rPr lang="el-GR" sz="1400" b="1" baseline="0" dirty="0">
                <a:solidFill>
                  <a:srgbClr val="567A84"/>
                </a:solidFill>
              </a:rPr>
              <a:t>: </a:t>
            </a:r>
            <a:r>
              <a:rPr lang="el-GR" sz="1400" b="1" kern="1200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Β1.10 Εκπαιδευτικοί Μηχανικοί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C2F40D03-7625-4963-840D-C4008CCE3BEE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6" y="5975697"/>
            <a:ext cx="3990241" cy="7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Σύνδεση - Ηλεκτρονική Εγγραφή Επιτυχόντων 2021">
            <a:extLst>
              <a:ext uri="{FF2B5EF4-FFF2-40B4-BE49-F238E27FC236}">
                <a16:creationId xmlns:a16="http://schemas.microsoft.com/office/drawing/2014/main" id="{A6919A32-8DFC-4F59-9719-91D1F03A6BE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74" y="5967695"/>
            <a:ext cx="1526290" cy="774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390B909B-FA52-409F-A7BB-7F9EF6D364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" y="6005104"/>
            <a:ext cx="1303706" cy="699550"/>
          </a:xfrm>
          <a:prstGeom prst="rect">
            <a:avLst/>
          </a:prstGeom>
        </p:spPr>
      </p:pic>
      <p:pic>
        <p:nvPicPr>
          <p:cNvPr id="21" name="Picture 15" descr="INCLUSIVE SCHOOLS - Ινστιτούτο Εκπαιδευτικής Πολιτικής">
            <a:extLst>
              <a:ext uri="{FF2B5EF4-FFF2-40B4-BE49-F238E27FC236}">
                <a16:creationId xmlns:a16="http://schemas.microsoft.com/office/drawing/2014/main" id="{F04F3968-11F9-496A-A540-1D438B2B91E1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49" y="6177000"/>
            <a:ext cx="2194560" cy="355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08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613775" y="6525344"/>
            <a:ext cx="530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altLang="en-US" sz="1100" b="1" dirty="0"/>
              <a:t>- </a:t>
            </a:r>
            <a:fld id="{D5278FD4-659B-41F9-9141-0584792102DD}" type="slidenum">
              <a:rPr lang="en-US" altLang="en-US" sz="1100" b="1" smtClean="0"/>
              <a:pPr>
                <a:defRPr/>
              </a:pPr>
              <a:t>‹#›</a:t>
            </a:fld>
            <a:r>
              <a:rPr lang="el-GR" altLang="en-US" sz="1100" b="1" dirty="0"/>
              <a:t> -</a:t>
            </a:r>
            <a:endParaRPr lang="en-US" altLang="en-US" sz="11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7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33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dirty="0" err="1"/>
              <a:t>Kλικ</a:t>
            </a:r>
            <a:r>
              <a:rPr lang="el-GR" altLang="en-US" dirty="0"/>
              <a:t> για επεξεργασία του τίτλου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dirty="0" err="1"/>
              <a:t>Kλικ</a:t>
            </a:r>
            <a:r>
              <a:rPr lang="el-GR" altLang="en-US" dirty="0"/>
              <a:t> για επεξεργασία των στυλ του υποδείγματος</a:t>
            </a:r>
          </a:p>
          <a:p>
            <a:pPr lvl="1"/>
            <a:r>
              <a:rPr lang="el-GR" altLang="en-US" dirty="0"/>
              <a:t>Δεύτερου επιπέδου</a:t>
            </a:r>
          </a:p>
          <a:p>
            <a:pPr lvl="2"/>
            <a:r>
              <a:rPr lang="el-GR" altLang="en-US" dirty="0"/>
              <a:t>Τρίτου επιπέδου</a:t>
            </a:r>
          </a:p>
          <a:p>
            <a:pPr lvl="3"/>
            <a:r>
              <a:rPr lang="el-GR" altLang="en-US" dirty="0"/>
              <a:t>Τέταρτου επιπέδου</a:t>
            </a:r>
          </a:p>
          <a:p>
            <a:pPr lvl="4"/>
            <a:r>
              <a:rPr lang="el-GR" altLang="en-US" dirty="0"/>
              <a:t>Πέμπτου επιπέδου</a:t>
            </a:r>
            <a:endParaRPr lang="en-US" altLang="en-US" dirty="0"/>
          </a:p>
        </p:txBody>
      </p:sp>
      <p:pic>
        <p:nvPicPr>
          <p:cNvPr id="1030" name="Picture 8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309320"/>
            <a:ext cx="2316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395288" y="6308725"/>
            <a:ext cx="5616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l-GR" sz="1400" b="1" dirty="0">
                <a:solidFill>
                  <a:srgbClr val="C00000"/>
                </a:solidFill>
              </a:rPr>
              <a:t>Επιμόρφωση  Β1 επιπέδου Τ.Π.Ε.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000" b="1" dirty="0">
                <a:solidFill>
                  <a:srgbClr val="567A84"/>
                </a:solidFill>
              </a:rPr>
              <a:t>Συστάδα</a:t>
            </a:r>
            <a:r>
              <a:rPr lang="el-GR" sz="1000" b="1" baseline="0" dirty="0">
                <a:solidFill>
                  <a:srgbClr val="567A84"/>
                </a:solidFill>
              </a:rPr>
              <a:t>: </a:t>
            </a:r>
            <a:r>
              <a:rPr lang="el-GR" sz="1000" b="1" kern="1200" dirty="0">
                <a:solidFill>
                  <a:srgbClr val="567A84"/>
                </a:solidFill>
                <a:latin typeface="Arial" charset="0"/>
                <a:ea typeface="+mn-ea"/>
                <a:cs typeface="+mn-cs"/>
              </a:rPr>
              <a:t>Β1.10 Εκπαιδευτικοί Μηχανικοί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08" r:id="rId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E5E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board.ch/index.en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7388" y="1484784"/>
            <a:ext cx="7772400" cy="1470025"/>
          </a:xfrm>
        </p:spPr>
        <p:txBody>
          <a:bodyPr/>
          <a:lstStyle/>
          <a:p>
            <a:r>
              <a:rPr lang="el-GR" altLang="en-US" dirty="0">
                <a:cs typeface="Calibri" panose="020F0502020204030204" pitchFamily="34" charset="0"/>
              </a:rPr>
              <a:t>Περιβάλλον Εργασίας του </a:t>
            </a:r>
            <a:r>
              <a:rPr lang="el-GR" altLang="en-US" dirty="0" err="1">
                <a:cs typeface="Calibri" panose="020F0502020204030204" pitchFamily="34" charset="0"/>
              </a:rPr>
              <a:t>Διαδραστικού</a:t>
            </a:r>
            <a:r>
              <a:rPr lang="el-GR" altLang="en-US" dirty="0">
                <a:cs typeface="Calibri" panose="020F0502020204030204" pitchFamily="34" charset="0"/>
              </a:rPr>
              <a:t> Πίνακα </a:t>
            </a:r>
            <a:r>
              <a:rPr lang="en-US" altLang="en-US" dirty="0">
                <a:cs typeface="Calibri" panose="020F0502020204030204" pitchFamily="34" charset="0"/>
              </a:rPr>
              <a:t>OPENBOARD</a:t>
            </a:r>
            <a:endParaRPr lang="en-US" altLang="en-US" dirty="0"/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1476375" y="3140968"/>
            <a:ext cx="6400800" cy="1584176"/>
          </a:xfrm>
        </p:spPr>
        <p:txBody>
          <a:bodyPr/>
          <a:lstStyle/>
          <a:p>
            <a:r>
              <a:rPr lang="el-GR" dirty="0"/>
              <a:t>Πακέτο 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98F481-CF51-7315-524D-D8A88BDB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515F53A-6643-DA72-5CEC-771E31E61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2464395"/>
            <a:ext cx="7288123" cy="1929209"/>
          </a:xfrm>
        </p:spPr>
      </p:pic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8E232D9E-B5CC-439E-61BE-155ECB50DC2D}"/>
              </a:ext>
            </a:extLst>
          </p:cNvPr>
          <p:cNvCxnSpPr>
            <a:cxnSpLocks/>
          </p:cNvCxnSpPr>
          <p:nvPr/>
        </p:nvCxnSpPr>
        <p:spPr>
          <a:xfrm>
            <a:off x="1835696" y="1740690"/>
            <a:ext cx="0" cy="9741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00898EA1-20D1-0119-62AB-5789E24791B7}"/>
              </a:ext>
            </a:extLst>
          </p:cNvPr>
          <p:cNvCxnSpPr>
            <a:cxnSpLocks/>
          </p:cNvCxnSpPr>
          <p:nvPr/>
        </p:nvCxnSpPr>
        <p:spPr>
          <a:xfrm>
            <a:off x="8028384" y="2267359"/>
            <a:ext cx="0" cy="5855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886E6B11-09A3-BE3D-A8A7-016D3F4ABFF7}"/>
              </a:ext>
            </a:extLst>
          </p:cNvPr>
          <p:cNvCxnSpPr>
            <a:cxnSpLocks/>
          </p:cNvCxnSpPr>
          <p:nvPr/>
        </p:nvCxnSpPr>
        <p:spPr>
          <a:xfrm flipV="1">
            <a:off x="2068488" y="3140968"/>
            <a:ext cx="0" cy="22993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39F83B87-CD61-10FC-4C1E-F87AD1A21D73}"/>
              </a:ext>
            </a:extLst>
          </p:cNvPr>
          <p:cNvCxnSpPr>
            <a:cxnSpLocks/>
          </p:cNvCxnSpPr>
          <p:nvPr/>
        </p:nvCxnSpPr>
        <p:spPr>
          <a:xfrm flipV="1">
            <a:off x="2411760" y="3264390"/>
            <a:ext cx="0" cy="16561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5BDC7F76-95F1-CF7C-1449-F99B9218FCD3}"/>
              </a:ext>
            </a:extLst>
          </p:cNvPr>
          <p:cNvCxnSpPr>
            <a:cxnSpLocks/>
          </p:cNvCxnSpPr>
          <p:nvPr/>
        </p:nvCxnSpPr>
        <p:spPr>
          <a:xfrm flipV="1">
            <a:off x="2771800" y="3246417"/>
            <a:ext cx="0" cy="12627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>
            <a:extLst>
              <a:ext uri="{FF2B5EF4-FFF2-40B4-BE49-F238E27FC236}">
                <a16:creationId xmlns:a16="http://schemas.microsoft.com/office/drawing/2014/main" id="{FF7D8C6D-0D60-81DD-09A0-A69394881424}"/>
              </a:ext>
            </a:extLst>
          </p:cNvPr>
          <p:cNvCxnSpPr>
            <a:cxnSpLocks/>
          </p:cNvCxnSpPr>
          <p:nvPr/>
        </p:nvCxnSpPr>
        <p:spPr>
          <a:xfrm flipV="1">
            <a:off x="3203848" y="3246417"/>
            <a:ext cx="0" cy="10262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Ευθύγραμμο βέλος σύνδεσης 34">
            <a:extLst>
              <a:ext uri="{FF2B5EF4-FFF2-40B4-BE49-F238E27FC236}">
                <a16:creationId xmlns:a16="http://schemas.microsoft.com/office/drawing/2014/main" id="{E58CFF19-D2A6-07D3-9E3B-295F2C68C237}"/>
              </a:ext>
            </a:extLst>
          </p:cNvPr>
          <p:cNvCxnSpPr>
            <a:cxnSpLocks/>
          </p:cNvCxnSpPr>
          <p:nvPr/>
        </p:nvCxnSpPr>
        <p:spPr>
          <a:xfrm>
            <a:off x="2068488" y="2164400"/>
            <a:ext cx="0" cy="5855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Ευθύγραμμο βέλος σύνδεσης 35">
            <a:extLst>
              <a:ext uri="{FF2B5EF4-FFF2-40B4-BE49-F238E27FC236}">
                <a16:creationId xmlns:a16="http://schemas.microsoft.com/office/drawing/2014/main" id="{26C0B3B6-73A0-FF7B-7FC5-A0A0B3100E75}"/>
              </a:ext>
            </a:extLst>
          </p:cNvPr>
          <p:cNvCxnSpPr>
            <a:cxnSpLocks/>
          </p:cNvCxnSpPr>
          <p:nvPr/>
        </p:nvCxnSpPr>
        <p:spPr>
          <a:xfrm flipV="1">
            <a:off x="8098087" y="4092482"/>
            <a:ext cx="0" cy="949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Ευθεία γραμμή σύνδεσης 40">
            <a:extLst>
              <a:ext uri="{FF2B5EF4-FFF2-40B4-BE49-F238E27FC236}">
                <a16:creationId xmlns:a16="http://schemas.microsoft.com/office/drawing/2014/main" id="{BF68C6A6-8C34-80ED-3F81-D79C0C448BEC}"/>
              </a:ext>
            </a:extLst>
          </p:cNvPr>
          <p:cNvCxnSpPr/>
          <p:nvPr/>
        </p:nvCxnSpPr>
        <p:spPr>
          <a:xfrm>
            <a:off x="1835696" y="1772816"/>
            <a:ext cx="11521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Ευθεία γραμμή σύνδεσης 41">
            <a:extLst>
              <a:ext uri="{FF2B5EF4-FFF2-40B4-BE49-F238E27FC236}">
                <a16:creationId xmlns:a16="http://schemas.microsoft.com/office/drawing/2014/main" id="{83AE2BA4-BE77-DFB6-7870-2E68EF61BEFE}"/>
              </a:ext>
            </a:extLst>
          </p:cNvPr>
          <p:cNvCxnSpPr/>
          <p:nvPr/>
        </p:nvCxnSpPr>
        <p:spPr>
          <a:xfrm>
            <a:off x="2068488" y="2172893"/>
            <a:ext cx="11521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Ευθεία γραμμή σύνδεσης 42">
            <a:extLst>
              <a:ext uri="{FF2B5EF4-FFF2-40B4-BE49-F238E27FC236}">
                <a16:creationId xmlns:a16="http://schemas.microsoft.com/office/drawing/2014/main" id="{6BECF9BB-49CA-4D3D-D560-BDE345756890}"/>
              </a:ext>
            </a:extLst>
          </p:cNvPr>
          <p:cNvCxnSpPr/>
          <p:nvPr/>
        </p:nvCxnSpPr>
        <p:spPr>
          <a:xfrm>
            <a:off x="2771800" y="4529336"/>
            <a:ext cx="11521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Ευθεία γραμμή σύνδεσης 43">
            <a:extLst>
              <a:ext uri="{FF2B5EF4-FFF2-40B4-BE49-F238E27FC236}">
                <a16:creationId xmlns:a16="http://schemas.microsoft.com/office/drawing/2014/main" id="{CBF7D54E-6C7C-454F-DABD-A59CD26CDABE}"/>
              </a:ext>
            </a:extLst>
          </p:cNvPr>
          <p:cNvCxnSpPr/>
          <p:nvPr/>
        </p:nvCxnSpPr>
        <p:spPr>
          <a:xfrm>
            <a:off x="2443735" y="4917345"/>
            <a:ext cx="11521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Ευθεία γραμμή σύνδεσης 44">
            <a:extLst>
              <a:ext uri="{FF2B5EF4-FFF2-40B4-BE49-F238E27FC236}">
                <a16:creationId xmlns:a16="http://schemas.microsoft.com/office/drawing/2014/main" id="{40216F95-075B-CE51-9767-8FF10C8AEB08}"/>
              </a:ext>
            </a:extLst>
          </p:cNvPr>
          <p:cNvCxnSpPr/>
          <p:nvPr/>
        </p:nvCxnSpPr>
        <p:spPr>
          <a:xfrm>
            <a:off x="2051720" y="5448854"/>
            <a:ext cx="11521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Ευθεία γραμμή σύνδεσης 45">
            <a:extLst>
              <a:ext uri="{FF2B5EF4-FFF2-40B4-BE49-F238E27FC236}">
                <a16:creationId xmlns:a16="http://schemas.microsoft.com/office/drawing/2014/main" id="{CA6CF163-8AAA-FCA6-B859-556919CC9842}"/>
              </a:ext>
            </a:extLst>
          </p:cNvPr>
          <p:cNvCxnSpPr/>
          <p:nvPr/>
        </p:nvCxnSpPr>
        <p:spPr>
          <a:xfrm>
            <a:off x="3220616" y="4272691"/>
            <a:ext cx="11521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Ευθεία γραμμή σύνδεσης 46">
            <a:extLst>
              <a:ext uri="{FF2B5EF4-FFF2-40B4-BE49-F238E27FC236}">
                <a16:creationId xmlns:a16="http://schemas.microsoft.com/office/drawing/2014/main" id="{DAED9F24-5E16-2D8A-00AC-7ADB292DE1E2}"/>
              </a:ext>
            </a:extLst>
          </p:cNvPr>
          <p:cNvCxnSpPr/>
          <p:nvPr/>
        </p:nvCxnSpPr>
        <p:spPr>
          <a:xfrm>
            <a:off x="6945959" y="5041676"/>
            <a:ext cx="11521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Ευθεία γραμμή σύνδεσης 47">
            <a:extLst>
              <a:ext uri="{FF2B5EF4-FFF2-40B4-BE49-F238E27FC236}">
                <a16:creationId xmlns:a16="http://schemas.microsoft.com/office/drawing/2014/main" id="{52D99F0A-BE1D-4DDE-F0CD-20AAD25C6EB3}"/>
              </a:ext>
            </a:extLst>
          </p:cNvPr>
          <p:cNvCxnSpPr/>
          <p:nvPr/>
        </p:nvCxnSpPr>
        <p:spPr>
          <a:xfrm>
            <a:off x="6876256" y="2282078"/>
            <a:ext cx="11521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FF5705D-2873-34D5-7D8F-A0DBBB4D4826}"/>
              </a:ext>
            </a:extLst>
          </p:cNvPr>
          <p:cNvSpPr txBox="1"/>
          <p:nvPr/>
        </p:nvSpPr>
        <p:spPr>
          <a:xfrm>
            <a:off x="3347864" y="1563555"/>
            <a:ext cx="151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Διαγραφή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055E9D-7DAC-975F-6654-F86DF63FB0FB}"/>
              </a:ext>
            </a:extLst>
          </p:cNvPr>
          <p:cNvSpPr txBox="1"/>
          <p:nvPr/>
        </p:nvSpPr>
        <p:spPr>
          <a:xfrm>
            <a:off x="3353692" y="1996545"/>
            <a:ext cx="151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Αντιγραφή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B11AD4-55DC-8E6C-B659-BE169AD9E7DE}"/>
              </a:ext>
            </a:extLst>
          </p:cNvPr>
          <p:cNvSpPr txBox="1"/>
          <p:nvPr/>
        </p:nvSpPr>
        <p:spPr>
          <a:xfrm>
            <a:off x="5627059" y="2042712"/>
            <a:ext cx="151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Περιστροφή πλαισίου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57973F1-8D1D-652B-21D1-956B319E2A48}"/>
              </a:ext>
            </a:extLst>
          </p:cNvPr>
          <p:cNvSpPr txBox="1"/>
          <p:nvPr/>
        </p:nvSpPr>
        <p:spPr>
          <a:xfrm>
            <a:off x="4283967" y="4122790"/>
            <a:ext cx="151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Στοίχιση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71C7D7-6651-2C1C-9149-1202545F564F}"/>
              </a:ext>
            </a:extLst>
          </p:cNvPr>
          <p:cNvSpPr txBox="1"/>
          <p:nvPr/>
        </p:nvSpPr>
        <p:spPr>
          <a:xfrm>
            <a:off x="6233315" y="5073506"/>
            <a:ext cx="2483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Σημεία αλλαγής μεγέθους του πλαισίου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667690-F951-4D93-99D3-ACD257E73BFC}"/>
              </a:ext>
            </a:extLst>
          </p:cNvPr>
          <p:cNvSpPr txBox="1"/>
          <p:nvPr/>
        </p:nvSpPr>
        <p:spPr>
          <a:xfrm>
            <a:off x="3670091" y="4500439"/>
            <a:ext cx="248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Αλλαγή μεγέθους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F781D38-446C-BDD5-D9B1-2E9DBD64FB16}"/>
              </a:ext>
            </a:extLst>
          </p:cNvPr>
          <p:cNvSpPr txBox="1"/>
          <p:nvPr/>
        </p:nvSpPr>
        <p:spPr>
          <a:xfrm>
            <a:off x="3144451" y="4871910"/>
            <a:ext cx="269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Επιλογή χρώματος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9E02294-2068-AB49-85B2-475847EC8EC0}"/>
              </a:ext>
            </a:extLst>
          </p:cNvPr>
          <p:cNvSpPr txBox="1"/>
          <p:nvPr/>
        </p:nvSpPr>
        <p:spPr>
          <a:xfrm>
            <a:off x="2644552" y="5402961"/>
            <a:ext cx="331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Επιλογή γραμματοσειράς</a:t>
            </a:r>
          </a:p>
        </p:txBody>
      </p:sp>
    </p:spTree>
    <p:extLst>
      <p:ext uri="{BB962C8B-B14F-4D97-AF65-F5344CB8AC3E}">
        <p14:creationId xmlns:p14="http://schemas.microsoft.com/office/powerpoint/2010/main" val="78540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FB9AAD-9681-7440-A841-587016286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61" y="32048"/>
            <a:ext cx="7138988" cy="1143000"/>
          </a:xfrm>
        </p:spPr>
        <p:txBody>
          <a:bodyPr/>
          <a:lstStyle/>
          <a:p>
            <a:r>
              <a:rPr lang="el-GR" dirty="0"/>
              <a:t>Εισαγωγή εικόνας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F66A9E-95DA-FC42-0F6A-C070787CC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11F85DB-49E0-EC43-A765-E3ACD21B0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72" y="991624"/>
            <a:ext cx="8670455" cy="48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37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9C44FA3-4F6D-1A37-61C7-7571A0F3F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2" y="248055"/>
            <a:ext cx="6334218" cy="3561259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2C8335A-B17F-17B4-658B-EF1F9CFA5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868" y="2490358"/>
            <a:ext cx="5872361" cy="263263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756407F-4CF5-5DAE-D12E-9146371FE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052" y="4653135"/>
            <a:ext cx="4464496" cy="1635675"/>
          </a:xfrm>
          <a:prstGeom prst="rect">
            <a:avLst/>
          </a:prstGeom>
        </p:spPr>
      </p:pic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6A0D02B0-79E6-0DF3-374E-D0E52704F025}"/>
              </a:ext>
            </a:extLst>
          </p:cNvPr>
          <p:cNvCxnSpPr>
            <a:cxnSpLocks/>
          </p:cNvCxnSpPr>
          <p:nvPr/>
        </p:nvCxnSpPr>
        <p:spPr>
          <a:xfrm>
            <a:off x="2483768" y="4953933"/>
            <a:ext cx="0" cy="5829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F8CA32E3-EDF9-0E3E-9A58-6D0EC878B301}"/>
              </a:ext>
            </a:extLst>
          </p:cNvPr>
          <p:cNvCxnSpPr>
            <a:cxnSpLocks/>
          </p:cNvCxnSpPr>
          <p:nvPr/>
        </p:nvCxnSpPr>
        <p:spPr>
          <a:xfrm>
            <a:off x="2483768" y="5529866"/>
            <a:ext cx="1196284" cy="223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77C8DF88-7B33-0A17-EA3D-DAED4FA56ABA}"/>
              </a:ext>
            </a:extLst>
          </p:cNvPr>
          <p:cNvCxnSpPr>
            <a:cxnSpLocks/>
          </p:cNvCxnSpPr>
          <p:nvPr/>
        </p:nvCxnSpPr>
        <p:spPr>
          <a:xfrm>
            <a:off x="7674900" y="1844824"/>
            <a:ext cx="0" cy="34005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61AFAC74-10B5-2269-0177-1EC8163F8C7F}"/>
              </a:ext>
            </a:extLst>
          </p:cNvPr>
          <p:cNvCxnSpPr>
            <a:cxnSpLocks/>
          </p:cNvCxnSpPr>
          <p:nvPr/>
        </p:nvCxnSpPr>
        <p:spPr>
          <a:xfrm flipH="1">
            <a:off x="4375595" y="1844824"/>
            <a:ext cx="33123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891976D-A5CE-94E0-917E-4B6C47F7C86C}"/>
              </a:ext>
            </a:extLst>
          </p:cNvPr>
          <p:cNvSpPr txBox="1"/>
          <p:nvPr/>
        </p:nvSpPr>
        <p:spPr>
          <a:xfrm>
            <a:off x="953530" y="2790170"/>
            <a:ext cx="404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el-GR" dirty="0"/>
              <a:t>Μετάβαση στην προσομοίωση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70E83C-5AF3-CE57-021A-4F7757A6B364}"/>
              </a:ext>
            </a:extLst>
          </p:cNvPr>
          <p:cNvSpPr txBox="1"/>
          <p:nvPr/>
        </p:nvSpPr>
        <p:spPr>
          <a:xfrm>
            <a:off x="984035" y="1056339"/>
            <a:ext cx="411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1. Δημιουργία σελίδας και επιλογή εφαρμογής </a:t>
            </a:r>
            <a:r>
              <a:rPr lang="en-US" dirty="0"/>
              <a:t>ANY EMBED</a:t>
            </a:r>
            <a:endParaRPr lang="el-GR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580C1A-5A7B-F654-F200-AB8EA80CC1AC}"/>
              </a:ext>
            </a:extLst>
          </p:cNvPr>
          <p:cNvSpPr txBox="1"/>
          <p:nvPr/>
        </p:nvSpPr>
        <p:spPr>
          <a:xfrm>
            <a:off x="637968" y="5630330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3. Αντιγραφή του κώδικά ενσωμάτωσης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940ED4-8B6B-57AD-D03B-6845C3A176C9}"/>
              </a:ext>
            </a:extLst>
          </p:cNvPr>
          <p:cNvSpPr txBox="1"/>
          <p:nvPr/>
        </p:nvSpPr>
        <p:spPr>
          <a:xfrm>
            <a:off x="6630195" y="871039"/>
            <a:ext cx="2409034" cy="95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4. Επικόλληση του κώδικά ενσωμάτωσης στο </a:t>
            </a:r>
            <a:r>
              <a:rPr lang="en-US" dirty="0" err="1"/>
              <a:t>Openboard</a:t>
            </a:r>
            <a:endParaRPr lang="el-GR" dirty="0"/>
          </a:p>
        </p:txBody>
      </p:sp>
      <p:sp>
        <p:nvSpPr>
          <p:cNvPr id="31" name="Τίτλος 1">
            <a:extLst>
              <a:ext uri="{FF2B5EF4-FFF2-40B4-BE49-F238E27FC236}">
                <a16:creationId xmlns:a16="http://schemas.microsoft.com/office/drawing/2014/main" id="{985DA585-0814-6419-2D06-B511722B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1139"/>
            <a:ext cx="7138988" cy="1143000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Ενσωμάτωση προσομοίωσης</a:t>
            </a:r>
          </a:p>
        </p:txBody>
      </p:sp>
    </p:spTree>
    <p:extLst>
      <p:ext uri="{BB962C8B-B14F-4D97-AF65-F5344CB8AC3E}">
        <p14:creationId xmlns:p14="http://schemas.microsoft.com/office/powerpoint/2010/main" val="3178509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771A7A4-6458-EDC4-BF9F-230EA58EF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294" y="980728"/>
            <a:ext cx="8127292" cy="4569371"/>
          </a:xfrm>
        </p:spPr>
      </p:pic>
    </p:spTree>
    <p:extLst>
      <p:ext uri="{BB962C8B-B14F-4D97-AF65-F5344CB8AC3E}">
        <p14:creationId xmlns:p14="http://schemas.microsoft.com/office/powerpoint/2010/main" val="2616150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AE2732C-7863-0972-FA98-34E4A2CE9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23" y="1196752"/>
            <a:ext cx="8895753" cy="5001419"/>
          </a:xfrm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DB351EBA-4F7F-72A7-78E4-7E116FB5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7477"/>
            <a:ext cx="6523003" cy="1164704"/>
          </a:xfrm>
        </p:spPr>
        <p:txBody>
          <a:bodyPr/>
          <a:lstStyle/>
          <a:p>
            <a:r>
              <a:rPr lang="el-GR" dirty="0"/>
              <a:t>Καταγραφή μετρήσεων</a:t>
            </a:r>
          </a:p>
        </p:txBody>
      </p:sp>
    </p:spTree>
    <p:extLst>
      <p:ext uri="{BB962C8B-B14F-4D97-AF65-F5344CB8AC3E}">
        <p14:creationId xmlns:p14="http://schemas.microsoft.com/office/powerpoint/2010/main" val="1929387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1BBB6C-B11C-147A-1E64-1CAD6EF1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διαγράμματος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A5C0906-D6E3-0260-E9D8-5FEC19EE1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62" y="1417638"/>
            <a:ext cx="8767676" cy="4929411"/>
          </a:xfrm>
        </p:spPr>
      </p:pic>
    </p:spTree>
    <p:extLst>
      <p:ext uri="{BB962C8B-B14F-4D97-AF65-F5344CB8AC3E}">
        <p14:creationId xmlns:p14="http://schemas.microsoft.com/office/powerpoint/2010/main" val="2052272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A38CFE-8CCC-2E30-AF72-7A5C86C9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374797" cy="1143000"/>
          </a:xfrm>
        </p:spPr>
        <p:txBody>
          <a:bodyPr/>
          <a:lstStyle/>
          <a:p>
            <a:r>
              <a:rPr lang="el-GR" dirty="0"/>
              <a:t>Κατασκευή γραφικής παράστασης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9F68D5D-092B-98EA-ECF7-98B8D211C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45" y="1417638"/>
            <a:ext cx="8374798" cy="4708525"/>
          </a:xfrm>
        </p:spPr>
      </p:pic>
    </p:spTree>
    <p:extLst>
      <p:ext uri="{BB962C8B-B14F-4D97-AF65-F5344CB8AC3E}">
        <p14:creationId xmlns:p14="http://schemas.microsoft.com/office/powerpoint/2010/main" val="4184788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4FBAB4-8DB3-A15C-AB8C-A40631DD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Ενσωμάτωση βίντεο </a:t>
            </a:r>
            <a:r>
              <a:rPr lang="en-US" dirty="0"/>
              <a:t>You Tube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C0884A7-1228-4E66-A42F-13E8E0974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681275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3D82040-18D9-0E41-7AEB-FD2B1F9D0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5856EB7E-89C9-B5D1-F788-8416774ED307}"/>
              </a:ext>
            </a:extLst>
          </p:cNvPr>
          <p:cNvCxnSpPr/>
          <p:nvPr/>
        </p:nvCxnSpPr>
        <p:spPr>
          <a:xfrm>
            <a:off x="3419872" y="1124744"/>
            <a:ext cx="0" cy="475456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7767EC3-1692-747A-DF39-C51EC4268869}"/>
              </a:ext>
            </a:extLst>
          </p:cNvPr>
          <p:cNvSpPr txBox="1"/>
          <p:nvPr/>
        </p:nvSpPr>
        <p:spPr>
          <a:xfrm>
            <a:off x="2411760" y="71614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Επικόλληση διεύθυνσης</a:t>
            </a:r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15A6AB2E-4C2F-571E-A34C-4361E0969CAD}"/>
              </a:ext>
            </a:extLst>
          </p:cNvPr>
          <p:cNvCxnSpPr>
            <a:cxnSpLocks/>
          </p:cNvCxnSpPr>
          <p:nvPr/>
        </p:nvCxnSpPr>
        <p:spPr>
          <a:xfrm>
            <a:off x="8244408" y="1362472"/>
            <a:ext cx="0" cy="1389856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808BD40-6649-D665-4473-91B0856BC425}"/>
              </a:ext>
            </a:extLst>
          </p:cNvPr>
          <p:cNvSpPr txBox="1"/>
          <p:nvPr/>
        </p:nvSpPr>
        <p:spPr>
          <a:xfrm>
            <a:off x="7380312" y="673422"/>
            <a:ext cx="144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Δημιουργία Εφαρμογής</a:t>
            </a: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34CFA141-7C38-BC19-C2F9-E2ED8D89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326090" cy="587985"/>
          </a:xfrm>
        </p:spPr>
        <p:txBody>
          <a:bodyPr/>
          <a:lstStyle/>
          <a:p>
            <a:r>
              <a:rPr lang="el-GR" dirty="0"/>
              <a:t>Ενσωμάτωση εφαρμογής από διαδίκτυο</a:t>
            </a:r>
          </a:p>
        </p:txBody>
      </p:sp>
    </p:spTree>
    <p:extLst>
      <p:ext uri="{BB962C8B-B14F-4D97-AF65-F5344CB8AC3E}">
        <p14:creationId xmlns:p14="http://schemas.microsoft.com/office/powerpoint/2010/main" val="638862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E9616B-1C86-C7B9-AC55-78A40B5E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9741" y="0"/>
            <a:ext cx="9326090" cy="1143000"/>
          </a:xfrm>
        </p:spPr>
        <p:txBody>
          <a:bodyPr/>
          <a:lstStyle/>
          <a:p>
            <a:r>
              <a:rPr lang="el-GR" dirty="0"/>
              <a:t>Ενσωμάτωση εφαρμογής από διαδίκτυο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861BAE-2D38-1E6B-F8D3-3C59F796B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CE04A6C-BDDD-6936-DA05-E071CCC4B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2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Συνοπτικά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>
                <a:cs typeface="Calibri" panose="020F0502020204030204" pitchFamily="34" charset="0"/>
              </a:rPr>
              <a:t>Η συνοπτική παρουσίαση του περιβάλλοντος εργασίας </a:t>
            </a:r>
            <a:r>
              <a:rPr lang="en-US" altLang="el-GR" dirty="0" err="1">
                <a:cs typeface="Calibri" panose="020F0502020204030204" pitchFamily="34" charset="0"/>
              </a:rPr>
              <a:t>Openboard</a:t>
            </a:r>
            <a:endParaRPr lang="en-US" altLang="el-GR" dirty="0">
              <a:cs typeface="Calibri" panose="020F0502020204030204" pitchFamily="34" charset="0"/>
            </a:endParaRPr>
          </a:p>
          <a:p>
            <a:pPr eaLnBrk="1" hangingPunct="1"/>
            <a:r>
              <a:rPr lang="el-GR" altLang="el-GR" dirty="0">
                <a:cs typeface="Calibri" panose="020F0502020204030204" pitchFamily="34" charset="0"/>
              </a:rPr>
              <a:t>Βασικά εργαλεία και λειτουργίες</a:t>
            </a:r>
          </a:p>
          <a:p>
            <a:pPr eaLnBrk="1" hangingPunct="1"/>
            <a:r>
              <a:rPr lang="el-GR" altLang="el-GR" dirty="0">
                <a:cs typeface="Calibri" panose="020F0502020204030204" pitchFamily="34" charset="0"/>
              </a:rPr>
              <a:t>Δημιουργία μίας παρουσίασης για τον νόμο του </a:t>
            </a:r>
            <a:r>
              <a:rPr lang="en-US" altLang="el-GR" dirty="0">
                <a:cs typeface="Calibri" panose="020F0502020204030204" pitchFamily="34" charset="0"/>
              </a:rPr>
              <a:t>Hooke</a:t>
            </a:r>
            <a:endParaRPr lang="el-GR" altLang="el-GR" dirty="0">
              <a:cs typeface="Calibri" panose="020F0502020204030204" pitchFamily="34" charset="0"/>
            </a:endParaRPr>
          </a:p>
          <a:p>
            <a:pPr eaLnBrk="1" hangingPunct="1"/>
            <a:endParaRPr lang="el-GR" altLang="el-GR" dirty="0"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l-GR" altLang="el-GR" sz="2000" dirty="0">
                <a:cs typeface="Calibri" panose="020F0502020204030204" pitchFamily="34" charset="0"/>
              </a:rPr>
              <a:t>(για την εργασία θα χρειαστεί να έχετε στον υπολογιστή σας 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το λογισμικό </a:t>
            </a:r>
            <a:r>
              <a:rPr lang="el-GR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Openboard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από τη διεύθυνση </a:t>
            </a:r>
            <a:r>
              <a:rPr lang="el-GR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https://openboard.ch/index.en.html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)</a:t>
            </a:r>
            <a:endParaRPr lang="en-US" altLang="el-GR" sz="20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D3C00B-93EB-53B7-70EE-6C465909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Διαδραστικά</a:t>
            </a:r>
            <a:r>
              <a:rPr lang="el-GR" dirty="0"/>
              <a:t> εργαλεία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77F9214-C293-B73B-D4BE-737B333A2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434" y="1400162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3137683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F25E5E-C303-E262-65F8-92A23CD8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3F6166C-A97A-09AA-D26F-E77362406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585244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FCED10-82D8-6957-3005-1C351E8C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78" y="-60254"/>
            <a:ext cx="7138988" cy="1143000"/>
          </a:xfrm>
        </p:spPr>
        <p:txBody>
          <a:bodyPr/>
          <a:lstStyle/>
          <a:p>
            <a:r>
              <a:rPr lang="el-GR" dirty="0"/>
              <a:t>Διαχείριση αρχείων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8C3A6D7-5E0E-4E9D-4CD4-E25EFB8A3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553654"/>
            <a:ext cx="8050085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C1C9A1-AE0A-900D-A242-F63156336194}"/>
              </a:ext>
            </a:extLst>
          </p:cNvPr>
          <p:cNvSpPr txBox="1"/>
          <p:nvPr/>
        </p:nvSpPr>
        <p:spPr>
          <a:xfrm>
            <a:off x="4788024" y="414908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1. Εμφάνιση διαφανειών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D2A82A-79F9-5279-089A-5914858BC89B}"/>
              </a:ext>
            </a:extLst>
          </p:cNvPr>
          <p:cNvSpPr txBox="1"/>
          <p:nvPr/>
        </p:nvSpPr>
        <p:spPr>
          <a:xfrm>
            <a:off x="3616482" y="548209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2. Φάκελος που περιέχει τις διαφάνειες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B31E23-29B8-1F33-CD95-1EA694BE5A27}"/>
              </a:ext>
            </a:extLst>
          </p:cNvPr>
          <p:cNvSpPr txBox="1"/>
          <p:nvPr/>
        </p:nvSpPr>
        <p:spPr>
          <a:xfrm>
            <a:off x="1113366" y="778383"/>
            <a:ext cx="317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3. Εξαγωγή σε αρχείο </a:t>
            </a:r>
            <a:r>
              <a:rPr lang="en-US" dirty="0"/>
              <a:t>pdf </a:t>
            </a:r>
            <a:r>
              <a:rPr lang="el-GR" dirty="0"/>
              <a:t>ή αρχείο </a:t>
            </a:r>
            <a:r>
              <a:rPr lang="en-US" dirty="0" err="1"/>
              <a:t>Openboard</a:t>
            </a:r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D7630F-CF6E-50D4-C182-64BBCA895BA1}"/>
              </a:ext>
            </a:extLst>
          </p:cNvPr>
          <p:cNvSpPr txBox="1"/>
          <p:nvPr/>
        </p:nvSpPr>
        <p:spPr>
          <a:xfrm>
            <a:off x="7579166" y="2664717"/>
            <a:ext cx="13853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l-GR" dirty="0"/>
              <a:t>. Επιστροφή στην εφαρμογή </a:t>
            </a:r>
            <a:r>
              <a:rPr lang="en-US" dirty="0" err="1"/>
              <a:t>Openboard</a:t>
            </a:r>
            <a:endParaRPr lang="el-GR" dirty="0"/>
          </a:p>
        </p:txBody>
      </p: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3CA8F4E2-C635-6817-2952-91745B1E1A7C}"/>
              </a:ext>
            </a:extLst>
          </p:cNvPr>
          <p:cNvCxnSpPr>
            <a:cxnSpLocks/>
          </p:cNvCxnSpPr>
          <p:nvPr/>
        </p:nvCxnSpPr>
        <p:spPr>
          <a:xfrm flipV="1">
            <a:off x="7740352" y="1875480"/>
            <a:ext cx="0" cy="7892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E8D7D957-812A-2560-D2F8-A6DA5182CC16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699791" y="1424714"/>
            <a:ext cx="1" cy="1754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6A0BA451-93EB-CCD6-814F-99CFF9B29D45}"/>
              </a:ext>
            </a:extLst>
          </p:cNvPr>
          <p:cNvCxnSpPr>
            <a:cxnSpLocks/>
          </p:cNvCxnSpPr>
          <p:nvPr/>
        </p:nvCxnSpPr>
        <p:spPr>
          <a:xfrm flipH="1">
            <a:off x="1800685" y="5805264"/>
            <a:ext cx="17982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8BD32157-CF27-B9F6-0365-C732EB283C98}"/>
              </a:ext>
            </a:extLst>
          </p:cNvPr>
          <p:cNvCxnSpPr>
            <a:cxnSpLocks/>
          </p:cNvCxnSpPr>
          <p:nvPr/>
        </p:nvCxnSpPr>
        <p:spPr>
          <a:xfrm>
            <a:off x="4932040" y="1393338"/>
            <a:ext cx="37663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Ευθεία γραμμή σύνδεσης 25">
            <a:extLst>
              <a:ext uri="{FF2B5EF4-FFF2-40B4-BE49-F238E27FC236}">
                <a16:creationId xmlns:a16="http://schemas.microsoft.com/office/drawing/2014/main" id="{CB890E19-E7C2-6DA7-0247-BB5318B46B85}"/>
              </a:ext>
            </a:extLst>
          </p:cNvPr>
          <p:cNvCxnSpPr>
            <a:cxnSpLocks/>
          </p:cNvCxnSpPr>
          <p:nvPr/>
        </p:nvCxnSpPr>
        <p:spPr>
          <a:xfrm>
            <a:off x="4932040" y="1393338"/>
            <a:ext cx="0" cy="20686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C1DA723-7B46-81FA-AD10-96565E4F7231}"/>
              </a:ext>
            </a:extLst>
          </p:cNvPr>
          <p:cNvSpPr txBox="1"/>
          <p:nvPr/>
        </p:nvSpPr>
        <p:spPr>
          <a:xfrm>
            <a:off x="5491829" y="887204"/>
            <a:ext cx="3700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l-GR" dirty="0"/>
              <a:t>. Άνοιγμα εφαρμογής για την επεξεργασία επιλεγμένου φακέλου</a:t>
            </a:r>
          </a:p>
        </p:txBody>
      </p:sp>
    </p:spTree>
    <p:extLst>
      <p:ext uri="{BB962C8B-B14F-4D97-AF65-F5344CB8AC3E}">
        <p14:creationId xmlns:p14="http://schemas.microsoft.com/office/powerpoint/2010/main" val="397712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85D965F-5BCA-B40B-7A4F-3910583DF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00" y="1432153"/>
            <a:ext cx="8172400" cy="4594732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561FBE4E-1597-010E-9E47-23542B03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Το περιβάλλον εργασίας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065DB-81BB-4DD2-6893-CB2844983080}"/>
              </a:ext>
            </a:extLst>
          </p:cNvPr>
          <p:cNvSpPr txBox="1"/>
          <p:nvPr/>
        </p:nvSpPr>
        <p:spPr>
          <a:xfrm>
            <a:off x="3095836" y="524118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2. Γραμμή εργαλείων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E7EF0-691C-EE3D-666F-7AA403FE3447}"/>
              </a:ext>
            </a:extLst>
          </p:cNvPr>
          <p:cNvSpPr txBox="1"/>
          <p:nvPr/>
        </p:nvSpPr>
        <p:spPr>
          <a:xfrm>
            <a:off x="381824" y="4808749"/>
            <a:ext cx="133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3. Σελίδες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C4DA8-568B-811A-FBBD-029D0F792330}"/>
              </a:ext>
            </a:extLst>
          </p:cNvPr>
          <p:cNvSpPr txBox="1"/>
          <p:nvPr/>
        </p:nvSpPr>
        <p:spPr>
          <a:xfrm>
            <a:off x="1841953" y="203475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4. Περιοχή επεξεργασίας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E74A2-5FD1-95E2-43BF-2C60C35464AF}"/>
              </a:ext>
            </a:extLst>
          </p:cNvPr>
          <p:cNvSpPr txBox="1"/>
          <p:nvPr/>
        </p:nvSpPr>
        <p:spPr>
          <a:xfrm>
            <a:off x="4840656" y="18209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1. Γραμμή μενού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EC65A3-EF44-85CA-31C3-87971B573C37}"/>
              </a:ext>
            </a:extLst>
          </p:cNvPr>
          <p:cNvSpPr txBox="1"/>
          <p:nvPr/>
        </p:nvSpPr>
        <p:spPr>
          <a:xfrm>
            <a:off x="7319234" y="2384828"/>
            <a:ext cx="190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5. Βιβλιοθήκες</a:t>
            </a:r>
          </a:p>
        </p:txBody>
      </p:sp>
    </p:spTree>
    <p:extLst>
      <p:ext uri="{BB962C8B-B14F-4D97-AF65-F5344CB8AC3E}">
        <p14:creationId xmlns:p14="http://schemas.microsoft.com/office/powerpoint/2010/main" val="134397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B2283A-DBE8-AE8E-1814-A69727E7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58235"/>
            <a:ext cx="8363272" cy="1143000"/>
          </a:xfrm>
        </p:spPr>
        <p:txBody>
          <a:bodyPr/>
          <a:lstStyle/>
          <a:p>
            <a:r>
              <a:rPr lang="el-GR" sz="3200" dirty="0"/>
              <a:t>Χρήση</a:t>
            </a:r>
            <a:r>
              <a:rPr lang="en-US" sz="3200" dirty="0"/>
              <a:t> </a:t>
            </a:r>
            <a:r>
              <a:rPr lang="en-US" sz="3200" dirty="0" err="1"/>
              <a:t>Openboard</a:t>
            </a:r>
            <a:r>
              <a:rPr lang="en-US" sz="3200" dirty="0"/>
              <a:t> </a:t>
            </a:r>
            <a:r>
              <a:rPr lang="el-GR" sz="3200" dirty="0"/>
              <a:t>και  επιφάνειας εργασίας 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83789A5E-59F5-8F38-4943-7E03AE8A1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7026" y="1613874"/>
            <a:ext cx="1644608" cy="4525963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6FF668-5F93-7A02-BADE-CF5E8E1265BC}"/>
              </a:ext>
            </a:extLst>
          </p:cNvPr>
          <p:cNvSpPr txBox="1"/>
          <p:nvPr/>
        </p:nvSpPr>
        <p:spPr>
          <a:xfrm>
            <a:off x="251520" y="1753198"/>
            <a:ext cx="35950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Πατώντας στο κουμπί Εμφάνιση Επιφάνεια εργασίας (πάνω δεξιά) μπορείτε να μεταβείτε στην επιφάνεια εργασίας.</a:t>
            </a:r>
          </a:p>
          <a:p>
            <a:r>
              <a:rPr lang="el-GR" dirty="0"/>
              <a:t>Από το περιβάλλον του </a:t>
            </a:r>
            <a:r>
              <a:rPr lang="en-US" dirty="0" err="1"/>
              <a:t>Openboard</a:t>
            </a:r>
            <a:r>
              <a:rPr lang="el-GR" dirty="0"/>
              <a:t>  θα έχετε στη διάθεση σας τις βιβλιοθήκες και την Γραμμή εργαλείων</a:t>
            </a:r>
            <a:r>
              <a:rPr lang="en-US" dirty="0"/>
              <a:t>.</a:t>
            </a:r>
          </a:p>
          <a:p>
            <a:r>
              <a:rPr lang="el-GR" dirty="0"/>
              <a:t>Στην επιφάνεια εργασίας μπορείτε να ανοίξετε οποιαδήποτε εφαρμογή (παρουσίαση </a:t>
            </a:r>
            <a:r>
              <a:rPr lang="en-US" dirty="0"/>
              <a:t>pdf, </a:t>
            </a:r>
            <a:r>
              <a:rPr lang="el-GR" dirty="0"/>
              <a:t>αρχείο κειμένου) και να χρησιμοποιήσετε τα εργαλεία του </a:t>
            </a:r>
            <a:r>
              <a:rPr lang="en-US" dirty="0" err="1"/>
              <a:t>Openboard</a:t>
            </a:r>
            <a:r>
              <a:rPr lang="el-GR" dirty="0"/>
              <a:t> για να κάνετε την </a:t>
            </a:r>
            <a:r>
              <a:rPr lang="el-GR" dirty="0" err="1"/>
              <a:t>παρουσιάση</a:t>
            </a:r>
            <a:r>
              <a:rPr lang="el-GR" dirty="0"/>
              <a:t> σας.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149EBC-C44C-C003-CBA5-E146C0AC3D20}"/>
              </a:ext>
            </a:extLst>
          </p:cNvPr>
          <p:cNvSpPr txBox="1"/>
          <p:nvPr/>
        </p:nvSpPr>
        <p:spPr>
          <a:xfrm>
            <a:off x="7631832" y="12329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Βιβλιοθήκες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CC4238-3691-7F7E-5AEA-5789FFB8F807}"/>
              </a:ext>
            </a:extLst>
          </p:cNvPr>
          <p:cNvSpPr txBox="1"/>
          <p:nvPr/>
        </p:nvSpPr>
        <p:spPr>
          <a:xfrm>
            <a:off x="4246440" y="4665086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Γραμμή εργαλείων 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0CE87F11-4814-24FC-D16B-13DAC025F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685" y="1029518"/>
            <a:ext cx="2122149" cy="742752"/>
          </a:xfrm>
          <a:prstGeom prst="rect">
            <a:avLst/>
          </a:prstGeom>
        </p:spPr>
      </p:pic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A1AE9BA4-A0DB-EEE9-487A-5C939B42A18D}"/>
              </a:ext>
            </a:extLst>
          </p:cNvPr>
          <p:cNvCxnSpPr/>
          <p:nvPr/>
        </p:nvCxnSpPr>
        <p:spPr>
          <a:xfrm flipH="1">
            <a:off x="7763739" y="1645973"/>
            <a:ext cx="790871" cy="3713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EB094637-BF11-D8A3-CF7A-178168A919D5}"/>
              </a:ext>
            </a:extLst>
          </p:cNvPr>
          <p:cNvCxnSpPr>
            <a:cxnSpLocks/>
          </p:cNvCxnSpPr>
          <p:nvPr/>
        </p:nvCxnSpPr>
        <p:spPr>
          <a:xfrm>
            <a:off x="5356783" y="4437112"/>
            <a:ext cx="6802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id="{5F87F425-92C0-6A6A-DADB-74E651F6EB06}"/>
              </a:ext>
            </a:extLst>
          </p:cNvPr>
          <p:cNvCxnSpPr>
            <a:cxnSpLocks/>
          </p:cNvCxnSpPr>
          <p:nvPr/>
        </p:nvCxnSpPr>
        <p:spPr>
          <a:xfrm flipH="1" flipV="1">
            <a:off x="4782681" y="1465498"/>
            <a:ext cx="345721" cy="9559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>
            <a:extLst>
              <a:ext uri="{FF2B5EF4-FFF2-40B4-BE49-F238E27FC236}">
                <a16:creationId xmlns:a16="http://schemas.microsoft.com/office/drawing/2014/main" id="{79ADCD0E-C3F5-52A8-76CD-F0EB9009A5C9}"/>
              </a:ext>
            </a:extLst>
          </p:cNvPr>
          <p:cNvCxnSpPr>
            <a:cxnSpLocks/>
          </p:cNvCxnSpPr>
          <p:nvPr/>
        </p:nvCxnSpPr>
        <p:spPr>
          <a:xfrm flipH="1">
            <a:off x="6738950" y="3068960"/>
            <a:ext cx="1024789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01E6CB-9987-9D3B-D5B9-82E3F66607C5}"/>
              </a:ext>
            </a:extLst>
          </p:cNvPr>
          <p:cNvSpPr txBox="1"/>
          <p:nvPr/>
        </p:nvSpPr>
        <p:spPr>
          <a:xfrm>
            <a:off x="3965676" y="2446490"/>
            <a:ext cx="2220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Μετάβαση </a:t>
            </a:r>
            <a:r>
              <a:rPr lang="el-GR" dirty="0" err="1"/>
              <a:t>απο</a:t>
            </a:r>
            <a:r>
              <a:rPr lang="el-GR" dirty="0"/>
              <a:t> το </a:t>
            </a:r>
            <a:r>
              <a:rPr lang="en-US" dirty="0" err="1"/>
              <a:t>Openboard</a:t>
            </a:r>
            <a:r>
              <a:rPr lang="en-US" dirty="0"/>
              <a:t> </a:t>
            </a:r>
            <a:r>
              <a:rPr lang="el-GR" dirty="0"/>
              <a:t>στην επιφάνεια εργασίας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398224-91E7-A2CD-A5CC-88B5D47CDCDD}"/>
              </a:ext>
            </a:extLst>
          </p:cNvPr>
          <p:cNvSpPr txBox="1"/>
          <p:nvPr/>
        </p:nvSpPr>
        <p:spPr>
          <a:xfrm>
            <a:off x="7757212" y="2967335"/>
            <a:ext cx="1386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Μετάβαση πίσω στο </a:t>
            </a:r>
            <a:r>
              <a:rPr lang="en-US" dirty="0" err="1"/>
              <a:t>Openboard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143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822209-EC14-87BE-74FC-EBF4DF2F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59" y="76603"/>
            <a:ext cx="8964488" cy="1143000"/>
          </a:xfrm>
        </p:spPr>
        <p:txBody>
          <a:bodyPr/>
          <a:lstStyle/>
          <a:p>
            <a:r>
              <a:rPr lang="el-GR" altLang="en-US" sz="2800" dirty="0"/>
              <a:t>Γραμμή εργαλείων στην επιφάνεια εργασίας</a:t>
            </a:r>
            <a:r>
              <a:rPr lang="en-US" altLang="en-US" sz="2800" dirty="0"/>
              <a:t> (1/2)</a:t>
            </a:r>
            <a:endParaRPr lang="el-GR" sz="2800" dirty="0"/>
          </a:p>
        </p:txBody>
      </p:sp>
      <p:grpSp>
        <p:nvGrpSpPr>
          <p:cNvPr id="4" name="23 - Ομάδα">
            <a:extLst>
              <a:ext uri="{FF2B5EF4-FFF2-40B4-BE49-F238E27FC236}">
                <a16:creationId xmlns:a16="http://schemas.microsoft.com/office/drawing/2014/main" id="{951A3839-E01D-C5C4-3757-3CA2ACE3ADF0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211263"/>
            <a:ext cx="5942012" cy="4543425"/>
            <a:chOff x="611560" y="1210820"/>
            <a:chExt cx="5941640" cy="4543425"/>
          </a:xfrm>
        </p:grpSpPr>
        <p:sp>
          <p:nvSpPr>
            <p:cNvPr id="5" name="5 - TextBox">
              <a:extLst>
                <a:ext uri="{FF2B5EF4-FFF2-40B4-BE49-F238E27FC236}">
                  <a16:creationId xmlns:a16="http://schemas.microsoft.com/office/drawing/2014/main" id="{FF7BF28A-61E0-37E9-C916-60A76CF64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308" y="1763747"/>
              <a:ext cx="29526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 dirty="0" err="1">
                  <a:latin typeface="Tahoma" panose="020B0604030504040204" pitchFamily="34" charset="0"/>
                </a:rPr>
                <a:t>Γραφήδα</a:t>
              </a:r>
              <a:r>
                <a:rPr lang="el-GR" altLang="el-GR" sz="1800" dirty="0">
                  <a:latin typeface="Tahoma" panose="020B0604030504040204" pitchFamily="34" charset="0"/>
                </a:rPr>
                <a:t> για σχολιασμό</a:t>
              </a:r>
            </a:p>
          </p:txBody>
        </p:sp>
        <p:cxnSp>
          <p:nvCxnSpPr>
            <p:cNvPr id="6" name="7 - Ευθεία γραμμή σύνδεσης">
              <a:extLst>
                <a:ext uri="{FF2B5EF4-FFF2-40B4-BE49-F238E27FC236}">
                  <a16:creationId xmlns:a16="http://schemas.microsoft.com/office/drawing/2014/main" id="{0B798575-D7E8-B0C8-3044-70C7C0949C3F}"/>
                </a:ext>
              </a:extLst>
            </p:cNvPr>
            <p:cNvCxnSpPr/>
            <p:nvPr/>
          </p:nvCxnSpPr>
          <p:spPr bwMode="auto">
            <a:xfrm>
              <a:off x="1368750" y="2491932"/>
              <a:ext cx="93656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8 - TextBox">
              <a:extLst>
                <a:ext uri="{FF2B5EF4-FFF2-40B4-BE49-F238E27FC236}">
                  <a16:creationId xmlns:a16="http://schemas.microsoft.com/office/drawing/2014/main" id="{36AEF8EB-ACB2-823B-660A-2147B1B93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308" y="2267803"/>
              <a:ext cx="29526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 dirty="0">
                  <a:latin typeface="Tahoma" panose="020B0604030504040204" pitchFamily="34" charset="0"/>
                </a:rPr>
                <a:t>Σβήσιμο σχολιασμού</a:t>
              </a:r>
            </a:p>
          </p:txBody>
        </p:sp>
        <p:sp>
          <p:nvSpPr>
            <p:cNvPr id="8" name="9 - TextBox">
              <a:extLst>
                <a:ext uri="{FF2B5EF4-FFF2-40B4-BE49-F238E27FC236}">
                  <a16:creationId xmlns:a16="http://schemas.microsoft.com/office/drawing/2014/main" id="{CF4A9F2F-C137-62E3-5021-6DB4E4993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308" y="3717255"/>
              <a:ext cx="41048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 dirty="0">
                  <a:latin typeface="Tahoma" panose="020B0604030504040204" pitchFamily="34" charset="0"/>
                </a:rPr>
                <a:t>Εικονικός δείκτης λέιζερ</a:t>
              </a:r>
            </a:p>
          </p:txBody>
        </p:sp>
        <p:sp>
          <p:nvSpPr>
            <p:cNvPr id="9" name="10 - TextBox">
              <a:extLst>
                <a:ext uri="{FF2B5EF4-FFF2-40B4-BE49-F238E27FC236}">
                  <a16:creationId xmlns:a16="http://schemas.microsoft.com/office/drawing/2014/main" id="{B3E8065A-C127-B757-65A3-6534C2158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308" y="2781151"/>
              <a:ext cx="29526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 dirty="0">
                  <a:latin typeface="Tahoma" panose="020B0604030504040204" pitchFamily="34" charset="0"/>
                </a:rPr>
                <a:t>Επισήμανση</a:t>
              </a:r>
            </a:p>
          </p:txBody>
        </p:sp>
        <p:cxnSp>
          <p:nvCxnSpPr>
            <p:cNvPr id="10" name="11 - Ευθεία γραμμή σύνδεσης">
              <a:extLst>
                <a:ext uri="{FF2B5EF4-FFF2-40B4-BE49-F238E27FC236}">
                  <a16:creationId xmlns:a16="http://schemas.microsoft.com/office/drawing/2014/main" id="{B306B5D9-93AA-28BD-4472-FD4C079BCE6A}"/>
                </a:ext>
              </a:extLst>
            </p:cNvPr>
            <p:cNvCxnSpPr/>
            <p:nvPr/>
          </p:nvCxnSpPr>
          <p:spPr bwMode="auto">
            <a:xfrm>
              <a:off x="1368750" y="2996757"/>
              <a:ext cx="93656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2 - Ευθεία γραμμή σύνδεσης">
              <a:extLst>
                <a:ext uri="{FF2B5EF4-FFF2-40B4-BE49-F238E27FC236}">
                  <a16:creationId xmlns:a16="http://schemas.microsoft.com/office/drawing/2014/main" id="{E183F168-ACC7-7DF8-9E15-35D3D3023178}"/>
                </a:ext>
              </a:extLst>
            </p:cNvPr>
            <p:cNvCxnSpPr/>
            <p:nvPr/>
          </p:nvCxnSpPr>
          <p:spPr bwMode="auto">
            <a:xfrm>
              <a:off x="1368750" y="1988695"/>
              <a:ext cx="93656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3 - Ευθεία γραμμή σύνδεσης">
              <a:extLst>
                <a:ext uri="{FF2B5EF4-FFF2-40B4-BE49-F238E27FC236}">
                  <a16:creationId xmlns:a16="http://schemas.microsoft.com/office/drawing/2014/main" id="{1472B06F-D388-112B-6D2A-0E5D75052945}"/>
                </a:ext>
              </a:extLst>
            </p:cNvPr>
            <p:cNvCxnSpPr/>
            <p:nvPr/>
          </p:nvCxnSpPr>
          <p:spPr bwMode="auto">
            <a:xfrm>
              <a:off x="1368750" y="3499995"/>
              <a:ext cx="93656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4 - TextBox">
              <a:extLst>
                <a:ext uri="{FF2B5EF4-FFF2-40B4-BE49-F238E27FC236}">
                  <a16:creationId xmlns:a16="http://schemas.microsoft.com/office/drawing/2014/main" id="{34C8321C-3459-0ECD-68AC-A6B6F2D95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308" y="3285207"/>
              <a:ext cx="41048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 dirty="0">
                  <a:latin typeface="Tahoma" panose="020B0604030504040204" pitchFamily="34" charset="0"/>
                </a:rPr>
                <a:t>Επιλογή/Τροποποίηση αντικειμένων</a:t>
              </a:r>
            </a:p>
          </p:txBody>
        </p:sp>
        <p:sp>
          <p:nvSpPr>
            <p:cNvPr id="14" name="15 - TextBox">
              <a:extLst>
                <a:ext uri="{FF2B5EF4-FFF2-40B4-BE49-F238E27FC236}">
                  <a16:creationId xmlns:a16="http://schemas.microsoft.com/office/drawing/2014/main" id="{BF659515-56C0-44D2-A2B9-9D39AF14F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308" y="4293319"/>
              <a:ext cx="41048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 dirty="0">
                  <a:latin typeface="Tahoma" panose="020B0604030504040204" pitchFamily="34" charset="0"/>
                </a:rPr>
                <a:t>Εικονικό Πληκτρολόγιο</a:t>
              </a:r>
            </a:p>
          </p:txBody>
        </p:sp>
        <p:sp>
          <p:nvSpPr>
            <p:cNvPr id="15" name="16 - TextBox">
              <a:extLst>
                <a:ext uri="{FF2B5EF4-FFF2-40B4-BE49-F238E27FC236}">
                  <a16:creationId xmlns:a16="http://schemas.microsoft.com/office/drawing/2014/main" id="{01874870-E80C-D4DD-9FCB-7CA436954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308" y="4725367"/>
              <a:ext cx="41048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 dirty="0">
                  <a:latin typeface="Tahoma" panose="020B0604030504040204" pitchFamily="34" charset="0"/>
                </a:rPr>
                <a:t>Λήψη στιγμιότυπου μέρους της οθόνης</a:t>
              </a:r>
            </a:p>
          </p:txBody>
        </p:sp>
        <p:cxnSp>
          <p:nvCxnSpPr>
            <p:cNvPr id="16" name="18 - Ευθεία γραμμή σύνδεσης">
              <a:extLst>
                <a:ext uri="{FF2B5EF4-FFF2-40B4-BE49-F238E27FC236}">
                  <a16:creationId xmlns:a16="http://schemas.microsoft.com/office/drawing/2014/main" id="{7AD5A335-1FE9-DF6E-B5EF-5A2365C906E0}"/>
                </a:ext>
              </a:extLst>
            </p:cNvPr>
            <p:cNvCxnSpPr/>
            <p:nvPr/>
          </p:nvCxnSpPr>
          <p:spPr bwMode="auto">
            <a:xfrm>
              <a:off x="1368750" y="3933382"/>
              <a:ext cx="93656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9 - Ευθεία γραμμή σύνδεσης">
              <a:extLst>
                <a:ext uri="{FF2B5EF4-FFF2-40B4-BE49-F238E27FC236}">
                  <a16:creationId xmlns:a16="http://schemas.microsoft.com/office/drawing/2014/main" id="{F238E65F-BAC4-5151-1F59-C20E08504BF1}"/>
                </a:ext>
              </a:extLst>
            </p:cNvPr>
            <p:cNvCxnSpPr/>
            <p:nvPr/>
          </p:nvCxnSpPr>
          <p:spPr bwMode="auto">
            <a:xfrm>
              <a:off x="1368750" y="4482657"/>
              <a:ext cx="93656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20 - Ευθεία γραμμή σύνδεσης">
              <a:extLst>
                <a:ext uri="{FF2B5EF4-FFF2-40B4-BE49-F238E27FC236}">
                  <a16:creationId xmlns:a16="http://schemas.microsoft.com/office/drawing/2014/main" id="{9804303B-0F50-5D19-18B6-ECF443F8EF20}"/>
                </a:ext>
              </a:extLst>
            </p:cNvPr>
            <p:cNvCxnSpPr/>
            <p:nvPr/>
          </p:nvCxnSpPr>
          <p:spPr bwMode="auto">
            <a:xfrm>
              <a:off x="1368750" y="4941445"/>
              <a:ext cx="93656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21 - Ευθεία γραμμή σύνδεσης">
              <a:extLst>
                <a:ext uri="{FF2B5EF4-FFF2-40B4-BE49-F238E27FC236}">
                  <a16:creationId xmlns:a16="http://schemas.microsoft.com/office/drawing/2014/main" id="{BE56DC61-E76A-3BF7-6AE4-2CE7F4D315DC}"/>
                </a:ext>
              </a:extLst>
            </p:cNvPr>
            <p:cNvCxnSpPr/>
            <p:nvPr/>
          </p:nvCxnSpPr>
          <p:spPr bwMode="auto">
            <a:xfrm>
              <a:off x="1368750" y="5444682"/>
              <a:ext cx="93656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22 - Ευθεία γραμμή σύνδεσης">
              <a:extLst>
                <a:ext uri="{FF2B5EF4-FFF2-40B4-BE49-F238E27FC236}">
                  <a16:creationId xmlns:a16="http://schemas.microsoft.com/office/drawing/2014/main" id="{B4638658-0EB4-9029-D3EF-76850AFE3CF8}"/>
                </a:ext>
              </a:extLst>
            </p:cNvPr>
            <p:cNvCxnSpPr/>
            <p:nvPr/>
          </p:nvCxnSpPr>
          <p:spPr bwMode="auto">
            <a:xfrm>
              <a:off x="1368750" y="1483870"/>
              <a:ext cx="93656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23 - TextBox">
              <a:extLst>
                <a:ext uri="{FF2B5EF4-FFF2-40B4-BE49-F238E27FC236}">
                  <a16:creationId xmlns:a16="http://schemas.microsoft.com/office/drawing/2014/main" id="{8A2A10BA-3240-7990-3E76-13E50D0F8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308" y="1268983"/>
              <a:ext cx="4248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 dirty="0">
                  <a:latin typeface="Tahoma" panose="020B0604030504040204" pitchFamily="34" charset="0"/>
                </a:rPr>
                <a:t>Μετάβαση στο πρόγραμμα </a:t>
              </a:r>
              <a:r>
                <a:rPr lang="en-US" altLang="el-GR" sz="1800" dirty="0" err="1">
                  <a:latin typeface="Tahoma" panose="020B0604030504040204" pitchFamily="34" charset="0"/>
                </a:rPr>
                <a:t>Openboard</a:t>
              </a:r>
              <a:endParaRPr lang="el-GR" altLang="el-GR" sz="1800" dirty="0">
                <a:latin typeface="Tahoma" panose="020B0604030504040204" pitchFamily="34" charset="0"/>
              </a:endParaRPr>
            </a:p>
          </p:txBody>
        </p:sp>
        <p:pic>
          <p:nvPicPr>
            <p:cNvPr id="22" name="Picture 23">
              <a:extLst>
                <a:ext uri="{FF2B5EF4-FFF2-40B4-BE49-F238E27FC236}">
                  <a16:creationId xmlns:a16="http://schemas.microsoft.com/office/drawing/2014/main" id="{25C98658-9B4C-BBB6-ACE9-AA106D61B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210820"/>
              <a:ext cx="657225" cy="454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17 - TextBox">
            <a:extLst>
              <a:ext uri="{FF2B5EF4-FFF2-40B4-BE49-F238E27FC236}">
                <a16:creationId xmlns:a16="http://schemas.microsoft.com/office/drawing/2014/main" id="{E1BEE1E0-65CC-41A0-F8B6-F3C364882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229225"/>
            <a:ext cx="410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Tahoma" panose="020B0604030504040204" pitchFamily="34" charset="0"/>
              </a:rPr>
              <a:t>Λήψη στιγμιότυπου οθόνης</a:t>
            </a:r>
          </a:p>
        </p:txBody>
      </p:sp>
    </p:spTree>
    <p:extLst>
      <p:ext uri="{BB962C8B-B14F-4D97-AF65-F5344CB8AC3E}">
        <p14:creationId xmlns:p14="http://schemas.microsoft.com/office/powerpoint/2010/main" val="231001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49DCEC15-87E8-9EA5-85F6-8BFD4564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705"/>
            <a:ext cx="8686800" cy="1143000"/>
          </a:xfrm>
        </p:spPr>
        <p:txBody>
          <a:bodyPr/>
          <a:lstStyle/>
          <a:p>
            <a:pPr eaLnBrk="1" hangingPunct="1"/>
            <a:r>
              <a:rPr lang="el-GR" altLang="en-US" sz="3600" dirty="0"/>
              <a:t>Γραμμή εργαλείων </a:t>
            </a:r>
          </a:p>
        </p:txBody>
      </p:sp>
      <p:grpSp>
        <p:nvGrpSpPr>
          <p:cNvPr id="5" name="33 - Ομάδα">
            <a:extLst>
              <a:ext uri="{FF2B5EF4-FFF2-40B4-BE49-F238E27FC236}">
                <a16:creationId xmlns:a16="http://schemas.microsoft.com/office/drawing/2014/main" id="{48016EC7-D7FC-1EC7-B488-E005856E963E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976312"/>
            <a:ext cx="7200900" cy="4905375"/>
            <a:chOff x="394841" y="1412875"/>
            <a:chExt cx="7201495" cy="4905375"/>
          </a:xfrm>
        </p:grpSpPr>
        <p:sp>
          <p:nvSpPr>
            <p:cNvPr id="6" name="5 - TextBox">
              <a:extLst>
                <a:ext uri="{FF2B5EF4-FFF2-40B4-BE49-F238E27FC236}">
                  <a16:creationId xmlns:a16="http://schemas.microsoft.com/office/drawing/2014/main" id="{6A7BB623-4647-3099-79B1-BA8EF8901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613" y="1412875"/>
              <a:ext cx="29527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 dirty="0">
                  <a:latin typeface="Tahoma" panose="020B0604030504040204" pitchFamily="34" charset="0"/>
                </a:rPr>
                <a:t>Γραφίδα</a:t>
              </a:r>
            </a:p>
          </p:txBody>
        </p:sp>
        <p:sp>
          <p:nvSpPr>
            <p:cNvPr id="7" name="15 - TextBox">
              <a:extLst>
                <a:ext uri="{FF2B5EF4-FFF2-40B4-BE49-F238E27FC236}">
                  <a16:creationId xmlns:a16="http://schemas.microsoft.com/office/drawing/2014/main" id="{320107BF-FDE1-2335-EB9A-43C5C7134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042" y="5949950"/>
              <a:ext cx="25209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>
                  <a:latin typeface="Tahoma" panose="020B0604030504040204" pitchFamily="34" charset="0"/>
                </a:rPr>
                <a:t>Εικονικό Πληκτρολόγιο</a:t>
              </a:r>
            </a:p>
          </p:txBody>
        </p:sp>
        <p:sp>
          <p:nvSpPr>
            <p:cNvPr id="8" name="78 - TextBox">
              <a:extLst>
                <a:ext uri="{FF2B5EF4-FFF2-40B4-BE49-F238E27FC236}">
                  <a16:creationId xmlns:a16="http://schemas.microsoft.com/office/drawing/2014/main" id="{06DC3393-17B2-BABB-F237-A21952E53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838" y="2565400"/>
              <a:ext cx="38163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>
                  <a:latin typeface="Tahoma" panose="020B0604030504040204" pitchFamily="34" charset="0"/>
                </a:rPr>
                <a:t>Αλληλεπίδραση με τα αντικείμενα</a:t>
              </a:r>
            </a:p>
          </p:txBody>
        </p:sp>
        <p:sp>
          <p:nvSpPr>
            <p:cNvPr id="9" name="133 - TextBox">
              <a:extLst>
                <a:ext uri="{FF2B5EF4-FFF2-40B4-BE49-F238E27FC236}">
                  <a16:creationId xmlns:a16="http://schemas.microsoft.com/office/drawing/2014/main" id="{EBC055FB-0C97-F7E3-2E31-8B2776A86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841" y="5661025"/>
              <a:ext cx="43211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>
                  <a:latin typeface="Tahoma" panose="020B0604030504040204" pitchFamily="34" charset="0"/>
                </a:rPr>
                <a:t>Λήψη στιγμιότυπου μέρους της οθόνης </a:t>
              </a:r>
            </a:p>
          </p:txBody>
        </p:sp>
        <p:sp>
          <p:nvSpPr>
            <p:cNvPr id="10" name="8 - TextBox">
              <a:extLst>
                <a:ext uri="{FF2B5EF4-FFF2-40B4-BE49-F238E27FC236}">
                  <a16:creationId xmlns:a16="http://schemas.microsoft.com/office/drawing/2014/main" id="{5051F7B0-D1AC-A4DD-278E-AEE59DCA2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736" y="1692238"/>
              <a:ext cx="2952075" cy="369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 dirty="0">
                  <a:latin typeface="Tahoma" panose="020B0604030504040204" pitchFamily="34" charset="0"/>
                </a:rPr>
                <a:t>Σβήσιμο σχολιασμού</a:t>
              </a:r>
            </a:p>
          </p:txBody>
        </p:sp>
        <p:sp>
          <p:nvSpPr>
            <p:cNvPr id="11" name="9 - TextBox">
              <a:extLst>
                <a:ext uri="{FF2B5EF4-FFF2-40B4-BE49-F238E27FC236}">
                  <a16:creationId xmlns:a16="http://schemas.microsoft.com/office/drawing/2014/main" id="{B2E37C19-81F3-E69E-D870-55CBCAF69C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4581480"/>
              <a:ext cx="2592066" cy="369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>
                  <a:latin typeface="Tahoma" panose="020B0604030504040204" pitchFamily="34" charset="0"/>
                </a:rPr>
                <a:t>Εικονικός δείκτης λέιζερ</a:t>
              </a:r>
            </a:p>
          </p:txBody>
        </p:sp>
        <p:sp>
          <p:nvSpPr>
            <p:cNvPr id="12" name="10 - TextBox">
              <a:extLst>
                <a:ext uri="{FF2B5EF4-FFF2-40B4-BE49-F238E27FC236}">
                  <a16:creationId xmlns:a16="http://schemas.microsoft.com/office/drawing/2014/main" id="{8C77EC4C-0377-B09A-8B63-C2524725C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699" y="1989524"/>
              <a:ext cx="2952075" cy="369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>
                  <a:latin typeface="Tahoma" panose="020B0604030504040204" pitchFamily="34" charset="0"/>
                </a:rPr>
                <a:t>Επισήμανση</a:t>
              </a:r>
            </a:p>
          </p:txBody>
        </p:sp>
        <p:sp>
          <p:nvSpPr>
            <p:cNvPr id="13" name="14 - TextBox">
              <a:extLst>
                <a:ext uri="{FF2B5EF4-FFF2-40B4-BE49-F238E27FC236}">
                  <a16:creationId xmlns:a16="http://schemas.microsoft.com/office/drawing/2014/main" id="{7B108CA4-B366-2B91-A2A4-6283627E3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712" y="2277519"/>
              <a:ext cx="4104104" cy="369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>
                  <a:latin typeface="Tahoma" panose="020B0604030504040204" pitchFamily="34" charset="0"/>
                </a:rPr>
                <a:t>Επιλογή/Τροποποίηση αντικειμένων</a:t>
              </a:r>
            </a:p>
          </p:txBody>
        </p:sp>
        <p:sp>
          <p:nvSpPr>
            <p:cNvPr id="14" name="16 - TextBox">
              <a:extLst>
                <a:ext uri="{FF2B5EF4-FFF2-40B4-BE49-F238E27FC236}">
                  <a16:creationId xmlns:a16="http://schemas.microsoft.com/office/drawing/2014/main" id="{4CFBD437-1C54-3FFB-341B-81343659A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783" y="4941474"/>
              <a:ext cx="2232057" cy="369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>
                  <a:latin typeface="Tahoma" panose="020B0604030504040204" pitchFamily="34" charset="0"/>
                </a:rPr>
                <a:t>Σχεδίαση γραμμών </a:t>
              </a:r>
            </a:p>
          </p:txBody>
        </p:sp>
        <p:sp>
          <p:nvSpPr>
            <p:cNvPr id="15" name="84 - TextBox">
              <a:extLst>
                <a:ext uri="{FF2B5EF4-FFF2-40B4-BE49-F238E27FC236}">
                  <a16:creationId xmlns:a16="http://schemas.microsoft.com/office/drawing/2014/main" id="{C96C76F0-65F8-9847-6F7E-D871311D9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1738" y="2925508"/>
              <a:ext cx="2808071" cy="369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 dirty="0">
                  <a:latin typeface="Tahoma" panose="020B0604030504040204" pitchFamily="34" charset="0"/>
                </a:rPr>
                <a:t>Κύλιση σελίδας</a:t>
              </a:r>
            </a:p>
          </p:txBody>
        </p:sp>
        <p:sp>
          <p:nvSpPr>
            <p:cNvPr id="16" name="90 - TextBox">
              <a:extLst>
                <a:ext uri="{FF2B5EF4-FFF2-40B4-BE49-F238E27FC236}">
                  <a16:creationId xmlns:a16="http://schemas.microsoft.com/office/drawing/2014/main" id="{76343C6D-F806-05A4-6BCD-DD99A4D07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74" y="4005490"/>
              <a:ext cx="1368035" cy="369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>
                  <a:latin typeface="Tahoma" panose="020B0604030504040204" pitchFamily="34" charset="0"/>
                </a:rPr>
                <a:t>Μεγέθυνση</a:t>
              </a:r>
            </a:p>
          </p:txBody>
        </p:sp>
        <p:sp>
          <p:nvSpPr>
            <p:cNvPr id="17" name="92 - TextBox">
              <a:extLst>
                <a:ext uri="{FF2B5EF4-FFF2-40B4-BE49-F238E27FC236}">
                  <a16:creationId xmlns:a16="http://schemas.microsoft.com/office/drawing/2014/main" id="{6DCE6FD3-D14B-9185-DF68-CE822A021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676" y="4293485"/>
              <a:ext cx="1296033" cy="369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>
                  <a:latin typeface="Tahoma" panose="020B0604030504040204" pitchFamily="34" charset="0"/>
                </a:rPr>
                <a:t>Σμίκρυνση</a:t>
              </a:r>
            </a:p>
          </p:txBody>
        </p:sp>
        <p:cxnSp>
          <p:nvCxnSpPr>
            <p:cNvPr id="18" name="100 - Shape">
              <a:extLst>
                <a:ext uri="{FF2B5EF4-FFF2-40B4-BE49-F238E27FC236}">
                  <a16:creationId xmlns:a16="http://schemas.microsoft.com/office/drawing/2014/main" id="{BFC4F7FA-9600-2BEC-A2C8-8B74ECB57404}"/>
                </a:ext>
              </a:extLst>
            </p:cNvPr>
            <p:cNvCxnSpPr/>
            <p:nvPr/>
          </p:nvCxnSpPr>
          <p:spPr bwMode="auto">
            <a:xfrm rot="5400000" flipH="1" flipV="1">
              <a:off x="812460" y="2262170"/>
              <a:ext cx="1758950" cy="431836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02 - Shape">
              <a:extLst>
                <a:ext uri="{FF2B5EF4-FFF2-40B4-BE49-F238E27FC236}">
                  <a16:creationId xmlns:a16="http://schemas.microsoft.com/office/drawing/2014/main" id="{18E281BF-1B2C-3B88-3D9B-AAEFD853766E}"/>
                </a:ext>
              </a:extLst>
            </p:cNvPr>
            <p:cNvCxnSpPr/>
            <p:nvPr/>
          </p:nvCxnSpPr>
          <p:spPr bwMode="auto">
            <a:xfrm rot="5400000" flipH="1" flipV="1">
              <a:off x="1310965" y="2473313"/>
              <a:ext cx="1481138" cy="287362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10 - Shape">
              <a:extLst>
                <a:ext uri="{FF2B5EF4-FFF2-40B4-BE49-F238E27FC236}">
                  <a16:creationId xmlns:a16="http://schemas.microsoft.com/office/drawing/2014/main" id="{C47652FD-A08D-0A03-7896-FF5D059A0BEF}"/>
                </a:ext>
              </a:extLst>
            </p:cNvPr>
            <p:cNvCxnSpPr>
              <a:endCxn id="8" idx="1"/>
            </p:cNvCxnSpPr>
            <p:nvPr/>
          </p:nvCxnSpPr>
          <p:spPr bwMode="auto">
            <a:xfrm rot="5400000" flipH="1" flipV="1">
              <a:off x="3259746" y="2837639"/>
              <a:ext cx="608013" cy="431836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112 - Shape">
              <a:extLst>
                <a:ext uri="{FF2B5EF4-FFF2-40B4-BE49-F238E27FC236}">
                  <a16:creationId xmlns:a16="http://schemas.microsoft.com/office/drawing/2014/main" id="{98791588-ADEE-B462-ABC3-E250AECA720A}"/>
                </a:ext>
              </a:extLst>
            </p:cNvPr>
            <p:cNvCxnSpPr>
              <a:endCxn id="12" idx="1"/>
            </p:cNvCxnSpPr>
            <p:nvPr/>
          </p:nvCxnSpPr>
          <p:spPr bwMode="auto">
            <a:xfrm rot="5400000" flipH="1" flipV="1">
              <a:off x="2000779" y="2658260"/>
              <a:ext cx="1182688" cy="215918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114 - Shape">
              <a:extLst>
                <a:ext uri="{FF2B5EF4-FFF2-40B4-BE49-F238E27FC236}">
                  <a16:creationId xmlns:a16="http://schemas.microsoft.com/office/drawing/2014/main" id="{54D93F86-AC42-62B9-2F3E-1557C74F19D4}"/>
                </a:ext>
              </a:extLst>
            </p:cNvPr>
            <p:cNvCxnSpPr>
              <a:endCxn id="13" idx="1"/>
            </p:cNvCxnSpPr>
            <p:nvPr/>
          </p:nvCxnSpPr>
          <p:spPr bwMode="auto">
            <a:xfrm rot="5400000" flipH="1" flipV="1">
              <a:off x="2612005" y="2766207"/>
              <a:ext cx="895350" cy="287361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121 - Γωνιακή σύνδεση">
              <a:extLst>
                <a:ext uri="{FF2B5EF4-FFF2-40B4-BE49-F238E27FC236}">
                  <a16:creationId xmlns:a16="http://schemas.microsoft.com/office/drawing/2014/main" id="{8D4350A3-CCDE-810E-EAB7-E6F1A84D4301}"/>
                </a:ext>
              </a:extLst>
            </p:cNvPr>
            <p:cNvCxnSpPr>
              <a:endCxn id="15" idx="1"/>
            </p:cNvCxnSpPr>
            <p:nvPr/>
          </p:nvCxnSpPr>
          <p:spPr bwMode="auto">
            <a:xfrm flipV="1">
              <a:off x="3779671" y="3109913"/>
              <a:ext cx="431836" cy="247650"/>
            </a:xfrm>
            <a:prstGeom prst="bentConnector3">
              <a:avLst>
                <a:gd name="adj1" fmla="val -2097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134 - TextBox">
              <a:extLst>
                <a:ext uri="{FF2B5EF4-FFF2-40B4-BE49-F238E27FC236}">
                  <a16:creationId xmlns:a16="http://schemas.microsoft.com/office/drawing/2014/main" id="{65C83652-6F98-6F77-9300-75E069FB5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787" y="5301468"/>
              <a:ext cx="2088053" cy="369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1800">
                  <a:latin typeface="Tahoma" panose="020B0604030504040204" pitchFamily="34" charset="0"/>
                </a:rPr>
                <a:t>Σύνταξη κειμένου </a:t>
              </a:r>
            </a:p>
          </p:txBody>
        </p:sp>
        <p:cxnSp>
          <p:nvCxnSpPr>
            <p:cNvPr id="25" name="142 - Γωνιακή σύνδεση">
              <a:extLst>
                <a:ext uri="{FF2B5EF4-FFF2-40B4-BE49-F238E27FC236}">
                  <a16:creationId xmlns:a16="http://schemas.microsoft.com/office/drawing/2014/main" id="{744F723B-8F56-1534-B017-A11D2164B8CC}"/>
                </a:ext>
              </a:extLst>
            </p:cNvPr>
            <p:cNvCxnSpPr>
              <a:endCxn id="17" idx="3"/>
            </p:cNvCxnSpPr>
            <p:nvPr/>
          </p:nvCxnSpPr>
          <p:spPr bwMode="auto">
            <a:xfrm rot="10800000" flipV="1">
              <a:off x="3058886" y="3933825"/>
              <a:ext cx="1800374" cy="544513"/>
            </a:xfrm>
            <a:prstGeom prst="bentConnector3">
              <a:avLst>
                <a:gd name="adj1" fmla="val 769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145 - Γωνιακή σύνδεση">
              <a:extLst>
                <a:ext uri="{FF2B5EF4-FFF2-40B4-BE49-F238E27FC236}">
                  <a16:creationId xmlns:a16="http://schemas.microsoft.com/office/drawing/2014/main" id="{A6AFE4F4-819F-DA4C-CAA4-0E3D1F300969}"/>
                </a:ext>
              </a:extLst>
            </p:cNvPr>
            <p:cNvCxnSpPr>
              <a:endCxn id="11" idx="3"/>
            </p:cNvCxnSpPr>
            <p:nvPr/>
          </p:nvCxnSpPr>
          <p:spPr bwMode="auto">
            <a:xfrm rot="10800000" flipV="1">
              <a:off x="3347835" y="3933825"/>
              <a:ext cx="1871817" cy="831850"/>
            </a:xfrm>
            <a:prstGeom prst="bentConnector3">
              <a:avLst>
                <a:gd name="adj1" fmla="val -344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160 - Γωνιακή σύνδεση">
              <a:extLst>
                <a:ext uri="{FF2B5EF4-FFF2-40B4-BE49-F238E27FC236}">
                  <a16:creationId xmlns:a16="http://schemas.microsoft.com/office/drawing/2014/main" id="{7B84D420-32EC-743E-3AF3-230B3DF92B07}"/>
                </a:ext>
              </a:extLst>
            </p:cNvPr>
            <p:cNvCxnSpPr>
              <a:endCxn id="16" idx="3"/>
            </p:cNvCxnSpPr>
            <p:nvPr/>
          </p:nvCxnSpPr>
          <p:spPr bwMode="auto">
            <a:xfrm rot="10800000" flipV="1">
              <a:off x="3058886" y="3933825"/>
              <a:ext cx="1297094" cy="255588"/>
            </a:xfrm>
            <a:prstGeom prst="bentConnector3">
              <a:avLst>
                <a:gd name="adj1" fmla="val 74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167 - Γωνιακή σύνδεση">
              <a:extLst>
                <a:ext uri="{FF2B5EF4-FFF2-40B4-BE49-F238E27FC236}">
                  <a16:creationId xmlns:a16="http://schemas.microsoft.com/office/drawing/2014/main" id="{779DBD53-A2E8-339D-358D-5AD7A0E643E8}"/>
                </a:ext>
              </a:extLst>
            </p:cNvPr>
            <p:cNvCxnSpPr/>
            <p:nvPr/>
          </p:nvCxnSpPr>
          <p:spPr bwMode="auto">
            <a:xfrm rot="10800000" flipV="1">
              <a:off x="3131917" y="3933825"/>
              <a:ext cx="2519570" cy="1192213"/>
            </a:xfrm>
            <a:prstGeom prst="bentConnector3">
              <a:avLst>
                <a:gd name="adj1" fmla="val 322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170 - Γωνιακή σύνδεση">
              <a:extLst>
                <a:ext uri="{FF2B5EF4-FFF2-40B4-BE49-F238E27FC236}">
                  <a16:creationId xmlns:a16="http://schemas.microsoft.com/office/drawing/2014/main" id="{2CA7AA85-5933-C5DF-8E7F-5E6B42EF9A17}"/>
                </a:ext>
              </a:extLst>
            </p:cNvPr>
            <p:cNvCxnSpPr/>
            <p:nvPr/>
          </p:nvCxnSpPr>
          <p:spPr bwMode="auto">
            <a:xfrm rot="10800000" flipV="1">
              <a:off x="3130329" y="3933825"/>
              <a:ext cx="3097469" cy="1552575"/>
            </a:xfrm>
            <a:prstGeom prst="bentConnector3">
              <a:avLst>
                <a:gd name="adj1" fmla="val 478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173 - Γωνιακή σύνδεση">
              <a:extLst>
                <a:ext uri="{FF2B5EF4-FFF2-40B4-BE49-F238E27FC236}">
                  <a16:creationId xmlns:a16="http://schemas.microsoft.com/office/drawing/2014/main" id="{62B287FC-8566-F3F2-8A00-84F8669FCCAA}"/>
                </a:ext>
              </a:extLst>
            </p:cNvPr>
            <p:cNvCxnSpPr/>
            <p:nvPr/>
          </p:nvCxnSpPr>
          <p:spPr bwMode="auto">
            <a:xfrm rot="10800000" flipV="1">
              <a:off x="4643342" y="3933825"/>
              <a:ext cx="2089323" cy="1912938"/>
            </a:xfrm>
            <a:prstGeom prst="bentConnector3">
              <a:avLst>
                <a:gd name="adj1" fmla="val 149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176 - Γωνιακή σύνδεση">
              <a:extLst>
                <a:ext uri="{FF2B5EF4-FFF2-40B4-BE49-F238E27FC236}">
                  <a16:creationId xmlns:a16="http://schemas.microsoft.com/office/drawing/2014/main" id="{CB7E704B-1F03-B232-57E9-B62B428352D5}"/>
                </a:ext>
              </a:extLst>
            </p:cNvPr>
            <p:cNvCxnSpPr/>
            <p:nvPr/>
          </p:nvCxnSpPr>
          <p:spPr bwMode="auto">
            <a:xfrm rot="10800000" flipV="1">
              <a:off x="4571898" y="3933825"/>
              <a:ext cx="2664045" cy="2200275"/>
            </a:xfrm>
            <a:prstGeom prst="bentConnector3">
              <a:avLst>
                <a:gd name="adj1" fmla="val -161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3">
              <a:extLst>
                <a:ext uri="{FF2B5EF4-FFF2-40B4-BE49-F238E27FC236}">
                  <a16:creationId xmlns:a16="http://schemas.microsoft.com/office/drawing/2014/main" id="{3A8B7076-55BC-A359-8BDC-6CAF4A036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223" y="3356992"/>
              <a:ext cx="6488113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450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E33FD2-8E54-C8D7-C870-3D3B15315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612"/>
            <a:ext cx="7138988" cy="1143000"/>
          </a:xfrm>
        </p:spPr>
        <p:txBody>
          <a:bodyPr/>
          <a:lstStyle/>
          <a:p>
            <a:r>
              <a:rPr lang="el-GR" dirty="0"/>
              <a:t>Γραμμή μενού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08736A5-C1A5-ECDC-5B07-8CECEA928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91" y="2924944"/>
            <a:ext cx="8747818" cy="504056"/>
          </a:xfrm>
        </p:spPr>
      </p:pic>
      <p:sp>
        <p:nvSpPr>
          <p:cNvPr id="6" name="9 - TextBox">
            <a:extLst>
              <a:ext uri="{FF2B5EF4-FFF2-40B4-BE49-F238E27FC236}">
                <a16:creationId xmlns:a16="http://schemas.microsoft.com/office/drawing/2014/main" id="{1947832E-4FE3-086F-0698-C18CBE63E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933194"/>
            <a:ext cx="2232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600" b="1" dirty="0">
                <a:latin typeface="Tahoma" panose="020B0604030504040204" pitchFamily="34" charset="0"/>
              </a:rPr>
              <a:t>Διαχείριση Σελίδων</a:t>
            </a:r>
          </a:p>
        </p:txBody>
      </p:sp>
      <p:sp>
        <p:nvSpPr>
          <p:cNvPr id="7" name="Αριστερό άγκιστρο 6">
            <a:extLst>
              <a:ext uri="{FF2B5EF4-FFF2-40B4-BE49-F238E27FC236}">
                <a16:creationId xmlns:a16="http://schemas.microsoft.com/office/drawing/2014/main" id="{AFE16D2B-395F-A591-8574-D4F612818A2C}"/>
              </a:ext>
            </a:extLst>
          </p:cNvPr>
          <p:cNvSpPr/>
          <p:nvPr/>
        </p:nvSpPr>
        <p:spPr>
          <a:xfrm rot="16200000">
            <a:off x="5112060" y="3104964"/>
            <a:ext cx="504056" cy="1152128"/>
          </a:xfrm>
          <a:prstGeom prst="leftBrace">
            <a:avLst>
              <a:gd name="adj1" fmla="val 8333"/>
              <a:gd name="adj2" fmla="val 5299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73FD8758-9539-9ED5-F525-A550E5B5A69B}"/>
              </a:ext>
            </a:extLst>
          </p:cNvPr>
          <p:cNvCxnSpPr>
            <a:cxnSpLocks/>
          </p:cNvCxnSpPr>
          <p:nvPr/>
        </p:nvCxnSpPr>
        <p:spPr>
          <a:xfrm flipV="1">
            <a:off x="476805" y="3420616"/>
            <a:ext cx="0" cy="17413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Αριστερό άγκιστρο 12">
            <a:extLst>
              <a:ext uri="{FF2B5EF4-FFF2-40B4-BE49-F238E27FC236}">
                <a16:creationId xmlns:a16="http://schemas.microsoft.com/office/drawing/2014/main" id="{154FBA2B-EEB4-7202-A230-595CF4E3E168}"/>
              </a:ext>
            </a:extLst>
          </p:cNvPr>
          <p:cNvSpPr/>
          <p:nvPr/>
        </p:nvSpPr>
        <p:spPr>
          <a:xfrm rot="5400000">
            <a:off x="946247" y="2244650"/>
            <a:ext cx="504056" cy="928539"/>
          </a:xfrm>
          <a:prstGeom prst="leftBrace">
            <a:avLst>
              <a:gd name="adj1" fmla="val 8333"/>
              <a:gd name="adj2" fmla="val 5299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9 - TextBox">
            <a:extLst>
              <a:ext uri="{FF2B5EF4-FFF2-40B4-BE49-F238E27FC236}">
                <a16:creationId xmlns:a16="http://schemas.microsoft.com/office/drawing/2014/main" id="{1D624F02-3F02-3C57-5381-902B7E533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28" y="1975962"/>
            <a:ext cx="1594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600" b="1" dirty="0">
                <a:latin typeface="Tahoma" panose="020B0604030504040204" pitchFamily="34" charset="0"/>
              </a:rPr>
              <a:t>Αλλαγή χρώματος</a:t>
            </a:r>
          </a:p>
        </p:txBody>
      </p:sp>
      <p:sp>
        <p:nvSpPr>
          <p:cNvPr id="15" name="Αριστερό άγκιστρο 14">
            <a:extLst>
              <a:ext uri="{FF2B5EF4-FFF2-40B4-BE49-F238E27FC236}">
                <a16:creationId xmlns:a16="http://schemas.microsoft.com/office/drawing/2014/main" id="{995BB6D9-7E64-397F-1867-61B05401C792}"/>
              </a:ext>
            </a:extLst>
          </p:cNvPr>
          <p:cNvSpPr/>
          <p:nvPr/>
        </p:nvSpPr>
        <p:spPr>
          <a:xfrm rot="16200000">
            <a:off x="1916995" y="3354500"/>
            <a:ext cx="504056" cy="773510"/>
          </a:xfrm>
          <a:prstGeom prst="leftBrace">
            <a:avLst>
              <a:gd name="adj1" fmla="val 8333"/>
              <a:gd name="adj2" fmla="val 5299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Αριστερό άγκιστρο 15">
            <a:extLst>
              <a:ext uri="{FF2B5EF4-FFF2-40B4-BE49-F238E27FC236}">
                <a16:creationId xmlns:a16="http://schemas.microsoft.com/office/drawing/2014/main" id="{A6D17FF4-DC5C-7850-F2E5-08843B7368A7}"/>
              </a:ext>
            </a:extLst>
          </p:cNvPr>
          <p:cNvSpPr/>
          <p:nvPr/>
        </p:nvSpPr>
        <p:spPr>
          <a:xfrm rot="5400000">
            <a:off x="2597064" y="2379462"/>
            <a:ext cx="504056" cy="586632"/>
          </a:xfrm>
          <a:prstGeom prst="leftBrace">
            <a:avLst>
              <a:gd name="adj1" fmla="val 8333"/>
              <a:gd name="adj2" fmla="val 5299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5CA81716-2FAA-B849-681E-00E125926BBE}"/>
              </a:ext>
            </a:extLst>
          </p:cNvPr>
          <p:cNvCxnSpPr/>
          <p:nvPr/>
        </p:nvCxnSpPr>
        <p:spPr>
          <a:xfrm>
            <a:off x="476805" y="5170331"/>
            <a:ext cx="514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9 - TextBox">
            <a:extLst>
              <a:ext uri="{FF2B5EF4-FFF2-40B4-BE49-F238E27FC236}">
                <a16:creationId xmlns:a16="http://schemas.microsoft.com/office/drawing/2014/main" id="{CD5E1B6F-1DF2-29B3-2950-0A138727A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0" y="5187206"/>
            <a:ext cx="32403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600" b="1" dirty="0">
                <a:latin typeface="Tahoma" panose="020B0604030504040204" pitchFamily="34" charset="0"/>
              </a:rPr>
              <a:t>Εμφάνιση/απόκρυψη εργαλειοθήκης</a:t>
            </a:r>
          </a:p>
        </p:txBody>
      </p:sp>
      <p:sp>
        <p:nvSpPr>
          <p:cNvPr id="22" name="9 - TextBox">
            <a:extLst>
              <a:ext uri="{FF2B5EF4-FFF2-40B4-BE49-F238E27FC236}">
                <a16:creationId xmlns:a16="http://schemas.microsoft.com/office/drawing/2014/main" id="{63B19871-1541-C1E7-5E95-8B2565AC0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694" y="4554629"/>
            <a:ext cx="15328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600" b="1" dirty="0">
                <a:latin typeface="Tahoma" panose="020B0604030504040204" pitchFamily="34" charset="0"/>
              </a:rPr>
              <a:t>Αλλαγή φόντου σελίδας</a:t>
            </a:r>
          </a:p>
        </p:txBody>
      </p:sp>
      <p:sp>
        <p:nvSpPr>
          <p:cNvPr id="23" name="9 - TextBox">
            <a:extLst>
              <a:ext uri="{FF2B5EF4-FFF2-40B4-BE49-F238E27FC236}">
                <a16:creationId xmlns:a16="http://schemas.microsoft.com/office/drawing/2014/main" id="{16417C71-A822-82D4-A918-A186037C3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835" y="1638779"/>
            <a:ext cx="1594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600" b="1" dirty="0">
                <a:latin typeface="Tahoma" panose="020B0604030504040204" pitchFamily="34" charset="0"/>
              </a:rPr>
              <a:t>Αλλαγή μεγέθους σβηστήρας</a:t>
            </a:r>
          </a:p>
        </p:txBody>
      </p:sp>
      <p:sp>
        <p:nvSpPr>
          <p:cNvPr id="24" name="9 - TextBox">
            <a:extLst>
              <a:ext uri="{FF2B5EF4-FFF2-40B4-BE49-F238E27FC236}">
                <a16:creationId xmlns:a16="http://schemas.microsoft.com/office/drawing/2014/main" id="{B23A34A5-E971-4CD7-848E-122DE66ED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45" y="4085594"/>
            <a:ext cx="1717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600" b="1" dirty="0">
                <a:latin typeface="Tahoma" panose="020B0604030504040204" pitchFamily="34" charset="0"/>
              </a:rPr>
              <a:t>Αλλαγή πάχους γραμμής</a:t>
            </a:r>
          </a:p>
        </p:txBody>
      </p:sp>
      <p:cxnSp>
        <p:nvCxnSpPr>
          <p:cNvPr id="25" name="Ευθεία γραμμή σύνδεσης 24">
            <a:extLst>
              <a:ext uri="{FF2B5EF4-FFF2-40B4-BE49-F238E27FC236}">
                <a16:creationId xmlns:a16="http://schemas.microsoft.com/office/drawing/2014/main" id="{CEBCDEF5-68D4-5A7C-F374-F677F724D1F2}"/>
              </a:ext>
            </a:extLst>
          </p:cNvPr>
          <p:cNvCxnSpPr>
            <a:cxnSpLocks/>
          </p:cNvCxnSpPr>
          <p:nvPr/>
        </p:nvCxnSpPr>
        <p:spPr>
          <a:xfrm flipV="1">
            <a:off x="3413955" y="3501009"/>
            <a:ext cx="0" cy="15073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>
            <a:extLst>
              <a:ext uri="{FF2B5EF4-FFF2-40B4-BE49-F238E27FC236}">
                <a16:creationId xmlns:a16="http://schemas.microsoft.com/office/drawing/2014/main" id="{EEB91FF0-7556-4648-A48F-963A04558A61}"/>
              </a:ext>
            </a:extLst>
          </p:cNvPr>
          <p:cNvCxnSpPr/>
          <p:nvPr/>
        </p:nvCxnSpPr>
        <p:spPr>
          <a:xfrm>
            <a:off x="3413955" y="5008315"/>
            <a:ext cx="514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Ευθεία γραμμή σύνδεσης 27">
            <a:extLst>
              <a:ext uri="{FF2B5EF4-FFF2-40B4-BE49-F238E27FC236}">
                <a16:creationId xmlns:a16="http://schemas.microsoft.com/office/drawing/2014/main" id="{31E5FF28-3B15-E6A3-DB47-DF46C6BCB06E}"/>
              </a:ext>
            </a:extLst>
          </p:cNvPr>
          <p:cNvCxnSpPr>
            <a:cxnSpLocks/>
          </p:cNvCxnSpPr>
          <p:nvPr/>
        </p:nvCxnSpPr>
        <p:spPr>
          <a:xfrm flipV="1">
            <a:off x="7236296" y="1823148"/>
            <a:ext cx="0" cy="10508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Ευθεία γραμμή σύνδεσης 28">
            <a:extLst>
              <a:ext uri="{FF2B5EF4-FFF2-40B4-BE49-F238E27FC236}">
                <a16:creationId xmlns:a16="http://schemas.microsoft.com/office/drawing/2014/main" id="{1247D4F3-3893-7A77-AE76-347B70F8D754}"/>
              </a:ext>
            </a:extLst>
          </p:cNvPr>
          <p:cNvCxnSpPr>
            <a:cxnSpLocks/>
          </p:cNvCxnSpPr>
          <p:nvPr/>
        </p:nvCxnSpPr>
        <p:spPr>
          <a:xfrm flipV="1">
            <a:off x="6834505" y="2268349"/>
            <a:ext cx="0" cy="6056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Ευθεία γραμμή σύνδεσης 32">
            <a:extLst>
              <a:ext uri="{FF2B5EF4-FFF2-40B4-BE49-F238E27FC236}">
                <a16:creationId xmlns:a16="http://schemas.microsoft.com/office/drawing/2014/main" id="{A1E623B8-8EBB-9C2E-C5BD-9B3AA40931F0}"/>
              </a:ext>
            </a:extLst>
          </p:cNvPr>
          <p:cNvCxnSpPr>
            <a:cxnSpLocks/>
          </p:cNvCxnSpPr>
          <p:nvPr/>
        </p:nvCxnSpPr>
        <p:spPr>
          <a:xfrm flipV="1">
            <a:off x="7884368" y="1366660"/>
            <a:ext cx="0" cy="15073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Ευθεία γραμμή σύνδεσης 33">
            <a:extLst>
              <a:ext uri="{FF2B5EF4-FFF2-40B4-BE49-F238E27FC236}">
                <a16:creationId xmlns:a16="http://schemas.microsoft.com/office/drawing/2014/main" id="{404260FD-93C3-C12F-27BE-E38AD2A05A4D}"/>
              </a:ext>
            </a:extLst>
          </p:cNvPr>
          <p:cNvCxnSpPr>
            <a:cxnSpLocks/>
          </p:cNvCxnSpPr>
          <p:nvPr/>
        </p:nvCxnSpPr>
        <p:spPr>
          <a:xfrm flipV="1">
            <a:off x="8615087" y="3428999"/>
            <a:ext cx="0" cy="17910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Ευθύγραμμο βέλος σύνδεσης 35">
            <a:extLst>
              <a:ext uri="{FF2B5EF4-FFF2-40B4-BE49-F238E27FC236}">
                <a16:creationId xmlns:a16="http://schemas.microsoft.com/office/drawing/2014/main" id="{8451EF35-9F9B-5183-5A1A-ECCDCF177D6B}"/>
              </a:ext>
            </a:extLst>
          </p:cNvPr>
          <p:cNvCxnSpPr>
            <a:cxnSpLocks/>
          </p:cNvCxnSpPr>
          <p:nvPr/>
        </p:nvCxnSpPr>
        <p:spPr>
          <a:xfrm flipH="1">
            <a:off x="6227961" y="2268349"/>
            <a:ext cx="5760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>
            <a:extLst>
              <a:ext uri="{FF2B5EF4-FFF2-40B4-BE49-F238E27FC236}">
                <a16:creationId xmlns:a16="http://schemas.microsoft.com/office/drawing/2014/main" id="{6D3969AE-8F9C-7642-7E87-597E6904BBEC}"/>
              </a:ext>
            </a:extLst>
          </p:cNvPr>
          <p:cNvCxnSpPr>
            <a:cxnSpLocks/>
          </p:cNvCxnSpPr>
          <p:nvPr/>
        </p:nvCxnSpPr>
        <p:spPr>
          <a:xfrm flipH="1">
            <a:off x="8037472" y="5259812"/>
            <a:ext cx="5760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>
            <a:extLst>
              <a:ext uri="{FF2B5EF4-FFF2-40B4-BE49-F238E27FC236}">
                <a16:creationId xmlns:a16="http://schemas.microsoft.com/office/drawing/2014/main" id="{27C24530-FEE6-54F2-49A7-F5E0E57BAE8F}"/>
              </a:ext>
            </a:extLst>
          </p:cNvPr>
          <p:cNvCxnSpPr>
            <a:cxnSpLocks/>
          </p:cNvCxnSpPr>
          <p:nvPr/>
        </p:nvCxnSpPr>
        <p:spPr>
          <a:xfrm flipH="1">
            <a:off x="7308304" y="1366660"/>
            <a:ext cx="5760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Ευθύγραμμο βέλος σύνδεσης 39">
            <a:extLst>
              <a:ext uri="{FF2B5EF4-FFF2-40B4-BE49-F238E27FC236}">
                <a16:creationId xmlns:a16="http://schemas.microsoft.com/office/drawing/2014/main" id="{10DDCCE6-B502-3703-6A78-037B1241D21E}"/>
              </a:ext>
            </a:extLst>
          </p:cNvPr>
          <p:cNvCxnSpPr>
            <a:cxnSpLocks/>
          </p:cNvCxnSpPr>
          <p:nvPr/>
        </p:nvCxnSpPr>
        <p:spPr>
          <a:xfrm flipH="1">
            <a:off x="6660232" y="1805497"/>
            <a:ext cx="5760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9 - TextBox">
            <a:extLst>
              <a:ext uri="{FF2B5EF4-FFF2-40B4-BE49-F238E27FC236}">
                <a16:creationId xmlns:a16="http://schemas.microsoft.com/office/drawing/2014/main" id="{0D96A9A6-BA72-0ADD-16CD-DADD99C63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882" y="2092095"/>
            <a:ext cx="2023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600" b="1" dirty="0">
                <a:latin typeface="Tahoma" panose="020B0604030504040204" pitchFamily="34" charset="0"/>
              </a:rPr>
              <a:t>Πρόσβαση στο διαδίκτυο</a:t>
            </a:r>
          </a:p>
        </p:txBody>
      </p:sp>
      <p:sp>
        <p:nvSpPr>
          <p:cNvPr id="42" name="9 - TextBox">
            <a:extLst>
              <a:ext uri="{FF2B5EF4-FFF2-40B4-BE49-F238E27FC236}">
                <a16:creationId xmlns:a16="http://schemas.microsoft.com/office/drawing/2014/main" id="{0DC9D9F0-E825-375C-1246-891691073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586" y="1448813"/>
            <a:ext cx="2046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600" b="1" dirty="0">
                <a:latin typeface="Tahoma" panose="020B0604030504040204" pitchFamily="34" charset="0"/>
              </a:rPr>
              <a:t>Διαχείριση αρχείων</a:t>
            </a:r>
          </a:p>
        </p:txBody>
      </p:sp>
      <p:sp>
        <p:nvSpPr>
          <p:cNvPr id="43" name="9 - TextBox">
            <a:extLst>
              <a:ext uri="{FF2B5EF4-FFF2-40B4-BE49-F238E27FC236}">
                <a16:creationId xmlns:a16="http://schemas.microsoft.com/office/drawing/2014/main" id="{CD906C95-45AE-2370-FA93-ED20EC8AF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426" y="646203"/>
            <a:ext cx="20239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600" b="1" dirty="0">
                <a:latin typeface="Tahoma" panose="020B0604030504040204" pitchFamily="34" charset="0"/>
              </a:rPr>
              <a:t>Μετάβαση στην επιφάνεια εργασίας</a:t>
            </a:r>
          </a:p>
        </p:txBody>
      </p:sp>
      <p:sp>
        <p:nvSpPr>
          <p:cNvPr id="44" name="9 - TextBox">
            <a:extLst>
              <a:ext uri="{FF2B5EF4-FFF2-40B4-BE49-F238E27FC236}">
                <a16:creationId xmlns:a16="http://schemas.microsoft.com/office/drawing/2014/main" id="{7807EBD8-4225-8DC0-08CD-BAE6F9A50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8626" y="5170331"/>
            <a:ext cx="2478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600" b="1" dirty="0">
                <a:latin typeface="Tahoma" panose="020B0604030504040204" pitchFamily="34" charset="0"/>
              </a:rPr>
              <a:t>Περισσότερες εντολές/έξοδος</a:t>
            </a:r>
          </a:p>
        </p:txBody>
      </p:sp>
    </p:spTree>
    <p:extLst>
      <p:ext uri="{BB962C8B-B14F-4D97-AF65-F5344CB8AC3E}">
        <p14:creationId xmlns:p14="http://schemas.microsoft.com/office/powerpoint/2010/main" val="357932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03A2FC-B19F-A4D9-4AD9-87386D0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l-GR" dirty="0"/>
              <a:t>Εργασία στο περιβάλλον του </a:t>
            </a:r>
            <a:r>
              <a:rPr lang="en-US" dirty="0" err="1"/>
              <a:t>Openboard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88E1B3-F5B3-A943-5671-0FB0E0465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Εισαγωγή κειμένου</a:t>
            </a:r>
          </a:p>
          <a:p>
            <a:r>
              <a:rPr lang="el-GR" dirty="0"/>
              <a:t>Εισαγωγή εικόνας</a:t>
            </a:r>
          </a:p>
          <a:p>
            <a:r>
              <a:rPr lang="el-GR" dirty="0"/>
              <a:t>Ενσωμάτωση προσομοίωσης </a:t>
            </a:r>
          </a:p>
          <a:p>
            <a:r>
              <a:rPr lang="el-GR" dirty="0"/>
              <a:t>Κατασκευή διαγράμματος</a:t>
            </a:r>
          </a:p>
          <a:p>
            <a:r>
              <a:rPr lang="el-GR" dirty="0"/>
              <a:t>Χρήση εφαρμογών</a:t>
            </a:r>
          </a:p>
          <a:p>
            <a:r>
              <a:rPr lang="el-GR" dirty="0"/>
              <a:t>Χρήση </a:t>
            </a:r>
            <a:r>
              <a:rPr lang="el-GR" dirty="0" err="1"/>
              <a:t>διαδραστικών</a:t>
            </a:r>
            <a:r>
              <a:rPr lang="el-GR" dirty="0"/>
              <a:t> εργαλείων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096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5D93BF-3F0E-8DB1-6743-D537C07B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κειμένου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FCBB865-1E76-458D-84C5-58AC24DE1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887B15-47DD-E9C6-5CBF-EC2998B755B1}"/>
              </a:ext>
            </a:extLst>
          </p:cNvPr>
          <p:cNvSpPr txBox="1"/>
          <p:nvPr/>
        </p:nvSpPr>
        <p:spPr>
          <a:xfrm>
            <a:off x="4860032" y="479718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Σύνταξη κειμένου</a:t>
            </a:r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58C6E93B-803D-572E-04D6-E2953F1B94D9}"/>
              </a:ext>
            </a:extLst>
          </p:cNvPr>
          <p:cNvCxnSpPr>
            <a:cxnSpLocks/>
          </p:cNvCxnSpPr>
          <p:nvPr/>
        </p:nvCxnSpPr>
        <p:spPr>
          <a:xfrm>
            <a:off x="5796136" y="5166519"/>
            <a:ext cx="0" cy="4034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997540"/>
      </p:ext>
    </p:extLst>
  </p:cSld>
  <p:clrMapOvr>
    <a:masterClrMapping/>
  </p:clrMapOvr>
</p:sld>
</file>

<file path=ppt/theme/theme1.xml><?xml version="1.0" encoding="utf-8"?>
<a:theme xmlns:a="http://schemas.openxmlformats.org/drawingml/2006/main" name="ΕΚΠΑΙΔΕΥΣΗ ΕΠΙΜΟΡΦΩΤΩΝ_PPT_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ΕΚΠΑΙΔΕΥΣΗ ΕΠΙΜΟΡΦΩΤΩΝ_PPT_TEMPLATE</Template>
  <TotalTime>1240</TotalTime>
  <Words>392</Words>
  <Application>Microsoft Office PowerPoint</Application>
  <PresentationFormat>Προβολή στην οθόνη (4:3)</PresentationFormat>
  <Paragraphs>96</Paragraphs>
  <Slides>22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7" baseType="lpstr">
      <vt:lpstr>Arial</vt:lpstr>
      <vt:lpstr>Calibri</vt:lpstr>
      <vt:lpstr>Tahoma</vt:lpstr>
      <vt:lpstr>Verdana</vt:lpstr>
      <vt:lpstr>ΕΚΠΑΙΔΕΥΣΗ ΕΠΙΜΟΡΦΩΤΩΝ_PPT_TEMPLATE</vt:lpstr>
      <vt:lpstr>Περιβάλλον Εργασίας του Διαδραστικού Πίνακα OPENBOARD</vt:lpstr>
      <vt:lpstr>Συνοπτικά</vt:lpstr>
      <vt:lpstr>Το περιβάλλον εργασίας</vt:lpstr>
      <vt:lpstr>Χρήση Openboard και  επιφάνειας εργασίας </vt:lpstr>
      <vt:lpstr>Γραμμή εργαλείων στην επιφάνεια εργασίας (1/2)</vt:lpstr>
      <vt:lpstr>Γραμμή εργαλείων </vt:lpstr>
      <vt:lpstr>Γραμμή μενού</vt:lpstr>
      <vt:lpstr>Εργασία στο περιβάλλον του Openboard</vt:lpstr>
      <vt:lpstr>Εισαγωγή κειμένου</vt:lpstr>
      <vt:lpstr>Παρουσίαση του PowerPoint</vt:lpstr>
      <vt:lpstr>Εισαγωγή εικόνας</vt:lpstr>
      <vt:lpstr>Ενσωμάτωση προσομοίωσης</vt:lpstr>
      <vt:lpstr>Παρουσίαση του PowerPoint</vt:lpstr>
      <vt:lpstr>Καταγραφή μετρήσεων</vt:lpstr>
      <vt:lpstr>Δημιουργία διαγράμματος</vt:lpstr>
      <vt:lpstr>Κατασκευή γραφικής παράστασης</vt:lpstr>
      <vt:lpstr>Ενσωμάτωση βίντεο You Tube</vt:lpstr>
      <vt:lpstr>Ενσωμάτωση εφαρμογής από διαδίκτυο</vt:lpstr>
      <vt:lpstr>Ενσωμάτωση εφαρμογής από διαδίκτυο</vt:lpstr>
      <vt:lpstr>Διαδραστικά εργαλεία</vt:lpstr>
      <vt:lpstr>Παρουσίαση του PowerPoint</vt:lpstr>
      <vt:lpstr>Διαχείριση αρχείων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&lt;Τίτλος Παρουσίασης&gt;</dc:title>
  <dc:creator>Egarchou Demetra</dc:creator>
  <cp:lastModifiedBy>Στασινή Φράγκου</cp:lastModifiedBy>
  <cp:revision>39</cp:revision>
  <dcterms:created xsi:type="dcterms:W3CDTF">2018-03-02T12:22:46Z</dcterms:created>
  <dcterms:modified xsi:type="dcterms:W3CDTF">2022-10-31T16:45:33Z</dcterms:modified>
</cp:coreProperties>
</file>