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6"/>
  </p:notesMasterIdLst>
  <p:sldIdLst>
    <p:sldId id="436" r:id="rId2"/>
    <p:sldId id="428" r:id="rId3"/>
    <p:sldId id="429" r:id="rId4"/>
    <p:sldId id="430" r:id="rId5"/>
    <p:sldId id="431" r:id="rId6"/>
    <p:sldId id="283" r:id="rId7"/>
    <p:sldId id="284" r:id="rId8"/>
    <p:sldId id="285" r:id="rId9"/>
    <p:sldId id="286" r:id="rId10"/>
    <p:sldId id="287" r:id="rId11"/>
    <p:sldId id="404" r:id="rId12"/>
    <p:sldId id="374" r:id="rId13"/>
    <p:sldId id="307" r:id="rId14"/>
    <p:sldId id="381" r:id="rId15"/>
    <p:sldId id="382" r:id="rId16"/>
    <p:sldId id="405" r:id="rId17"/>
    <p:sldId id="408" r:id="rId18"/>
    <p:sldId id="407" r:id="rId19"/>
    <p:sldId id="406" r:id="rId20"/>
    <p:sldId id="411" r:id="rId21"/>
    <p:sldId id="410" r:id="rId22"/>
    <p:sldId id="409" r:id="rId23"/>
    <p:sldId id="414" r:id="rId24"/>
    <p:sldId id="413" r:id="rId25"/>
    <p:sldId id="412" r:id="rId26"/>
    <p:sldId id="427" r:id="rId27"/>
    <p:sldId id="416" r:id="rId28"/>
    <p:sldId id="415" r:id="rId29"/>
    <p:sldId id="417" r:id="rId30"/>
    <p:sldId id="419" r:id="rId31"/>
    <p:sldId id="432" r:id="rId32"/>
    <p:sldId id="433" r:id="rId33"/>
    <p:sldId id="434" r:id="rId34"/>
    <p:sldId id="435" r:id="rId35"/>
    <p:sldId id="418" r:id="rId36"/>
    <p:sldId id="422" r:id="rId37"/>
    <p:sldId id="421" r:id="rId38"/>
    <p:sldId id="420" r:id="rId39"/>
    <p:sldId id="423" r:id="rId40"/>
    <p:sldId id="424" r:id="rId41"/>
    <p:sldId id="425" r:id="rId42"/>
    <p:sldId id="385" r:id="rId43"/>
    <p:sldId id="426" r:id="rId44"/>
    <p:sldId id="341" r:id="rId45"/>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Garamond" pitchFamily="18" charset="0"/>
        <a:ea typeface="+mn-ea"/>
        <a:cs typeface="Arial" charset="0"/>
      </a:defRPr>
    </a:lvl1pPr>
    <a:lvl2pPr marL="457200" algn="l" rtl="0" fontAlgn="base">
      <a:spcBef>
        <a:spcPct val="0"/>
      </a:spcBef>
      <a:spcAft>
        <a:spcPct val="0"/>
      </a:spcAft>
      <a:defRPr sz="2400" kern="1200">
        <a:solidFill>
          <a:schemeClr val="tx1"/>
        </a:solidFill>
        <a:latin typeface="Garamond" pitchFamily="18" charset="0"/>
        <a:ea typeface="+mn-ea"/>
        <a:cs typeface="Arial" charset="0"/>
      </a:defRPr>
    </a:lvl2pPr>
    <a:lvl3pPr marL="914400" algn="l" rtl="0" fontAlgn="base">
      <a:spcBef>
        <a:spcPct val="0"/>
      </a:spcBef>
      <a:spcAft>
        <a:spcPct val="0"/>
      </a:spcAft>
      <a:defRPr sz="2400" kern="1200">
        <a:solidFill>
          <a:schemeClr val="tx1"/>
        </a:solidFill>
        <a:latin typeface="Garamond" pitchFamily="18" charset="0"/>
        <a:ea typeface="+mn-ea"/>
        <a:cs typeface="Arial" charset="0"/>
      </a:defRPr>
    </a:lvl3pPr>
    <a:lvl4pPr marL="1371600" algn="l" rtl="0" fontAlgn="base">
      <a:spcBef>
        <a:spcPct val="0"/>
      </a:spcBef>
      <a:spcAft>
        <a:spcPct val="0"/>
      </a:spcAft>
      <a:defRPr sz="2400" kern="1200">
        <a:solidFill>
          <a:schemeClr val="tx1"/>
        </a:solidFill>
        <a:latin typeface="Garamond" pitchFamily="18" charset="0"/>
        <a:ea typeface="+mn-ea"/>
        <a:cs typeface="Arial" charset="0"/>
      </a:defRPr>
    </a:lvl4pPr>
    <a:lvl5pPr marL="1828800" algn="l" rtl="0" fontAlgn="base">
      <a:spcBef>
        <a:spcPct val="0"/>
      </a:spcBef>
      <a:spcAft>
        <a:spcPct val="0"/>
      </a:spcAft>
      <a:defRPr sz="2400" kern="1200">
        <a:solidFill>
          <a:schemeClr val="tx1"/>
        </a:solidFill>
        <a:latin typeface="Garamond" pitchFamily="18" charset="0"/>
        <a:ea typeface="+mn-ea"/>
        <a:cs typeface="Arial" charset="0"/>
      </a:defRPr>
    </a:lvl5pPr>
    <a:lvl6pPr marL="2286000" algn="l" defTabSz="914400" rtl="0" eaLnBrk="1" latinLnBrk="0" hangingPunct="1">
      <a:defRPr sz="2400" kern="1200">
        <a:solidFill>
          <a:schemeClr val="tx1"/>
        </a:solidFill>
        <a:latin typeface="Garamond" pitchFamily="18" charset="0"/>
        <a:ea typeface="+mn-ea"/>
        <a:cs typeface="Arial" charset="0"/>
      </a:defRPr>
    </a:lvl6pPr>
    <a:lvl7pPr marL="2743200" algn="l" defTabSz="914400" rtl="0" eaLnBrk="1" latinLnBrk="0" hangingPunct="1">
      <a:defRPr sz="2400" kern="1200">
        <a:solidFill>
          <a:schemeClr val="tx1"/>
        </a:solidFill>
        <a:latin typeface="Garamond" pitchFamily="18" charset="0"/>
        <a:ea typeface="+mn-ea"/>
        <a:cs typeface="Arial" charset="0"/>
      </a:defRPr>
    </a:lvl7pPr>
    <a:lvl8pPr marL="3200400" algn="l" defTabSz="914400" rtl="0" eaLnBrk="1" latinLnBrk="0" hangingPunct="1">
      <a:defRPr sz="2400" kern="1200">
        <a:solidFill>
          <a:schemeClr val="tx1"/>
        </a:solidFill>
        <a:latin typeface="Garamond" pitchFamily="18" charset="0"/>
        <a:ea typeface="+mn-ea"/>
        <a:cs typeface="Arial" charset="0"/>
      </a:defRPr>
    </a:lvl8pPr>
    <a:lvl9pPr marL="3657600" algn="l" defTabSz="914400" rtl="0" eaLnBrk="1" latinLnBrk="0" hangingPunct="1">
      <a:defRPr sz="2400"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4" autoAdjust="0"/>
  </p:normalViewPr>
  <p:slideViewPr>
    <p:cSldViewPr>
      <p:cViewPr>
        <p:scale>
          <a:sx n="50" d="100"/>
          <a:sy n="50" d="100"/>
        </p:scale>
        <p:origin x="-1962" y="-504"/>
      </p:cViewPr>
      <p:guideLst>
        <p:guide orient="horz" pos="2160"/>
        <p:guide pos="2880"/>
      </p:guideLst>
    </p:cSldViewPr>
  </p:slideViewPr>
  <p:outlineViewPr>
    <p:cViewPr>
      <p:scale>
        <a:sx n="33" d="100"/>
        <a:sy n="33" d="100"/>
      </p:scale>
      <p:origin x="42" y="411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l-GR" altLang="el-GR"/>
          </a:p>
        </p:txBody>
      </p:sp>
      <p:sp>
        <p:nvSpPr>
          <p:cNvPr id="1116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l-GR" altLang="el-GR"/>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l-GR" altLang="el-GR"/>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DDDA46C-08AE-4159-A104-30C54386F0C1}"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A56FDD9F-B833-4ED5-9762-E6DF05BC7B1B}" type="slidenum">
              <a:rPr lang="el-GR" altLang="el-GR"/>
              <a:pPr/>
              <a:t>6</a:t>
            </a:fld>
            <a:endParaRPr lang="el-GR" altLang="el-G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503BD87A-09C7-4783-9F29-961E4EA3A724}" type="slidenum">
              <a:rPr lang="el-GR" altLang="el-GR"/>
              <a:pPr/>
              <a:t>7</a:t>
            </a:fld>
            <a:endParaRPr lang="el-GR" altLang="el-G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AAD18313-66BD-482C-B1A2-8C056F024341}" type="slidenum">
              <a:rPr lang="el-GR" altLang="el-GR"/>
              <a:pPr/>
              <a:t>8</a:t>
            </a:fld>
            <a:endParaRPr lang="el-GR" altLang="el-G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8E847E2E-93A5-4C4F-B8F0-040C8AD707E5}" type="slidenum">
              <a:rPr lang="el-GR" altLang="el-GR"/>
              <a:pPr/>
              <a:t>9</a:t>
            </a:fld>
            <a:endParaRPr lang="el-GR" altLang="el-G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B8849E9B-CD8C-46F2-8E7B-EABFF26A03A3}" type="slidenum">
              <a:rPr lang="el-GR" altLang="el-GR"/>
              <a:pPr/>
              <a:t>10</a:t>
            </a:fld>
            <a:endParaRPr lang="el-GR" altLang="el-G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BD573124-63F2-4003-BE87-61641A8B215D}" type="slidenum">
              <a:rPr lang="el-GR" altLang="el-GR"/>
              <a:pPr/>
              <a:t>13</a:t>
            </a:fld>
            <a:endParaRPr lang="el-GR" altLang="el-G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6FBE04AB-D5D6-45F3-8DF6-C682CAE4D728}" type="slidenum">
              <a:rPr lang="el-GR" altLang="el-GR"/>
              <a:pPr/>
              <a:t>14</a:t>
            </a:fld>
            <a:endParaRPr lang="el-GR" altLang="el-G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8EB62C91-42FC-48DC-AE83-8B16A553185B}" type="slidenum">
              <a:rPr lang="el-GR" altLang="el-GR"/>
              <a:pPr/>
              <a:t>15</a:t>
            </a:fld>
            <a:endParaRPr lang="el-GR" altLang="el-G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l-G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l-G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l-G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9"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l-G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l-G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l-G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l-GR"/>
            </a:p>
          </p:txBody>
        </p:sp>
        <p:sp>
          <p:nvSpPr>
            <p:cNvPr id="13"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l-G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l-G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l-GR"/>
            </a:p>
          </p:txBody>
        </p:sp>
      </p:grpSp>
      <p:sp>
        <p:nvSpPr>
          <p:cNvPr id="7374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l-GR" altLang="el-GR" noProof="0" smtClean="0"/>
              <a:t>Κάντε κλικ για να επεξεργαστείτε τον τίτλο</a:t>
            </a:r>
          </a:p>
        </p:txBody>
      </p:sp>
      <p:sp>
        <p:nvSpPr>
          <p:cNvPr id="7374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l-GR" altLang="el-GR" noProof="0" smtClean="0"/>
              <a:t>Κάντε κλικ για να επεξεργαστείτε τον υπότιτλο του υποδείγματος</a:t>
            </a:r>
          </a:p>
        </p:txBody>
      </p:sp>
      <p:sp>
        <p:nvSpPr>
          <p:cNvPr id="20" name="Rectangle 20"/>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l-GR" altLang="el-GR"/>
          </a:p>
        </p:txBody>
      </p:sp>
      <p:sp>
        <p:nvSpPr>
          <p:cNvPr id="21" name="Rectangle 21"/>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l-GR" altLang="el-GR"/>
          </a:p>
        </p:txBody>
      </p:sp>
      <p:sp>
        <p:nvSpPr>
          <p:cNvPr id="22" name="Rectangle 22"/>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72715B22-1302-4033-84C8-D671FFBA3E03}" type="slidenum">
              <a:rPr lang="el-GR" altLang="el-GR"/>
              <a:pPr>
                <a:defRPr/>
              </a:pPr>
              <a:t>‹#›</a:t>
            </a:fld>
            <a:endParaRPr lang="el-GR" altLang="el-GR"/>
          </a:p>
        </p:txBody>
      </p:sp>
    </p:spTree>
  </p:cSld>
  <p:clrMapOvr>
    <a:masterClrMapping/>
  </p:clrMapOvr>
  <p:transition spd="slow"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21"/>
          <p:cNvSpPr>
            <a:spLocks noGrp="1" noChangeArrowheads="1"/>
          </p:cNvSpPr>
          <p:nvPr>
            <p:ph type="sldNum" sz="quarter" idx="12"/>
          </p:nvPr>
        </p:nvSpPr>
        <p:spPr>
          <a:ln/>
        </p:spPr>
        <p:txBody>
          <a:bodyPr/>
          <a:lstStyle>
            <a:lvl1pPr>
              <a:defRPr/>
            </a:lvl1pPr>
          </a:lstStyle>
          <a:p>
            <a:pPr>
              <a:defRPr/>
            </a:pPr>
            <a:fld id="{CEA72BE4-E5F2-46BC-B3CD-E872FC07776B}" type="slidenum">
              <a:rPr lang="el-GR" altLang="el-GR"/>
              <a:pPr>
                <a:defRPr/>
              </a:pPr>
              <a:t>‹#›</a:t>
            </a:fld>
            <a:endParaRPr lang="el-GR" altLang="el-GR"/>
          </a:p>
        </p:txBody>
      </p:sp>
    </p:spTree>
  </p:cSld>
  <p:clrMapOvr>
    <a:masterClrMapping/>
  </p:clrMapOvr>
  <p:transition spd="slow"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21362"/>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2136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21"/>
          <p:cNvSpPr>
            <a:spLocks noGrp="1" noChangeArrowheads="1"/>
          </p:cNvSpPr>
          <p:nvPr>
            <p:ph type="sldNum" sz="quarter" idx="12"/>
          </p:nvPr>
        </p:nvSpPr>
        <p:spPr>
          <a:ln/>
        </p:spPr>
        <p:txBody>
          <a:bodyPr/>
          <a:lstStyle>
            <a:lvl1pPr>
              <a:defRPr/>
            </a:lvl1pPr>
          </a:lstStyle>
          <a:p>
            <a:pPr>
              <a:defRPr/>
            </a:pPr>
            <a:fld id="{FD8F9BE8-D97E-45D8-8275-89B1E1379839}" type="slidenum">
              <a:rPr lang="el-GR" altLang="el-GR"/>
              <a:pPr>
                <a:defRPr/>
              </a:pPr>
              <a:t>‹#›</a:t>
            </a:fld>
            <a:endParaRPr lang="el-GR" altLang="el-GR"/>
          </a:p>
        </p:txBody>
      </p:sp>
    </p:spTree>
  </p:cSld>
  <p:clrMapOvr>
    <a:masterClrMapping/>
  </p:clrMapOvr>
  <p:transition spd="slow" advClick="0"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457200" y="16002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57200" y="39243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39243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21"/>
          <p:cNvSpPr>
            <a:spLocks noGrp="1" noChangeArrowheads="1"/>
          </p:cNvSpPr>
          <p:nvPr>
            <p:ph type="sldNum" sz="quarter" idx="12"/>
          </p:nvPr>
        </p:nvSpPr>
        <p:spPr>
          <a:ln/>
        </p:spPr>
        <p:txBody>
          <a:bodyPr/>
          <a:lstStyle>
            <a:lvl1pPr>
              <a:defRPr/>
            </a:lvl1pPr>
          </a:lstStyle>
          <a:p>
            <a:pPr>
              <a:defRPr/>
            </a:pPr>
            <a:fld id="{FEF19890-C82B-4189-B72B-830A1A51B73F}" type="slidenum">
              <a:rPr lang="el-GR" altLang="el-GR"/>
              <a:pPr>
                <a:defRPr/>
              </a:pPr>
              <a:t>‹#›</a:t>
            </a:fld>
            <a:endParaRPr lang="el-GR" altLang="el-GR"/>
          </a:p>
        </p:txBody>
      </p:sp>
    </p:spTree>
  </p:cSld>
  <p:clrMapOvr>
    <a:masterClrMapping/>
  </p:clrMapOvr>
  <p:transition spd="slow" advClick="0"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21"/>
          <p:cNvSpPr>
            <a:spLocks noGrp="1" noChangeArrowheads="1"/>
          </p:cNvSpPr>
          <p:nvPr>
            <p:ph type="sldNum" sz="quarter" idx="12"/>
          </p:nvPr>
        </p:nvSpPr>
        <p:spPr>
          <a:ln/>
        </p:spPr>
        <p:txBody>
          <a:bodyPr/>
          <a:lstStyle>
            <a:lvl1pPr>
              <a:defRPr/>
            </a:lvl1pPr>
          </a:lstStyle>
          <a:p>
            <a:pPr>
              <a:defRPr/>
            </a:pPr>
            <a:fld id="{826D1F72-EF06-454F-84E5-EE5B9C5A6F96}" type="slidenum">
              <a:rPr lang="el-GR" altLang="el-GR"/>
              <a:pPr>
                <a:defRPr/>
              </a:pPr>
              <a:t>‹#›</a:t>
            </a:fld>
            <a:endParaRPr lang="el-GR" altLang="el-GR"/>
          </a:p>
        </p:txBody>
      </p:sp>
    </p:spTree>
  </p:cSld>
  <p:clrMapOvr>
    <a:masterClrMapping/>
  </p:clrMapOvr>
  <p:transition spd="slow" advClick="0"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39243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21"/>
          <p:cNvSpPr>
            <a:spLocks noGrp="1" noChangeArrowheads="1"/>
          </p:cNvSpPr>
          <p:nvPr>
            <p:ph type="sldNum" sz="quarter" idx="12"/>
          </p:nvPr>
        </p:nvSpPr>
        <p:spPr>
          <a:ln/>
        </p:spPr>
        <p:txBody>
          <a:bodyPr/>
          <a:lstStyle>
            <a:lvl1pPr>
              <a:defRPr/>
            </a:lvl1pPr>
          </a:lstStyle>
          <a:p>
            <a:pPr>
              <a:defRPr/>
            </a:pPr>
            <a:fld id="{CC7BE064-FC64-4F43-8367-222AA4C8FC25}" type="slidenum">
              <a:rPr lang="el-GR" altLang="el-GR"/>
              <a:pPr>
                <a:defRPr/>
              </a:pPr>
              <a:t>‹#›</a:t>
            </a:fld>
            <a:endParaRPr lang="el-GR" altLang="el-GR"/>
          </a:p>
        </p:txBody>
      </p:sp>
    </p:spTree>
  </p:cSld>
  <p:clrMapOvr>
    <a:masterClrMapping/>
  </p:clrMapOvr>
  <p:transition spd="slow" advClick="0"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495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3924300"/>
            <a:ext cx="4038600" cy="21717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21"/>
          <p:cNvSpPr>
            <a:spLocks noGrp="1" noChangeArrowheads="1"/>
          </p:cNvSpPr>
          <p:nvPr>
            <p:ph type="sldNum" sz="quarter" idx="12"/>
          </p:nvPr>
        </p:nvSpPr>
        <p:spPr>
          <a:ln/>
        </p:spPr>
        <p:txBody>
          <a:bodyPr/>
          <a:lstStyle>
            <a:lvl1pPr>
              <a:defRPr/>
            </a:lvl1pPr>
          </a:lstStyle>
          <a:p>
            <a:pPr>
              <a:defRPr/>
            </a:pPr>
            <a:fld id="{D82C36BE-474E-486E-BDFD-7B8A56FEF759}" type="slidenum">
              <a:rPr lang="el-GR" altLang="el-GR"/>
              <a:pPr>
                <a:defRPr/>
              </a:pPr>
              <a:t>‹#›</a:t>
            </a:fld>
            <a:endParaRPr lang="el-GR" altLang="el-GR"/>
          </a:p>
        </p:txBody>
      </p:sp>
    </p:spTree>
  </p:cSld>
  <p:clrMapOvr>
    <a:masterClrMapping/>
  </p:clrMapOvr>
  <p:transition spd="slow"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21"/>
          <p:cNvSpPr>
            <a:spLocks noGrp="1" noChangeArrowheads="1"/>
          </p:cNvSpPr>
          <p:nvPr>
            <p:ph type="sldNum" sz="quarter" idx="12"/>
          </p:nvPr>
        </p:nvSpPr>
        <p:spPr>
          <a:ln/>
        </p:spPr>
        <p:txBody>
          <a:bodyPr/>
          <a:lstStyle>
            <a:lvl1pPr>
              <a:defRPr/>
            </a:lvl1pPr>
          </a:lstStyle>
          <a:p>
            <a:pPr>
              <a:defRPr/>
            </a:pPr>
            <a:fld id="{890C2D06-979C-458E-A9AC-F04351CBC137}" type="slidenum">
              <a:rPr lang="el-GR" altLang="el-GR"/>
              <a:pPr>
                <a:defRPr/>
              </a:pPr>
              <a:t>‹#›</a:t>
            </a:fld>
            <a:endParaRPr lang="el-GR" altLang="el-GR"/>
          </a:p>
        </p:txBody>
      </p:sp>
    </p:spTree>
  </p:cSld>
  <p:clrMapOvr>
    <a:masterClrMapping/>
  </p:clrMapOvr>
  <p:transition spd="slow"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21"/>
          <p:cNvSpPr>
            <a:spLocks noGrp="1" noChangeArrowheads="1"/>
          </p:cNvSpPr>
          <p:nvPr>
            <p:ph type="sldNum" sz="quarter" idx="12"/>
          </p:nvPr>
        </p:nvSpPr>
        <p:spPr>
          <a:ln/>
        </p:spPr>
        <p:txBody>
          <a:bodyPr/>
          <a:lstStyle>
            <a:lvl1pPr>
              <a:defRPr/>
            </a:lvl1pPr>
          </a:lstStyle>
          <a:p>
            <a:pPr>
              <a:defRPr/>
            </a:pPr>
            <a:fld id="{4C0B74E2-31A9-4DCA-9723-D6F1729DB390}" type="slidenum">
              <a:rPr lang="el-GR" altLang="el-GR"/>
              <a:pPr>
                <a:defRPr/>
              </a:pPr>
              <a:t>‹#›</a:t>
            </a:fld>
            <a:endParaRPr lang="el-GR" altLang="el-GR"/>
          </a:p>
        </p:txBody>
      </p:sp>
    </p:spTree>
  </p:cSld>
  <p:clrMapOvr>
    <a:masterClrMapping/>
  </p:clrMapOvr>
  <p:transition spd="slow"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21"/>
          <p:cNvSpPr>
            <a:spLocks noGrp="1" noChangeArrowheads="1"/>
          </p:cNvSpPr>
          <p:nvPr>
            <p:ph type="sldNum" sz="quarter" idx="12"/>
          </p:nvPr>
        </p:nvSpPr>
        <p:spPr>
          <a:ln/>
        </p:spPr>
        <p:txBody>
          <a:bodyPr/>
          <a:lstStyle>
            <a:lvl1pPr>
              <a:defRPr/>
            </a:lvl1pPr>
          </a:lstStyle>
          <a:p>
            <a:pPr>
              <a:defRPr/>
            </a:pPr>
            <a:fld id="{F88EB719-37AD-4C32-815B-A13D445F0C7A}" type="slidenum">
              <a:rPr lang="el-GR" altLang="el-GR"/>
              <a:pPr>
                <a:defRPr/>
              </a:pPr>
              <a:t>‹#›</a:t>
            </a:fld>
            <a:endParaRPr lang="el-GR" altLang="el-GR"/>
          </a:p>
        </p:txBody>
      </p:sp>
    </p:spTree>
  </p:cSld>
  <p:clrMapOvr>
    <a:masterClrMapping/>
  </p:clrMapOvr>
  <p:transition spd="slow"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21"/>
          <p:cNvSpPr>
            <a:spLocks noGrp="1" noChangeArrowheads="1"/>
          </p:cNvSpPr>
          <p:nvPr>
            <p:ph type="sldNum" sz="quarter" idx="12"/>
          </p:nvPr>
        </p:nvSpPr>
        <p:spPr>
          <a:ln/>
        </p:spPr>
        <p:txBody>
          <a:bodyPr/>
          <a:lstStyle>
            <a:lvl1pPr>
              <a:defRPr/>
            </a:lvl1pPr>
          </a:lstStyle>
          <a:p>
            <a:pPr>
              <a:defRPr/>
            </a:pPr>
            <a:fld id="{A0BFB3C4-8C12-4CB9-8D43-846237F58F80}" type="slidenum">
              <a:rPr lang="el-GR" altLang="el-GR"/>
              <a:pPr>
                <a:defRPr/>
              </a:pPr>
              <a:t>‹#›</a:t>
            </a:fld>
            <a:endParaRPr lang="el-GR" altLang="el-GR"/>
          </a:p>
        </p:txBody>
      </p:sp>
    </p:spTree>
  </p:cSld>
  <p:clrMapOvr>
    <a:masterClrMapping/>
  </p:clrMapOvr>
  <p:transition spd="slow"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21"/>
          <p:cNvSpPr>
            <a:spLocks noGrp="1" noChangeArrowheads="1"/>
          </p:cNvSpPr>
          <p:nvPr>
            <p:ph type="sldNum" sz="quarter" idx="12"/>
          </p:nvPr>
        </p:nvSpPr>
        <p:spPr>
          <a:ln/>
        </p:spPr>
        <p:txBody>
          <a:bodyPr/>
          <a:lstStyle>
            <a:lvl1pPr>
              <a:defRPr/>
            </a:lvl1pPr>
          </a:lstStyle>
          <a:p>
            <a:pPr>
              <a:defRPr/>
            </a:pPr>
            <a:fld id="{D6774134-D141-462D-A552-1EA8CBF322D5}" type="slidenum">
              <a:rPr lang="el-GR" altLang="el-GR"/>
              <a:pPr>
                <a:defRPr/>
              </a:pPr>
              <a:t>‹#›</a:t>
            </a:fld>
            <a:endParaRPr lang="el-GR" altLang="el-GR"/>
          </a:p>
        </p:txBody>
      </p:sp>
    </p:spTree>
  </p:cSld>
  <p:clrMapOvr>
    <a:masterClrMapping/>
  </p:clrMapOvr>
  <p:transition spd="slow"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21"/>
          <p:cNvSpPr>
            <a:spLocks noGrp="1" noChangeArrowheads="1"/>
          </p:cNvSpPr>
          <p:nvPr>
            <p:ph type="sldNum" sz="quarter" idx="12"/>
          </p:nvPr>
        </p:nvSpPr>
        <p:spPr>
          <a:ln/>
        </p:spPr>
        <p:txBody>
          <a:bodyPr/>
          <a:lstStyle>
            <a:lvl1pPr>
              <a:defRPr/>
            </a:lvl1pPr>
          </a:lstStyle>
          <a:p>
            <a:pPr>
              <a:defRPr/>
            </a:pPr>
            <a:fld id="{73C1D2B7-4225-4932-98F8-998F01B4AAA2}" type="slidenum">
              <a:rPr lang="el-GR" altLang="el-GR"/>
              <a:pPr>
                <a:defRPr/>
              </a:pPr>
              <a:t>‹#›</a:t>
            </a:fld>
            <a:endParaRPr lang="el-GR" altLang="el-GR"/>
          </a:p>
        </p:txBody>
      </p:sp>
    </p:spTree>
  </p:cSld>
  <p:clrMapOvr>
    <a:masterClrMapping/>
  </p:clrMapOvr>
  <p:transition spd="slow"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21"/>
          <p:cNvSpPr>
            <a:spLocks noGrp="1" noChangeArrowheads="1"/>
          </p:cNvSpPr>
          <p:nvPr>
            <p:ph type="sldNum" sz="quarter" idx="12"/>
          </p:nvPr>
        </p:nvSpPr>
        <p:spPr>
          <a:ln/>
        </p:spPr>
        <p:txBody>
          <a:bodyPr/>
          <a:lstStyle>
            <a:lvl1pPr>
              <a:defRPr/>
            </a:lvl1pPr>
          </a:lstStyle>
          <a:p>
            <a:pPr>
              <a:defRPr/>
            </a:pPr>
            <a:fld id="{F6895A22-508F-44FB-87F0-7BB9EE428DF0}" type="slidenum">
              <a:rPr lang="el-GR" altLang="el-GR"/>
              <a:pPr>
                <a:defRPr/>
              </a:pPr>
              <a:t>‹#›</a:t>
            </a:fld>
            <a:endParaRPr lang="el-GR" altLang="el-GR"/>
          </a:p>
        </p:txBody>
      </p:sp>
    </p:spTree>
  </p:cSld>
  <p:clrMapOvr>
    <a:masterClrMapping/>
  </p:clrMapOvr>
  <p:transition spd="slow"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21"/>
          <p:cNvSpPr>
            <a:spLocks noGrp="1" noChangeArrowheads="1"/>
          </p:cNvSpPr>
          <p:nvPr>
            <p:ph type="sldNum" sz="quarter" idx="12"/>
          </p:nvPr>
        </p:nvSpPr>
        <p:spPr>
          <a:ln/>
        </p:spPr>
        <p:txBody>
          <a:bodyPr/>
          <a:lstStyle>
            <a:lvl1pPr>
              <a:defRPr/>
            </a:lvl1pPr>
          </a:lstStyle>
          <a:p>
            <a:pPr>
              <a:defRPr/>
            </a:pPr>
            <a:fld id="{8CFBF207-2A00-491E-B635-42DEEAD38399}" type="slidenum">
              <a:rPr lang="el-GR" altLang="el-GR"/>
              <a:pPr>
                <a:defRPr/>
              </a:pPr>
              <a:t>‹#›</a:t>
            </a:fld>
            <a:endParaRPr lang="el-GR" altLang="el-GR"/>
          </a:p>
        </p:txBody>
      </p:sp>
    </p:spTree>
  </p:cSld>
  <p:clrMapOvr>
    <a:masterClrMapping/>
  </p:clrMapOvr>
  <p:transition spd="slow"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7270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l-G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endParaRPr lang="el-GR"/>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endParaRPr lang="el-GR"/>
            </a:p>
          </p:txBody>
        </p:sp>
        <p:sp>
          <p:nvSpPr>
            <p:cNvPr id="72710"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1036"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headEnd/>
              <a:tailEnd/>
            </a:ln>
          </p:spPr>
          <p:txBody>
            <a:bodyPr/>
            <a:lstStyle/>
            <a:p>
              <a:endParaRPr lang="el-GR"/>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headEnd/>
              <a:tailEnd/>
            </a:ln>
          </p:spPr>
          <p:txBody>
            <a:bodyPr/>
            <a:lstStyle/>
            <a:p>
              <a:endParaRPr lang="el-GR"/>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headEnd/>
              <a:tailEnd/>
            </a:ln>
          </p:spPr>
          <p:txBody>
            <a:bodyPr/>
            <a:lstStyle/>
            <a:p>
              <a:endParaRPr lang="el-GR"/>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headEnd/>
              <a:tailEnd/>
            </a:ln>
          </p:spPr>
          <p:txBody>
            <a:bodyPr/>
            <a:lstStyle/>
            <a:p>
              <a:endParaRPr lang="el-GR"/>
            </a:p>
          </p:txBody>
        </p:sp>
        <p:sp>
          <p:nvSpPr>
            <p:cNvPr id="1040"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headEnd/>
              <a:tailEnd/>
            </a:ln>
          </p:spPr>
          <p:txBody>
            <a:bodyPr/>
            <a:lstStyle/>
            <a:p>
              <a:endParaRPr lang="el-GR"/>
            </a:p>
          </p:txBody>
        </p:sp>
        <p:sp>
          <p:nvSpPr>
            <p:cNvPr id="72716"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headEnd/>
              <a:tailEnd/>
            </a:ln>
          </p:spPr>
          <p:txBody>
            <a:bodyPr/>
            <a:lstStyle/>
            <a:p>
              <a:endParaRPr lang="el-GR"/>
            </a:p>
          </p:txBody>
        </p:sp>
        <p:sp>
          <p:nvSpPr>
            <p:cNvPr id="72718"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72719"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72720"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l-G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endParaRPr lang="el-GR"/>
            </a:p>
          </p:txBody>
        </p:sp>
      </p:grpSp>
      <p:sp>
        <p:nvSpPr>
          <p:cNvPr id="72722"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l-GR" altLang="el-GR" smtClean="0"/>
              <a:t>Κάντε κλικ για να επεξεργαστείτε τον τίτλο</a:t>
            </a:r>
          </a:p>
        </p:txBody>
      </p:sp>
      <p:sp>
        <p:nvSpPr>
          <p:cNvPr id="72723"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l-GR" altLang="el-GR"/>
          </a:p>
        </p:txBody>
      </p:sp>
      <p:sp>
        <p:nvSpPr>
          <p:cNvPr id="7272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l-GR" altLang="el-GR"/>
          </a:p>
        </p:txBody>
      </p:sp>
      <p:sp>
        <p:nvSpPr>
          <p:cNvPr id="72725"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6A1C5E9-B967-456F-A0BC-B4ABB515AED5}" type="slidenum">
              <a:rPr lang="el-GR" altLang="el-GR"/>
              <a:pPr>
                <a:defRPr/>
              </a:pPr>
              <a:t>‹#›</a:t>
            </a:fld>
            <a:endParaRPr lang="el-GR" altLang="el-GR"/>
          </a:p>
        </p:txBody>
      </p:sp>
      <p:sp>
        <p:nvSpPr>
          <p:cNvPr id="72726"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dk2" tx1="lt1" bg2="dk1" tx2="lt2" accent1="accent1" accent2="accent2" accent3="accent3" accent4="accent4" accent5="accent5" accent6="accent6" hlink="hlink" folHlink="folHlink"/>
  <p:sldLayoutIdLst>
    <p:sldLayoutId id="2147483712"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ransition spd="slow" advClick="0" advTm="15000"/>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0000"/>
                </a:solidFill>
              </a:rPr>
              <a:t>ME</a:t>
            </a:r>
            <a:r>
              <a:rPr lang="el-GR" dirty="0" smtClean="0">
                <a:solidFill>
                  <a:srgbClr val="FF0000"/>
                </a:solidFill>
              </a:rPr>
              <a:t>ΘΟΔΟΙ ΔΙΔΑΣΚΑΛΙΑΣ </a:t>
            </a:r>
            <a:br>
              <a:rPr lang="el-GR" dirty="0" smtClean="0">
                <a:solidFill>
                  <a:srgbClr val="FF0000"/>
                </a:solidFill>
              </a:rPr>
            </a:br>
            <a:r>
              <a:rPr lang="el-GR" dirty="0" smtClean="0">
                <a:solidFill>
                  <a:srgbClr val="FF0000"/>
                </a:solidFill>
              </a:rPr>
              <a:t>ΣΤΑ ΜΑΘΗΜΑΤΙΚΑ</a:t>
            </a:r>
            <a:endParaRPr lang="el-GR" dirty="0">
              <a:solidFill>
                <a:srgbClr val="FF0000"/>
              </a:solidFill>
            </a:endParaRPr>
          </a:p>
        </p:txBody>
      </p:sp>
      <p:sp>
        <p:nvSpPr>
          <p:cNvPr id="3" name="2 - Θέση περιεχομένου"/>
          <p:cNvSpPr>
            <a:spLocks noGrp="1"/>
          </p:cNvSpPr>
          <p:nvPr>
            <p:ph idx="1"/>
          </p:nvPr>
        </p:nvSpPr>
        <p:spPr/>
        <p:txBody>
          <a:bodyPr/>
          <a:lstStyle/>
          <a:p>
            <a:endParaRPr lang="el-GR" dirty="0"/>
          </a:p>
        </p:txBody>
      </p:sp>
      <p:pic>
        <p:nvPicPr>
          <p:cNvPr id="1026" name="Picture 2" descr="ΕΜΕ: Θέματα και λύσεις του 81ου Πανελλήνιου Μαθητικού Διαγωνισμού στα Μαθηματικά «Ο ΘΑΛΗΣ»"/>
          <p:cNvPicPr>
            <a:picLocks noChangeAspect="1" noChangeArrowheads="1"/>
          </p:cNvPicPr>
          <p:nvPr/>
        </p:nvPicPr>
        <p:blipFill>
          <a:blip r:embed="rId2" cstate="print"/>
          <a:srcRect/>
          <a:stretch>
            <a:fillRect/>
          </a:stretch>
        </p:blipFill>
        <p:spPr bwMode="auto">
          <a:xfrm>
            <a:off x="0" y="1556792"/>
            <a:ext cx="9144000" cy="5301208"/>
          </a:xfrm>
          <a:prstGeom prst="rect">
            <a:avLst/>
          </a:prstGeom>
          <a:noFill/>
        </p:spPr>
      </p:pic>
    </p:spTree>
  </p:cSld>
  <p:clrMapOvr>
    <a:masterClrMapping/>
  </p:clrMapOvr>
  <p:transition spd="slow"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l-GR" altLang="el-GR" dirty="0" smtClean="0">
                <a:solidFill>
                  <a:srgbClr val="C00000"/>
                </a:solidFill>
              </a:rPr>
              <a:t>Πως λειτουργεί και τι προσφέρει;</a:t>
            </a:r>
          </a:p>
        </p:txBody>
      </p:sp>
      <p:sp>
        <p:nvSpPr>
          <p:cNvPr id="119811" name="Rectangle 3"/>
          <p:cNvSpPr>
            <a:spLocks noGrp="1" noChangeArrowheads="1"/>
          </p:cNvSpPr>
          <p:nvPr>
            <p:ph type="body" idx="1"/>
          </p:nvPr>
        </p:nvSpPr>
        <p:spPr>
          <a:xfrm>
            <a:off x="762000" y="1676400"/>
            <a:ext cx="7772400" cy="4560888"/>
          </a:xfrm>
        </p:spPr>
        <p:txBody>
          <a:bodyPr/>
          <a:lstStyle/>
          <a:p>
            <a:pPr marL="381000" indent="-381000" eaLnBrk="1" hangingPunct="1">
              <a:lnSpc>
                <a:spcPct val="80000"/>
              </a:lnSpc>
              <a:buNone/>
              <a:defRPr/>
            </a:pPr>
            <a:r>
              <a:rPr lang="el-GR" dirty="0" smtClean="0"/>
              <a:t>    Βασισμένο στη γλώσσα Java, έχει τη δυνατότητα να τρέχει στους περισσότερους υπολογιστές( </a:t>
            </a:r>
            <a:r>
              <a:rPr lang="el-GR" dirty="0" err="1" smtClean="0"/>
              <a:t>multi</a:t>
            </a:r>
            <a:r>
              <a:rPr lang="el-GR" dirty="0" smtClean="0"/>
              <a:t>-platform) εφόσον υπάρχει προεγκατεστημένη η Java platform. Προσφέρει πληθώρα δυνατοτήτων καθώς μπορείτε να κατασκευάσετε, δείκτες, διανύσματα, τμήματα, γραμμές, κωνικές τομές όπως και συναρτήσεις με δυνατότητα να τις αλλάξετε δυναμικά, αργότερα. Από την άλλη, υπολογισμοί και συντεταγμένες μπορούν να οριστούν απευθείας.</a:t>
            </a:r>
          </a:p>
          <a:p>
            <a:pPr marL="381000" indent="-381000" eaLnBrk="1" hangingPunct="1">
              <a:lnSpc>
                <a:spcPct val="80000"/>
              </a:lnSpc>
              <a:buFontTx/>
              <a:buNone/>
              <a:defRPr/>
            </a:pPr>
            <a:endParaRPr lang="el-GR" altLang="el-GR" dirty="0" smtClean="0">
              <a:cs typeface="Times New Roman" pitchFamily="18" charset="0"/>
            </a:endParaRPr>
          </a:p>
        </p:txBody>
      </p:sp>
    </p:spTree>
  </p:cSld>
  <p:clrMapOvr>
    <a:masterClrMapping/>
  </p:clrMapOvr>
  <p:transition spd="slow" advClick="0" advTm="20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2000" fill="hold"/>
                                        <p:tgtEl>
                                          <p:spTgt spid="119810"/>
                                        </p:tgtEl>
                                        <p:attrNameLst>
                                          <p:attrName>ppt_x</p:attrName>
                                        </p:attrNameLst>
                                      </p:cBhvr>
                                      <p:tavLst>
                                        <p:tav tm="0">
                                          <p:val>
                                            <p:strVal val="#ppt_x"/>
                                          </p:val>
                                        </p:tav>
                                        <p:tav tm="100000">
                                          <p:val>
                                            <p:strVal val="#ppt_x"/>
                                          </p:val>
                                        </p:tav>
                                      </p:tavLst>
                                    </p:anim>
                                    <p:anim calcmode="lin" valueType="num">
                                      <p:cBhvr additive="base">
                                        <p:cTn id="8" dur="20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19811">
                                            <p:txEl>
                                              <p:pRg st="0" end="0"/>
                                            </p:txEl>
                                          </p:spTgt>
                                        </p:tgtEl>
                                        <p:attrNameLst>
                                          <p:attrName>style.visibility</p:attrName>
                                        </p:attrNameLst>
                                      </p:cBhvr>
                                      <p:to>
                                        <p:strVal val="visible"/>
                                      </p:to>
                                    </p:set>
                                    <p:anim calcmode="lin" valueType="num">
                                      <p:cBhvr additive="base">
                                        <p:cTn id="13" dur="3000" fill="hold"/>
                                        <p:tgtEl>
                                          <p:spTgt spid="119811">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sz="quarter"/>
          </p:nvPr>
        </p:nvSpPr>
        <p:spPr/>
        <p:txBody>
          <a:bodyPr/>
          <a:lstStyle/>
          <a:p>
            <a:r>
              <a:rPr lang="el-GR" dirty="0" smtClean="0"/>
              <a:t/>
            </a:r>
            <a:br>
              <a:rPr lang="el-GR" dirty="0" smtClean="0"/>
            </a:br>
            <a:r>
              <a:rPr lang="el-GR" dirty="0" smtClean="0">
                <a:solidFill>
                  <a:srgbClr val="FF0000"/>
                </a:solidFill>
              </a:rPr>
              <a:t>Τι είναι η Geogebra;</a:t>
            </a:r>
            <a:br>
              <a:rPr lang="el-GR" dirty="0" smtClean="0">
                <a:solidFill>
                  <a:srgbClr val="FF0000"/>
                </a:solidFill>
              </a:rPr>
            </a:br>
            <a:r>
              <a:rPr lang="el-GR" dirty="0" smtClean="0">
                <a:solidFill>
                  <a:srgbClr val="FF0000"/>
                </a:solidFill>
              </a:rPr>
              <a:t>Που μπορεί να χρησιμοποιηθεί ;</a:t>
            </a:r>
            <a:br>
              <a:rPr lang="el-GR" dirty="0" smtClean="0">
                <a:solidFill>
                  <a:srgbClr val="FF0000"/>
                </a:solidFill>
              </a:rPr>
            </a:br>
            <a:endParaRPr lang="el-GR" dirty="0">
              <a:solidFill>
                <a:srgbClr val="FF0000"/>
              </a:solidFill>
            </a:endParaRPr>
          </a:p>
        </p:txBody>
      </p:sp>
      <p:sp>
        <p:nvSpPr>
          <p:cNvPr id="3" name="2 - Θέση περιεχομένου"/>
          <p:cNvSpPr>
            <a:spLocks noGrp="1"/>
          </p:cNvSpPr>
          <p:nvPr>
            <p:ph sz="quarter" idx="1"/>
          </p:nvPr>
        </p:nvSpPr>
        <p:spPr/>
        <p:txBody>
          <a:bodyPr/>
          <a:lstStyle/>
          <a:p>
            <a:r>
              <a:rPr lang="el-GR" dirty="0" smtClean="0"/>
              <a:t>Γεωμετρία</a:t>
            </a:r>
            <a:br>
              <a:rPr lang="el-GR" dirty="0" smtClean="0"/>
            </a:br>
            <a:r>
              <a:rPr lang="el-GR" dirty="0" smtClean="0"/>
              <a:t>Άλγεβρα</a:t>
            </a:r>
            <a:br>
              <a:rPr lang="el-GR" dirty="0" smtClean="0"/>
            </a:br>
            <a:r>
              <a:rPr lang="el-GR" dirty="0" smtClean="0"/>
              <a:t>Στατιστική</a:t>
            </a:r>
            <a:endParaRPr lang="el-GR" dirty="0"/>
          </a:p>
        </p:txBody>
      </p:sp>
      <p:sp>
        <p:nvSpPr>
          <p:cNvPr id="4" name="3 - Θέση περιεχομένου"/>
          <p:cNvSpPr>
            <a:spLocks noGrp="1"/>
          </p:cNvSpPr>
          <p:nvPr>
            <p:ph sz="quarter" idx="2"/>
          </p:nvPr>
        </p:nvSpPr>
        <p:spPr/>
        <p:txBody>
          <a:bodyPr/>
          <a:lstStyle/>
          <a:p>
            <a:r>
              <a:rPr lang="el-GR" dirty="0" smtClean="0"/>
              <a:t>Πιθανότητες</a:t>
            </a:r>
            <a:br>
              <a:rPr lang="el-GR" dirty="0" smtClean="0"/>
            </a:br>
            <a:r>
              <a:rPr lang="el-GR" dirty="0" smtClean="0"/>
              <a:t>Διακριτά Μαθηματικά</a:t>
            </a:r>
            <a:br>
              <a:rPr lang="el-GR" dirty="0" smtClean="0"/>
            </a:br>
            <a:r>
              <a:rPr lang="el-GR" dirty="0" smtClean="0"/>
              <a:t>Γραμμική Άλγεβρα</a:t>
            </a:r>
            <a:br>
              <a:rPr lang="el-GR" dirty="0" smtClean="0"/>
            </a:br>
            <a:endParaRPr lang="el-GR" dirty="0"/>
          </a:p>
        </p:txBody>
      </p:sp>
      <p:sp>
        <p:nvSpPr>
          <p:cNvPr id="5" name="4 - Θέση περιεχομένου"/>
          <p:cNvSpPr>
            <a:spLocks noGrp="1"/>
          </p:cNvSpPr>
          <p:nvPr>
            <p:ph sz="quarter" idx="3"/>
          </p:nvPr>
        </p:nvSpPr>
        <p:spPr/>
        <p:txBody>
          <a:bodyPr/>
          <a:lstStyle/>
          <a:p>
            <a:r>
              <a:rPr lang="el-GR" dirty="0" smtClean="0"/>
              <a:t>Ανάλυση Αριθμών</a:t>
            </a:r>
          </a:p>
          <a:p>
            <a:pPr>
              <a:buNone/>
            </a:pPr>
            <a:r>
              <a:rPr lang="el-GR" dirty="0" smtClean="0"/>
              <a:t>    Τριγωνομετρία</a:t>
            </a:r>
          </a:p>
          <a:p>
            <a:pPr>
              <a:buNone/>
            </a:pPr>
            <a:r>
              <a:rPr lang="el-GR" dirty="0" smtClean="0"/>
              <a:t>     Συνδυαστική</a:t>
            </a:r>
          </a:p>
          <a:p>
            <a:endParaRPr lang="el-GR" dirty="0"/>
          </a:p>
        </p:txBody>
      </p:sp>
      <p:sp>
        <p:nvSpPr>
          <p:cNvPr id="6" name="5 - Θέση περιεχομένου"/>
          <p:cNvSpPr>
            <a:spLocks noGrp="1"/>
          </p:cNvSpPr>
          <p:nvPr>
            <p:ph sz="quarter" idx="4"/>
          </p:nvPr>
        </p:nvSpPr>
        <p:spPr/>
        <p:txBody>
          <a:bodyPr/>
          <a:lstStyle/>
          <a:p>
            <a:r>
              <a:rPr lang="el-GR" dirty="0" smtClean="0"/>
              <a:t>Θεωρία Αριθμών</a:t>
            </a:r>
            <a:br>
              <a:rPr lang="el-GR" dirty="0" smtClean="0"/>
            </a:br>
            <a:r>
              <a:rPr lang="el-GR" dirty="0" smtClean="0"/>
              <a:t>Μιγαδική Ανάλυση</a:t>
            </a:r>
            <a:br>
              <a:rPr lang="el-GR" dirty="0" smtClean="0"/>
            </a:br>
            <a:r>
              <a:rPr lang="el-GR" dirty="0" smtClean="0"/>
              <a:t>Αναλυτική Γεωμετρία</a:t>
            </a:r>
            <a:endParaRPr lang="el-GR" dirty="0"/>
          </a:p>
        </p:txBody>
      </p:sp>
    </p:spTree>
  </p:cSld>
  <p:clrMapOvr>
    <a:masterClrMapping/>
  </p:clrMapOvr>
  <p:transition spd="slow" advClick="0"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https://media-temporary.preziusercontent.com/frames-public/7/0/8/2/2/df66b904e05a67919afe456f7691200.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ημερομηνίας 5"/>
          <p:cNvSpPr>
            <a:spLocks noGrp="1"/>
          </p:cNvSpPr>
          <p:nvPr>
            <p:ph type="dt" sz="quarter" idx="10"/>
          </p:nvPr>
        </p:nvSpPr>
        <p:spPr>
          <a:noFill/>
          <a:ln>
            <a:miter lim="800000"/>
            <a:headEnd/>
            <a:tailEnd/>
          </a:ln>
        </p:spPr>
        <p:txBody>
          <a:bodyPr/>
          <a:lstStyle/>
          <a:p>
            <a:fld id="{DF93944E-DA2F-43FC-BD29-AC06B91FB627}" type="datetime1">
              <a:rPr lang="el-GR" altLang="el-GR"/>
              <a:pPr/>
              <a:t>10/1/2024</a:t>
            </a:fld>
            <a:endParaRPr lang="el-GR" altLang="el-GR"/>
          </a:p>
        </p:txBody>
      </p:sp>
      <p:sp>
        <p:nvSpPr>
          <p:cNvPr id="19459" name="Θέση υποσέλιδου 6"/>
          <p:cNvSpPr>
            <a:spLocks noGrp="1"/>
          </p:cNvSpPr>
          <p:nvPr>
            <p:ph type="ftr" sz="quarter" idx="11"/>
          </p:nvPr>
        </p:nvSpPr>
        <p:spPr>
          <a:noFill/>
          <a:ln>
            <a:miter lim="800000"/>
            <a:headEnd/>
            <a:tailEnd/>
          </a:ln>
        </p:spPr>
        <p:txBody>
          <a:bodyPr/>
          <a:lstStyle/>
          <a:p>
            <a:r>
              <a:rPr lang="el-GR" altLang="el-GR"/>
              <a:t>Ηλίας  Ράιδος -  Μαθηματικός </a:t>
            </a:r>
          </a:p>
        </p:txBody>
      </p:sp>
      <p:sp>
        <p:nvSpPr>
          <p:cNvPr id="19460" name="Θέση αριθμού διαφάνειας 7"/>
          <p:cNvSpPr>
            <a:spLocks noGrp="1"/>
          </p:cNvSpPr>
          <p:nvPr>
            <p:ph type="sldNum" sz="quarter" idx="12"/>
          </p:nvPr>
        </p:nvSpPr>
        <p:spPr>
          <a:noFill/>
          <a:ln>
            <a:miter lim="800000"/>
            <a:headEnd/>
            <a:tailEnd/>
          </a:ln>
        </p:spPr>
        <p:txBody>
          <a:bodyPr/>
          <a:lstStyle/>
          <a:p>
            <a:fld id="{8991B6D1-BB18-4D42-98B4-7681BF6D56FA}" type="slidenum">
              <a:rPr lang="el-GR" altLang="el-GR"/>
              <a:pPr/>
              <a:t>13</a:t>
            </a:fld>
            <a:endParaRPr lang="el-GR" altLang="el-GR"/>
          </a:p>
        </p:txBody>
      </p:sp>
      <p:sp>
        <p:nvSpPr>
          <p:cNvPr id="166914" name="Rectangle 2"/>
          <p:cNvSpPr>
            <a:spLocks noGrp="1" noChangeArrowheads="1"/>
          </p:cNvSpPr>
          <p:nvPr>
            <p:ph type="body" sz="half" idx="1"/>
          </p:nvPr>
        </p:nvSpPr>
        <p:spPr>
          <a:xfrm>
            <a:off x="0" y="333375"/>
            <a:ext cx="9143999" cy="1223417"/>
          </a:xfrm>
        </p:spPr>
        <p:txBody>
          <a:bodyPr/>
          <a:lstStyle/>
          <a:p>
            <a:pPr algn="ctr">
              <a:buNone/>
            </a:pPr>
            <a:r>
              <a:rPr lang="el-GR" sz="4400" b="1" dirty="0" smtClean="0">
                <a:solidFill>
                  <a:srgbClr val="FF0000"/>
                </a:solidFill>
              </a:rPr>
              <a:t>Ποιο είναι το βασικό χαρακτηριστικό της Δυναμικής Γεωμετρίας;</a:t>
            </a:r>
            <a:r>
              <a:rPr lang="el-GR" sz="2800" dirty="0" smtClean="0"/>
              <a:t/>
            </a:r>
            <a:br>
              <a:rPr lang="el-GR" sz="2800" dirty="0" smtClean="0"/>
            </a:br>
            <a:endParaRPr lang="el-GR" altLang="el-GR" sz="2800" dirty="0" smtClean="0">
              <a:latin typeface="Times New Roman" pitchFamily="18" charset="0"/>
              <a:cs typeface="Times New Roman" pitchFamily="18" charset="0"/>
            </a:endParaRPr>
          </a:p>
        </p:txBody>
      </p:sp>
      <p:sp>
        <p:nvSpPr>
          <p:cNvPr id="19463" name="Rectangle 3"/>
          <p:cNvSpPr>
            <a:spLocks noChangeArrowheads="1"/>
          </p:cNvSpPr>
          <p:nvPr/>
        </p:nvSpPr>
        <p:spPr bwMode="auto">
          <a:xfrm>
            <a:off x="685800" y="3505200"/>
            <a:ext cx="7772400" cy="1828800"/>
          </a:xfrm>
          <a:prstGeom prst="rect">
            <a:avLst/>
          </a:prstGeom>
          <a:noFill/>
          <a:ln w="9525">
            <a:noFill/>
            <a:miter lim="800000"/>
            <a:headEnd/>
            <a:tailEnd/>
          </a:ln>
          <a:effectLst/>
        </p:spPr>
        <p:txBody>
          <a:bodyPr lIns="182562" tIns="46038" rIns="182562" bIns="46038"/>
          <a:lstStyle/>
          <a:p>
            <a:pPr marL="342900" indent="-342900">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a:p>
            <a:pPr marL="342900" indent="-342900">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p:txBody>
      </p:sp>
      <p:sp>
        <p:nvSpPr>
          <p:cNvPr id="19464" name="Rectangle 4"/>
          <p:cNvSpPr>
            <a:spLocks noChangeArrowheads="1"/>
          </p:cNvSpPr>
          <p:nvPr/>
        </p:nvSpPr>
        <p:spPr bwMode="auto">
          <a:xfrm>
            <a:off x="609600" y="3657600"/>
            <a:ext cx="7772400" cy="1828800"/>
          </a:xfrm>
          <a:prstGeom prst="rect">
            <a:avLst/>
          </a:prstGeom>
          <a:noFill/>
          <a:ln w="9525">
            <a:noFill/>
            <a:miter lim="800000"/>
            <a:headEnd/>
            <a:tailEnd/>
          </a:ln>
          <a:effectLst/>
        </p:spPr>
        <p:txBody>
          <a:bodyPr lIns="182562" tIns="46038" rIns="182562" bIns="46038"/>
          <a:lstStyle/>
          <a:p>
            <a:pPr marL="609600" indent="-609600">
              <a:lnSpc>
                <a:spcPct val="80000"/>
              </a:lnSpc>
              <a:spcBef>
                <a:spcPct val="20000"/>
              </a:spcBef>
              <a:buClr>
                <a:schemeClr val="tx2"/>
              </a:buClr>
              <a:buSzPct val="75000"/>
              <a:buFont typeface="Wingdings" pitchFamily="2" charset="2"/>
              <a:buAutoNum type="arabicPeriod"/>
            </a:pPr>
            <a:endParaRPr lang="el-GR" altLang="el-GR" sz="3200">
              <a:latin typeface="Times New Roman" pitchFamily="18" charset="0"/>
              <a:cs typeface="Times New Roman" pitchFamily="18" charset="0"/>
            </a:endParaRPr>
          </a:p>
        </p:txBody>
      </p:sp>
      <p:sp>
        <p:nvSpPr>
          <p:cNvPr id="166919" name="Rectangle 7"/>
          <p:cNvSpPr>
            <a:spLocks noChangeArrowheads="1"/>
          </p:cNvSpPr>
          <p:nvPr/>
        </p:nvSpPr>
        <p:spPr bwMode="auto">
          <a:xfrm>
            <a:off x="2627313" y="4724400"/>
            <a:ext cx="5614987" cy="1009650"/>
          </a:xfrm>
          <a:prstGeom prst="rect">
            <a:avLst/>
          </a:prstGeom>
          <a:noFill/>
          <a:ln w="9525">
            <a:noFill/>
            <a:miter lim="800000"/>
            <a:headEnd/>
            <a:tailEnd/>
          </a:ln>
          <a:effectLst/>
        </p:spPr>
        <p:txBody>
          <a:bodyPr lIns="182562" tIns="46038" rIns="182562" bIns="46038"/>
          <a:lstStyle/>
          <a:p>
            <a:pPr marL="609600" indent="-609600" algn="ctr">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p:txBody>
      </p:sp>
      <p:sp>
        <p:nvSpPr>
          <p:cNvPr id="14" name="13 - Θέση περιεχομένου"/>
          <p:cNvSpPr>
            <a:spLocks noGrp="1"/>
          </p:cNvSpPr>
          <p:nvPr>
            <p:ph sz="quarter" idx="3"/>
          </p:nvPr>
        </p:nvSpPr>
        <p:spPr>
          <a:xfrm>
            <a:off x="251520" y="1844824"/>
            <a:ext cx="8435280" cy="4251176"/>
          </a:xfrm>
        </p:spPr>
        <p:txBody>
          <a:bodyPr/>
          <a:lstStyle/>
          <a:p>
            <a:r>
              <a:rPr lang="el-GR" sz="4000" dirty="0" smtClean="0"/>
              <a:t>Ο συνεχής και σε πραγματικό χρόνο μετασχηματισμός των γεωμετρικών αντικειμένων</a:t>
            </a:r>
          </a:p>
          <a:p>
            <a:pPr>
              <a:buNone/>
            </a:pPr>
            <a:endParaRPr lang="el-GR" sz="4000" dirty="0" smtClean="0"/>
          </a:p>
          <a:p>
            <a:r>
              <a:rPr lang="el-GR" sz="4000" dirty="0" smtClean="0"/>
              <a:t>Η καρδιά της Δυναμικής γεωμετρίας είναι το σύρσιμο(</a:t>
            </a:r>
            <a:r>
              <a:rPr lang="el-GR" sz="4000" dirty="0" err="1" smtClean="0"/>
              <a:t>dragging</a:t>
            </a:r>
            <a:r>
              <a:rPr lang="el-GR" sz="4000" dirty="0" smtClean="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914">
                                            <p:txEl>
                                              <p:pRg st="0" end="0"/>
                                            </p:txEl>
                                          </p:spTgt>
                                        </p:tgtEl>
                                        <p:attrNameLst>
                                          <p:attrName>style.visibility</p:attrName>
                                        </p:attrNameLst>
                                      </p:cBhvr>
                                      <p:to>
                                        <p:strVal val="visible"/>
                                      </p:to>
                                    </p:set>
                                    <p:animEffect transition="in" filter="fade">
                                      <p:cBhvr>
                                        <p:cTn id="7" dur="2000"/>
                                        <p:tgtEl>
                                          <p:spTgt spid="166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66919"/>
                                        </p:tgtEl>
                                        <p:attrNameLst>
                                          <p:attrName>style.visibility</p:attrName>
                                        </p:attrNameLst>
                                      </p:cBhvr>
                                      <p:to>
                                        <p:strVal val="visible"/>
                                      </p:to>
                                    </p:set>
                                    <p:anim calcmode="lin" valueType="num">
                                      <p:cBhvr additive="base">
                                        <p:cTn id="12" dur="3000" fill="hold"/>
                                        <p:tgtEl>
                                          <p:spTgt spid="166919"/>
                                        </p:tgtEl>
                                        <p:attrNameLst>
                                          <p:attrName>ppt_x</p:attrName>
                                        </p:attrNameLst>
                                      </p:cBhvr>
                                      <p:tavLst>
                                        <p:tav tm="0">
                                          <p:val>
                                            <p:strVal val="#ppt_x"/>
                                          </p:val>
                                        </p:tav>
                                        <p:tav tm="100000">
                                          <p:val>
                                            <p:strVal val="#ppt_x"/>
                                          </p:val>
                                        </p:tav>
                                      </p:tavLst>
                                    </p:anim>
                                    <p:anim calcmode="lin" valueType="num">
                                      <p:cBhvr additive="base">
                                        <p:cTn id="13" dur="3000" fill="hold"/>
                                        <p:tgtEl>
                                          <p:spTgt spid="166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build="p"/>
      <p:bldP spid="1669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ημερομηνίας 5"/>
          <p:cNvSpPr>
            <a:spLocks noGrp="1"/>
          </p:cNvSpPr>
          <p:nvPr>
            <p:ph type="dt" sz="quarter" idx="10"/>
          </p:nvPr>
        </p:nvSpPr>
        <p:spPr>
          <a:noFill/>
          <a:ln>
            <a:miter lim="800000"/>
            <a:headEnd/>
            <a:tailEnd/>
          </a:ln>
        </p:spPr>
        <p:txBody>
          <a:bodyPr/>
          <a:lstStyle/>
          <a:p>
            <a:fld id="{F9694BF4-1302-4C26-B3AE-A6C2CCCFED22}" type="datetime1">
              <a:rPr lang="el-GR" altLang="el-GR"/>
              <a:pPr/>
              <a:t>10/1/2024</a:t>
            </a:fld>
            <a:endParaRPr lang="el-GR" altLang="el-GR"/>
          </a:p>
        </p:txBody>
      </p:sp>
      <p:sp>
        <p:nvSpPr>
          <p:cNvPr id="20483" name="Θέση υποσέλιδου 6"/>
          <p:cNvSpPr>
            <a:spLocks noGrp="1"/>
          </p:cNvSpPr>
          <p:nvPr>
            <p:ph type="ftr" sz="quarter" idx="11"/>
          </p:nvPr>
        </p:nvSpPr>
        <p:spPr>
          <a:noFill/>
          <a:ln>
            <a:miter lim="800000"/>
            <a:headEnd/>
            <a:tailEnd/>
          </a:ln>
        </p:spPr>
        <p:txBody>
          <a:bodyPr/>
          <a:lstStyle/>
          <a:p>
            <a:r>
              <a:rPr lang="el-GR" altLang="el-GR"/>
              <a:t>Ηλίας  Ράιδος -  Μαθηματικός </a:t>
            </a:r>
          </a:p>
        </p:txBody>
      </p:sp>
      <p:sp>
        <p:nvSpPr>
          <p:cNvPr id="20484" name="Θέση αριθμού διαφάνειας 7"/>
          <p:cNvSpPr>
            <a:spLocks noGrp="1"/>
          </p:cNvSpPr>
          <p:nvPr>
            <p:ph type="sldNum" sz="quarter" idx="12"/>
          </p:nvPr>
        </p:nvSpPr>
        <p:spPr>
          <a:noFill/>
          <a:ln>
            <a:miter lim="800000"/>
            <a:headEnd/>
            <a:tailEnd/>
          </a:ln>
        </p:spPr>
        <p:txBody>
          <a:bodyPr/>
          <a:lstStyle/>
          <a:p>
            <a:fld id="{1135AA8B-D252-4790-B8C5-26A1B15A09D2}" type="slidenum">
              <a:rPr lang="el-GR" altLang="el-GR"/>
              <a:pPr/>
              <a:t>14</a:t>
            </a:fld>
            <a:endParaRPr lang="el-GR" altLang="el-GR"/>
          </a:p>
        </p:txBody>
      </p:sp>
      <p:sp>
        <p:nvSpPr>
          <p:cNvPr id="20487" name="Rectangle 3"/>
          <p:cNvSpPr>
            <a:spLocks noChangeArrowheads="1"/>
          </p:cNvSpPr>
          <p:nvPr/>
        </p:nvSpPr>
        <p:spPr bwMode="auto">
          <a:xfrm>
            <a:off x="685800" y="3505200"/>
            <a:ext cx="7772400" cy="1828800"/>
          </a:xfrm>
          <a:prstGeom prst="rect">
            <a:avLst/>
          </a:prstGeom>
          <a:noFill/>
          <a:ln w="9525">
            <a:noFill/>
            <a:miter lim="800000"/>
            <a:headEnd/>
            <a:tailEnd/>
          </a:ln>
          <a:effectLst/>
        </p:spPr>
        <p:txBody>
          <a:bodyPr lIns="182562" tIns="46038" rIns="182562" bIns="46038"/>
          <a:lstStyle/>
          <a:p>
            <a:pPr marL="342900" indent="-342900">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a:p>
            <a:pPr marL="342900" indent="-342900">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p:txBody>
      </p:sp>
      <p:sp>
        <p:nvSpPr>
          <p:cNvPr id="20488" name="Rectangle 4"/>
          <p:cNvSpPr>
            <a:spLocks noChangeArrowheads="1"/>
          </p:cNvSpPr>
          <p:nvPr/>
        </p:nvSpPr>
        <p:spPr bwMode="auto">
          <a:xfrm>
            <a:off x="609600" y="3657600"/>
            <a:ext cx="7772400" cy="1828800"/>
          </a:xfrm>
          <a:prstGeom prst="rect">
            <a:avLst/>
          </a:prstGeom>
          <a:noFill/>
          <a:ln w="9525">
            <a:noFill/>
            <a:miter lim="800000"/>
            <a:headEnd/>
            <a:tailEnd/>
          </a:ln>
          <a:effectLst/>
        </p:spPr>
        <p:txBody>
          <a:bodyPr lIns="182562" tIns="46038" rIns="182562" bIns="46038"/>
          <a:lstStyle/>
          <a:p>
            <a:pPr marL="609600" indent="-609600">
              <a:lnSpc>
                <a:spcPct val="80000"/>
              </a:lnSpc>
              <a:spcBef>
                <a:spcPct val="20000"/>
              </a:spcBef>
              <a:buClr>
                <a:schemeClr val="tx2"/>
              </a:buClr>
              <a:buSzPct val="75000"/>
              <a:buFont typeface="Wingdings" pitchFamily="2" charset="2"/>
              <a:buAutoNum type="arabicPeriod"/>
            </a:pPr>
            <a:endParaRPr lang="el-GR" altLang="el-GR" sz="3200">
              <a:latin typeface="Times New Roman" pitchFamily="18" charset="0"/>
              <a:cs typeface="Times New Roman" pitchFamily="18" charset="0"/>
            </a:endParaRPr>
          </a:p>
        </p:txBody>
      </p:sp>
      <p:sp>
        <p:nvSpPr>
          <p:cNvPr id="307205" name="Rectangle 5"/>
          <p:cNvSpPr>
            <a:spLocks noChangeArrowheads="1"/>
          </p:cNvSpPr>
          <p:nvPr/>
        </p:nvSpPr>
        <p:spPr bwMode="auto">
          <a:xfrm>
            <a:off x="1691680" y="548680"/>
            <a:ext cx="5614988" cy="576262"/>
          </a:xfrm>
          <a:prstGeom prst="rect">
            <a:avLst/>
          </a:prstGeom>
          <a:noFill/>
          <a:ln w="9525">
            <a:noFill/>
            <a:miter lim="800000"/>
            <a:headEnd/>
            <a:tailEnd/>
          </a:ln>
          <a:effectLst/>
        </p:spPr>
        <p:txBody>
          <a:bodyPr lIns="182562" tIns="46038" rIns="182562" bIns="46038"/>
          <a:lstStyle/>
          <a:p>
            <a:pPr marL="609600" indent="-609600">
              <a:lnSpc>
                <a:spcPct val="90000"/>
              </a:lnSpc>
              <a:spcBef>
                <a:spcPct val="20000"/>
              </a:spcBef>
            </a:pPr>
            <a:r>
              <a:rPr lang="el-GR" altLang="el-GR" sz="3200" dirty="0" smtClean="0">
                <a:latin typeface="Times New Roman" pitchFamily="18" charset="0"/>
              </a:rPr>
              <a:t>      </a:t>
            </a:r>
            <a:endParaRPr lang="el-GR" altLang="el-GR" sz="3200" dirty="0">
              <a:latin typeface="Times New Roman" pitchFamily="18" charset="0"/>
            </a:endParaRPr>
          </a:p>
        </p:txBody>
      </p:sp>
      <p:sp>
        <p:nvSpPr>
          <p:cNvPr id="20490" name="Rectangle 6"/>
          <p:cNvSpPr>
            <a:spLocks noChangeArrowheads="1"/>
          </p:cNvSpPr>
          <p:nvPr/>
        </p:nvSpPr>
        <p:spPr bwMode="auto">
          <a:xfrm>
            <a:off x="2627313" y="4724400"/>
            <a:ext cx="5614987" cy="1009650"/>
          </a:xfrm>
          <a:prstGeom prst="rect">
            <a:avLst/>
          </a:prstGeom>
          <a:noFill/>
          <a:ln w="9525">
            <a:noFill/>
            <a:miter lim="800000"/>
            <a:headEnd/>
            <a:tailEnd/>
          </a:ln>
          <a:effectLst/>
        </p:spPr>
        <p:txBody>
          <a:bodyPr lIns="182562" tIns="46038" rIns="182562" bIns="46038"/>
          <a:lstStyle/>
          <a:p>
            <a:pPr marL="609600" indent="-609600" algn="ctr">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p:txBody>
      </p:sp>
      <p:sp>
        <p:nvSpPr>
          <p:cNvPr id="12" name="11 - Θέση κειμένου"/>
          <p:cNvSpPr>
            <a:spLocks noGrp="1"/>
          </p:cNvSpPr>
          <p:nvPr>
            <p:ph type="body" sz="half" idx="1"/>
          </p:nvPr>
        </p:nvSpPr>
        <p:spPr>
          <a:xfrm>
            <a:off x="457200" y="692696"/>
            <a:ext cx="8686800" cy="5472608"/>
          </a:xfrm>
        </p:spPr>
        <p:txBody>
          <a:bodyPr/>
          <a:lstStyle/>
          <a:p>
            <a:pPr marL="514350" indent="-514350">
              <a:buFont typeface="+mj-lt"/>
              <a:buAutoNum type="arabicPeriod"/>
            </a:pPr>
            <a:endParaRPr lang="el-GR" sz="4000" dirty="0" smtClean="0"/>
          </a:p>
          <a:p>
            <a:pPr marL="514350" indent="-514350">
              <a:buFont typeface="+mj-lt"/>
              <a:buAutoNum type="arabicPeriod"/>
            </a:pPr>
            <a:r>
              <a:rPr lang="el-GR" sz="4000" dirty="0" smtClean="0"/>
              <a:t>Δεν μαθαίνουν όλοι με τον ίδιο τρόπο.</a:t>
            </a:r>
          </a:p>
          <a:p>
            <a:pPr marL="514350" indent="-514350">
              <a:buFont typeface="+mj-lt"/>
              <a:buAutoNum type="arabicPeriod"/>
            </a:pPr>
            <a:r>
              <a:rPr lang="el-GR" sz="4000" dirty="0" smtClean="0"/>
              <a:t>Μονόπλευρη διδασκαλία από τους καθηγητές.</a:t>
            </a:r>
          </a:p>
          <a:p>
            <a:pPr marL="514350" indent="-514350">
              <a:buFont typeface="+mj-lt"/>
              <a:buAutoNum type="arabicPeriod"/>
            </a:pPr>
            <a:r>
              <a:rPr lang="el-GR" sz="4000" dirty="0" smtClean="0"/>
              <a:t>Μη χρησιμοποίηση της τεχνολογίας.</a:t>
            </a:r>
          </a:p>
          <a:p>
            <a:pPr marL="514350" indent="-514350">
              <a:buFont typeface="+mj-lt"/>
              <a:buAutoNum type="arabicPeriod"/>
            </a:pPr>
            <a:r>
              <a:rPr lang="el-GR" sz="4000" dirty="0" smtClean="0"/>
              <a:t>Παπαγαλία χωρίς κριτική σκέψη.</a:t>
            </a:r>
          </a:p>
          <a:p>
            <a:pPr marL="514350" indent="-514350">
              <a:buFont typeface="+mj-lt"/>
              <a:buAutoNum type="arabicPeriod"/>
            </a:pPr>
            <a:r>
              <a:rPr lang="el-GR" sz="4000" dirty="0" smtClean="0"/>
              <a:t>Αμφίβολη ποιότητα γνώσης.</a:t>
            </a:r>
          </a:p>
          <a:p>
            <a:pPr marL="514350" indent="-514350">
              <a:buFont typeface="+mj-lt"/>
              <a:buAutoNum type="arabicPeriod"/>
            </a:pPr>
            <a:endParaRPr lang="el-GR" dirty="0"/>
          </a:p>
        </p:txBody>
      </p:sp>
      <p:sp>
        <p:nvSpPr>
          <p:cNvPr id="15" name="14 - Ορθογώνιο"/>
          <p:cNvSpPr/>
          <p:nvPr/>
        </p:nvSpPr>
        <p:spPr>
          <a:xfrm>
            <a:off x="395536" y="0"/>
            <a:ext cx="8316416" cy="1569660"/>
          </a:xfrm>
          <a:prstGeom prst="rect">
            <a:avLst/>
          </a:prstGeom>
        </p:spPr>
        <p:txBody>
          <a:bodyPr wrap="square">
            <a:spAutoFit/>
          </a:bodyPr>
          <a:lstStyle/>
          <a:p>
            <a:pPr algn="ctr"/>
            <a:r>
              <a:rPr lang="el-GR" sz="4800" b="1" dirty="0" smtClean="0">
                <a:solidFill>
                  <a:srgbClr val="FF0000"/>
                </a:solidFill>
              </a:rPr>
              <a:t>Ποια είναι τα προβλήματα στην εκπαίδευση; </a:t>
            </a:r>
            <a:endParaRPr lang="el-GR" sz="4800"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05"/>
                                        </p:tgtEl>
                                        <p:attrNameLst>
                                          <p:attrName>style.visibility</p:attrName>
                                        </p:attrNameLst>
                                      </p:cBhvr>
                                      <p:to>
                                        <p:strVal val="visible"/>
                                      </p:to>
                                    </p:set>
                                    <p:anim calcmode="lin" valueType="num">
                                      <p:cBhvr additive="base">
                                        <p:cTn id="7" dur="3000" fill="hold"/>
                                        <p:tgtEl>
                                          <p:spTgt spid="307205"/>
                                        </p:tgtEl>
                                        <p:attrNameLst>
                                          <p:attrName>ppt_x</p:attrName>
                                        </p:attrNameLst>
                                      </p:cBhvr>
                                      <p:tavLst>
                                        <p:tav tm="0">
                                          <p:val>
                                            <p:strVal val="#ppt_x"/>
                                          </p:val>
                                        </p:tav>
                                        <p:tav tm="100000">
                                          <p:val>
                                            <p:strVal val="#ppt_x"/>
                                          </p:val>
                                        </p:tav>
                                      </p:tavLst>
                                    </p:anim>
                                    <p:anim calcmode="lin" valueType="num">
                                      <p:cBhvr additive="base">
                                        <p:cTn id="8" dur="3000" fill="hold"/>
                                        <p:tgtEl>
                                          <p:spTgt spid="307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ημερομηνίας 5"/>
          <p:cNvSpPr>
            <a:spLocks noGrp="1"/>
          </p:cNvSpPr>
          <p:nvPr>
            <p:ph type="dt" sz="quarter" idx="10"/>
          </p:nvPr>
        </p:nvSpPr>
        <p:spPr>
          <a:noFill/>
          <a:ln>
            <a:miter lim="800000"/>
            <a:headEnd/>
            <a:tailEnd/>
          </a:ln>
        </p:spPr>
        <p:txBody>
          <a:bodyPr/>
          <a:lstStyle/>
          <a:p>
            <a:fld id="{ABD9DCBB-9E4B-49B7-91FF-F9F5B7B96EE4}" type="datetime1">
              <a:rPr lang="el-GR" altLang="el-GR"/>
              <a:pPr/>
              <a:t>10/1/2024</a:t>
            </a:fld>
            <a:endParaRPr lang="el-GR" altLang="el-GR"/>
          </a:p>
        </p:txBody>
      </p:sp>
      <p:sp>
        <p:nvSpPr>
          <p:cNvPr id="21507" name="Θέση υποσέλιδου 6"/>
          <p:cNvSpPr>
            <a:spLocks noGrp="1"/>
          </p:cNvSpPr>
          <p:nvPr>
            <p:ph type="ftr" sz="quarter" idx="11"/>
          </p:nvPr>
        </p:nvSpPr>
        <p:spPr>
          <a:noFill/>
          <a:ln>
            <a:miter lim="800000"/>
            <a:headEnd/>
            <a:tailEnd/>
          </a:ln>
        </p:spPr>
        <p:txBody>
          <a:bodyPr/>
          <a:lstStyle/>
          <a:p>
            <a:r>
              <a:rPr lang="el-GR" altLang="el-GR"/>
              <a:t>Ηλίας  Ράιδος -  Μαθηματικός </a:t>
            </a:r>
          </a:p>
        </p:txBody>
      </p:sp>
      <p:sp>
        <p:nvSpPr>
          <p:cNvPr id="21508" name="Θέση αριθμού διαφάνειας 7"/>
          <p:cNvSpPr>
            <a:spLocks noGrp="1"/>
          </p:cNvSpPr>
          <p:nvPr>
            <p:ph type="sldNum" sz="quarter" idx="12"/>
          </p:nvPr>
        </p:nvSpPr>
        <p:spPr>
          <a:noFill/>
          <a:ln>
            <a:miter lim="800000"/>
            <a:headEnd/>
            <a:tailEnd/>
          </a:ln>
        </p:spPr>
        <p:txBody>
          <a:bodyPr/>
          <a:lstStyle/>
          <a:p>
            <a:fld id="{41769F9A-0FE2-4760-BAEE-1ACCDD9BE321}" type="slidenum">
              <a:rPr lang="el-GR" altLang="el-GR"/>
              <a:pPr/>
              <a:t>15</a:t>
            </a:fld>
            <a:endParaRPr lang="el-GR" altLang="el-GR"/>
          </a:p>
        </p:txBody>
      </p:sp>
      <p:sp>
        <p:nvSpPr>
          <p:cNvPr id="309250" name="Rectangle 2"/>
          <p:cNvSpPr>
            <a:spLocks noGrp="1" noChangeArrowheads="1"/>
          </p:cNvSpPr>
          <p:nvPr>
            <p:ph type="body" sz="half" idx="1"/>
          </p:nvPr>
        </p:nvSpPr>
        <p:spPr>
          <a:xfrm>
            <a:off x="250825" y="188913"/>
            <a:ext cx="7561263" cy="935831"/>
          </a:xfrm>
        </p:spPr>
        <p:txBody>
          <a:bodyPr/>
          <a:lstStyle/>
          <a:p>
            <a:pPr marL="609600" indent="-609600" algn="ctr" eaLnBrk="1" hangingPunct="1">
              <a:buFontTx/>
              <a:buNone/>
              <a:defRPr/>
            </a:pPr>
            <a:r>
              <a:rPr lang="el-GR" altLang="el-GR" sz="4400" dirty="0" smtClean="0">
                <a:solidFill>
                  <a:srgbClr val="FF0000"/>
                </a:solidFill>
                <a:latin typeface="Times New Roman" pitchFamily="18" charset="0"/>
                <a:cs typeface="Times New Roman" pitchFamily="18" charset="0"/>
              </a:rPr>
              <a:t>Επιπλέον προβλήματα.</a:t>
            </a:r>
          </a:p>
        </p:txBody>
      </p:sp>
      <p:sp>
        <p:nvSpPr>
          <p:cNvPr id="21511" name="Rectangle 4"/>
          <p:cNvSpPr>
            <a:spLocks noChangeArrowheads="1"/>
          </p:cNvSpPr>
          <p:nvPr/>
        </p:nvSpPr>
        <p:spPr bwMode="auto">
          <a:xfrm>
            <a:off x="685800" y="3505200"/>
            <a:ext cx="7772400" cy="1828800"/>
          </a:xfrm>
          <a:prstGeom prst="rect">
            <a:avLst/>
          </a:prstGeom>
          <a:noFill/>
          <a:ln w="9525">
            <a:noFill/>
            <a:miter lim="800000"/>
            <a:headEnd/>
            <a:tailEnd/>
          </a:ln>
          <a:effectLst/>
        </p:spPr>
        <p:txBody>
          <a:bodyPr lIns="182562" tIns="46038" rIns="182562" bIns="46038"/>
          <a:lstStyle/>
          <a:p>
            <a:pPr marL="342900" indent="-342900">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a:p>
            <a:pPr marL="342900" indent="-342900">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p:txBody>
      </p:sp>
      <p:sp>
        <p:nvSpPr>
          <p:cNvPr id="21512" name="Rectangle 5"/>
          <p:cNvSpPr>
            <a:spLocks noChangeArrowheads="1"/>
          </p:cNvSpPr>
          <p:nvPr/>
        </p:nvSpPr>
        <p:spPr bwMode="auto">
          <a:xfrm>
            <a:off x="609600" y="3657600"/>
            <a:ext cx="7772400" cy="1828800"/>
          </a:xfrm>
          <a:prstGeom prst="rect">
            <a:avLst/>
          </a:prstGeom>
          <a:noFill/>
          <a:ln w="9525">
            <a:noFill/>
            <a:miter lim="800000"/>
            <a:headEnd/>
            <a:tailEnd/>
          </a:ln>
          <a:effectLst/>
        </p:spPr>
        <p:txBody>
          <a:bodyPr lIns="182562" tIns="46038" rIns="182562" bIns="46038"/>
          <a:lstStyle/>
          <a:p>
            <a:pPr marL="609600" indent="-609600">
              <a:lnSpc>
                <a:spcPct val="80000"/>
              </a:lnSpc>
              <a:spcBef>
                <a:spcPct val="20000"/>
              </a:spcBef>
              <a:buClr>
                <a:schemeClr val="tx2"/>
              </a:buClr>
              <a:buSzPct val="75000"/>
              <a:buFont typeface="Wingdings" pitchFamily="2" charset="2"/>
              <a:buAutoNum type="arabicPeriod"/>
            </a:pPr>
            <a:endParaRPr lang="el-GR" altLang="el-GR" sz="3200">
              <a:latin typeface="Times New Roman" pitchFamily="18" charset="0"/>
              <a:cs typeface="Times New Roman" pitchFamily="18" charset="0"/>
            </a:endParaRPr>
          </a:p>
        </p:txBody>
      </p:sp>
      <p:sp>
        <p:nvSpPr>
          <p:cNvPr id="21514" name="Rectangle 7"/>
          <p:cNvSpPr>
            <a:spLocks noChangeArrowheads="1"/>
          </p:cNvSpPr>
          <p:nvPr/>
        </p:nvSpPr>
        <p:spPr bwMode="auto">
          <a:xfrm>
            <a:off x="2627313" y="4724400"/>
            <a:ext cx="5614987" cy="1009650"/>
          </a:xfrm>
          <a:prstGeom prst="rect">
            <a:avLst/>
          </a:prstGeom>
          <a:noFill/>
          <a:ln w="9525">
            <a:noFill/>
            <a:miter lim="800000"/>
            <a:headEnd/>
            <a:tailEnd/>
          </a:ln>
          <a:effectLst/>
        </p:spPr>
        <p:txBody>
          <a:bodyPr lIns="182562" tIns="46038" rIns="182562" bIns="46038"/>
          <a:lstStyle/>
          <a:p>
            <a:pPr marL="609600" indent="-609600" algn="ctr">
              <a:lnSpc>
                <a:spcPct val="90000"/>
              </a:lnSpc>
              <a:spcBef>
                <a:spcPct val="20000"/>
              </a:spcBef>
              <a:buClr>
                <a:schemeClr val="tx2"/>
              </a:buClr>
              <a:buSzPct val="75000"/>
              <a:buFont typeface="Wingdings" pitchFamily="2" charset="2"/>
              <a:buNone/>
            </a:pPr>
            <a:endParaRPr lang="el-GR" altLang="el-GR" sz="3200">
              <a:latin typeface="Times New Roman" pitchFamily="18" charset="0"/>
            </a:endParaRPr>
          </a:p>
        </p:txBody>
      </p:sp>
      <p:sp>
        <p:nvSpPr>
          <p:cNvPr id="12" name="11 - Θέση περιεχομένου"/>
          <p:cNvSpPr>
            <a:spLocks noGrp="1"/>
          </p:cNvSpPr>
          <p:nvPr>
            <p:ph sz="quarter" idx="3"/>
          </p:nvPr>
        </p:nvSpPr>
        <p:spPr>
          <a:xfrm>
            <a:off x="0" y="1052736"/>
            <a:ext cx="9144000" cy="5256584"/>
          </a:xfrm>
        </p:spPr>
        <p:txBody>
          <a:bodyPr/>
          <a:lstStyle/>
          <a:p>
            <a:pPr marL="514350" indent="-514350">
              <a:buFont typeface="+mj-lt"/>
              <a:buAutoNum type="arabicPeriod"/>
            </a:pPr>
            <a:r>
              <a:rPr lang="el-GR" sz="4000" dirty="0" smtClean="0"/>
              <a:t>Χρονοβόρα διαδικασία σχηματισμού γραφικών παραστάσεων και σχημάτων.</a:t>
            </a:r>
          </a:p>
          <a:p>
            <a:pPr marL="514350" indent="-514350">
              <a:buFont typeface="+mj-lt"/>
              <a:buAutoNum type="arabicPeriod"/>
            </a:pPr>
            <a:r>
              <a:rPr lang="el-GR" sz="4000" dirty="0" smtClean="0"/>
              <a:t>Ελλιπή εποπτικά μέσα.</a:t>
            </a:r>
          </a:p>
          <a:p>
            <a:pPr marL="514350" indent="-514350">
              <a:buFont typeface="+mj-lt"/>
              <a:buAutoNum type="arabicPeriod"/>
            </a:pPr>
            <a:r>
              <a:rPr lang="el-GR" sz="4000" dirty="0" smtClean="0"/>
              <a:t>Μη ακριβή σχήματα και παρερμηνεία αυτών.</a:t>
            </a:r>
          </a:p>
          <a:p>
            <a:pPr marL="514350" indent="-514350">
              <a:buFont typeface="+mj-lt"/>
              <a:buAutoNum type="arabicPeriod"/>
            </a:pPr>
            <a:r>
              <a:rPr lang="el-GR" sz="4000" dirty="0" smtClean="0"/>
              <a:t>Η σταθερότητα των σχημάτων και η μη μετακίνηση τους.</a:t>
            </a:r>
          </a:p>
          <a:p>
            <a:pPr marL="514350" indent="-514350">
              <a:buFont typeface="+mj-lt"/>
              <a:buAutoNum type="arabicPeriod"/>
            </a:pPr>
            <a:r>
              <a:rPr lang="el-GR" sz="4000" dirty="0" smtClean="0"/>
              <a:t>Η δυσκολία του τομέα των μαθηματικών.</a:t>
            </a:r>
          </a:p>
          <a:p>
            <a:endParaRPr lang="el-G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250">
                                            <p:txEl>
                                              <p:pRg st="0" end="0"/>
                                            </p:txEl>
                                          </p:spTgt>
                                        </p:tgtEl>
                                        <p:attrNameLst>
                                          <p:attrName>style.visibility</p:attrName>
                                        </p:attrNameLst>
                                      </p:cBhvr>
                                      <p:to>
                                        <p:strVal val="visible"/>
                                      </p:to>
                                    </p:set>
                                    <p:animEffect transition="in" filter="fade">
                                      <p:cBhvr>
                                        <p:cTn id="7" dur="2000"/>
                                        <p:tgtEl>
                                          <p:spTgt spid="3092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Ποιοι είναι οι στόχοι </a:t>
            </a:r>
            <a:br>
              <a:rPr lang="el-GR" dirty="0" smtClean="0"/>
            </a:br>
            <a:r>
              <a:rPr lang="el-GR" dirty="0" smtClean="0"/>
              <a:t>της χρήσης του </a:t>
            </a:r>
            <a:r>
              <a:rPr lang="en-US" dirty="0" smtClean="0"/>
              <a:t>Geogebra</a:t>
            </a:r>
            <a:r>
              <a:rPr lang="el-GR" dirty="0" smtClean="0"/>
              <a:t>;</a:t>
            </a:r>
            <a:endParaRPr lang="el-GR" dirty="0"/>
          </a:p>
        </p:txBody>
      </p:sp>
      <p:sp>
        <p:nvSpPr>
          <p:cNvPr id="3" name="2 - Θέση κειμένου"/>
          <p:cNvSpPr>
            <a:spLocks noGrp="1"/>
          </p:cNvSpPr>
          <p:nvPr>
            <p:ph type="body" sz="half" idx="1"/>
          </p:nvPr>
        </p:nvSpPr>
        <p:spPr>
          <a:xfrm>
            <a:off x="457200" y="1600200"/>
            <a:ext cx="8219256" cy="4495800"/>
          </a:xfrm>
        </p:spPr>
        <p:txBody>
          <a:bodyPr/>
          <a:lstStyle/>
          <a:p>
            <a:pPr marL="514350" indent="-514350">
              <a:buFont typeface="+mj-lt"/>
              <a:buAutoNum type="arabicPeriod"/>
            </a:pPr>
            <a:r>
              <a:rPr lang="el-GR" dirty="0" smtClean="0"/>
              <a:t>  Ευκολότερη κατανόηση μαθηματικών εννοιών.</a:t>
            </a:r>
          </a:p>
          <a:p>
            <a:pPr marL="514350" indent="-514350">
              <a:buFont typeface="+mj-lt"/>
              <a:buAutoNum type="arabicPeriod"/>
            </a:pPr>
            <a:r>
              <a:rPr lang="el-GR" dirty="0" smtClean="0"/>
              <a:t>Χρήση της τεχνολογίας.</a:t>
            </a:r>
          </a:p>
          <a:p>
            <a:pPr marL="514350" indent="-514350">
              <a:buFont typeface="+mj-lt"/>
              <a:buAutoNum type="arabicPeriod"/>
            </a:pPr>
            <a:r>
              <a:rPr lang="el-GR" dirty="0" smtClean="0"/>
              <a:t>Συμμετοχή των μαθητών στην διδασκαλία.</a:t>
            </a:r>
          </a:p>
          <a:p>
            <a:pPr marL="514350" indent="-514350">
              <a:buFont typeface="+mj-lt"/>
              <a:buAutoNum type="arabicPeriod"/>
            </a:pPr>
            <a:r>
              <a:rPr lang="el-GR" dirty="0" smtClean="0"/>
              <a:t>Προσέλκυση του ενδιαφέροντος των μαθητών.</a:t>
            </a:r>
          </a:p>
          <a:p>
            <a:pPr marL="514350" indent="-514350">
              <a:buFont typeface="+mj-lt"/>
              <a:buAutoNum type="arabicPeriod"/>
            </a:pPr>
            <a:r>
              <a:rPr lang="el-GR" dirty="0" smtClean="0"/>
              <a:t>Ταχύτερη και αποτελεσματικότερη απεικόνιση των γραφικών παραστάσεων και των γεωμετρικών σχημάτων.</a:t>
            </a:r>
          </a:p>
          <a:p>
            <a:endParaRPr lang="el-GR" dirty="0"/>
          </a:p>
        </p:txBody>
      </p:sp>
    </p:spTree>
  </p:cSld>
  <p:clrMapOvr>
    <a:masterClrMapping/>
  </p:clrMapOvr>
  <p:transition spd="slow" advClick="0"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Ποια η χρήση του </a:t>
            </a:r>
            <a:br>
              <a:rPr lang="el-GR" dirty="0" smtClean="0">
                <a:solidFill>
                  <a:srgbClr val="FF0000"/>
                </a:solidFill>
              </a:rPr>
            </a:br>
            <a:r>
              <a:rPr lang="en-US" dirty="0" err="1" smtClean="0">
                <a:solidFill>
                  <a:srgbClr val="FF0000"/>
                </a:solidFill>
              </a:rPr>
              <a:t>geogebra</a:t>
            </a:r>
            <a:r>
              <a:rPr lang="en-US" dirty="0" smtClean="0">
                <a:solidFill>
                  <a:srgbClr val="FF0000"/>
                </a:solidFill>
              </a:rPr>
              <a:t> </a:t>
            </a:r>
            <a:r>
              <a:rPr lang="el-GR" dirty="0" smtClean="0">
                <a:solidFill>
                  <a:srgbClr val="FF0000"/>
                </a:solidFill>
              </a:rPr>
              <a:t>στη διδασκαλία;</a:t>
            </a:r>
            <a:endParaRPr lang="el-GR" dirty="0">
              <a:solidFill>
                <a:srgbClr val="FF0000"/>
              </a:solidFill>
            </a:endParaRPr>
          </a:p>
        </p:txBody>
      </p:sp>
      <p:sp>
        <p:nvSpPr>
          <p:cNvPr id="3" name="2 - Θέση κειμένου"/>
          <p:cNvSpPr>
            <a:spLocks noGrp="1"/>
          </p:cNvSpPr>
          <p:nvPr>
            <p:ph type="body" sz="half" idx="1"/>
          </p:nvPr>
        </p:nvSpPr>
        <p:spPr>
          <a:xfrm>
            <a:off x="457200" y="1600200"/>
            <a:ext cx="8686800" cy="4997152"/>
          </a:xfrm>
        </p:spPr>
        <p:txBody>
          <a:bodyPr/>
          <a:lstStyle/>
          <a:p>
            <a:pPr marL="514350" indent="-514350">
              <a:buFont typeface="+mj-lt"/>
              <a:buAutoNum type="arabicPeriod"/>
            </a:pPr>
            <a:r>
              <a:rPr lang="el-GR" dirty="0" smtClean="0"/>
              <a:t>Παρουσίαση νέων μαθηματικών εννοιών.</a:t>
            </a:r>
          </a:p>
          <a:p>
            <a:pPr marL="514350" indent="-514350">
              <a:buFont typeface="+mj-lt"/>
              <a:buAutoNum type="arabicPeriod"/>
            </a:pPr>
            <a:r>
              <a:rPr lang="el-GR" dirty="0" smtClean="0"/>
              <a:t>Επιτρέπει πολλαπλές αναπαραστάσεις μαθηματικών αντικειμένων.</a:t>
            </a:r>
          </a:p>
          <a:p>
            <a:pPr marL="514350" indent="-514350">
              <a:buFont typeface="+mj-lt"/>
              <a:buAutoNum type="arabicPeriod"/>
            </a:pPr>
            <a:r>
              <a:rPr lang="el-GR" dirty="0" smtClean="0"/>
              <a:t>Επιτρέπει στους μαθητές να ανακαλύψουν γεωμετρικές ιδιότητες των σχημάτων</a:t>
            </a:r>
          </a:p>
          <a:p>
            <a:pPr marL="514350" indent="-514350">
              <a:buFont typeface="+mj-lt"/>
              <a:buAutoNum type="arabicPeriod"/>
            </a:pPr>
            <a:r>
              <a:rPr lang="el-GR" dirty="0" smtClean="0"/>
              <a:t>Δίνει ευκαιρίες να δουλευτούν στην τάξη εργασίες με πραγματικά θέματα.</a:t>
            </a:r>
          </a:p>
          <a:p>
            <a:pPr marL="514350" indent="-514350">
              <a:buFont typeface="+mj-lt"/>
              <a:buAutoNum type="arabicPeriod"/>
            </a:pPr>
            <a:r>
              <a:rPr lang="el-GR" dirty="0" smtClean="0"/>
              <a:t>Δημιουργία γραφικών.</a:t>
            </a:r>
          </a:p>
          <a:p>
            <a:endParaRPr lang="el-GR" dirty="0"/>
          </a:p>
        </p:txBody>
      </p:sp>
    </p:spTree>
  </p:cSld>
  <p:clrMapOvr>
    <a:masterClrMapping/>
  </p:clrMapOvr>
  <p:transition spd="slow" advClick="0"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a:xfrm>
            <a:off x="0" y="3041576"/>
            <a:ext cx="9144000" cy="3816424"/>
          </a:xfrm>
        </p:spPr>
        <p:txBody>
          <a:bodyPr/>
          <a:lstStyle/>
          <a:p>
            <a:r>
              <a:rPr lang="el-GR" dirty="0" smtClean="0"/>
              <a:t>Συναρτήσεις και Γραφικά 2Δ</a:t>
            </a:r>
          </a:p>
          <a:p>
            <a:r>
              <a:rPr lang="el-GR" dirty="0" smtClean="0"/>
              <a:t>Το πρόγραμμα μας δίνει την δυνατότητα να κατασκευάσουμε γραφικές παραστάσεις, να τις επεξεργαστούμε καθώς και να τις χρησιμοποιήσουμε για τον υπολογισμό άλλων συναρτήσεων.</a:t>
            </a:r>
          </a:p>
          <a:p>
            <a:r>
              <a:rPr lang="el-GR" dirty="0" smtClean="0"/>
              <a:t>Εκτός από τις γραφικές παραστάσεις μπορούμε πολύ εύκολα να δημιουργήσουμε και διάφορα σχήματα.</a:t>
            </a:r>
          </a:p>
          <a:p>
            <a:endParaRPr lang="el-GR" dirty="0"/>
          </a:p>
        </p:txBody>
      </p:sp>
      <p:pic>
        <p:nvPicPr>
          <p:cNvPr id="6" name="5 - Εικόνα" descr="https://media-temporary.preziusercontent.com/frames-public/7/7/0/1/5/257ebad43afa1a683dd9a6f978c1200.png"/>
          <p:cNvPicPr/>
          <p:nvPr/>
        </p:nvPicPr>
        <p:blipFill>
          <a:blip r:embed="rId2" cstate="print"/>
          <a:srcRect/>
          <a:stretch>
            <a:fillRect/>
          </a:stretch>
        </p:blipFill>
        <p:spPr bwMode="auto">
          <a:xfrm>
            <a:off x="1763688" y="-819472"/>
            <a:ext cx="5274310" cy="3375558"/>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https://media-temporary.preziusercontent.com/frames-public/9/5/0/2/d/f50b04c43d0b20cd5f075b233521200.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Τρόποι διδασκαλίας ενός μαθήματος Μαθηματικών;</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sz="4400" dirty="0" smtClean="0"/>
              <a:t>1</a:t>
            </a:r>
            <a:r>
              <a:rPr lang="el-GR" sz="4400" baseline="30000" dirty="0" smtClean="0"/>
              <a:t>ος</a:t>
            </a:r>
            <a:r>
              <a:rPr lang="el-GR" sz="4400" dirty="0" smtClean="0"/>
              <a:t>  Παραδοσιακός τρόπος( στο επίκεντρο ο Καθηγητής).</a:t>
            </a:r>
          </a:p>
          <a:p>
            <a:r>
              <a:rPr lang="el-GR" sz="4400" dirty="0" smtClean="0"/>
              <a:t>2</a:t>
            </a:r>
            <a:r>
              <a:rPr lang="el-GR" sz="4400" baseline="30000" dirty="0" smtClean="0"/>
              <a:t>ος</a:t>
            </a:r>
            <a:r>
              <a:rPr lang="el-GR" sz="4400" dirty="0" smtClean="0"/>
              <a:t>  Μαθητοκεντρικός( στο επίκεντρο ο μαθητής).</a:t>
            </a:r>
          </a:p>
          <a:p>
            <a:r>
              <a:rPr lang="el-GR" sz="4400" dirty="0" smtClean="0"/>
              <a:t>3</a:t>
            </a:r>
            <a:r>
              <a:rPr lang="el-GR" sz="4400" baseline="30000" dirty="0" smtClean="0"/>
              <a:t>ος</a:t>
            </a:r>
            <a:r>
              <a:rPr lang="el-GR" sz="4400" dirty="0" smtClean="0"/>
              <a:t> Παρουσίαση με το  </a:t>
            </a:r>
            <a:r>
              <a:rPr lang="en-US" sz="4400" dirty="0" smtClean="0"/>
              <a:t>PowerPoint.</a:t>
            </a:r>
          </a:p>
          <a:p>
            <a:r>
              <a:rPr lang="en-US" sz="4400" dirty="0" smtClean="0"/>
              <a:t>4</a:t>
            </a:r>
            <a:r>
              <a:rPr lang="el-GR" sz="4400" baseline="30000" dirty="0" err="1" smtClean="0"/>
              <a:t>ος</a:t>
            </a:r>
            <a:r>
              <a:rPr lang="el-GR" sz="4400" dirty="0" smtClean="0"/>
              <a:t>  Παρουσίαση με το </a:t>
            </a:r>
            <a:r>
              <a:rPr lang="en-US" sz="4400" dirty="0" smtClean="0"/>
              <a:t>Geogebra.</a:t>
            </a:r>
            <a:endParaRPr lang="el-GR" sz="4400" dirty="0"/>
          </a:p>
        </p:txBody>
      </p:sp>
    </p:spTree>
  </p:cSld>
  <p:clrMapOvr>
    <a:masterClrMapping/>
  </p:clrMapOvr>
  <p:transition spd="slow" advClick="0"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Minitura del fotogramma 28"/>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Minitura del fotogramma 29"/>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quarter" idx="2"/>
          </p:nvPr>
        </p:nvSpPr>
        <p:spPr>
          <a:xfrm>
            <a:off x="1979712" y="3717032"/>
            <a:ext cx="4038600" cy="2171700"/>
          </a:xfrm>
        </p:spPr>
        <p:txBody>
          <a:bodyPr/>
          <a:lstStyle/>
          <a:p>
            <a:r>
              <a:rPr lang="el-GR" dirty="0" smtClean="0"/>
              <a:t>3D Γραφικά</a:t>
            </a:r>
          </a:p>
          <a:p>
            <a:r>
              <a:rPr lang="el-GR" dirty="0" smtClean="0"/>
              <a:t>Στην έκδοση GeoGebra 4.9 βλέπουμε ότι εισάγονται και τα 3D γραφικά. Τα 3D σχήματα μπορούμε να δημιουργήσουμε με δύο τρόπους είτε να τα κατασκευάσουμε χρησιμοποιώντας τα αντίστοιχα εργαλεία από την εργαλειοθήκη, είτε εισάγοντας εξισώσεις από το πεδίο εισαγωγής.</a:t>
            </a:r>
          </a:p>
          <a:p>
            <a:r>
              <a:rPr lang="el-GR" dirty="0" smtClean="0"/>
              <a:t>Με τα κατάλληλα εργαλεία μπορούμε να διαχειριστούμε τον τρισδιάστατο χώρο αλλάζοντας την οπτική γωνία και βλέποντας τα σχήματα από οποιαδήποτε πλευρά επιθυμούμε.</a:t>
            </a:r>
          </a:p>
          <a:p>
            <a:endParaRPr lang="el-GR" dirty="0"/>
          </a:p>
        </p:txBody>
      </p:sp>
      <p:pic>
        <p:nvPicPr>
          <p:cNvPr id="6" name="5 - Εικόνα" descr="Minitura del fotogramma 30"/>
          <p:cNvPicPr/>
          <p:nvPr/>
        </p:nvPicPr>
        <p:blipFill>
          <a:blip r:embed="rId2" cstate="print"/>
          <a:srcRect/>
          <a:stretch>
            <a:fillRect/>
          </a:stretch>
        </p:blipFill>
        <p:spPr bwMode="auto">
          <a:xfrm>
            <a:off x="0" y="0"/>
            <a:ext cx="9144000" cy="2852936"/>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6600" dirty="0" smtClean="0">
                <a:solidFill>
                  <a:srgbClr val="FF0000"/>
                </a:solidFill>
              </a:rPr>
              <a:t>Στερεά σώματα</a:t>
            </a:r>
            <a:endParaRPr lang="el-GR" sz="6600" dirty="0">
              <a:solidFill>
                <a:srgbClr val="FF0000"/>
              </a:solidFill>
            </a:endParaRPr>
          </a:p>
        </p:txBody>
      </p:sp>
      <p:pic>
        <p:nvPicPr>
          <p:cNvPr id="6" name="5 - Εικόνα" descr="Minitura del fotogramma 32"/>
          <p:cNvPicPr/>
          <p:nvPr/>
        </p:nvPicPr>
        <p:blipFill>
          <a:blip r:embed="rId2" cstate="print"/>
          <a:srcRect/>
          <a:stretch>
            <a:fillRect/>
          </a:stretch>
        </p:blipFill>
        <p:spPr bwMode="auto">
          <a:xfrm>
            <a:off x="0" y="1556792"/>
            <a:ext cx="9144000" cy="5301208"/>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Minitura del fotogramma 33"/>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Πως υπολογίζεται μια επιφάνεια;</a:t>
            </a:r>
            <a:endParaRPr lang="el-GR" dirty="0">
              <a:solidFill>
                <a:srgbClr val="FF0000"/>
              </a:solidFill>
            </a:endParaRPr>
          </a:p>
        </p:txBody>
      </p:sp>
      <p:sp>
        <p:nvSpPr>
          <p:cNvPr id="3" name="2 - Θέση κειμένου"/>
          <p:cNvSpPr>
            <a:spLocks noGrp="1"/>
          </p:cNvSpPr>
          <p:nvPr>
            <p:ph type="body" sz="half" idx="1"/>
          </p:nvPr>
        </p:nvSpPr>
        <p:spPr>
          <a:xfrm>
            <a:off x="457200" y="1340768"/>
            <a:ext cx="8686800" cy="4755232"/>
          </a:xfrm>
        </p:spPr>
        <p:txBody>
          <a:bodyPr/>
          <a:lstStyle/>
          <a:p>
            <a:pPr>
              <a:buNone/>
            </a:pPr>
            <a:r>
              <a:rPr lang="el-GR" dirty="0" smtClean="0"/>
              <a:t>                           Με τα Ολοκληρώματα</a:t>
            </a:r>
          </a:p>
          <a:p>
            <a:r>
              <a:rPr lang="el-GR" dirty="0" smtClean="0"/>
              <a:t>Με την βοήθεια του GeoGebra είναι εύκολο να περιηγηθούμε στον τρόπο ορισμού μιας δεδομένης αρχικής συνάρτησης και να υπολογίσουμε το εμβαδόν χωρίου που ορίζεται από αυτήν. Επίσης μας δίνεται η δυνατότητα να διαιρέσουμε το χωρίο που εξετάζουμε σε ορθογώνια ίσου πλάτους τα οποία συνδέουν το αποτέλεσμα της μέτρησης αυτής με την τιμή της δεδομένης αρχικής συνάρτησης.</a:t>
            </a:r>
          </a:p>
          <a:p>
            <a:endParaRPr lang="el-GR" dirty="0"/>
          </a:p>
        </p:txBody>
      </p:sp>
    </p:spTree>
  </p:cSld>
  <p:clrMapOvr>
    <a:masterClrMapping/>
  </p:clrMapOvr>
  <p:transition spd="slow" advClick="0"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Minitura del fotogramma 38"/>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Τι συμβαίνει με τις ακολουθίες;</a:t>
            </a:r>
            <a:endParaRPr lang="el-GR" dirty="0">
              <a:solidFill>
                <a:srgbClr val="FF0000"/>
              </a:solidFill>
            </a:endParaRPr>
          </a:p>
        </p:txBody>
      </p:sp>
      <p:pic>
        <p:nvPicPr>
          <p:cNvPr id="6" name="5 - Εικόνα" descr="Minitura del fotogramma 39"/>
          <p:cNvPicPr/>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Minitura del fotogramma 40"/>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Minitura del fotogramma 42"/>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Παραδοσιακός τρόπος</a:t>
            </a:r>
            <a:br>
              <a:rPr lang="el-GR" dirty="0" smtClean="0">
                <a:solidFill>
                  <a:srgbClr val="FF0000"/>
                </a:solidFill>
              </a:rPr>
            </a:br>
            <a:r>
              <a:rPr lang="el-GR" dirty="0" smtClean="0">
                <a:solidFill>
                  <a:srgbClr val="FF0000"/>
                </a:solidFill>
              </a:rPr>
              <a:t>( στο επίκεντρο ο Καθηγητής).</a:t>
            </a:r>
            <a:endParaRPr lang="el-GR" dirty="0">
              <a:solidFill>
                <a:srgbClr val="FF0000"/>
              </a:solidFill>
            </a:endParaRPr>
          </a:p>
        </p:txBody>
      </p:sp>
      <p:sp>
        <p:nvSpPr>
          <p:cNvPr id="4" name="3 - Ορθογώνιο"/>
          <p:cNvSpPr/>
          <p:nvPr/>
        </p:nvSpPr>
        <p:spPr>
          <a:xfrm>
            <a:off x="0" y="1905506"/>
            <a:ext cx="9144000" cy="4832092"/>
          </a:xfrm>
          <a:prstGeom prst="rect">
            <a:avLst/>
          </a:prstGeom>
        </p:spPr>
        <p:txBody>
          <a:bodyPr wrap="square">
            <a:spAutoFit/>
          </a:bodyPr>
          <a:lstStyle/>
          <a:p>
            <a:r>
              <a:rPr lang="el-GR" sz="4400" dirty="0" smtClean="0"/>
              <a:t>Στον παραδοσιακό τρόπο διδασκαλίας, οι εκπαιδευτικοί έρχονται στην τάξη με την ιδιαίτερα δομημένη διδακτέα ύλη και τα σχέδια δραστηριοτήτων. Ενεργούν ως πηγή γνώσης και ως τα πρόσωπα που καθορίζουν ποιες πληροφορίες είναι σημαντικές.</a:t>
            </a:r>
            <a:endParaRPr lang="el-GR" sz="4400" dirty="0"/>
          </a:p>
        </p:txBody>
      </p:sp>
    </p:spTree>
  </p:cSld>
  <p:clrMapOvr>
    <a:masterClrMapping/>
  </p:clrMapOvr>
  <p:transition spd="slow" advClick="0" advTm="1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https://media-temporary.preziusercontent.com/frames-public/3/0/3/d/c/9e1fb554b4da228ad575a190ad51200.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2466" name="Picture 2" descr="http://www.freewaretips.gr/sites/default/files/program-screenshots/geogebra-1_0.jpg"/>
          <p:cNvPicPr>
            <a:picLocks noChangeAspect="1" noChangeArrowheads="1"/>
          </p:cNvPicPr>
          <p:nvPr/>
        </p:nvPicPr>
        <p:blipFill>
          <a:blip r:embed="rId2" cstate="print"/>
          <a:srcRect/>
          <a:stretch>
            <a:fillRect/>
          </a:stretch>
        </p:blipFill>
        <p:spPr bwMode="auto">
          <a:xfrm>
            <a:off x="-166059" y="-124544"/>
            <a:ext cx="9310059" cy="6982544"/>
          </a:xfrm>
          <a:prstGeom prst="rect">
            <a:avLst/>
          </a:prstGeom>
          <a:noFill/>
        </p:spPr>
      </p:pic>
    </p:spTree>
  </p:cSld>
  <p:clrMapOvr>
    <a:masterClrMapping/>
  </p:clrMapOvr>
  <p:transition spd="slow" advClick="0" advTm="15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7586" name="Picture 2" descr="geogebra 3D"/>
          <p:cNvPicPr>
            <a:picLocks noChangeAspect="1" noChangeArrowheads="1"/>
          </p:cNvPicPr>
          <p:nvPr/>
        </p:nvPicPr>
        <p:blipFill>
          <a:blip r:embed="rId2" cstate="print"/>
          <a:srcRect/>
          <a:stretch>
            <a:fillRect/>
          </a:stretch>
        </p:blipFill>
        <p:spPr bwMode="auto">
          <a:xfrm>
            <a:off x="-30958" y="0"/>
            <a:ext cx="9174958" cy="6858000"/>
          </a:xfrm>
          <a:prstGeom prst="rect">
            <a:avLst/>
          </a:prstGeom>
          <a:noFill/>
        </p:spPr>
      </p:pic>
    </p:spTree>
  </p:cSld>
  <p:clrMapOvr>
    <a:masterClrMapping/>
  </p:clrMapOvr>
  <p:transition spd="slow" advClick="0" advTm="1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8610" name="Picture 2" descr="https://blogs.sch.gr/dyoin/files/2018/11/%CE%9A%CE%B1%CF%84%CE%B1%CE%B3%CF%81%CE%B1%CF%86%CE%AE-1024x612.png?x22404"/>
          <p:cNvPicPr>
            <a:picLocks noChangeAspect="1" noChangeArrowheads="1"/>
          </p:cNvPicPr>
          <p:nvPr/>
        </p:nvPicPr>
        <p:blipFill>
          <a:blip r:embed="rId2" cstate="print"/>
          <a:srcRect/>
          <a:stretch>
            <a:fillRect/>
          </a:stretch>
        </p:blipFill>
        <p:spPr bwMode="auto">
          <a:xfrm>
            <a:off x="0" y="0"/>
            <a:ext cx="9753600" cy="6858000"/>
          </a:xfrm>
          <a:prstGeom prst="rect">
            <a:avLst/>
          </a:prstGeom>
          <a:noFill/>
        </p:spPr>
      </p:pic>
    </p:spTree>
  </p:cSld>
  <p:clrMapOvr>
    <a:masterClrMapping/>
  </p:clrMapOvr>
  <p:transition spd="slow" advClick="0" advTm="15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dirty="0"/>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9634" name="Picture 2" descr="popiardv's blog » ΔΗΜΙΟΥΡΓΙΕΣ ΜΑΘΗΤΩΝ"/>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1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Ποια στατιστικά δεδομένα προκύπτουν;</a:t>
            </a:r>
            <a:endParaRPr lang="el-GR" dirty="0">
              <a:solidFill>
                <a:srgbClr val="FF0000"/>
              </a:solidFill>
            </a:endParaRP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https://media-temporary.preziusercontent.com/frames-public/5/4/5/2/1/6d350664075ab97b8af045469a91200.png"/>
          <p:cNvPicPr/>
          <p:nvPr/>
        </p:nvPicPr>
        <p:blipFill>
          <a:blip r:embed="rId2" cstate="print"/>
          <a:srcRect/>
          <a:stretch>
            <a:fillRect/>
          </a:stretch>
        </p:blipFill>
        <p:spPr bwMode="auto">
          <a:xfrm>
            <a:off x="0" y="1628800"/>
            <a:ext cx="9144000" cy="52292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https://media-temporary.preziusercontent.com/frames-public/e/2/3/e/d/bc97b7841ec90c4a1867e95fe171200.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“Ποιες είναι οι αντιδράσεις των μαθητών από τη χρήση του </a:t>
            </a:r>
            <a:r>
              <a:rPr lang="el-GR" dirty="0" err="1" smtClean="0"/>
              <a:t>geogebra</a:t>
            </a:r>
            <a:r>
              <a:rPr lang="el-GR" dirty="0" smtClean="0"/>
              <a:t>?”</a:t>
            </a:r>
            <a:endParaRPr lang="el-GR" dirty="0"/>
          </a:p>
        </p:txBody>
      </p:sp>
      <p:pic>
        <p:nvPicPr>
          <p:cNvPr id="6" name="5 - Εικόνα" descr="https://media-temporary.preziusercontent.com/frames-public/b/d/2/6/6/0e85ac24be4828d8f88524c38661200.png"/>
          <p:cNvPicPr/>
          <p:nvPr/>
        </p:nvPicPr>
        <p:blipFill>
          <a:blip r:embed="rId2" cstate="print"/>
          <a:srcRect/>
          <a:stretch>
            <a:fillRect/>
          </a:stretch>
        </p:blipFill>
        <p:spPr bwMode="auto">
          <a:xfrm>
            <a:off x="0" y="1988840"/>
            <a:ext cx="9144000" cy="486916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https://media-temporary.preziusercontent.com/frames-public/f/7/d/2/2/31d53c043a0a53cb9d8186903651200.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«Πόσο πιστεύεται ότι θα ωφελήσει ή θα ωφελούσε τους μαθητές σας η διδασκαλία του Geogebra;»</a:t>
            </a:r>
            <a:endParaRPr lang="el-GR" dirty="0"/>
          </a:p>
        </p:txBody>
      </p:sp>
      <p:sp>
        <p:nvSpPr>
          <p:cNvPr id="5" name="4 - Θέση περιεχομένου"/>
          <p:cNvSpPr>
            <a:spLocks noGrp="1"/>
          </p:cNvSpPr>
          <p:nvPr>
            <p:ph sz="quarter" idx="3"/>
          </p:nvPr>
        </p:nvSpPr>
        <p:spPr/>
        <p:txBody>
          <a:bodyPr/>
          <a:lstStyle/>
          <a:p>
            <a:endParaRPr lang="el-GR"/>
          </a:p>
        </p:txBody>
      </p:sp>
      <p:pic>
        <p:nvPicPr>
          <p:cNvPr id="6" name="5 - Εικόνα" descr="https://media-temporary.preziusercontent.com/frames-public/d/f/9/a/c/d35896f4008ac4ccbe29e6b69c21200.png"/>
          <p:cNvPicPr/>
          <p:nvPr/>
        </p:nvPicPr>
        <p:blipFill>
          <a:blip r:embed="rId2" cstate="print"/>
          <a:srcRect/>
          <a:stretch>
            <a:fillRect/>
          </a:stretch>
        </p:blipFill>
        <p:spPr bwMode="auto">
          <a:xfrm>
            <a:off x="251520" y="1916832"/>
            <a:ext cx="8892480" cy="4941168"/>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Μαθητοκεντρικός τρόπος                ( στο επίκεντρο ο μαθητής).</a:t>
            </a:r>
            <a:endParaRPr lang="el-GR" dirty="0">
              <a:solidFill>
                <a:srgbClr val="FF0000"/>
              </a:solidFill>
            </a:endParaRPr>
          </a:p>
        </p:txBody>
      </p:sp>
      <p:sp>
        <p:nvSpPr>
          <p:cNvPr id="3" name="2 - Θέση περιεχομένου"/>
          <p:cNvSpPr>
            <a:spLocks noGrp="1"/>
          </p:cNvSpPr>
          <p:nvPr>
            <p:ph idx="1"/>
          </p:nvPr>
        </p:nvSpPr>
        <p:spPr>
          <a:xfrm>
            <a:off x="457200" y="1600200"/>
            <a:ext cx="8229600" cy="5257800"/>
          </a:xfrm>
        </p:spPr>
        <p:txBody>
          <a:bodyPr/>
          <a:lstStyle/>
          <a:p>
            <a:pPr>
              <a:buNone/>
            </a:pPr>
            <a:r>
              <a:rPr lang="el-GR" sz="4000" dirty="0" smtClean="0"/>
              <a:t>Στη μαθητοκεντρική μορφή διδασκαλίας οι μαθητές σταδιακά – ανάλογα με την ηλικία και το στάδιο της εξέλιξης τους- συμμετέχουν στο σχεδιασμό </a:t>
            </a:r>
          </a:p>
          <a:p>
            <a:pPr>
              <a:buNone/>
            </a:pPr>
            <a:r>
              <a:rPr lang="el-GR" sz="4000" dirty="0" smtClean="0"/>
              <a:t>                               και </a:t>
            </a:r>
          </a:p>
          <a:p>
            <a:pPr>
              <a:buNone/>
            </a:pPr>
            <a:r>
              <a:rPr lang="el-GR" sz="4000" dirty="0" smtClean="0"/>
              <a:t>    στην αξιολόγηση της εκπαιδευτικής        </a:t>
            </a:r>
          </a:p>
          <a:p>
            <a:pPr>
              <a:buNone/>
            </a:pPr>
            <a:r>
              <a:rPr lang="el-GR" sz="4000" dirty="0" smtClean="0"/>
              <a:t>                         διαδικασίας.</a:t>
            </a:r>
            <a:endParaRPr lang="el-GR" sz="4000" dirty="0"/>
          </a:p>
        </p:txBody>
      </p:sp>
    </p:spTree>
  </p:cSld>
  <p:clrMapOvr>
    <a:masterClrMapping/>
  </p:clrMapOvr>
  <p:transition spd="slow" advClick="0" advTm="1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Ποια είναι η αντιστοιχία στον κυκλικό δίσκο  ( πίτα) ;</a:t>
            </a:r>
            <a:endParaRPr lang="el-GR" dirty="0">
              <a:solidFill>
                <a:srgbClr val="FF0000"/>
              </a:solidFill>
            </a:endParaRP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https://media-temporary.preziusercontent.com/frames-public/3/6/f/9/3/62e43664272bf62cc6d036e19201200.png"/>
          <p:cNvPicPr/>
          <p:nvPr/>
        </p:nvPicPr>
        <p:blipFill>
          <a:blip r:embed="rId2" cstate="print"/>
          <a:srcRect/>
          <a:stretch>
            <a:fillRect/>
          </a:stretch>
        </p:blipFill>
        <p:spPr bwMode="auto">
          <a:xfrm>
            <a:off x="0" y="1628800"/>
            <a:ext cx="9144000" cy="52292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Ποια είναι η απόρροια χρήσης</a:t>
            </a:r>
            <a:br>
              <a:rPr lang="el-GR" dirty="0" smtClean="0"/>
            </a:br>
            <a:r>
              <a:rPr lang="el-GR" dirty="0" smtClean="0"/>
              <a:t>του </a:t>
            </a:r>
            <a:r>
              <a:rPr lang="en-US" dirty="0" smtClean="0"/>
              <a:t>Geogebra</a:t>
            </a:r>
            <a:r>
              <a:rPr lang="el-GR" dirty="0" smtClean="0"/>
              <a:t>;</a:t>
            </a:r>
            <a:br>
              <a:rPr lang="el-GR" dirty="0" smtClean="0"/>
            </a:br>
            <a:endParaRPr lang="el-GR" dirty="0"/>
          </a:p>
        </p:txBody>
      </p:sp>
      <p:sp>
        <p:nvSpPr>
          <p:cNvPr id="3" name="2 - Θέση κειμένου"/>
          <p:cNvSpPr>
            <a:spLocks noGrp="1"/>
          </p:cNvSpPr>
          <p:nvPr>
            <p:ph type="body" sz="half" idx="1"/>
          </p:nvPr>
        </p:nvSpPr>
        <p:spPr>
          <a:xfrm>
            <a:off x="457200" y="1340768"/>
            <a:ext cx="8686800" cy="4755232"/>
          </a:xfrm>
        </p:spPr>
        <p:txBody>
          <a:bodyPr/>
          <a:lstStyle/>
          <a:p>
            <a:r>
              <a:rPr lang="el-GR" dirty="0" smtClean="0"/>
              <a:t>Με βάση τα παραπάνω στοιχεία διακρίνουμε πως το Geogebra έχει προοπτικές για να διδάσκεται στα σχολεία και οι εκπαιδευτικοί δείχνουν πως έχουν μία καλή γνώμη για το Geogebra. Όσοι το έχουν εισάγει στην εκπαίδευση λαμβάνουν μία αρκετά καλή εικόνα από τους μαθητές. Και από την </a:t>
            </a:r>
            <a:r>
              <a:rPr lang="el-GR" dirty="0" err="1" smtClean="0"/>
              <a:t>άλλη,όσοι</a:t>
            </a:r>
            <a:r>
              <a:rPr lang="el-GR" dirty="0" smtClean="0"/>
              <a:t> δεν το χρησιμοποιούν στη διδασκαλία </a:t>
            </a:r>
            <a:r>
              <a:rPr lang="el-GR" dirty="0" err="1" smtClean="0"/>
              <a:t>τους,θα</a:t>
            </a:r>
            <a:r>
              <a:rPr lang="el-GR" dirty="0" smtClean="0"/>
              <a:t> το επιθυμούσαν. Πέραν των δικών μας στατιστικών, διαβάσαμε πολλά για την εξάπλωση που είχε στη διδασκαλία παγκοσμίως και θα ήταν κατάλληλο για εκμάθηση μαθηματικών από ηλικίες 8 έως 18 ετών.</a:t>
            </a:r>
            <a:endParaRPr lang="el-GR" dirty="0"/>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374050"/>
                </a:solidFill>
                <a:effectLst/>
                <a:latin typeface="Helvetica"/>
                <a:ea typeface="Times New Roman" pitchFamily="18" charset="0"/>
                <a:cs typeface="Times New Roman" pitchFamily="18" charset="0"/>
              </a:rPr>
              <a:t>Απόρροια χρήσης</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374050"/>
                </a:solidFill>
                <a:effectLst/>
                <a:latin typeface="Helvetica"/>
                <a:ea typeface="Times New Roman" pitchFamily="18" charset="0"/>
                <a:cs typeface="Times New Roman" pitchFamily="18" charset="0"/>
              </a:rPr>
              <a:t>Με βάση τα παραπάνω στοιχεία διακρίνουμε πως το Geogebra έχει προοπτικές για να διδάσκεται στα σχολεία και οι εκπαιδευτικοί δείχνουν πως έχουν μία καλή γνώμη για το Geogebra. Όσοι το έχουν εισάγει στην εκπαίδευση λαμβάνουν μία αρκετά καλή εικόνα από τους μαθητές. Και από την </a:t>
            </a:r>
            <a:r>
              <a:rPr kumimoji="0" lang="el-GR" sz="1200" b="0" i="0" u="none" strike="noStrike" cap="none" normalizeH="0" baseline="0" dirty="0" err="1" smtClean="0">
                <a:ln>
                  <a:noFill/>
                </a:ln>
                <a:solidFill>
                  <a:srgbClr val="374050"/>
                </a:solidFill>
                <a:effectLst/>
                <a:latin typeface="Helvetica"/>
                <a:ea typeface="Times New Roman" pitchFamily="18" charset="0"/>
                <a:cs typeface="Times New Roman" pitchFamily="18" charset="0"/>
              </a:rPr>
              <a:t>άλλη,όσοι</a:t>
            </a:r>
            <a:r>
              <a:rPr kumimoji="0" lang="el-GR" sz="1200" b="0" i="0" u="none" strike="noStrike" cap="none" normalizeH="0" baseline="0" dirty="0" smtClean="0">
                <a:ln>
                  <a:noFill/>
                </a:ln>
                <a:solidFill>
                  <a:srgbClr val="374050"/>
                </a:solidFill>
                <a:effectLst/>
                <a:latin typeface="Helvetica"/>
                <a:ea typeface="Times New Roman" pitchFamily="18" charset="0"/>
                <a:cs typeface="Times New Roman" pitchFamily="18" charset="0"/>
              </a:rPr>
              <a:t> δεν το χρησιμοποιούν στη διδασκαλία </a:t>
            </a:r>
            <a:r>
              <a:rPr kumimoji="0" lang="el-GR" sz="1200" b="0" i="0" u="none" strike="noStrike" cap="none" normalizeH="0" baseline="0" dirty="0" err="1" smtClean="0">
                <a:ln>
                  <a:noFill/>
                </a:ln>
                <a:solidFill>
                  <a:srgbClr val="374050"/>
                </a:solidFill>
                <a:effectLst/>
                <a:latin typeface="Helvetica"/>
                <a:ea typeface="Times New Roman" pitchFamily="18" charset="0"/>
                <a:cs typeface="Times New Roman" pitchFamily="18" charset="0"/>
              </a:rPr>
              <a:t>τους,θα</a:t>
            </a:r>
            <a:r>
              <a:rPr kumimoji="0" lang="el-GR" sz="1200" b="0" i="0" u="none" strike="noStrike" cap="none" normalizeH="0" baseline="0" dirty="0" smtClean="0">
                <a:ln>
                  <a:noFill/>
                </a:ln>
                <a:solidFill>
                  <a:srgbClr val="374050"/>
                </a:solidFill>
                <a:effectLst/>
                <a:latin typeface="Helvetica"/>
                <a:ea typeface="Times New Roman" pitchFamily="18" charset="0"/>
                <a:cs typeface="Times New Roman" pitchFamily="18" charset="0"/>
              </a:rPr>
              <a:t> το επιθυμούσαν. Πέραν των δικών μας στατιστικών, διαβάσαμε πολλά για την εξάπλωση που είχε στη διδασκαλία παγκοσμίως και θα ήταν κατάλληλο για εκμάθηση μαθηματικών από ηλικίες 8 έως 18 ετών.</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1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https://media-temporary.preziusercontent.com/frames-public/6/d/3/b/2/a0c9da54cc5a60e221c3d33ab9b1200.png"/>
          <p:cNvPicPr/>
          <p:nvPr/>
        </p:nvPicPr>
        <p:blipFill>
          <a:blip r:embed="rId2" cstate="print"/>
          <a:srcRect/>
          <a:stretch>
            <a:fillRect/>
          </a:stretch>
        </p:blipFill>
        <p:spPr bwMode="auto">
          <a:xfrm>
            <a:off x="251520" y="332656"/>
            <a:ext cx="8640960" cy="6120679"/>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sz="half"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sp>
        <p:nvSpPr>
          <p:cNvPr id="5" name="4 - Θέση περιεχομένου"/>
          <p:cNvSpPr>
            <a:spLocks noGrp="1"/>
          </p:cNvSpPr>
          <p:nvPr>
            <p:ph sz="quarter" idx="3"/>
          </p:nvPr>
        </p:nvSpPr>
        <p:spPr/>
        <p:txBody>
          <a:bodyPr/>
          <a:lstStyle/>
          <a:p>
            <a:endParaRPr lang="el-GR"/>
          </a:p>
        </p:txBody>
      </p:sp>
      <p:pic>
        <p:nvPicPr>
          <p:cNvPr id="6" name="5 - Εικόνα" descr="https://media-temporary.preziusercontent.com/frames-public/f/a/1/e/c/485812742678e3de89dfea4ab6a1200.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1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68313" y="188913"/>
            <a:ext cx="8229600" cy="2519362"/>
          </a:xfrm>
        </p:spPr>
        <p:txBody>
          <a:bodyPr/>
          <a:lstStyle/>
          <a:p>
            <a:pPr eaLnBrk="1" hangingPunct="1">
              <a:defRPr/>
            </a:pPr>
            <a:r>
              <a:rPr lang="el-GR" altLang="el-GR" sz="4000" smtClean="0"/>
              <a:t>Σας ευχαριστώ για </a:t>
            </a:r>
            <a:br>
              <a:rPr lang="el-GR" altLang="el-GR" sz="4000" smtClean="0"/>
            </a:br>
            <a:r>
              <a:rPr lang="el-GR" altLang="el-GR" sz="4000" smtClean="0"/>
              <a:t>την προσοχή </a:t>
            </a:r>
            <a:r>
              <a:rPr lang="en-US" altLang="el-GR" sz="4000" smtClean="0"/>
              <a:t>,</a:t>
            </a:r>
            <a:r>
              <a:rPr lang="el-GR" altLang="el-GR" sz="4000" smtClean="0"/>
              <a:t/>
            </a:r>
            <a:br>
              <a:rPr lang="el-GR" altLang="el-GR" sz="4000" smtClean="0"/>
            </a:br>
            <a:r>
              <a:rPr lang="el-GR" altLang="el-GR" sz="4000" smtClean="0"/>
              <a:t>την υπομονή </a:t>
            </a:r>
            <a:r>
              <a:rPr lang="en-US" altLang="el-GR" sz="4000" smtClean="0"/>
              <a:t> </a:t>
            </a:r>
            <a:r>
              <a:rPr lang="el-GR" altLang="el-GR" sz="4000" smtClean="0"/>
              <a:t>και </a:t>
            </a:r>
            <a:br>
              <a:rPr lang="el-GR" altLang="el-GR" sz="4000" smtClean="0"/>
            </a:br>
            <a:r>
              <a:rPr lang="el-GR" altLang="el-GR" sz="4000" smtClean="0"/>
              <a:t>την συνεργασία σας.</a:t>
            </a:r>
          </a:p>
        </p:txBody>
      </p:sp>
      <p:sp>
        <p:nvSpPr>
          <p:cNvPr id="214019" name="Rectangle 3"/>
          <p:cNvSpPr>
            <a:spLocks noGrp="1" noChangeArrowheads="1"/>
          </p:cNvSpPr>
          <p:nvPr>
            <p:ph type="body" idx="1"/>
          </p:nvPr>
        </p:nvSpPr>
        <p:spPr>
          <a:xfrm>
            <a:off x="468313" y="2708275"/>
            <a:ext cx="8229600" cy="3673475"/>
          </a:xfrm>
        </p:spPr>
        <p:txBody>
          <a:bodyPr/>
          <a:lstStyle/>
          <a:p>
            <a:pPr algn="ctr" eaLnBrk="1" hangingPunct="1">
              <a:buFontTx/>
              <a:buNone/>
              <a:defRPr/>
            </a:pPr>
            <a:r>
              <a:rPr lang="el-GR" altLang="el-GR" smtClean="0"/>
              <a:t>Συγνώμη για πιθανή πνευματική </a:t>
            </a:r>
          </a:p>
          <a:p>
            <a:pPr algn="ctr" eaLnBrk="1" hangingPunct="1">
              <a:buFontTx/>
              <a:buNone/>
              <a:defRPr/>
            </a:pPr>
            <a:r>
              <a:rPr lang="el-GR" altLang="el-GR" smtClean="0"/>
              <a:t> κούραση που σας επιφόρτισα.</a:t>
            </a:r>
          </a:p>
          <a:p>
            <a:pPr algn="ctr" eaLnBrk="1" hangingPunct="1">
              <a:buFontTx/>
              <a:buNone/>
              <a:defRPr/>
            </a:pPr>
            <a:r>
              <a:rPr lang="el-GR" altLang="el-GR" smtClean="0"/>
              <a:t>Σας εύχομαι </a:t>
            </a:r>
          </a:p>
          <a:p>
            <a:pPr algn="ctr" eaLnBrk="1" hangingPunct="1">
              <a:buFontTx/>
              <a:buNone/>
              <a:defRPr/>
            </a:pPr>
            <a:endParaRPr lang="el-GR" altLang="el-GR" smtClean="0"/>
          </a:p>
          <a:p>
            <a:pPr algn="ctr" eaLnBrk="1" hangingPunct="1">
              <a:buFontTx/>
              <a:buNone/>
              <a:defRPr/>
            </a:pPr>
            <a:r>
              <a:rPr lang="el-GR" altLang="el-GR" sz="7200" smtClean="0"/>
              <a:t>Καλό διάλειμμα </a:t>
            </a:r>
          </a:p>
        </p:txBody>
      </p:sp>
    </p:spTree>
  </p:cSld>
  <p:clrMapOvr>
    <a:masterClrMapping/>
  </p:clrMapOvr>
  <p:transition spd="slow" advClick="0" advTm="35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4018"/>
                                        </p:tgtEl>
                                        <p:attrNameLst>
                                          <p:attrName>style.visibility</p:attrName>
                                        </p:attrNameLst>
                                      </p:cBhvr>
                                      <p:to>
                                        <p:strVal val="visible"/>
                                      </p:to>
                                    </p:set>
                                    <p:animEffect transition="in" filter="fade">
                                      <p:cBhvr>
                                        <p:cTn id="7" dur="2000"/>
                                        <p:tgtEl>
                                          <p:spTgt spid="214018"/>
                                        </p:tgtEl>
                                      </p:cBhvr>
                                    </p:animEffect>
                                    <p:anim calcmode="lin" valueType="num">
                                      <p:cBhvr>
                                        <p:cTn id="8" dur="2000" fill="hold"/>
                                        <p:tgtEl>
                                          <p:spTgt spid="214018"/>
                                        </p:tgtEl>
                                        <p:attrNameLst>
                                          <p:attrName>ppt_w</p:attrName>
                                        </p:attrNameLst>
                                      </p:cBhvr>
                                      <p:tavLst>
                                        <p:tav tm="0" fmla="#ppt_w*sin(2.5*pi*$)">
                                          <p:val>
                                            <p:fltVal val="0"/>
                                          </p:val>
                                        </p:tav>
                                        <p:tav tm="100000">
                                          <p:val>
                                            <p:fltVal val="1"/>
                                          </p:val>
                                        </p:tav>
                                      </p:tavLst>
                                    </p:anim>
                                    <p:anim calcmode="lin" valueType="num">
                                      <p:cBhvr>
                                        <p:cTn id="9" dur="2000" fill="hold"/>
                                        <p:tgtEl>
                                          <p:spTgt spid="21401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214019">
                                            <p:txEl>
                                              <p:pRg st="0" end="0"/>
                                            </p:txEl>
                                          </p:spTgt>
                                        </p:tgtEl>
                                        <p:attrNameLst>
                                          <p:attrName>style.visibility</p:attrName>
                                        </p:attrNameLst>
                                      </p:cBhvr>
                                      <p:to>
                                        <p:strVal val="visible"/>
                                      </p:to>
                                    </p:set>
                                    <p:anim calcmode="lin" valueType="num">
                                      <p:cBhvr>
                                        <p:cTn id="14" dur="1000" fill="hold"/>
                                        <p:tgtEl>
                                          <p:spTgt spid="214019">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14019">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14019">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1401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14019">
                                            <p:txEl>
                                              <p:pRg st="1" end="1"/>
                                            </p:txEl>
                                          </p:spTgt>
                                        </p:tgtEl>
                                        <p:attrNameLst>
                                          <p:attrName>style.visibility</p:attrName>
                                        </p:attrNameLst>
                                      </p:cBhvr>
                                      <p:to>
                                        <p:strVal val="visible"/>
                                      </p:to>
                                    </p:set>
                                    <p:anim calcmode="lin" valueType="num">
                                      <p:cBhvr>
                                        <p:cTn id="22" dur="1000" fill="hold"/>
                                        <p:tgtEl>
                                          <p:spTgt spid="214019">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14019">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14019">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21401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214019">
                                            <p:txEl>
                                              <p:pRg st="2" end="2"/>
                                            </p:txEl>
                                          </p:spTgt>
                                        </p:tgtEl>
                                        <p:attrNameLst>
                                          <p:attrName>style.visibility</p:attrName>
                                        </p:attrNameLst>
                                      </p:cBhvr>
                                      <p:to>
                                        <p:strVal val="visible"/>
                                      </p:to>
                                    </p:set>
                                    <p:anim calcmode="lin" valueType="num">
                                      <p:cBhvr>
                                        <p:cTn id="30" dur="1000" fill="hold"/>
                                        <p:tgtEl>
                                          <p:spTgt spid="214019">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214019">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214019">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214019">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214019">
                                            <p:txEl>
                                              <p:pRg st="4" end="4"/>
                                            </p:txEl>
                                          </p:spTgt>
                                        </p:tgtEl>
                                        <p:attrNameLst>
                                          <p:attrName>style.visibility</p:attrName>
                                        </p:attrNameLst>
                                      </p:cBhvr>
                                      <p:to>
                                        <p:strVal val="visible"/>
                                      </p:to>
                                    </p:set>
                                    <p:anim calcmode="lin" valueType="num">
                                      <p:cBhvr>
                                        <p:cTn id="38" dur="1000" fill="hold"/>
                                        <p:tgtEl>
                                          <p:spTgt spid="214019">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214019">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214019">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Παρουσίαση με το  </a:t>
            </a:r>
            <a:r>
              <a:rPr lang="en-US" dirty="0" smtClean="0">
                <a:solidFill>
                  <a:srgbClr val="FF0000"/>
                </a:solidFill>
              </a:rPr>
              <a:t>PowerPoint.</a:t>
            </a:r>
            <a:endParaRPr lang="el-GR" dirty="0">
              <a:solidFill>
                <a:srgbClr val="FF0000"/>
              </a:solidFill>
            </a:endParaRPr>
          </a:p>
        </p:txBody>
      </p:sp>
      <p:sp>
        <p:nvSpPr>
          <p:cNvPr id="3" name="2 - Θέση περιεχομένου"/>
          <p:cNvSpPr>
            <a:spLocks noGrp="1"/>
          </p:cNvSpPr>
          <p:nvPr>
            <p:ph idx="1"/>
          </p:nvPr>
        </p:nvSpPr>
        <p:spPr/>
        <p:txBody>
          <a:bodyPr/>
          <a:lstStyle/>
          <a:p>
            <a:pPr>
              <a:buNone/>
            </a:pPr>
            <a:r>
              <a:rPr lang="en-US" dirty="0" smtClean="0"/>
              <a:t>   </a:t>
            </a:r>
            <a:r>
              <a:rPr lang="el-GR" sz="4400" dirty="0" smtClean="0"/>
              <a:t>Χρησιμοποιείται για τη δημιουργία παρουσιάσεων, που αποτελούνται από κείμενο, γραφήματα, εικόνες και βίντεο τα οποία μπορεί να τα εμφανίσει στην οθόνη του υπολογιστή ή </a:t>
            </a:r>
            <a:r>
              <a:rPr lang="el-GR" sz="4400" dirty="0" err="1" smtClean="0"/>
              <a:t>προτζέκτορα</a:t>
            </a:r>
            <a:r>
              <a:rPr lang="el-GR" sz="4400" dirty="0" smtClean="0"/>
              <a:t> και να τα εκτυπώσει.</a:t>
            </a:r>
            <a:endParaRPr lang="el-GR" sz="4400" dirty="0"/>
          </a:p>
        </p:txBody>
      </p:sp>
    </p:spTree>
  </p:cSld>
  <p:clrMapOvr>
    <a:masterClrMapping/>
  </p:clrMapOvr>
  <p:transition spd="slow" advClick="0"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395536" y="1268760"/>
            <a:ext cx="8280919" cy="2924944"/>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l-GR" altLang="el-GR" sz="8800" dirty="0" smtClean="0">
                <a:solidFill>
                  <a:srgbClr val="C00000"/>
                </a:solidFill>
              </a:rPr>
              <a:t>Παρουσίαση του </a:t>
            </a:r>
            <a:r>
              <a:rPr lang="en-US" altLang="el-GR" sz="9600" dirty="0" smtClean="0">
                <a:solidFill>
                  <a:srgbClr val="002060"/>
                </a:solidFill>
              </a:rPr>
              <a:t>Geogebra</a:t>
            </a:r>
            <a:r>
              <a:rPr lang="el-GR" altLang="el-GR" sz="8800" dirty="0" smtClean="0"/>
              <a:t/>
            </a:r>
            <a:br>
              <a:rPr lang="el-GR" altLang="el-GR" sz="8800" dirty="0" smtClean="0"/>
            </a:br>
            <a:endParaRPr lang="el-GR" altLang="el-GR" sz="8800" dirty="0" smtClean="0"/>
          </a:p>
        </p:txBody>
      </p:sp>
      <p:sp>
        <p:nvSpPr>
          <p:cNvPr id="3078" name="AutoShape 6" descr="GeoGebra – opensoft.sch.gr"/>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9" name="Picture 7" descr="C:\Users\ACER-LAPTOP\Downloads\images1.png"/>
          <p:cNvPicPr>
            <a:picLocks noChangeAspect="1" noChangeArrowheads="1"/>
          </p:cNvPicPr>
          <p:nvPr/>
        </p:nvPicPr>
        <p:blipFill>
          <a:blip r:embed="rId4" cstate="print"/>
          <a:srcRect/>
          <a:stretch>
            <a:fillRect/>
          </a:stretch>
        </p:blipFill>
        <p:spPr bwMode="auto">
          <a:xfrm>
            <a:off x="2123728" y="3212976"/>
            <a:ext cx="5032088" cy="2880320"/>
          </a:xfrm>
          <a:prstGeom prst="rect">
            <a:avLst/>
          </a:prstGeom>
          <a:noFill/>
        </p:spPr>
      </p:pic>
    </p:spTree>
  </p:cSld>
  <p:clrMapOvr>
    <a:masterClrMapping/>
  </p:clrMapOvr>
  <p:transition spd="slow" advClick="0" advTm="10000">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ppt_x"/>
                                          </p:val>
                                        </p:tav>
                                        <p:tav tm="100000">
                                          <p:val>
                                            <p:strVal val="#ppt_x"/>
                                          </p:val>
                                        </p:tav>
                                      </p:tavLst>
                                    </p:anim>
                                    <p:anim calcmode="lin" valueType="num">
                                      <p:cBhvr additive="base">
                                        <p:cTn id="8" dur="500" fill="hold"/>
                                        <p:tgtEl>
                                          <p:spTgt spid="1105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7544" y="274638"/>
            <a:ext cx="8219256" cy="3082354"/>
          </a:xfrm>
        </p:spPr>
        <p:txBody>
          <a:bodyPr/>
          <a:lstStyle/>
          <a:p>
            <a:r>
              <a:rPr lang="el-GR" dirty="0" smtClean="0"/>
              <a:t/>
            </a:r>
            <a:br>
              <a:rPr lang="el-GR" dirty="0" smtClean="0"/>
            </a:br>
            <a:r>
              <a:rPr lang="el-GR" dirty="0" smtClean="0"/>
              <a:t/>
            </a:r>
            <a:br>
              <a:rPr lang="el-GR" dirty="0" smtClean="0"/>
            </a:br>
            <a:r>
              <a:rPr lang="el-GR" dirty="0" smtClean="0"/>
              <a:t/>
            </a:r>
            <a:br>
              <a:rPr lang="el-GR" dirty="0" smtClean="0"/>
            </a:br>
            <a:r>
              <a:rPr lang="el-GR" dirty="0" smtClean="0">
                <a:solidFill>
                  <a:srgbClr val="C00000"/>
                </a:solidFill>
              </a:rPr>
              <a:t>Τι είναι το Geogebra?</a:t>
            </a:r>
            <a:r>
              <a:rPr lang="el-GR" dirty="0" smtClean="0"/>
              <a:t/>
            </a:r>
            <a:br>
              <a:rPr lang="el-GR" dirty="0" smtClean="0"/>
            </a:br>
            <a:r>
              <a:rPr lang="el-GR" dirty="0" smtClean="0"/>
              <a:t/>
            </a:r>
            <a:br>
              <a:rPr lang="el-GR" dirty="0" smtClean="0"/>
            </a:br>
            <a:r>
              <a:rPr lang="el-GR" dirty="0" smtClean="0"/>
              <a:t>Το Geogebra είναι ένα ελεύθερο και ανοικτού κώδικα πρόγραμμα δυναμικής άλγεβρας και γεωμετρίας.</a:t>
            </a:r>
            <a:br>
              <a:rPr lang="el-GR" dirty="0" smtClean="0"/>
            </a:br>
            <a:endParaRPr lang="el-GR" altLang="el-GR" dirty="0" smtClean="0"/>
          </a:p>
        </p:txBody>
      </p:sp>
    </p:spTree>
    <p:custDataLst>
      <p:tags r:id="rId1"/>
    </p:custDataLst>
  </p:cSld>
  <p:clrMapOvr>
    <a:masterClrMapping/>
  </p:clrMapOvr>
  <p:transition spd="slow" advClick="0" advTm="10000">
    <p:random/>
    <p:sndAc>
      <p:stSnd>
        <p:snd r:embed="rId4"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95536" y="0"/>
            <a:ext cx="8229600" cy="1143000"/>
          </a:xfrm>
        </p:spPr>
        <p:txBody>
          <a:bodyPr/>
          <a:lstStyle/>
          <a:p>
            <a:pPr eaLnBrk="1" hangingPunct="1">
              <a:defRPr/>
            </a:pP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solidFill>
                  <a:srgbClr val="C00000"/>
                </a:solidFill>
              </a:rPr>
              <a:t>Πως δημιουργήθηκε το όνομα;</a:t>
            </a:r>
            <a:r>
              <a:rPr lang="el-GR" dirty="0" smtClean="0"/>
              <a:t/>
            </a:r>
            <a:br>
              <a:rPr lang="el-GR" dirty="0" smtClean="0"/>
            </a:br>
            <a:r>
              <a:rPr lang="el-GR" dirty="0" smtClean="0"/>
              <a:t/>
            </a:r>
            <a:br>
              <a:rPr lang="el-GR" dirty="0" smtClean="0"/>
            </a:br>
            <a:r>
              <a:rPr lang="el-GR" dirty="0" smtClean="0"/>
              <a:t>Σύνθεση των μαθηματικών κλάδων</a:t>
            </a:r>
            <a:br>
              <a:rPr lang="el-GR" dirty="0" smtClean="0"/>
            </a:br>
            <a:r>
              <a:rPr lang="el-GR" sz="6600" dirty="0" err="1" smtClean="0">
                <a:solidFill>
                  <a:srgbClr val="002060"/>
                </a:solidFill>
              </a:rPr>
              <a:t>Geo</a:t>
            </a:r>
            <a:r>
              <a:rPr lang="el-GR" sz="6600" dirty="0" smtClean="0"/>
              <a:t>(</a:t>
            </a:r>
            <a:r>
              <a:rPr lang="el-GR" sz="6600" dirty="0" err="1" smtClean="0"/>
              <a:t>metry</a:t>
            </a:r>
            <a:r>
              <a:rPr lang="el-GR" sz="6600" dirty="0" smtClean="0"/>
              <a:t>)+(al)</a:t>
            </a:r>
            <a:r>
              <a:rPr lang="el-GR" sz="6600" dirty="0" err="1" smtClean="0">
                <a:solidFill>
                  <a:srgbClr val="002060"/>
                </a:solidFill>
              </a:rPr>
              <a:t>gebra</a:t>
            </a:r>
            <a:endParaRPr lang="el-GR" altLang="el-GR" sz="6600" dirty="0" smtClean="0"/>
          </a:p>
        </p:txBody>
      </p:sp>
      <p:pic>
        <p:nvPicPr>
          <p:cNvPr id="6" name="5 - Εικόνα" descr="https://media-temporary.preziusercontent.com/frames-public/6/b/c/f/4/e7be39149e0a03fa78b72f899ea1200.png"/>
          <p:cNvPicPr/>
          <p:nvPr/>
        </p:nvPicPr>
        <p:blipFill>
          <a:blip r:embed="rId3" cstate="print"/>
          <a:srcRect/>
          <a:stretch>
            <a:fillRect/>
          </a:stretch>
        </p:blipFill>
        <p:spPr bwMode="auto">
          <a:xfrm>
            <a:off x="1043608" y="3573016"/>
            <a:ext cx="7164288" cy="3284984"/>
          </a:xfrm>
          <a:prstGeom prst="rect">
            <a:avLst/>
          </a:prstGeom>
          <a:noFill/>
          <a:ln w="9525">
            <a:noFill/>
            <a:miter lim="800000"/>
            <a:headEnd/>
            <a:tailEnd/>
          </a:ln>
        </p:spPr>
      </p:pic>
    </p:spTree>
  </p:cSld>
  <p:clrMapOvr>
    <a:masterClrMapping/>
  </p:clrMapOvr>
  <p:transition spd="slow" advClick="0" advTm="15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3000" fill="hold"/>
                                        <p:tgtEl>
                                          <p:spTgt spid="115714"/>
                                        </p:tgtEl>
                                        <p:attrNameLst>
                                          <p:attrName>ppt_x</p:attrName>
                                        </p:attrNameLst>
                                      </p:cBhvr>
                                      <p:tavLst>
                                        <p:tav tm="0">
                                          <p:val>
                                            <p:strVal val="0-#ppt_w/2"/>
                                          </p:val>
                                        </p:tav>
                                        <p:tav tm="100000">
                                          <p:val>
                                            <p:strVal val="#ppt_x"/>
                                          </p:val>
                                        </p:tav>
                                      </p:tavLst>
                                    </p:anim>
                                    <p:anim calcmode="lin" valueType="num">
                                      <p:cBhvr additive="base">
                                        <p:cTn id="8" dur="3000" fill="hold"/>
                                        <p:tgtEl>
                                          <p:spTgt spid="1157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l-GR" altLang="el-GR" dirty="0" smtClean="0"/>
              <a:t>Ποιος είναι ο εμπνευστής του </a:t>
            </a:r>
            <a:r>
              <a:rPr lang="en-US" altLang="el-GR" dirty="0" smtClean="0"/>
              <a:t>Geogebra;</a:t>
            </a:r>
            <a:r>
              <a:rPr lang="el-GR" altLang="el-GR" dirty="0" smtClean="0"/>
              <a:t> </a:t>
            </a:r>
          </a:p>
        </p:txBody>
      </p:sp>
      <p:sp>
        <p:nvSpPr>
          <p:cNvPr id="117763" name="Rectangle 3"/>
          <p:cNvSpPr>
            <a:spLocks noGrp="1" noChangeArrowheads="1"/>
          </p:cNvSpPr>
          <p:nvPr>
            <p:ph type="body" idx="1"/>
          </p:nvPr>
        </p:nvSpPr>
        <p:spPr>
          <a:xfrm>
            <a:off x="0" y="1341438"/>
            <a:ext cx="6012160" cy="3959225"/>
          </a:xfrm>
        </p:spPr>
        <p:txBody>
          <a:bodyPr/>
          <a:lstStyle/>
          <a:p>
            <a:pPr eaLnBrk="1" hangingPunct="1">
              <a:buNone/>
              <a:defRPr/>
            </a:pPr>
            <a:r>
              <a:rPr lang="el-GR" dirty="0" smtClean="0"/>
              <a:t>    Ο δημιουργός του, </a:t>
            </a:r>
            <a:r>
              <a:rPr lang="el-GR" dirty="0" smtClean="0">
                <a:solidFill>
                  <a:srgbClr val="C00000"/>
                </a:solidFill>
              </a:rPr>
              <a:t>Μάρκους Χόενβαρτερ</a:t>
            </a:r>
            <a:r>
              <a:rPr lang="el-GR" dirty="0" smtClean="0"/>
              <a:t>, ξεκίνησε το πρότζεκτ το 2001 στο Πανεπιστήμιο του Σάλτσμπουργκ, συνεχίζοντας στο Πανεπιστήμιο Φλόριντα Ατλάντικ (2006-2008), το Κρατικό Πανεπιστήμιο της Φλόριδας (2008-2009) και πλέον στο Πανεπιστήμιο της Λιντς (Αυστρία) με βοήθεια προγραμματιστών και μεταφραστών από όλο τον κόσμο.  </a:t>
            </a:r>
            <a:endParaRPr lang="el-GR" altLang="el-GR" dirty="0" smtClean="0">
              <a:cs typeface="Times New Roman" pitchFamily="18" charset="0"/>
            </a:endParaRPr>
          </a:p>
        </p:txBody>
      </p:sp>
      <p:pic>
        <p:nvPicPr>
          <p:cNvPr id="6149" name="Picture 5" descr="https://www.jku.at/fileadmin/_processed_/6/2/csm_Hohenwarter_Markus_2018_dcf9bcf821.jpg"/>
          <p:cNvPicPr>
            <a:picLocks noChangeAspect="1" noChangeArrowheads="1"/>
          </p:cNvPicPr>
          <p:nvPr/>
        </p:nvPicPr>
        <p:blipFill>
          <a:blip r:embed="rId3" cstate="print"/>
          <a:srcRect/>
          <a:stretch>
            <a:fillRect/>
          </a:stretch>
        </p:blipFill>
        <p:spPr bwMode="auto">
          <a:xfrm>
            <a:off x="6000750" y="1556792"/>
            <a:ext cx="3143250" cy="4756771"/>
          </a:xfrm>
          <a:prstGeom prst="rect">
            <a:avLst/>
          </a:prstGeom>
          <a:noFill/>
        </p:spPr>
      </p:pic>
    </p:spTree>
  </p:cSld>
  <p:clrMapOvr>
    <a:masterClrMapping/>
  </p:clrMapOvr>
  <p:transition spd="slow"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blinds(horizontal)">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 calcmode="lin" valueType="num">
                                      <p:cBhvr additive="base">
                                        <p:cTn id="12" dur="500" fill="hold"/>
                                        <p:tgtEl>
                                          <p:spTgt spid="117763"/>
                                        </p:tgtEl>
                                        <p:attrNameLst>
                                          <p:attrName>ppt_x</p:attrName>
                                        </p:attrNameLst>
                                      </p:cBhvr>
                                      <p:tavLst>
                                        <p:tav tm="0">
                                          <p:val>
                                            <p:strVal val="0-#ppt_w/2"/>
                                          </p:val>
                                        </p:tav>
                                        <p:tav tm="100000">
                                          <p:val>
                                            <p:strVal val="#ppt_x"/>
                                          </p:val>
                                        </p:tav>
                                      </p:tavLst>
                                    </p:anim>
                                    <p:anim calcmode="lin" valueType="num">
                                      <p:cBhvr additive="base">
                                        <p:cTn id="13" dur="500" fill="hold"/>
                                        <p:tgtEl>
                                          <p:spTgt spid="117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2.5|3.4"/>
</p:tagLst>
</file>

<file path=ppt/theme/theme1.xml><?xml version="1.0" encoding="utf-8"?>
<a:theme xmlns:a="http://schemas.openxmlformats.org/drawingml/2006/main" name="Ομαδική εργασία">
  <a:themeElements>
    <a:clrScheme name="Ομαδική εργασί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Ομαδική εργασία">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Ομαδική εργασία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Ομαδική εργασία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Ομαδική εργασία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Ομαδική εργασία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Ομαδική εργασία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Ομαδική εργασία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Ομαδική εργασία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Ομαδική εργασία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Ομαδική εργασία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1227</TotalTime>
  <Words>838</Words>
  <Application>Microsoft Office PowerPoint</Application>
  <PresentationFormat>Προβολή στην οθόνη (4:3)</PresentationFormat>
  <Paragraphs>101</Paragraphs>
  <Slides>44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Ομαδική εργασία</vt:lpstr>
      <vt:lpstr>MEΘΟΔΟΙ ΔΙΔΑΣΚΑΛΙΑΣ  ΣΤΑ ΜΑΘΗΜΑΤΙΚΑ</vt:lpstr>
      <vt:lpstr>Τρόποι διδασκαλίας ενός μαθήματος Μαθηματικών;</vt:lpstr>
      <vt:lpstr>Παραδοσιακός τρόπος ( στο επίκεντρο ο Καθηγητής).</vt:lpstr>
      <vt:lpstr>Μαθητοκεντρικός τρόπος                ( στο επίκεντρο ο μαθητής).</vt:lpstr>
      <vt:lpstr>Παρουσίαση με το  PowerPoint.</vt:lpstr>
      <vt:lpstr>Παρουσίαση του Geogebra </vt:lpstr>
      <vt:lpstr>   Τι είναι το Geogebra?  Το Geogebra είναι ένα ελεύθερο και ανοικτού κώδικα πρόγραμμα δυναμικής άλγεβρας και γεωμετρίας. </vt:lpstr>
      <vt:lpstr>    Πως δημιουργήθηκε το όνομα;  Σύνθεση των μαθηματικών κλάδων Geo(metry)+(al)gebra</vt:lpstr>
      <vt:lpstr>Ποιος είναι ο εμπνευστής του Geogebra; </vt:lpstr>
      <vt:lpstr>Πως λειτουργεί και τι προσφέρει;</vt:lpstr>
      <vt:lpstr> Τι είναι η Geogebra; Που μπορεί να χρησιμοποιηθεί ; </vt:lpstr>
      <vt:lpstr>Διαφάνεια 12</vt:lpstr>
      <vt:lpstr>Διαφάνεια 13</vt:lpstr>
      <vt:lpstr>Διαφάνεια 14</vt:lpstr>
      <vt:lpstr>Διαφάνεια 15</vt:lpstr>
      <vt:lpstr>Ποιοι είναι οι στόχοι  της χρήσης του Geogebra;</vt:lpstr>
      <vt:lpstr>Ποια η χρήση του  geogebra στη διδασκαλία;</vt:lpstr>
      <vt:lpstr>Διαφάνεια 18</vt:lpstr>
      <vt:lpstr>Διαφάνεια 19</vt:lpstr>
      <vt:lpstr>Διαφάνεια 20</vt:lpstr>
      <vt:lpstr>Διαφάνεια 21</vt:lpstr>
      <vt:lpstr>Διαφάνεια 22</vt:lpstr>
      <vt:lpstr>Στερεά σώματα</vt:lpstr>
      <vt:lpstr>Διαφάνεια 24</vt:lpstr>
      <vt:lpstr>Πως υπολογίζεται μια επιφάνεια;</vt:lpstr>
      <vt:lpstr>Διαφάνεια 26</vt:lpstr>
      <vt:lpstr>Τι συμβαίνει με τις ακολουθίες;</vt:lpstr>
      <vt:lpstr>Διαφάνεια 28</vt:lpstr>
      <vt:lpstr>Διαφάνεια 29</vt:lpstr>
      <vt:lpstr>Διαφάνεια 30</vt:lpstr>
      <vt:lpstr>Διαφάνεια 31</vt:lpstr>
      <vt:lpstr>Διαφάνεια 32</vt:lpstr>
      <vt:lpstr>Διαφάνεια 33</vt:lpstr>
      <vt:lpstr>Διαφάνεια 34</vt:lpstr>
      <vt:lpstr>Ποια στατιστικά δεδομένα προκύπτουν;</vt:lpstr>
      <vt:lpstr>Διαφάνεια 36</vt:lpstr>
      <vt:lpstr> “Ποιες είναι οι αντιδράσεις των μαθητών από τη χρήση του geogebra?”</vt:lpstr>
      <vt:lpstr>Διαφάνεια 38</vt:lpstr>
      <vt:lpstr> «Πόσο πιστεύεται ότι θα ωφελήσει ή θα ωφελούσε τους μαθητές σας η διδασκαλία του Geogebra;»</vt:lpstr>
      <vt:lpstr>Ποια είναι η αντιστοιχία στον κυκλικό δίσκο  ( πίτα) ;</vt:lpstr>
      <vt:lpstr>Ποια είναι η απόρροια χρήσης του Geogebra; </vt:lpstr>
      <vt:lpstr>Διαφάνεια 42</vt:lpstr>
      <vt:lpstr>Διαφάνεια 43</vt:lpstr>
      <vt:lpstr>Σας ευχαριστώ για  την προσοχή , την υπομονή  και  την συνεργασία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ΗΛΙΑΣ</dc:creator>
  <cp:lastModifiedBy>ACER-LAPTOP</cp:lastModifiedBy>
  <cp:revision>84</cp:revision>
  <dcterms:created xsi:type="dcterms:W3CDTF">2007-06-03T06:53:55Z</dcterms:created>
  <dcterms:modified xsi:type="dcterms:W3CDTF">2024-01-10T05:28:47Z</dcterms:modified>
</cp:coreProperties>
</file>