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handoutMasterIdLst>
    <p:handoutMasterId r:id="rId15"/>
  </p:handoutMasterIdLst>
  <p:sldIdLst>
    <p:sldId id="374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rgos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  <a:srgbClr val="000066"/>
    <a:srgbClr val="0066FF"/>
    <a:srgbClr val="000099"/>
    <a:srgbClr val="C9D1D9"/>
    <a:srgbClr val="BFC9D3"/>
    <a:srgbClr val="00FFCC"/>
    <a:srgbClr val="FFCC66"/>
    <a:srgbClr val="A3E7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3160" autoAdjust="0"/>
    <p:restoredTop sz="89938" autoAdjust="0"/>
  </p:normalViewPr>
  <p:slideViewPr>
    <p:cSldViewPr>
      <p:cViewPr varScale="1">
        <p:scale>
          <a:sx n="104" d="100"/>
          <a:sy n="104" d="100"/>
        </p:scale>
        <p:origin x="-1014" y="-96"/>
      </p:cViewPr>
      <p:guideLst>
        <p:guide orient="horz" pos="1026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B2884C-5A23-459F-AC91-0E377FBDAD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6415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040B17-5C15-404D-A015-9828932FDA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537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C754E-35A2-4844-B891-163080BEEDF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A882D-A110-4E95-8B37-E41C3D9C386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 marL="1143000" indent="-228600">
              <a:buFont typeface="Arial" pitchFamily="34" charset="0"/>
              <a:buChar char="•"/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7FC3B-E608-44F1-BDE0-3F57A5927DA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BF2C-6E43-4C08-A71A-C99D4F4AD3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19718-D7C1-4365-9519-4F9EAED418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3BEC4-C15D-4BEE-BF9E-6816811E94F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D7CA-77F5-449D-9649-81EE1B4E873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0756F-5536-44EE-B18B-D269A5BF201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5048" y="260648"/>
            <a:ext cx="8568952" cy="1296144"/>
          </a:xfrm>
        </p:spPr>
        <p:txBody>
          <a:bodyPr>
            <a:noAutofit/>
          </a:bodyPr>
          <a:lstStyle/>
          <a:p>
            <a:pPr algn="l"/>
            <a:r>
              <a:rPr lang="el-GR" sz="4000" dirty="0">
                <a:solidFill>
                  <a:srgbClr val="C00000"/>
                </a:solidFill>
              </a:rPr>
              <a:t>ΘΕΜΑΤΙΚΗ ΕΝΟΤΗΤΑ 2: </a:t>
            </a:r>
            <a:r>
              <a:rPr lang="el-GR" sz="4000" dirty="0" smtClean="0">
                <a:solidFill>
                  <a:srgbClr val="C00000"/>
                </a:solidFill>
              </a:rPr>
              <a:t/>
            </a:r>
            <a:br>
              <a:rPr lang="el-GR" sz="4000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ΘΕΜΑΤΑ </a:t>
            </a:r>
            <a:r>
              <a:rPr lang="el-GR" sz="4000" dirty="0">
                <a:solidFill>
                  <a:srgbClr val="C00000"/>
                </a:solidFill>
              </a:rPr>
              <a:t>ΘΕΩΡΗΤΙΚΗΣ ΕΠΙΣΤΗΜΗΣ Η/Υ </a:t>
            </a:r>
            <a:endParaRPr lang="el-G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779912" y="1628800"/>
            <a:ext cx="536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>
              <a:buNone/>
            </a:pPr>
            <a:r>
              <a:rPr lang="en-US" sz="3200" b="1" dirty="0" smtClean="0">
                <a:latin typeface="+mj-lt"/>
              </a:rPr>
              <a:t>2</a:t>
            </a:r>
            <a:r>
              <a:rPr lang="el-GR" sz="3200" b="1" dirty="0" smtClean="0">
                <a:latin typeface="+mj-lt"/>
              </a:rPr>
              <a:t>.2 ΑΛΓΟΡΙΘΜΟΙ  (10 ώρες)</a:t>
            </a:r>
            <a:endParaRPr lang="en-GB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348880"/>
            <a:ext cx="820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+mn-lt"/>
              </a:rPr>
              <a:t>Στόχοι</a:t>
            </a:r>
            <a:r>
              <a:rPr lang="el-GR" sz="2000" dirty="0">
                <a:latin typeface="+mn-lt"/>
              </a:rPr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περιγράφετε την έννοια του αλγορίθμου και να διακρίνετε την ύπαρξη συγκεκριμένων χαρακτηριστικών που χρειάζεται να έχει ένας αλγόριθμος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αναγνωρίζετε βασικές έννοιες στην Ανάλυση Αλγορίθμων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αναγνωρίζετε τις διάφορες μορφές αναπαράστασης αλγορίθμου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αναφέρετε τους βασικούς τύπους και δομές δεδομένων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διακρίνετε τις βασικές εντολές και δομές που χρησιμοποιούνται σε έναν αλγόριθμο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προσδιορίζετε τον τρόπο λειτουργίας των δομών δεδομένων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εκπονείτε απλούς αλγορίθμους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εντοπίζετε και να διορθώνετε τα λογικά λάθη ενός αλγορίθμου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εξηγείτε την ανάγκη δημιουργίας της κατάλληλης τεκμηρίωσης.</a:t>
            </a:r>
            <a:endParaRPr lang="en-US" sz="2000" dirty="0">
              <a:latin typeface="+mn-lt"/>
            </a:endParaRPr>
          </a:p>
        </p:txBody>
      </p:sp>
      <p:sp>
        <p:nvSpPr>
          <p:cNvPr id="34818" name="AutoShape 2" descr="data:image/jpeg;base64,/9j/4AAQSkZJRgABAQAAAQABAAD/2wCEAAkGBhQREBUQERIUEhIWFBkWFxYVFRQcGBYfHRYXGRgVGBcYHCcfGhkkGhQYHzIgIycpMCwtGB4xNTAqNSYrLS0BCQoKDgwOGg8PGiklHyUsKi8pKSwsKSwsLCwwLCksKSwpKS8yLCwsKTQvLCwsLCktKSwvLCwsLCwsMjUpKSosNf/AABEIAPIA0AMBIgACEQEDEQH/xAAcAAEAAgMBAQEAAAAAAAAAAAAABQYCBAcDAQj/xABEEAACAQMCAwUFBAcFCAMBAAABAgMABBESIQUTMQYiQVFhBxQycYEjQlKRM2JygpKhsVNjc9HwFSQ0Q6PB4fGDotIW/8QAGgEBAAMBAQEAAAAAAAAAAAAAAAECBAMFBv/EACsRAAICAQMCBAYDAQAAAAAAAAABAhEDEiExBPATIjJBUXGBobHRYZHhM//aAAwDAQACEQMRAD8A7jSlKAUpSgFKUoBSlKAUpSgFKUoBSlKAUpSgFKUoBXxmwMnYV9rkHta7aGV34dC+iCMf73IpOW2z7upHhggvjzC+YMN0rLRi5Okb3HvaHPf3A4dwYgayVa7IyAB+keIdNC5/SHqSAu5DVduHWtvwy1CPMEQbvNPIA0jn4pJJHPecn/sBsAK41wHtGbKFltFT3uUASTEApbIPgt416PKMlmPwhmwdWnAiLxgzGe5kaWTxlnbUR8i2yj0UCubyJfM7RwOW64+J2iT2scNBwLkv6xwXDr/EkZU/Q1s2PtK4dMdK3kSt5S6oifkJgua5h2f7CXl8A6r7rAf+bOp1MPOODZj83KjyzXQODeyWyhw0yteSDfVcHUoP6sIxGB+6T61aLk+UUnGEdk7LnHIGAZSGUjIIOQR5gisqxjjCgKoCqBgAAAADoAB0FZVc5ClKUApSlAKUpQClKUApSlAKUpQClKUApSlAKUpQFd7d9qRYWjSLhp3PLgQ/ecg4J/VUAsfRceIr888St2lZLfUTqJlmc/E3eyST+J3JNXHtzx03nEJGBzDblreIeGQftpPmzjTnyjHnUZwbgMt3My24AxpEsr50R7bLgbs+CToGOuSRkVlyT3+RtxY0oW/f8EZNcLEuhFHdHTICqPNmOyj+Z8jUv2O7McSlmW8gt4JcYMb3cbiBPHVEC4ZifxhD02Iq2W3srgGlpLi4eRW1AqYkUN+IIEIz8y1WJZL6278Vwb1B1huVjDsPKOeNVAby1qwPmOtUx5cae7GXVJUlsWvg5n5K+9iET76uQXMfXYrrAbp4H8zW7WjwXjEd3AlxFnQ4OzDDKQSrIy+DKwKkeYNb1bTEKUpQClKUApSlAKUpQClKUApSlAKUpQClKUApSlAKrnaTt/Z2LiKeRjKRq5caO7geBIQHSPmRnwqeupxHG0hBIVSxA6nAzgeu1fmu+NyxEsw5dzdEzsJFJYKxIDlc9xMAIinchTsFGTWTpWXxxUnTMZpkWSWO3LMnOxC0iOmea+UD6wMaWfSx6d3PjXZ+A8GW0t0t030DvN4ux3dz6s2T/LwrjMsIljaPVnIK6ttiPHbbIOD9K7H2Z4r71ZwXB+J4wW9GHdcfR1avNzO1ZvqqX8ElSlKzEkd2BucXnE7cfClzHKPnNboz/myE/MmrtXPOw94sR4rxCTVy/fCmVRmOmBFQuFUEkDLdB9010CGZXUOhDKwBDAgggjIII6gjxr2sfpXyPOl6mZ0pSrlRSlKAUpSgFKUoBSlKAUrQ41x6Czj51zKsSdAWO7H8KqN2b0UE1Sr7tvd3O1pELSE/864UNMw80t84T5yH92lA6JSuZWnHL20bmCaS+iJzJDLyxJ6tA6KoDf3bDB8CproHB+MRXUKzwNrRvmCCNirKd1YHYg7ipaoG7SlKgClKUAr8++0mKWTiHFHjyohWHXIQcIphiWKNf13kdseQLHwr9BVp8S4PDcRvDPEkkb6dasNm0kFc+eCo/KoastGTjuj86WdoIkWMdFAH+Z+pya6d7OYSvDYM/e5j4BzgPNIwH5MKjPad2Dt7O1W7s4uUVlRJEDyGN0kOjdMtgh2Q5UeY32re9mEoPCrcAAaA8ZAz1WVwTg75PX615/UQcY/X9m2ORTqu+CyXYfQeUUD47pcEqPUgYJwN8ZGemR1rWjRbWB3Z2fQrSyO57zkLqZjjYbLgAYAAAAAFatpw2TiE9yhupraG3kWIJblVkkYxRys7yFSQv2oAVcfCSSa0e1PCbm1i91MxuLa7ZbUTTBeZbGUiPMhQASoVZsEgENpBJDZFY9PNxTKPLFOiQ7Fcags7C2t5ZGe5eLnyRxRSyyhpiZmLxwqzKMyYywHSprspeWrGWO0lbAfU1u6uhgLbnEUirJGrHJx8Oc4xvW/wDs/DZQCC3TSo3JO7O3i7t1Zz4k/0wKhu0EAHFuHSptK3vET46tFyGfDearKsZHkW9a9MxlrpWE5YKxQBnwdIYkAnGwLAHAz44PyNV/s1xi8kleK7teVpQNrUHQG1Y5YOphIMd4OCP1lU4BAsdKUoBSlQHabtULbEMQEt065SMk6UXOObKR8MYO3mxGB4kAT9at9xSGAappo4h5yOqj82IrlfFuH3VzvJxK536omI4f2eXEVYr83J8yajrfs1ye8LWymb8RV0f56pObk/UVbSDpM/tK4cpwLuOU+UIeY/9FWqHvPagJ9UXDYnklDFXlnjkjihx+JWAd38kAHqRUbEpaPS68vIIKo52ztsyhcHHiOnnSzs0iRY41CIowAP9bk9STuanSDWg4T9r7zcSNc3P9rJju/qxIO7Evoo+ZNeV1cuS0CMxuBblshAseSwUNls6XyrYGSOuc1JSSBRknFaM18Tsuw/n/4q1EGdi7RwxrcOHmCAOR4nxPQfngZrztOLyWtwbm3XIbHPhyAJgNg652WYDoejDut4Ea9fKmiLOr8I4xFdRCaFtSHboQykdUdTurA7FTuK3a4XHwCBDqjjETfiiZ42/ijYGpey4zeQforyRl/BcATL/EdMv/Uqmlk2ddrCViFJUaiASBkDJxsMnYZqn9me3rSzLa3caRSPnlSRsxjlIBLJhgGjfSCQCWBAO+RirnVCSudjrm+lV5b5UiDFeXEI9Lp3e/qPMbI1EqM4JC6sLq0jLjXbWK3m92SKa6uMBmigVSYwc6WkdmVEBxtk5PlVg1Dpnf8A1/ka51wvmcu9aHQbpr65BMpbSCJSkevG5VYRGQB1GOmc1yy5NEbReEdTo0PaV2yWbhk9tLbXFtLIYhHzURo5CJ420iWJmQHCk4Yjoay9lMRXhcZIxqlmYD05rDbc7d3zrYtVu3b3e9gWa3lDI5Ii7p0ltwjd6I6cZKqwYr18J7h/D0t4kgiXTHGoVRvsB6ncn1rDmzOcaZqxw0u0arxTW1w13aoJeYqrPASF5unISSNzssqglcNswwCVwDVa7T9uJp7M2pt2e4R457hnTkxwxx3KSDUA7tnCKNs7B2BOmrM0UV2G1qWRJGjB1OAxXCv8JGQHDLg53Q1tWdhHCnLijSNPwoqqPngDr60h1EoR0kSxKTsjbbthNZ2mmSwvZ2jV3Lme2lDDLOTzQ4YgA4H2ecAbVO9nbFpnHEZ3jkkki0wrCxaKGJiHwjEAyM+FLPgZ0qAABvq2tmkS6YkWNfJQAB8gNhWn2Um9yujYHa3m1y2vlGw701sPTcyqPIuPu1ow9RrelnLJi0q0XelKrPaLsYZ5xdW872twE5ZddZDAHUpKK6hmU5xq1KQxDK22NZwLNSleN3dpFG0sjBI0UszHooAyST5ACgNLtDxxbSHmY1ux0RRg4MjkHC58BgFi3gqsfCqDbW5BeSRuZNI2qWTGNRxgBR91FHdVfADxJJPrNxB7uX3qRSgIKwxt1jjODlh4SPgM3kAq/dJOVXSIFKVpy8QwcKM+tXBuVjJIFGTUe16x8cfIV4MxO5OaURZlLKWOT/6rClKkgUpSgFKUoDV4ijaNcX6aJlmi/bjOpR8jjSfRjXYbG/FzbJPC2BLEHjJGcalypI9MjauUVb/Zbef7vLaeNvMwUf3cg5sf0Bd0H+HVJosiU7F9mTZwvzSr3Er65XBZtRChFy795jhdRJx3nfAAOKcX7HrLK1xBPLaTsBraPQySYACmSKRWVmAGNQw2ABnAFWGlcmk9mWTrg5p2q7PSwQZlvri5mlcQ28KhII2kfIDSCEBmVAGkILYwhzUhy04fYER7rbwErnqxVScn1Ztz6tXwXXvt+9z1gtddvB5PISBcTDboMCIH0k868+2L/wC7Kn9rc20XzDXMWofVQa87M05qC4NeNPTqZI8KsORBHD1KIAT+JvvsfUtlvrW1X3NfVWsvLO3BjUV2msXkty0P/EQss8B/vIzqVfkw1IfRzU4I683TFWVxdoh09iV4LxVLq3iuY/gljV18xqAOD6jofUVu1UOwD8prux8IbjmRjGwjnHNUD0EnOX92rfXsxepJnntU6KvL2hn0cxFQtcPyrKIg5bGo+8TPnaPQpk0gbKAMlmAET24vmnli4fkMkYSe6IGA5B+xhxk4DOpkI8o1HRqnltDG1pOy4EcLQOP7PXye/wDshoAufJ89AapgJ97v9Xx++HOfLkQcv6aNP86suSD3Vic5GN9twcjA39N8j6VlWpwvIjCM/MdMI7/icKC5/Nvp08K266EGrfT4GkdT1+VVzh0ckWiMl51LSGSVyQVIxpAVskgnOMHHiNiBUhfXwVgSGOtwg0qT1zjOOigDcms6kgUpSpIFKUoBSte04hHKXEbauW5RuuzDqN+vXqK2KAUpSgFSnYi75XEwucLc27IfV4WDp9dEs38NRdfbebl3FtN05dzGc+jnkv8ATRMx+lRLglHY6rfbnjTwW4htzi6uX5EH6pIJeY/qxoGf5hR41ZKoFhce+3kvEDvCmq2tfIqrfbTjfHfkXSD+GMedZMs9EbOsI6nRI8L4alvDHBEMJGoVfPbxPqTkk+ZNQ/bQ4S1b7q8QtS3oOZjP8TCrDUP2xsGmsZ0j/SBOZHjrrjYSoB82QD615MX5rZua2JETgy8sOMqgZkxv3mIRtXh+jcY8fpW9EtVtOJhpIbtFAt54lLOMZZ3eFLeM+JwJpPlVlhNWS3Ib2NlI6wmirYj6VjcnatTitJxT3K7wc6eMMB0ewUt80uGC/wApWq51S+zv2nF7lx0htIIj+1JJLKR/CI/zFXStWH/mjhk9TBFc87dcPNrdDiA/4eYJDc/3bA4hnP6p1ctj4dw10OvG8tEljaKRQ8bqVZT0YEYIPoQa6lDk9l9lcPBqyGV7jfGQXmII+QyB9akpfhPyP9K0Lng5t5Tw+ZnwumW2lyNUsSSKwUtjd4yFRh4qVb720jXVEELStm6tdO4+H+lU7j/bB4p/dbaEzzYyRhsDI1YAXc7HOegqbILRSqpwvtuxdorq3eCQIzgYbv6VLFQrYOcKcbnNe9n2xW4uIoIV1JJCzlicMhGvukeB7v8AMH5rQM+2TtGsFwCVEVwhf9lsqc+m+P3qsIPlvXNOGQTG1W3dy8V2rqmckxSo5IQ58GKAfX0Oc7Dh3u1nHxK1kcMuOdGxGl+/oZcADG/nnb1FRYJvgl2LX/aLPkiO4Z8DqdWSB9dhW/2d7U+8sY5IWgl0h1Vs4dD95SQP9fXEXDB7xJxOFf8AmJEy/MxFl/nio/hF9JMrcQm0ottbtDGBtrfQRk58e8NvMjHQ1FgkZPaGBFzBFktOY411fEo05c7bHvAfM+hqxWvHIZJ3t421SRjLYBwNwCNXQkEj/Wa5LDwhikGnPNmciMZOyghQ3yLlt/1Kt/Zyy5MnEDb7mJOWh6lnVWyfmXTOPWibJL1q3x4+VaPHSRazFfiWJ2HzVSw/mKpvZrg7O1rfQSM7FmF0XbPz67nIPTf7pq/sgYFTuCMH5HY1ZbkF77a8ZYWaRW7YnvCIYmHVA6lpJuv3IgzZ89PnXyxskhiSGMaY40CKPIKMD67VUexnEfeiJ5DhLG2WzDNgDWADcy79O6kK59G86tHD+MwXGeRPFNjry5Ecj5hScV4/VScpV8DbhjSv4m5X2mK+VkNBSLmWKwmFpc/8C8ouYHGf92ZZkcpJp+GHmspVjsNek+Yt3Aw6wRiVxI4QZdTkP5MD45GDWHZG0EtzxCWUBvtEtQrAECNIEkxg+DNcuT57eVYXHs/eAl+GXHuwJJNtKpktievdXIeLJP3Gx6Vu8ByimnuZfFSk0ycjuMVo8Z4wkMTSytpRRv4k+AVR4sSQAB1JArQSy4pjSYLHP4xcz6fno5Gr6avrUjwvsgRItxeSi5mQ5jULoghOMao4ySS+5Gt2Y+WnJFI4cktpbIPJBboy7D8IeG3aWcabi5la4lXOdBYAJFn9SNUT5g+dWKlK3JVsZuRSlKkFL9qMatbwopC3TTj3d/wMqs8jEeKGNWVh0OselVzg/EufEHK6HBKSJ4o67Mn/AHB8QQfGt3jt37zxORwcx2qe7p0xzH0yTsPkOUnzDV4R2SrI8qjDOFDb7HTkKxH4sHGfIAeAq8SD3qi9vuD6cXkCgTQMshIG7KOqk+IGM/LNXeaUKMn/AN1EyHVnO+euf6fKr0Cj3nFo7y+seQdRTMj9e6O6xQ+o0kfX1r6eGpYcTjlACwThkB6CNiOnoCcY9GPlWHCLVOHcRaJl+znAEMn4d/0Z+uF+i+dWnjvB1uoGhY4zgq2M6SOjY/l8iajkgiLrscTeR3EcpWISiZojqwGzksg6d7G/l/Koe64FctcS2KArZyTc5nxsAcEqG6dRjT5qPCrzY25jiSNm1lUVS34sADP1xXtU0CE4Rwh4ry6mYAJJyxHg+Crg7eGNhXjc9hbeSYzNrwW1tEGxGzfiIxnx8D41YaUoGhJwiJWWdYgZIoikYBwAMHCgdAdyM+tU3hkl3YsjvBLKswd5EQbiRmONRAO4VVOP1j610GlKBBdkeFvDE7SqEeWVpeWOkeei/P8A8VO0pUkFZ4hxEiwFmikmfiVyGVB3pQrqVj26lnliH0xVqi4S0sQsZobO6u41VHuhGQbTA+CSZSGmnAwAqFemXx1bx7M9lY7yBJ2kljeO+upI2iYBiGflsM4JGeWO8MEY2IO9XuysEgjWKJBHGo2UDAHmfUk7kncnc15U86hajzbNsYOSV8EHB2EgVAGkuXlA2uGuZucD5q2rC/IDHmDUjwTnhGjue88blVlGAJlwCshUfC2+lh01KSNiKX3aS1g/TXMEZ8mlQH+HOT+VQt57Q4sH3aGW4P4ipii+ZklAOP2VasbcmtzvGO/lNHiPaa4seIXhgaBY2jt5JOekjAHQ6ahodcd2Nc5z0HTFT3Zj2izS3EVvdRQ4nJWOW3ZyMhGcBkfJwVRu8GPhnrmuccRtpLmaS4mxK0hGYUYpbpyxoAkdu84Gk7YxnJ04NdJ9mXZuNoIOJyMZJ5IsoNOmOAMMMkab77aS5JJA20g4rV085zlUX5Vz3yM+OGPH5o+Z8d8cF+pSlegecKUpQEbx1nKJFG7RtLIsetcalGC7lc9G0IwB8CQfCtLhimS6ubly2IibeFcnAUKjyvp/E0ndyfuxJjqcyXFrdmjzGMyIyyIM4yVOSmfDUuVz4as1hZQ/aNMhOiUAsjAgq4GnVg9CVAVh5ovrkDknZ18xWjO7GSZJZ2A6O8mJXdz+rzCAPNx5VYagJ+DtA8nD/hngV2tHYkB4WdWTcdcFFibY40+tT9dEQR/EGOoDwxWrUjfQ5XI6j+lR1XINa94bHNo5iBtDh167EdDt/Toa2aUoQKUpQClK8uEcH9+uZ1eWaOG3WNQIXKMzupcsWHUKukAdMk5qmTIscdTLRi5OketK1eHu2HjkOqSKWSFmxjUUcgPgdNS6W+tbVWTtWiHsKxlmCKXY4VQWJ8gBk/yFfJpNKs3kpP5DNVzivGVnUQqcR6Fe4fwC6Q3KHqR8Xku3U1Wc1COploQc5KKPXgdjKbWJZZ5guksIo3aJV5jGQ6uWQXbLndj6YrSvuFx27K8sYmgJwzSamePyY5OGXz7uR13xUpa9o4ZB1ZXP/LZGEnmCEAJI9RkVuyxCVMEEA+DDf6j/ALV8xLNkUrne59PHBi0VCrXvz/Zja2EUe8UcaeqIo/morwu+JrqMKKZ5PvIMYX/EY7KPTc+QNaltwmZRyObpt1PdZc87SR+j1HZQDkahk4wNsVIpHHbxHAEcaAscfmSfEn16muTST5vv3/R2TbXFd+37NjstwZrviUUNzpmiEUk0sIB5QwVWLVneTLsdm2Ok93aur8H4wssdviPl8635qqCMKBy+70HhKuNvyqudj+y0sdlJIwMd3eYLk/FBGRhEH66RszY/tGbwqwcMs/t2kC6IYoxbwrgjYHMjAH7pKxoP8InoQa+h6fH4eNRfJ811OTxMjkuPYmKUpXczilKUApSlAV/tl2W99iUowjuoSXglP3Wxgq2OsbjusPLfqBVK4bfmVTrQxSoxSWI9Y3HVT5jxDeIINdVqj9vuBmM/7TgUlkULcovWWIffA8ZIslh5rqXyqydAjajbu30nI6H+XpW/FKHUOpDKwDAjoQRkEehFJ49SkV0IIilKVJUUpSgFe/Zm9EF68bbLdKuk+HNjUgof2o8EesZHjXhUdxvLIIY97l2XkKPi1hgVkHkqkai3QAHNcs0FODTLwlpkmjdnTl3t3GdiZhMvqskad4eY1o6/MV6VaO0HZxLrS2t4pUyFkjC6sHGpCHBVlOAcHoQCMVz63hhlQOIb+6VgCDc3ccMZB3B0W5Jx8xWfBn1QSSbaOuTHUrs9+OcUjiikDyIrmNwqlhqYlSAAvU748KhOC9mLie1SCG0kUFUDPKOVH1DSbt32zgjKqepqWbjj2ciR2tpYW7OGYlI5HdVG2ppCULZYgDI8/Ktie5uLqM8+6lw2RpiIiTyyRGAzfJmIrL1edWlNVXfe5r6TDNpuHv33saXDeHNZ3Etk7xsQiTARFiq6sq6d45B1IG3xnXnAzUqTVT4fNHC0EmgI3u0iSBFGppBLEmkAbs5dWxUuvD3n71ySqHpAp7v/AMrD4z+r8Pz615eaKctT2XaPXwSahp5fbPWHj8LvoVwds6uiHfGFY7Oc/hyPWvHtFaPLHy1XUDnbJAZvu6iOiKe+d9yqjxrZj4QiEtEXiyckRsQpPnyzlM+oFfbi8S3TVLKSCdtWnUx/CoRRqPoBVE0pJ4zq03FrJ/h0fsN2wimSOyYTRXEcQAWdg5lCAKzrMpxIehPQ79AKuFcx9lVktxNJfSMFljDQpbnaSBWILSSqdw8mkYxsFHUknHTq+jxuTinPk+XyqCm1B7ClKV0OYpSlAKUpQChFK87iYIjOc4UFjgZOAMnAHU+lAcvNh7ndzWIGIx9vbeXKc96Mf4cupceCslY2HExKpbSU+0eMBsZYrnJGPkdvDB8qnO0Vs167pGU96g03NkwxpmhdFV4y2d1Zg6EjpmFvKqrPdvcRt7qeVdKQsiS7PFjJ0SIVbHeIOcd4A4O4IumQbN7Dhs+B/rWtUyy52IyK0p+Hkbr09f8AOrkGnXhdTOCkcSB5pXCRqTgZwWLMcHCKqsxOPD1rCXisKtoMqa/wKwZ/oi5Y/QVpTcUHOj/T2kiMWimli5YYlSpVRMO+CrEYIqJN1tyFzuWiHsS2C11ePgDJWBUhRfPLtqfHrqX6VhwLi9hFOsFjC8jy6gZ1UkPpGWzcTMDIAN+6WHlULxJWlXVfXLTRLuUcRxwjyLIgAb98kelTPZGxBzxKXuRiIiBSMaYtmeYjwLhRgeCKPxGvOywkoXllv7I1QknKoIuYFci4RxBYLGPmE5TVEFAyzsjugVR4k6f89qmeyntCiEM9xcygzSXBkjt1JMukxRBIlj6jGkrk4BwWzg5qvcE4Ic62GZWLM7EkhNbFmVfADLHp161PSqWNysZmpVRGFrgyz3DCI6UV5NTOOWMErArKDqbTvsBkt6ip+Ka70gm0j6DYXABG3Qgx9R061rcPiDpAn9vK90/qiEGMH03tx+6atFWydPjyO5Lf6l8XU5caqL2+hVI7GVZmn9yYuSSM3MJVSQAxQeBbAyeprObi9wsixvbxw6tleWYlCfwakQgN6EjPhmrRWEsQdSrAMpGCCAQR5EHqKo+kxPlfdnRdZmXD+yIgcLuX/SXCRDxEMW/8cpOP4a2bDgMUTcwAvL/ayMXf6Mfh+S4rEWEsW0EgKf2U2ohfRJB3lHowYeWK3oC+O+FB8lLEfmVH9K7QxQh6VRwnlnk9TbNfiVy1upvYjongRnVvxADU0L/ijfGCPMgjBANdpifKg4IyAcHqPQ1yLh3DTeXsVoBmNCtxcHwCI2Y4z6ySKNvwo9dfrqjgxSlKkgUpSgFKUoBXjdh9DcvSHx3dWdOfANjfB6ZHnXtSgKDfcFmjRZEinijDNJFyeW9xYux+0RUUlZ7VyMmIZI2wuy8uV/8A5YXgzxKC2kdccuaDnRykbk56PF4d0O3U1aaUBU09mNmCdXvLg+DXl3gfLEg/nWxb+zjhyHPucUh85g0p/OUtVkrGSQKCzEAAZJJwAB1JPgKA8LPh0UIxFFHEPJEVR+SgVyr2kcbF5dG0GGtrY4ddissxGSG81jUgY/EzZ+EVJdsPaZzAkPC5W1837S4EStCFCvlVaTZyX0boCMZ3FUi2g0KFLFjuWZurMSWZz6liT9aglI0peARFSoUjKsFyzsqZBGpUYlVIz4AVYuIdrZ57Q2gt1g1RcqSXmhgF06W5SAZyVyBqxpz44pYWgK6mGc9M/wBa90sEBzj6HpXOUFKr9jom1waVvw3CDrgDAUYzgDYZYgV4cT4vyYJB7vcL9m+ltCsurScZZHbG+NzUvNEzHZ9C+OANR+pyAPpn1FaPEYIYo2lkjEpHQONbMxOFVS+dyxA+tXIITg3aS1MwxOirHaxQrrym+pi/xAeCR1bIplcakYMvmpBH5jaoqz7OR8orNHG0jtzHIGAG8AhG6hRhRjHTPiaW/Z2NJA4Rcg5Dp9m/nhxHhZAfUfMHc0BMUpSoArXu7krpVEMs0jaIox1kY9B6KBuWOygEmvetTsj2hS14nLLdnue7AArBLIYCXyseqIMAWQFmJAyQoBwKkM6X2N7LixgKsQ9xI3MnkH33xjC56IoAVR4AeZNT9RnB+09rd592uIpiBkqjgsv7SfEv1FSdWOYpSlAKUpQClKUApSlAKgOM9vLG0YpPdRrIOsakvIPnHGCw/KpDj1nJNazRQyGGV4nVJBkaGKkK2RuMHxG/lXBn4PNZ5jlsp4cdWWJ5EY+JEsYYN8zv51xy5JQVxjZ1xQjN7ujpNz7aLRc6IL2YDxSDAPy5jKT+VUrtp7UU4isUMUNytt3nmVlT7TGkICEdtaKSxZMdQuQcYqDbiSDrrHzil/8AzWhcxh2DwpMzFhqCQT5PgJF7mNa5/eGQazR6jK3Th9maJYMa31fgm7W7SRdUbKw9D09CPD5Gt6ztNZ/VHX/Kob/YUs2H9wvebj447edD9JCFyPmamOGdl+MrgR27MnldG3Uj96OTV+amtGPI5cxaOM4KPDTJgCvtZXXCL+EZlsWkGN2tZEl/+jaH/JTUU/aKFG0Ss1u/4biOSI/9RQP511KWbl5drEupsncKFUZZ2JwqIo3ZidgK1OKdnZY7q0a6b7UxzT8lSDHDgxpGuR8cmZWLP0yAF2GTa/Z1wUXLHiUneRXeO1XbTgHS9z6s51Kp8FG3xGt32j8GkLQ3sSNJyQ8cqIMuY30HWoG7FHjU6RuQW8qmit7lZpXlb3KyKHjYOp6MpyPz8/SvWqlhSlKAV5QW4TUR1ZizHxJOAPyUBR6KK9ageJdpTrFvZRm6uXbQqpugbxy2d8dSAdh8RWgNvidtz5YreEA3sjDkuPjhwe9PrHeVUAJ67kY3zXcBVO9nnYL3BWnuH519MBzZPBR1EUfkg28s4HQAAXKrlG7FKUoQKUpQClKUApSlAKUpQDFKUoBSlKAVhLCrAqyhgeoIBB+hrOlAYxRBVCqAqgAAAAAAdAAOgrKlKAr3GOwNncyGZ4jHMessLvE59WaMjWf2s1Et7LYhuL6+Uf4lucfV4Sf51dmbAydgK4dx3tnLxIlslbUk8uIdGUHAeX8bHGdJ2XYYyCx5ZcscUdTOuLG8jpH3tM8VrNF7lc3F/guJgZIuWBpwvfWJUJ1HOxJGnpvURfdpboD7O3jUebSM5H7qBf615rchn5UYaaXwjiUu/wDCmcfM4FXDgPsvubgh7xvdIf7NGDTt6M4ysQ/Z1H1WskMubK/LGkaZY8WNbu2Urh1tccTfkxNJcv8AeQfZQRg9GmZM5XxA1MW8Aa7T2J7BQ8OTIxJcMoDy6QMDry41+5GD90depyam+D8FhtIhBbxLFGPur4nxYk7sx8WJJNbtbIQ07t2zJKd7LYUpSuhQUpSgFKUoBSlKAUpSgFKUoBSlKAUpSgFKUoBSlKA+EV+V+GWiHi8sOheVzmHL0jRjUdtPTFKUB+m+D8NigiVIYo4l0g6Y0VR064UAVvUpQClKUApSlAKUpQClKUB//9k="/>
          <p:cNvSpPr>
            <a:spLocks noChangeAspect="1" noChangeArrowheads="1"/>
          </p:cNvSpPr>
          <p:nvPr/>
        </p:nvSpPr>
        <p:spPr bwMode="auto">
          <a:xfrm>
            <a:off x="155575" y="-2193925"/>
            <a:ext cx="3943350" cy="458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93787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2.2.6 Δεδομένα και αναπαράστασή τους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pic>
        <p:nvPicPr>
          <p:cNvPr id="1026" name="Picture 2" descr="http://ebooks.edu.gr/modules/ebook/show.php/DSGL-C127/577/3739,16391/images/img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412776"/>
            <a:ext cx="2020633" cy="1584176"/>
          </a:xfrm>
          <a:prstGeom prst="rect">
            <a:avLst/>
          </a:prstGeom>
          <a:noFill/>
        </p:spPr>
      </p:pic>
      <p:sp>
        <p:nvSpPr>
          <p:cNvPr id="8" name="7 - Σύννεφο"/>
          <p:cNvSpPr/>
          <p:nvPr/>
        </p:nvSpPr>
        <p:spPr>
          <a:xfrm>
            <a:off x="2627784" y="1484784"/>
            <a:ext cx="3456384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Τα δεδομένα δεν έχουν νόημα αν δεν συσχετιστούν μεταξύ τους.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0" name="TextBox 7"/>
          <p:cNvSpPr txBox="1">
            <a:spLocks/>
          </p:cNvSpPr>
          <p:nvPr/>
        </p:nvSpPr>
        <p:spPr>
          <a:xfrm>
            <a:off x="611560" y="3212976"/>
            <a:ext cx="7776864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l-GR" sz="2000" b="1" dirty="0" smtClean="0">
                <a:solidFill>
                  <a:srgbClr val="C00000"/>
                </a:solidFill>
                <a:latin typeface="+mn-lt"/>
              </a:rPr>
              <a:t>Κάθε γλώσσα προγραμματισμού υποστηρίζει </a:t>
            </a:r>
          </a:p>
          <a:p>
            <a:pPr algn="just"/>
            <a:r>
              <a:rPr lang="el-GR" sz="2000" b="1" dirty="0" smtClean="0">
                <a:solidFill>
                  <a:srgbClr val="C00000"/>
                </a:solidFill>
                <a:latin typeface="+mn-lt"/>
              </a:rPr>
              <a:t>διαφορετικούς τύπους δεδομένων.</a:t>
            </a:r>
          </a:p>
          <a:p>
            <a:pPr algn="just"/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Οι πιο συνηθισμένοι είναι:</a:t>
            </a:r>
          </a:p>
          <a:p>
            <a:pPr algn="just">
              <a:buFont typeface="Wingdings" pitchFamily="2" charset="2"/>
              <a:buChar char="q"/>
            </a:pPr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 αριθμητικός</a:t>
            </a:r>
          </a:p>
          <a:p>
            <a:pPr lvl="1" algn="just">
              <a:buFont typeface="Wingdings" pitchFamily="2" charset="2"/>
              <a:buChar char="§"/>
            </a:pPr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ακέραιος </a:t>
            </a:r>
            <a:r>
              <a:rPr lang="el-GR" sz="2000" i="1" dirty="0" smtClean="0">
                <a:latin typeface="+mn-lt"/>
              </a:rPr>
              <a:t>  34    16000    </a:t>
            </a:r>
            <a:endParaRPr lang="el-GR" sz="2000" i="1" dirty="0" smtClean="0">
              <a:solidFill>
                <a:srgbClr val="C00000"/>
              </a:solidFill>
              <a:latin typeface="+mn-lt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πραγματικός    </a:t>
            </a:r>
            <a:r>
              <a:rPr lang="el-GR" sz="2000" i="1" dirty="0" smtClean="0">
                <a:latin typeface="+mn-lt"/>
              </a:rPr>
              <a:t>23.12      34.0       89.99009</a:t>
            </a:r>
          </a:p>
          <a:p>
            <a:pPr algn="just">
              <a:buFont typeface="Wingdings" pitchFamily="2" charset="2"/>
              <a:buChar char="q"/>
            </a:pPr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 λογικός </a:t>
            </a:r>
            <a:r>
              <a:rPr lang="el-GR" sz="2000" i="1" dirty="0" smtClean="0">
                <a:latin typeface="+mn-lt"/>
              </a:rPr>
              <a:t> ΑΛΗΘΕΣ    ΨΕΥΔΕΣ</a:t>
            </a:r>
            <a:endParaRPr lang="el-GR" sz="2000" i="1" dirty="0" smtClean="0">
              <a:solidFill>
                <a:srgbClr val="C00000"/>
              </a:solidFill>
              <a:latin typeface="+mn-lt"/>
            </a:endParaRPr>
          </a:p>
          <a:p>
            <a:pPr algn="just">
              <a:buFont typeface="Wingdings" pitchFamily="2" charset="2"/>
              <a:buChar char="q"/>
            </a:pPr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 αλφαριθμητικός  </a:t>
            </a:r>
            <a:r>
              <a:rPr lang="el-GR" sz="2000" i="1" dirty="0" smtClean="0">
                <a:latin typeface="+mn-lt"/>
              </a:rPr>
              <a:t>«Λύκειο»   «10ο  Γενικό Λύκειο Ηρακλείου»</a:t>
            </a:r>
            <a:endParaRPr lang="el-GR" sz="2000" i="1" dirty="0" smtClean="0">
              <a:solidFill>
                <a:srgbClr val="C00000"/>
              </a:solidFill>
              <a:latin typeface="+mn-lt"/>
            </a:endParaRPr>
          </a:p>
          <a:p>
            <a:pPr algn="just"/>
            <a:endParaRPr lang="el-GR" sz="2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4774" y="6021288"/>
            <a:ext cx="7632848" cy="724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4781" y="1340768"/>
            <a:ext cx="264921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Δεδομένα και αναπαράστασή τους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0" name="TextBox 7"/>
          <p:cNvSpPr txBox="1">
            <a:spLocks/>
          </p:cNvSpPr>
          <p:nvPr/>
        </p:nvSpPr>
        <p:spPr>
          <a:xfrm>
            <a:off x="611560" y="1772816"/>
            <a:ext cx="7776864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l-GR" sz="2000" dirty="0" smtClean="0">
                <a:latin typeface="+mn-lt"/>
              </a:rPr>
              <a:t>Σε μία </a:t>
            </a:r>
            <a:r>
              <a:rPr lang="el-GR" sz="2000" b="1" dirty="0" smtClean="0">
                <a:latin typeface="+mn-lt"/>
              </a:rPr>
              <a:t>μεταβλητή</a:t>
            </a:r>
            <a:r>
              <a:rPr lang="el-GR" sz="2000" dirty="0" smtClean="0">
                <a:latin typeface="+mn-lt"/>
              </a:rPr>
              <a:t> αποθηκεύουμε κάθε στιγμή μία τιμή.</a:t>
            </a:r>
          </a:p>
          <a:p>
            <a:pPr algn="just"/>
            <a:endParaRPr lang="el-GR" sz="2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4774" y="6021288"/>
            <a:ext cx="7632848" cy="724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3492" name="Picture 4" descr="http://img.c4learn.com/2012/02/Variable-in-J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340768"/>
            <a:ext cx="2016224" cy="1154252"/>
          </a:xfrm>
          <a:prstGeom prst="rect">
            <a:avLst/>
          </a:prstGeom>
          <a:noFill/>
        </p:spPr>
      </p:pic>
      <p:sp>
        <p:nvSpPr>
          <p:cNvPr id="12" name="TextBox 7"/>
          <p:cNvSpPr txBox="1">
            <a:spLocks/>
          </p:cNvSpPr>
          <p:nvPr/>
        </p:nvSpPr>
        <p:spPr>
          <a:xfrm>
            <a:off x="611560" y="2492896"/>
            <a:ext cx="8064896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sz="2000" b="1" dirty="0" smtClean="0">
                <a:latin typeface="+mn-lt"/>
              </a:rPr>
              <a:t>Δομή δεδομένων </a:t>
            </a:r>
            <a:r>
              <a:rPr lang="el-GR" sz="2000" dirty="0" smtClean="0">
                <a:latin typeface="+mn-lt"/>
              </a:rPr>
              <a:t>(</a:t>
            </a:r>
            <a:r>
              <a:rPr lang="el-GR" sz="2000" dirty="0" err="1" smtClean="0">
                <a:latin typeface="+mn-lt"/>
              </a:rPr>
              <a:t>data</a:t>
            </a:r>
            <a:r>
              <a:rPr lang="el-GR" sz="2000" dirty="0" smtClean="0">
                <a:latin typeface="+mn-lt"/>
              </a:rPr>
              <a:t> </a:t>
            </a:r>
            <a:r>
              <a:rPr lang="el-GR" sz="2000" dirty="0" err="1" smtClean="0">
                <a:latin typeface="+mn-lt"/>
              </a:rPr>
              <a:t>structure</a:t>
            </a:r>
            <a:r>
              <a:rPr lang="el-GR" sz="2000" dirty="0" smtClean="0">
                <a:latin typeface="+mn-lt"/>
              </a:rPr>
              <a:t>) είναι ένα σύνολο αποθηκευμένων</a:t>
            </a:r>
          </a:p>
          <a:p>
            <a:r>
              <a:rPr lang="el-GR" sz="2000" dirty="0" smtClean="0">
                <a:latin typeface="+mn-lt"/>
              </a:rPr>
              <a:t>δεδομένων, τα οποία είναι έτσι οργανωμένα, ώστε να υπόκεινται σε</a:t>
            </a:r>
          </a:p>
          <a:p>
            <a:r>
              <a:rPr lang="el-GR" sz="2000" dirty="0" smtClean="0">
                <a:latin typeface="+mn-lt"/>
              </a:rPr>
              <a:t>συγκεκριμένες απαιτούμενες επεξεργασίες.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Πίνακας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Στοίβα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Ουρά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Λίστα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Δένδρο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Γράφος</a:t>
            </a:r>
          </a:p>
          <a:p>
            <a:pPr>
              <a:buFont typeface="Wingdings" pitchFamily="2" charset="2"/>
              <a:buChar char="q"/>
            </a:pPr>
            <a:endParaRPr lang="el-GR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el-GR" sz="2000" dirty="0" smtClean="0">
              <a:latin typeface="+mn-lt"/>
            </a:endParaRPr>
          </a:p>
          <a:p>
            <a:pPr algn="just"/>
            <a:endParaRPr lang="el-GR" sz="20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021288"/>
            <a:ext cx="64484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http://www.comscigate.com/cs/IntroSedgewick/20elements/25array/array2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17032"/>
            <a:ext cx="1775890" cy="792088"/>
          </a:xfrm>
          <a:prstGeom prst="rect">
            <a:avLst/>
          </a:prstGeom>
          <a:noFill/>
        </p:spPr>
      </p:pic>
      <p:pic>
        <p:nvPicPr>
          <p:cNvPr id="63497" name="Picture 9" descr="http://kulpreetwalia.blog.com/files/2012/08/st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73016"/>
            <a:ext cx="1406050" cy="1008112"/>
          </a:xfrm>
          <a:prstGeom prst="rect">
            <a:avLst/>
          </a:prstGeom>
          <a:noFill/>
        </p:spPr>
      </p:pic>
      <p:pic>
        <p:nvPicPr>
          <p:cNvPr id="63501" name="Picture 13" descr="http://en.citizendium.org/images/b/bf/Linked_list_data_form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797152"/>
            <a:ext cx="1104057" cy="829069"/>
          </a:xfrm>
          <a:prstGeom prst="rect">
            <a:avLst/>
          </a:prstGeom>
          <a:noFill/>
        </p:spPr>
      </p:pic>
      <p:pic>
        <p:nvPicPr>
          <p:cNvPr id="63503" name="Picture 15" descr="http://upload.wikimedia.org/wikipedia/commons/thumb/5/52/Data_Queue.svg/1280px-Data_Queue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717032"/>
            <a:ext cx="1152128" cy="753809"/>
          </a:xfrm>
          <a:prstGeom prst="rect">
            <a:avLst/>
          </a:prstGeom>
          <a:noFill/>
        </p:spPr>
      </p:pic>
      <p:pic>
        <p:nvPicPr>
          <p:cNvPr id="63505" name="Picture 17" descr="http://upload.wikimedia.org/wikipedia/commons/thumb/f/f7/Binary_tree.svg/220px-Binary_tree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4509120"/>
            <a:ext cx="1296144" cy="1078157"/>
          </a:xfrm>
          <a:prstGeom prst="rect">
            <a:avLst/>
          </a:prstGeom>
          <a:noFill/>
        </p:spPr>
      </p:pic>
      <p:pic>
        <p:nvPicPr>
          <p:cNvPr id="63507" name="Picture 19" descr="http://courses.cs.vt.edu/csonline/DataStructures/Lessons/Graphs/graph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581128"/>
            <a:ext cx="1392089" cy="1044067"/>
          </a:xfrm>
          <a:prstGeom prst="rect">
            <a:avLst/>
          </a:prstGeom>
          <a:noFill/>
        </p:spPr>
      </p:pic>
      <p:sp>
        <p:nvSpPr>
          <p:cNvPr id="22" name="TextBox 7"/>
          <p:cNvSpPr txBox="1">
            <a:spLocks/>
          </p:cNvSpPr>
          <p:nvPr/>
        </p:nvSpPr>
        <p:spPr>
          <a:xfrm>
            <a:off x="611560" y="1196752"/>
            <a:ext cx="7848872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Πού αποθηκεύονται τα δεδομένα;  </a:t>
            </a:r>
            <a:endParaRPr lang="el-GR" sz="2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12 - Ορθογώνιο"/>
          <p:cNvSpPr/>
          <p:nvPr/>
        </p:nvSpPr>
        <p:spPr>
          <a:xfrm>
            <a:off x="247282" y="188031"/>
            <a:ext cx="18824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ΕΚΤΟΣ ΥΛΗΣ</a:t>
            </a:r>
            <a:endParaRPr lang="el-G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Δεδομένα και αναπαράστασή τους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2" name="TextBox 7"/>
          <p:cNvSpPr txBox="1">
            <a:spLocks/>
          </p:cNvSpPr>
          <p:nvPr/>
        </p:nvSpPr>
        <p:spPr>
          <a:xfrm>
            <a:off x="683568" y="1124744"/>
            <a:ext cx="7776864" cy="2232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l-GR" sz="2000" dirty="0" smtClean="0">
                <a:latin typeface="+mn-lt"/>
              </a:rPr>
              <a:t>Οι </a:t>
            </a:r>
            <a:r>
              <a:rPr lang="el-GR" sz="2000" b="1" dirty="0" smtClean="0">
                <a:latin typeface="+mn-lt"/>
              </a:rPr>
              <a:t>δομές δεδομένων </a:t>
            </a:r>
            <a:r>
              <a:rPr lang="el-GR" sz="2000" dirty="0" smtClean="0">
                <a:latin typeface="+mn-lt"/>
              </a:rPr>
              <a:t>διακρίνονται σε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</a:t>
            </a:r>
            <a:r>
              <a:rPr lang="el-GR" sz="2000" b="1" i="1" dirty="0" smtClean="0">
                <a:solidFill>
                  <a:srgbClr val="C00000"/>
                </a:solidFill>
                <a:latin typeface="+mn-lt"/>
              </a:rPr>
              <a:t>Στατικές</a:t>
            </a:r>
          </a:p>
          <a:p>
            <a:pPr marL="261938"/>
            <a:r>
              <a:rPr lang="el-GR" sz="2000" dirty="0" smtClean="0">
                <a:latin typeface="+mn-lt"/>
              </a:rPr>
              <a:t>Έχουν σταθερό μέγεθος, δηλαδή μπορούν να αποθηκεύσουν συγκεκριμένο πλήθος τιμών.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</a:t>
            </a:r>
            <a:r>
              <a:rPr lang="el-GR" sz="2000" b="1" i="1" dirty="0" smtClean="0">
                <a:solidFill>
                  <a:srgbClr val="C00000"/>
                </a:solidFill>
                <a:latin typeface="+mn-lt"/>
              </a:rPr>
              <a:t>Δυναμικές</a:t>
            </a:r>
          </a:p>
          <a:p>
            <a:pPr marL="261938"/>
            <a:r>
              <a:rPr lang="el-GR" sz="2000" dirty="0" smtClean="0">
                <a:latin typeface="+mn-lt"/>
              </a:rPr>
              <a:t>Το μέγεθός τους μπορεί να μεταβάλλεται ανάλογα με τις ανάγκες του αλγορίθμου τη στιγμή που εκτελείται.</a:t>
            </a:r>
          </a:p>
          <a:p>
            <a:pPr>
              <a:buFont typeface="Wingdings" pitchFamily="2" charset="2"/>
              <a:buChar char="q"/>
            </a:pPr>
            <a:endParaRPr lang="el-GR" sz="2000" dirty="0" smtClean="0">
              <a:latin typeface="+mn-lt"/>
            </a:endParaRPr>
          </a:p>
          <a:p>
            <a:pPr algn="just"/>
            <a:endParaRPr lang="el-GR" sz="2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TextBox 7"/>
          <p:cNvSpPr txBox="1">
            <a:spLocks/>
          </p:cNvSpPr>
          <p:nvPr/>
        </p:nvSpPr>
        <p:spPr>
          <a:xfrm>
            <a:off x="683568" y="3429000"/>
            <a:ext cx="7776864" cy="1872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r>
              <a:rPr lang="el-GR" sz="2000" dirty="0" smtClean="0">
                <a:latin typeface="+mn-lt"/>
              </a:rPr>
              <a:t>Επίσης, οι </a:t>
            </a:r>
            <a:r>
              <a:rPr lang="el-GR" sz="2000" b="1" dirty="0" smtClean="0">
                <a:latin typeface="+mn-lt"/>
              </a:rPr>
              <a:t>δομές δεδομένων </a:t>
            </a:r>
            <a:r>
              <a:rPr lang="el-GR" sz="2000" dirty="0" smtClean="0">
                <a:latin typeface="+mn-lt"/>
              </a:rPr>
              <a:t>διακρίνονται σε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</a:t>
            </a:r>
            <a:r>
              <a:rPr lang="el-GR" sz="2000" b="1" i="1" dirty="0" smtClean="0">
                <a:solidFill>
                  <a:srgbClr val="C00000"/>
                </a:solidFill>
                <a:latin typeface="+mn-lt"/>
              </a:rPr>
              <a:t>Γραμμικές</a:t>
            </a:r>
          </a:p>
          <a:p>
            <a:pPr marL="261938"/>
            <a:r>
              <a:rPr lang="el-GR" sz="2000" dirty="0" smtClean="0">
                <a:latin typeface="+mn-lt"/>
              </a:rPr>
              <a:t>Υπάρχει η έννοια του πρώτου και του τελευταίου στοιχείου, του προηγούμενου και του επόμενου (π.χ. ουρά, στοίβα)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</a:t>
            </a:r>
            <a:r>
              <a:rPr lang="el-GR" sz="2000" b="1" i="1" dirty="0" smtClean="0">
                <a:solidFill>
                  <a:srgbClr val="C00000"/>
                </a:solidFill>
                <a:latin typeface="+mn-lt"/>
              </a:rPr>
              <a:t>Μη γραμμικές</a:t>
            </a:r>
          </a:p>
          <a:p>
            <a:pPr marL="261938"/>
            <a:r>
              <a:rPr lang="el-GR" sz="2000" dirty="0" smtClean="0">
                <a:latin typeface="+mn-lt"/>
              </a:rPr>
              <a:t>Δεν υφίστανται οι παραπάνω έννοιες. (π.χ. δένδρο, γράφος)</a:t>
            </a:r>
            <a:endParaRPr lang="el-GR" sz="2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TextBox 7"/>
          <p:cNvSpPr txBox="1">
            <a:spLocks/>
          </p:cNvSpPr>
          <p:nvPr/>
        </p:nvSpPr>
        <p:spPr>
          <a:xfrm>
            <a:off x="683568" y="5445224"/>
            <a:ext cx="7776864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r>
              <a:rPr lang="el-GR" sz="2000" b="1" i="1" dirty="0" smtClean="0">
                <a:solidFill>
                  <a:srgbClr val="C00000"/>
                </a:solidFill>
                <a:latin typeface="+mn-lt"/>
              </a:rPr>
              <a:t>Αρχεία δεδομένων </a:t>
            </a:r>
            <a:r>
              <a:rPr lang="el-GR" sz="2000" dirty="0" smtClean="0">
                <a:latin typeface="+mn-lt"/>
              </a:rPr>
              <a:t>ονομάζονται οι δομές που αποθηκεύονται στη βοηθητική μνήμη.</a:t>
            </a:r>
          </a:p>
        </p:txBody>
      </p:sp>
      <p:sp>
        <p:nvSpPr>
          <p:cNvPr id="8" name="12 - Ορθογώνιο"/>
          <p:cNvSpPr/>
          <p:nvPr/>
        </p:nvSpPr>
        <p:spPr>
          <a:xfrm>
            <a:off x="247282" y="188031"/>
            <a:ext cx="18824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ΕΚΤΟΣ ΥΛΗΣ</a:t>
            </a:r>
            <a:endParaRPr lang="el-G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07720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Αλγόριθμος</a:t>
            </a:r>
            <a:r>
              <a:rPr lang="el-GR" sz="2800" dirty="0" smtClean="0"/>
              <a:t> είναι μια πεπερασμένη σειρά ενεργειών, αυστηρά καθορισμένων και εκτελέσιμων σε πεπερασμένο χρόνο, που στοχεύουν στην επίλυση ενός προβλήματος.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0" name="TextBox 7"/>
          <p:cNvSpPr txBox="1">
            <a:spLocks/>
          </p:cNvSpPr>
          <p:nvPr/>
        </p:nvSpPr>
        <p:spPr>
          <a:xfrm>
            <a:off x="755576" y="3356992"/>
            <a:ext cx="6120680" cy="5760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el-GR" sz="2800" i="1" dirty="0" smtClean="0">
                <a:solidFill>
                  <a:srgbClr val="C00000"/>
                </a:solidFill>
                <a:latin typeface="+mn-lt"/>
              </a:rPr>
              <a:t>Παραδείγματα:</a:t>
            </a:r>
            <a:endParaRPr lang="el-GR" sz="28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5298" name="Picture 2" descr="https://encrypted-tbn2.gstatic.com/images?q=tbn:ANd9GcRr8lfoQJxCl2Xqdd9hCmixjKKGK0Av7d0D9V3jYhs4sTvkwwrYr1xzQ6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4077073"/>
            <a:ext cx="1368152" cy="1368152"/>
          </a:xfrm>
          <a:prstGeom prst="rect">
            <a:avLst/>
          </a:prstGeom>
          <a:noFill/>
        </p:spPr>
      </p:pic>
      <p:pic>
        <p:nvPicPr>
          <p:cNvPr id="55308" name="Picture 12" descr="http://www.aperfectworld.org/clipart/special_occasions/t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861048"/>
            <a:ext cx="952500" cy="2295526"/>
          </a:xfrm>
          <a:prstGeom prst="rect">
            <a:avLst/>
          </a:prstGeom>
          <a:noFill/>
        </p:spPr>
      </p:pic>
      <p:pic>
        <p:nvPicPr>
          <p:cNvPr id="55310" name="Picture 14" descr="http://www.psealocals.org/sharedimages/Graduation/Graduates%20-%20Cartoon%2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933056"/>
            <a:ext cx="1332384" cy="1863014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620688"/>
            <a:ext cx="80772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2.2.1 Ορισμός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αλγορίθμου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Παράδειγμα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1196752"/>
            <a:ext cx="80772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Να γραφεί αλγόριθμος που να υπολογίζει</a:t>
            </a:r>
            <a:r>
              <a:rPr kumimoji="0" lang="el-GR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την περίμετρο ενός κύκλου, δεδομένης της ακτίνας του.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4904"/>
            <a:ext cx="2918417" cy="141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/>
          <p:cNvSpPr txBox="1">
            <a:spLocks/>
          </p:cNvSpPr>
          <p:nvPr/>
        </p:nvSpPr>
        <p:spPr>
          <a:xfrm>
            <a:off x="611560" y="4509120"/>
            <a:ext cx="7848872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Ο παραπάνω αλγόριθμος δίνει σωστό αποτέλεσμα για οποιαδήποτε τιμή της ακτίνας;  </a:t>
            </a:r>
            <a:endParaRPr lang="el-GR" sz="2000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2.2.2 Χαρακτηριστικά αλγορίθμων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9815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5000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49625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49625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589240"/>
            <a:ext cx="4953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268760"/>
            <a:ext cx="432048" cy="717864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2132856"/>
            <a:ext cx="2752725" cy="9144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212976"/>
            <a:ext cx="1885950" cy="75247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5633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572008"/>
            <a:ext cx="1838325" cy="5715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00760" y="5572140"/>
            <a:ext cx="2543175" cy="571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12 - Ορθογώνιο"/>
          <p:cNvSpPr/>
          <p:nvPr/>
        </p:nvSpPr>
        <p:spPr>
          <a:xfrm>
            <a:off x="251520" y="293184"/>
            <a:ext cx="18824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ΕΚΤΟΣ ΥΛΗΣ</a:t>
            </a:r>
            <a:endParaRPr lang="el-G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2.2.3 Ανάλυση αλγορίθμων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4981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877272"/>
            <a:ext cx="49339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"/>
          <p:cNvSpPr txBox="1">
            <a:spLocks/>
          </p:cNvSpPr>
          <p:nvPr/>
        </p:nvSpPr>
        <p:spPr>
          <a:xfrm>
            <a:off x="1907704" y="1196752"/>
            <a:ext cx="5544616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rm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  <a:latin typeface="+mn-lt"/>
              </a:rPr>
              <a:t>Θεωρία υπολογισμού</a:t>
            </a:r>
            <a:endParaRPr lang="el-G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16 - Βέλος προς τα κάτω"/>
          <p:cNvSpPr/>
          <p:nvPr/>
        </p:nvSpPr>
        <p:spPr>
          <a:xfrm rot="1551749">
            <a:off x="3421399" y="1797253"/>
            <a:ext cx="360040" cy="1080120"/>
          </a:xfrm>
          <a:prstGeom prst="downArrow">
            <a:avLst>
              <a:gd name="adj1" fmla="val 50000"/>
              <a:gd name="adj2" fmla="val 9837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Βέλος προς τα κάτω"/>
          <p:cNvSpPr/>
          <p:nvPr/>
        </p:nvSpPr>
        <p:spPr>
          <a:xfrm rot="20048251" flipH="1">
            <a:off x="5293607" y="1797253"/>
            <a:ext cx="360040" cy="1080120"/>
          </a:xfrm>
          <a:prstGeom prst="downArrow">
            <a:avLst>
              <a:gd name="adj1" fmla="val 50000"/>
              <a:gd name="adj2" fmla="val 9837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>
            <a:off x="1403648" y="2924944"/>
            <a:ext cx="295232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Υπάρχει λύση στο πρόβλημα;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4932040" y="2924944"/>
            <a:ext cx="295232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Η λύση είναι αποδοτική;</a:t>
            </a:r>
          </a:p>
        </p:txBody>
      </p:sp>
      <p:sp>
        <p:nvSpPr>
          <p:cNvPr id="12" name="Rectangle 5"/>
          <p:cNvSpPr/>
          <p:nvPr/>
        </p:nvSpPr>
        <p:spPr>
          <a:xfrm>
            <a:off x="395536" y="357301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CC0000"/>
                </a:solidFill>
                <a:latin typeface="+mn-lt"/>
              </a:rPr>
              <a:t>Η θεωρία Υπολογισμού διαιρείται σε 2 κλάδους: 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/>
              <a:t>Θεωρία </a:t>
            </a:r>
            <a:r>
              <a:rPr lang="el-GR" sz="2000" dirty="0" err="1" smtClean="0"/>
              <a:t>Υπολογισιμότητας</a:t>
            </a:r>
            <a:r>
              <a:rPr lang="el-GR" sz="2000" dirty="0" smtClean="0"/>
              <a:t> (Πόσο αποδοτική είναι η λύση;)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/>
              <a:t>Θεωρία Πολυπλοκότητας (Τι πόροι-χρόνος και χώρος μνήμης- απαιτούνται;)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251520" y="365755"/>
            <a:ext cx="18824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ΕΚΤΟΣ ΥΛΗΣ</a:t>
            </a:r>
            <a:endParaRPr lang="el-G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2.2.4 Βασικοί τύποι αλγορίθμων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83568" y="1124744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b="1" dirty="0" smtClean="0">
                <a:latin typeface="+mn-lt"/>
              </a:rPr>
              <a:t>Σειριακοί</a:t>
            </a:r>
            <a:endParaRPr lang="el-GR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r>
              <a:rPr lang="el-GR" dirty="0" smtClean="0">
                <a:latin typeface="+mn-lt"/>
              </a:rPr>
              <a:t>Τα βήματα του αλγορίθμου εκτελούνται το ένα μετά το άλλο </a:t>
            </a:r>
          </a:p>
          <a:p>
            <a:pPr marL="174625">
              <a:buClr>
                <a:srgbClr val="C00000"/>
              </a:buClr>
            </a:pPr>
            <a:r>
              <a:rPr lang="el-GR" dirty="0" smtClean="0">
                <a:latin typeface="+mn-lt"/>
              </a:rPr>
              <a:t>(αναγκαστικά όταν υπάρχει ένας μόνο επεξεργαστής)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b="1" dirty="0" smtClean="0">
                <a:latin typeface="+mn-lt"/>
              </a:rPr>
              <a:t>Παράλληλοι</a:t>
            </a:r>
          </a:p>
          <a:p>
            <a:pPr marL="174625">
              <a:buClr>
                <a:srgbClr val="C00000"/>
              </a:buClr>
            </a:pPr>
            <a:r>
              <a:rPr lang="el-GR" dirty="0" smtClean="0">
                <a:latin typeface="+mn-lt"/>
              </a:rPr>
              <a:t>Όπου είναι εφικτό εκτελούνται ταυτόχρονα κάποια βήματα του αλγορίθμου (προϋποθέτει ύπαρξη περισσοτέρων του ενός επεξεργαστή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ή πυρήνων σε έναν επεξεργαστή)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9552" y="3284984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Παράδειγμα σειριακού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99992" y="3356992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Παράδειγμα παράλληλου αλγορίθμου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2"/>
            <a:ext cx="33843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21 - Πίνακας"/>
          <p:cNvGraphicFramePr>
            <a:graphicFrameLocks noGrp="1"/>
          </p:cNvGraphicFramePr>
          <p:nvPr/>
        </p:nvGraphicFramePr>
        <p:xfrm>
          <a:off x="4139952" y="4581128"/>
          <a:ext cx="4320480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504056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r>
                        <a:rPr lang="el-GR" baseline="30000" dirty="0" smtClean="0"/>
                        <a:t>ος</a:t>
                      </a:r>
                      <a:r>
                        <a:rPr lang="el-GR" dirty="0" smtClean="0"/>
                        <a:t> επεξεργαστής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r>
                        <a:rPr lang="el-GR" baseline="30000" dirty="0" smtClean="0"/>
                        <a:t>ος</a:t>
                      </a:r>
                      <a:r>
                        <a:rPr lang="el-GR" dirty="0" smtClean="0"/>
                        <a:t> επεξεργαστής</a:t>
                      </a:r>
                      <a:endParaRPr lang="el-GR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2578787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4875" y="5069993"/>
            <a:ext cx="1080120" cy="33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5085184"/>
            <a:ext cx="1080120" cy="32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661248"/>
            <a:ext cx="20162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2 - Ορθογώνιο"/>
          <p:cNvSpPr/>
          <p:nvPr/>
        </p:nvSpPr>
        <p:spPr>
          <a:xfrm>
            <a:off x="251520" y="260648"/>
            <a:ext cx="18824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ΕΚΤΟΣ ΥΛΗΣ</a:t>
            </a:r>
            <a:endParaRPr lang="el-G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39552" y="97317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sz="2000" b="1" dirty="0" smtClean="0">
                <a:latin typeface="+mn-lt"/>
              </a:rPr>
              <a:t>Επαναληπτικοί</a:t>
            </a:r>
            <a:endParaRPr lang="el-GR" sz="2000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r>
              <a:rPr lang="el-GR" sz="2000" dirty="0" smtClean="0">
                <a:latin typeface="+mn-lt"/>
              </a:rPr>
              <a:t>Τα περισσότερα προβλήματα απαιτούν την επανάληψη κάποιων βημάτων προκειμένου να επιλυθούν. </a:t>
            </a:r>
          </a:p>
        </p:txBody>
      </p:sp>
      <p:pic>
        <p:nvPicPr>
          <p:cNvPr id="59394" name="Picture 2" descr="http://tastefull.files.wordpress.com/2009/10/0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2475073" cy="1656184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683568" y="4005064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>
              <a:buClr>
                <a:srgbClr val="C00000"/>
              </a:buClr>
            </a:pPr>
            <a:r>
              <a:rPr lang="el-GR" sz="2000" b="1" dirty="0" smtClean="0">
                <a:latin typeface="+mn-lt"/>
              </a:rPr>
              <a:t>20 φορές επανάλαβε:</a:t>
            </a:r>
            <a:endParaRPr lang="el-GR" sz="2000" dirty="0" smtClean="0">
              <a:latin typeface="+mn-lt"/>
            </a:endParaRPr>
          </a:p>
          <a:p>
            <a:pPr marL="174625"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dirty="0" smtClean="0">
                <a:latin typeface="+mn-lt"/>
              </a:rPr>
              <a:t> άπλωσε φύλλο</a:t>
            </a:r>
          </a:p>
          <a:p>
            <a:pPr marL="174625"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dirty="0" smtClean="0">
                <a:latin typeface="+mn-lt"/>
              </a:rPr>
              <a:t> άλειψε φύλλο </a:t>
            </a:r>
          </a:p>
          <a:p>
            <a:pPr marL="174625"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dirty="0" smtClean="0">
                <a:latin typeface="+mn-lt"/>
              </a:rPr>
              <a:t> στρώσε μίγμα καρυδιών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4932040" y="2204864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 algn="ctr">
              <a:buClr>
                <a:srgbClr val="C00000"/>
              </a:buClr>
            </a:pPr>
            <a:r>
              <a:rPr lang="el-GR" sz="2000" dirty="0" smtClean="0">
                <a:latin typeface="+mn-lt"/>
              </a:rPr>
              <a:t>Εμφάνισε στην οθόνη 1000 φορές το μήνυμα </a:t>
            </a:r>
            <a:endParaRPr lang="en-US" sz="2000" dirty="0" smtClean="0">
              <a:latin typeface="+mn-lt"/>
            </a:endParaRPr>
          </a:p>
          <a:p>
            <a:pPr indent="174625" algn="ctr">
              <a:buClr>
                <a:srgbClr val="C00000"/>
              </a:buClr>
            </a:pPr>
            <a:r>
              <a:rPr lang="en-US" sz="2000" dirty="0" smtClean="0">
                <a:latin typeface="+mn-lt"/>
              </a:rPr>
              <a:t>Hello world!</a:t>
            </a:r>
            <a:endParaRPr lang="el-GR" sz="2000" dirty="0" smtClean="0">
              <a:latin typeface="+mn-lt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220072" y="407707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>
              <a:buClr>
                <a:srgbClr val="C00000"/>
              </a:buClr>
            </a:pPr>
            <a:r>
              <a:rPr lang="en-US" sz="2000" b="1" dirty="0" smtClean="0">
                <a:latin typeface="+mn-lt"/>
              </a:rPr>
              <a:t>100</a:t>
            </a:r>
            <a:r>
              <a:rPr lang="el-GR" sz="2000" b="1" dirty="0" smtClean="0">
                <a:latin typeface="+mn-lt"/>
              </a:rPr>
              <a:t>0 φορές επανάλαβε:</a:t>
            </a:r>
            <a:endParaRPr lang="el-GR" sz="2000" dirty="0" smtClean="0">
              <a:latin typeface="+mn-lt"/>
            </a:endParaRPr>
          </a:p>
          <a:p>
            <a:pPr marL="174625"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dirty="0" smtClean="0">
                <a:latin typeface="+mn-lt"/>
              </a:rPr>
              <a:t> Εμφάνισε </a:t>
            </a:r>
            <a:r>
              <a:rPr lang="en-US" sz="2000" dirty="0" smtClean="0">
                <a:latin typeface="+mn-lt"/>
              </a:rPr>
              <a:t>“Hello world!”</a:t>
            </a:r>
            <a:endParaRPr lang="el-GR" sz="2000" dirty="0" smtClean="0">
              <a:latin typeface="+mn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83568" y="566124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sz="2000" b="1" dirty="0" smtClean="0">
                <a:latin typeface="+mn-lt"/>
              </a:rPr>
              <a:t>Αναδρομικοί</a:t>
            </a:r>
            <a:endParaRPr lang="el-GR" sz="2000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endParaRPr lang="el-GR" sz="2000" dirty="0" smtClean="0">
              <a:latin typeface="+mn-lt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099" name="Picture 3" descr="bra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157192"/>
            <a:ext cx="792088" cy="1437337"/>
          </a:xfrm>
          <a:prstGeom prst="rect">
            <a:avLst/>
          </a:prstGeom>
          <a:noFill/>
        </p:spPr>
      </p:pic>
      <p:pic>
        <p:nvPicPr>
          <p:cNvPr id="4102" name="Picture 6" descr="http://upload.wikimedia.org/wikipedia/commons/thumb/4/45/Sierpinski_triangle.svg/2000px-Sierpinski_triangl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5" y="5229200"/>
            <a:ext cx="1674273" cy="1450207"/>
          </a:xfrm>
          <a:prstGeom prst="rect">
            <a:avLst/>
          </a:prstGeom>
          <a:noFill/>
        </p:spPr>
      </p:pic>
      <p:sp>
        <p:nvSpPr>
          <p:cNvPr id="14" name="12 - Ορθογώνιο"/>
          <p:cNvSpPr/>
          <p:nvPr/>
        </p:nvSpPr>
        <p:spPr>
          <a:xfrm>
            <a:off x="247282" y="188031"/>
            <a:ext cx="18824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ΕΚΤΟΣ ΥΛΗΣ</a:t>
            </a:r>
            <a:endParaRPr lang="el-G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2.2.5 Αναπαράσταση αλγορίθμου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83568" y="1124744"/>
            <a:ext cx="4680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b="1" dirty="0" smtClean="0">
                <a:latin typeface="+mn-lt"/>
              </a:rPr>
              <a:t>Φυσική γλώσσα</a:t>
            </a:r>
            <a:endParaRPr lang="el-GR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r>
              <a:rPr lang="el-GR" sz="1600" dirty="0" smtClean="0">
                <a:latin typeface="+mn-lt"/>
              </a:rPr>
              <a:t>Ομιλούμενη γλώσσα.</a:t>
            </a: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b="1" dirty="0" smtClean="0">
                <a:latin typeface="+mn-lt"/>
              </a:rPr>
              <a:t>Ψευδογλώσσα (</a:t>
            </a:r>
            <a:r>
              <a:rPr lang="el-GR" b="1" dirty="0" err="1" smtClean="0">
                <a:latin typeface="+mn-lt"/>
              </a:rPr>
              <a:t>ψευδοκώδικα</a:t>
            </a:r>
            <a:r>
              <a:rPr lang="el-GR" b="1" dirty="0" smtClean="0">
                <a:latin typeface="+mn-lt"/>
              </a:rPr>
              <a:t>)</a:t>
            </a:r>
          </a:p>
          <a:p>
            <a:pPr marL="174625">
              <a:buClr>
                <a:srgbClr val="C00000"/>
              </a:buClr>
            </a:pPr>
            <a:r>
              <a:rPr lang="el-GR" sz="1600" dirty="0" smtClean="0">
                <a:latin typeface="+mn-lt"/>
              </a:rPr>
              <a:t>Υποθετική γλώσσα που παραλείπει λεπτομέρειες.</a:t>
            </a: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b="1" dirty="0" smtClean="0">
                <a:latin typeface="+mn-lt"/>
              </a:rPr>
              <a:t>Γλώσσα προγραμματισμού</a:t>
            </a:r>
          </a:p>
          <a:p>
            <a:pPr marL="174625">
              <a:buClr>
                <a:srgbClr val="C00000"/>
              </a:buClr>
            </a:pPr>
            <a:r>
              <a:rPr lang="el-GR" sz="1600" dirty="0" smtClean="0">
                <a:latin typeface="+mn-lt"/>
              </a:rPr>
              <a:t>Τεχνητή γλώσσα για χρήση από ΗΥ.</a:t>
            </a:r>
          </a:p>
          <a:p>
            <a:pPr marL="174625">
              <a:buClr>
                <a:srgbClr val="C00000"/>
              </a:buClr>
              <a:buFont typeface="Wingdings" pitchFamily="2" charset="2"/>
              <a:buChar char="q"/>
            </a:pPr>
            <a:r>
              <a:rPr lang="el-GR" sz="1600" dirty="0" smtClean="0">
                <a:latin typeface="+mn-lt"/>
              </a:rPr>
              <a:t> οπτικές γλώσσες π.χ. </a:t>
            </a:r>
            <a:r>
              <a:rPr lang="en-US" sz="1600" dirty="0" smtClean="0">
                <a:latin typeface="+mn-lt"/>
              </a:rPr>
              <a:t>scratch</a:t>
            </a:r>
            <a:endParaRPr lang="el-GR" sz="1600" dirty="0" smtClean="0">
              <a:latin typeface="+mn-lt"/>
            </a:endParaRPr>
          </a:p>
          <a:p>
            <a:pPr marL="174625">
              <a:buClr>
                <a:srgbClr val="C00000"/>
              </a:buClr>
              <a:buFont typeface="Wingdings" pitchFamily="2" charset="2"/>
              <a:buChar char="q"/>
            </a:pPr>
            <a:r>
              <a:rPr lang="el-GR" sz="1600" dirty="0" smtClean="0">
                <a:latin typeface="+mn-lt"/>
              </a:rPr>
              <a:t> </a:t>
            </a:r>
            <a:r>
              <a:rPr lang="el-GR" sz="1600" dirty="0" err="1" smtClean="0">
                <a:latin typeface="+mn-lt"/>
              </a:rPr>
              <a:t>κειμενικές</a:t>
            </a:r>
            <a:r>
              <a:rPr lang="el-GR" sz="1600" dirty="0" smtClean="0">
                <a:latin typeface="+mn-lt"/>
              </a:rPr>
              <a:t> γλώσσες</a:t>
            </a:r>
            <a:r>
              <a:rPr lang="en-US" sz="1600" dirty="0" smtClean="0">
                <a:latin typeface="+mn-lt"/>
              </a:rPr>
              <a:t> </a:t>
            </a:r>
            <a:r>
              <a:rPr lang="el-GR" sz="1600" dirty="0" smtClean="0">
                <a:latin typeface="+mn-lt"/>
              </a:rPr>
              <a:t>π.χ. Διερμηνευτής ΓΛΩΣΣΣΑΣ</a:t>
            </a: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b="1" dirty="0" smtClean="0">
                <a:latin typeface="+mn-lt"/>
              </a:rPr>
              <a:t>Διαγραμματική αναπαράσταση</a:t>
            </a:r>
          </a:p>
          <a:p>
            <a:pPr marL="174625">
              <a:buClr>
                <a:srgbClr val="C00000"/>
              </a:buClr>
            </a:pPr>
            <a:r>
              <a:rPr lang="el-GR" sz="1600" dirty="0" smtClean="0">
                <a:latin typeface="+mn-lt"/>
              </a:rPr>
              <a:t>Γραφικός τρόπος με σύμβολα και βέλη ροής.</a:t>
            </a: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</p:txBody>
      </p:sp>
      <p:pic>
        <p:nvPicPr>
          <p:cNvPr id="2050" name="Picture 2" descr="http://www.glykokyriakis.gr/sites/default/files/tsimpita-syntagi-Katerina-Asimomi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052736"/>
            <a:ext cx="1584176" cy="154645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8725" y="1988840"/>
            <a:ext cx="41052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www.cathedron.com/Content/Afbeeldingen/Cat_Pascal_Scrip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140968"/>
            <a:ext cx="3304672" cy="1944216"/>
          </a:xfrm>
          <a:prstGeom prst="rect">
            <a:avLst/>
          </a:prstGeom>
          <a:noFill/>
        </p:spPr>
      </p:pic>
      <p:pic>
        <p:nvPicPr>
          <p:cNvPr id="2055" name="Picture 7" descr="http://www.aepp.edu.gr/wp-content/uploads/2011/12/diagramma_rois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229200"/>
            <a:ext cx="1427402" cy="1368152"/>
          </a:xfrm>
          <a:prstGeom prst="rect">
            <a:avLst/>
          </a:prstGeom>
          <a:noFill/>
        </p:spPr>
      </p:pic>
      <p:pic>
        <p:nvPicPr>
          <p:cNvPr id="3074" name="Picture 2" descr="https://encrypted-tbn1.gstatic.com/images?q=tbn:ANd9GcQd6GGMZPucgMOEnSj4X_-TmBk8rMG8x0X2Mz4RHOyfUrOlalt1A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0375" y="4077073"/>
            <a:ext cx="2019259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 smtClean="0">
                <a:solidFill>
                  <a:srgbClr val="CC0000"/>
                </a:solidFill>
              </a:rPr>
              <a:t>Σύμβολα διαγραμματικής αναπαράστασης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179512" y="476672"/>
            <a:ext cx="136815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ΑΡΧΗ</a:t>
            </a:r>
            <a:endParaRPr lang="el-GR" dirty="0"/>
          </a:p>
        </p:txBody>
      </p:sp>
      <p:sp>
        <p:nvSpPr>
          <p:cNvPr id="14" name="13 - Έλλειψη"/>
          <p:cNvSpPr/>
          <p:nvPr/>
        </p:nvSpPr>
        <p:spPr>
          <a:xfrm>
            <a:off x="251520" y="1340768"/>
            <a:ext cx="136815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ΤΕΛΟΣ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179512" y="3212976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Εκτέλεση πράξεων</a:t>
            </a:r>
            <a:endParaRPr lang="el-GR" dirty="0"/>
          </a:p>
        </p:txBody>
      </p:sp>
      <p:sp>
        <p:nvSpPr>
          <p:cNvPr id="16" name="15 - Διάγραμμα ροής: Είσοδος/έξοδος"/>
          <p:cNvSpPr/>
          <p:nvPr/>
        </p:nvSpPr>
        <p:spPr>
          <a:xfrm>
            <a:off x="0" y="4005064"/>
            <a:ext cx="1872208" cy="792088"/>
          </a:xfrm>
          <a:prstGeom prst="flowChartInputOut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Είσοδος Έξοδος</a:t>
            </a:r>
            <a:endParaRPr lang="el-GR" dirty="0"/>
          </a:p>
        </p:txBody>
      </p:sp>
      <p:sp>
        <p:nvSpPr>
          <p:cNvPr id="17" name="16 - Διάγραμμα ροής: Απόφαση"/>
          <p:cNvSpPr/>
          <p:nvPr/>
        </p:nvSpPr>
        <p:spPr>
          <a:xfrm>
            <a:off x="0" y="2132856"/>
            <a:ext cx="1691680" cy="936104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συνθήκη</a:t>
            </a:r>
            <a:endParaRPr lang="el-GR" dirty="0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>
            <a:off x="611560" y="501317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467544" y="52292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ροή εκτέλεσης</a:t>
            </a:r>
          </a:p>
        </p:txBody>
      </p:sp>
      <p:grpSp>
        <p:nvGrpSpPr>
          <p:cNvPr id="21" name="20 - Ομάδα"/>
          <p:cNvGrpSpPr/>
          <p:nvPr/>
        </p:nvGrpSpPr>
        <p:grpSpPr>
          <a:xfrm>
            <a:off x="2123728" y="1268760"/>
            <a:ext cx="7020272" cy="4680520"/>
            <a:chOff x="1581150" y="1844675"/>
            <a:chExt cx="7429500" cy="4697413"/>
          </a:xfrm>
        </p:grpSpPr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505325" y="4076700"/>
              <a:ext cx="1130300" cy="865188"/>
            </a:xfrm>
            <a:custGeom>
              <a:avLst/>
              <a:gdLst>
                <a:gd name="T0" fmla="*/ 2147483647 w 2765"/>
                <a:gd name="T1" fmla="*/ 0 h 691"/>
                <a:gd name="T2" fmla="*/ 0 w 2765"/>
                <a:gd name="T3" fmla="*/ 2147483647 h 691"/>
                <a:gd name="T4" fmla="*/ 2147483647 w 2765"/>
                <a:gd name="T5" fmla="*/ 2147483647 h 691"/>
                <a:gd name="T6" fmla="*/ 2147483647 w 2765"/>
                <a:gd name="T7" fmla="*/ 2147483647 h 691"/>
                <a:gd name="T8" fmla="*/ 2147483647 w 2765"/>
                <a:gd name="T9" fmla="*/ 0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5"/>
                <a:gd name="T16" fmla="*/ 0 h 691"/>
                <a:gd name="T17" fmla="*/ 2765 w 2765"/>
                <a:gd name="T18" fmla="*/ 691 h 6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5" h="691">
                  <a:moveTo>
                    <a:pt x="1382" y="0"/>
                  </a:moveTo>
                  <a:lnTo>
                    <a:pt x="0" y="345"/>
                  </a:lnTo>
                  <a:lnTo>
                    <a:pt x="1382" y="691"/>
                  </a:lnTo>
                  <a:lnTo>
                    <a:pt x="2765" y="345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4149725" y="6188075"/>
              <a:ext cx="1771650" cy="3540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>
                  <a:latin typeface="Calibri" pitchFamily="34" charset="0"/>
                </a:rPr>
                <a:t>ΤΕΛΟΣ</a:t>
              </a: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4114800" y="1844675"/>
              <a:ext cx="1870075" cy="3762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>
                  <a:latin typeface="Calibri" pitchFamily="34" charset="0"/>
                </a:rPr>
                <a:t>ΑΡΧΗ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3779838" y="2492375"/>
              <a:ext cx="2592387" cy="314325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 err="1">
                  <a:latin typeface="Calibri" pitchFamily="34" charset="0"/>
                </a:rPr>
                <a:t>Διάβασε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l-GR" sz="1600" dirty="0">
                  <a:latin typeface="Calibri" pitchFamily="34" charset="0"/>
                </a:rPr>
                <a:t>α, β,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l-GR" sz="1600" dirty="0">
                  <a:latin typeface="Calibri" pitchFamily="34" charset="0"/>
                </a:rPr>
                <a:t>γ</a:t>
              </a:r>
              <a:endParaRPr lang="en-US" sz="1600" dirty="0">
                <a:latin typeface="Calibri" pitchFamily="34" charset="0"/>
              </a:endParaRPr>
            </a:p>
            <a:p>
              <a:pPr algn="ctr"/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5018088" y="2236788"/>
              <a:ext cx="20637" cy="328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5083175" y="3824288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4838700" y="4365625"/>
              <a:ext cx="5064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latin typeface="Calibri" pitchFamily="34" charset="0"/>
                </a:rPr>
                <a:t>Δ</a:t>
              </a:r>
              <a:r>
                <a:rPr lang="en-US" sz="1600">
                  <a:latin typeface="Calibri" pitchFamily="34" charset="0"/>
                </a:rPr>
                <a:t>  </a:t>
              </a:r>
              <a:r>
                <a:rPr lang="el-GR" sz="1600">
                  <a:latin typeface="Calibri" pitchFamily="34" charset="0"/>
                </a:rPr>
                <a:t>&lt;</a:t>
              </a:r>
              <a:r>
                <a:rPr lang="en-US" sz="1600">
                  <a:latin typeface="Calibri" pitchFamily="34" charset="0"/>
                </a:rPr>
                <a:t> </a:t>
              </a:r>
              <a:r>
                <a:rPr lang="el-GR" sz="1600">
                  <a:latin typeface="Calibri" pitchFamily="34" charset="0"/>
                </a:rPr>
                <a:t>0</a:t>
              </a:r>
              <a:r>
                <a:rPr lang="en-US" sz="1600">
                  <a:latin typeface="Calibri" pitchFamily="34" charset="0"/>
                </a:rPr>
                <a:t> </a:t>
              </a: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4076700" y="4240213"/>
              <a:ext cx="303213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ΝΑΙ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5635625" y="4221163"/>
              <a:ext cx="28733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ΟΧΙ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 flipH="1">
              <a:off x="2533650" y="4860925"/>
              <a:ext cx="22225" cy="1027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5038725" y="2827338"/>
              <a:ext cx="0" cy="471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4306888" y="3284538"/>
              <a:ext cx="1727200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latin typeface="Courier New" pitchFamily="49" charset="0"/>
                </a:rPr>
                <a:t>Δ </a:t>
              </a:r>
              <a:r>
                <a:rPr lang="el-GR">
                  <a:latin typeface="Courier New" pitchFamily="49" charset="0"/>
                  <a:sym typeface="Wingdings 3" pitchFamily="18" charset="2"/>
                </a:rPr>
                <a:t></a:t>
              </a:r>
              <a:r>
                <a:rPr lang="el-GR">
                  <a:latin typeface="Courier New" pitchFamily="49" charset="0"/>
                </a:rPr>
                <a:t> β</a:t>
              </a:r>
              <a:r>
                <a:rPr lang="el-GR" baseline="30000">
                  <a:latin typeface="Courier New" pitchFamily="49" charset="0"/>
                </a:rPr>
                <a:t>2</a:t>
              </a:r>
              <a:r>
                <a:rPr lang="el-GR">
                  <a:latin typeface="Courier New" pitchFamily="49" charset="0"/>
                </a:rPr>
                <a:t>-4αγ</a:t>
              </a:r>
            </a:p>
          </p:txBody>
        </p:sp>
        <p:sp>
          <p:nvSpPr>
            <p:cNvPr id="34" name="AutoShape 26"/>
            <p:cNvSpPr>
              <a:spLocks noChangeArrowheads="1"/>
            </p:cNvSpPr>
            <p:nvPr/>
          </p:nvSpPr>
          <p:spPr bwMode="auto">
            <a:xfrm>
              <a:off x="7496175" y="4221163"/>
              <a:ext cx="1514475" cy="533400"/>
            </a:xfrm>
            <a:prstGeom prst="parallelogram">
              <a:avLst>
                <a:gd name="adj" fmla="val 5447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>
                  <a:latin typeface="Courier New" pitchFamily="49" charset="0"/>
                </a:rPr>
                <a:t>Εκτύπωσε …</a:t>
              </a: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5635625" y="4508500"/>
              <a:ext cx="422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AutoShape 29"/>
            <p:cNvSpPr>
              <a:spLocks noChangeArrowheads="1"/>
            </p:cNvSpPr>
            <p:nvPr/>
          </p:nvSpPr>
          <p:spPr bwMode="auto">
            <a:xfrm>
              <a:off x="1581150" y="4292600"/>
              <a:ext cx="2532063" cy="533400"/>
            </a:xfrm>
            <a:prstGeom prst="parallelogram">
              <a:avLst>
                <a:gd name="adj" fmla="val 9107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>
                  <a:latin typeface="Courier New" pitchFamily="49" charset="0"/>
                </a:rPr>
                <a:t>Εκτύπωσε ‘Δε λύνεται’</a:t>
              </a:r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 flipH="1">
              <a:off x="3973513" y="4508500"/>
              <a:ext cx="493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8228013" y="4797425"/>
              <a:ext cx="0" cy="1079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 flipV="1">
              <a:off x="2532063" y="5876925"/>
              <a:ext cx="5695950" cy="6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>
              <a:off x="4994275" y="5883275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6035675" y="4076700"/>
              <a:ext cx="1130300" cy="865188"/>
            </a:xfrm>
            <a:custGeom>
              <a:avLst/>
              <a:gdLst>
                <a:gd name="T0" fmla="*/ 2147483647 w 2765"/>
                <a:gd name="T1" fmla="*/ 0 h 691"/>
                <a:gd name="T2" fmla="*/ 0 w 2765"/>
                <a:gd name="T3" fmla="*/ 2147483647 h 691"/>
                <a:gd name="T4" fmla="*/ 2147483647 w 2765"/>
                <a:gd name="T5" fmla="*/ 2147483647 h 691"/>
                <a:gd name="T6" fmla="*/ 2147483647 w 2765"/>
                <a:gd name="T7" fmla="*/ 2147483647 h 691"/>
                <a:gd name="T8" fmla="*/ 2147483647 w 2765"/>
                <a:gd name="T9" fmla="*/ 0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5"/>
                <a:gd name="T16" fmla="*/ 0 h 691"/>
                <a:gd name="T17" fmla="*/ 2765 w 2765"/>
                <a:gd name="T18" fmla="*/ 691 h 6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5" h="691">
                  <a:moveTo>
                    <a:pt x="1382" y="0"/>
                  </a:moveTo>
                  <a:lnTo>
                    <a:pt x="0" y="345"/>
                  </a:lnTo>
                  <a:lnTo>
                    <a:pt x="1382" y="691"/>
                  </a:lnTo>
                  <a:lnTo>
                    <a:pt x="2765" y="345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6300788" y="4365625"/>
              <a:ext cx="508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latin typeface="Calibri" pitchFamily="34" charset="0"/>
                </a:rPr>
                <a:t>Δ</a:t>
              </a:r>
              <a:r>
                <a:rPr lang="en-US" sz="1600">
                  <a:latin typeface="Calibri" pitchFamily="34" charset="0"/>
                </a:rPr>
                <a:t>  </a:t>
              </a:r>
              <a:r>
                <a:rPr lang="el-GR" sz="1600">
                  <a:latin typeface="Calibri" pitchFamily="34" charset="0"/>
                </a:rPr>
                <a:t>&gt;</a:t>
              </a:r>
              <a:r>
                <a:rPr lang="en-US" sz="1600">
                  <a:latin typeface="Calibri" pitchFamily="34" charset="0"/>
                </a:rPr>
                <a:t> </a:t>
              </a:r>
              <a:r>
                <a:rPr lang="el-GR" sz="1600">
                  <a:latin typeface="Calibri" pitchFamily="34" charset="0"/>
                </a:rPr>
                <a:t>0</a:t>
              </a:r>
              <a:r>
                <a:rPr lang="en-US" sz="1600">
                  <a:latin typeface="Calibri" pitchFamily="34" charset="0"/>
                </a:rPr>
                <a:t> </a:t>
              </a:r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7165975" y="4221163"/>
              <a:ext cx="28733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ΟΧΙ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7165975" y="4508500"/>
              <a:ext cx="422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6699250" y="4941888"/>
              <a:ext cx="303213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</a:rPr>
                <a:t>ΝΑΙ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6565900" y="4941888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AutoShape 41"/>
            <p:cNvSpPr>
              <a:spLocks noChangeArrowheads="1"/>
            </p:cNvSpPr>
            <p:nvPr/>
          </p:nvSpPr>
          <p:spPr bwMode="auto">
            <a:xfrm>
              <a:off x="5568950" y="5229225"/>
              <a:ext cx="2125663" cy="533400"/>
            </a:xfrm>
            <a:prstGeom prst="parallelogram">
              <a:avLst>
                <a:gd name="adj" fmla="val 7645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>
                  <a:latin typeface="Courier New" pitchFamily="49" charset="0"/>
                </a:rPr>
                <a:t>Εκτύπωσε ...</a:t>
              </a:r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6632575" y="5734050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="" xmlns:p14="http://schemas.microsoft.com/office/powerpoint/2010/main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19339</TotalTime>
  <Words>681</Words>
  <Application>Microsoft Office PowerPoint</Application>
  <PresentationFormat>Προβολή στην οθόνη (4:3)</PresentationFormat>
  <Paragraphs>149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Theme1</vt:lpstr>
      <vt:lpstr>ΘΕΜΑΤΙΚΗ ΕΝΟΤΗΤΑ 2:  ΘΕΜΑΤΑ ΘΕΩΡΗΤΙΚΗΣ ΕΠΙΣΤΗΜΗΣ Η/Υ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2</dc:title>
  <dc:creator>ak</dc:creator>
  <cp:lastModifiedBy>student</cp:lastModifiedBy>
  <cp:revision>1311</cp:revision>
  <dcterms:created xsi:type="dcterms:W3CDTF">2010-09-23T17:43:55Z</dcterms:created>
  <dcterms:modified xsi:type="dcterms:W3CDTF">2020-11-04T09:31:49Z</dcterms:modified>
</cp:coreProperties>
</file>