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A0FD6BF-8285-405F-8249-4DB66BC48273}" type="datetimeFigureOut">
              <a:rPr lang="el-GR" smtClean="0"/>
              <a:t>18/11/2020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C38785F-26FD-49FB-94F8-09873072F2C3}"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0FD6BF-8285-405F-8249-4DB66BC48273}" type="datetimeFigureOut">
              <a:rPr lang="el-GR" smtClean="0"/>
              <a:t>18/11/2020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38785F-26FD-49FB-94F8-09873072F2C3}"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0"/>
          </p:nvPr>
        </p:nvSpPr>
        <p:spPr/>
        <p:txBody>
          <a:bodyPr/>
          <a:lstStyle/>
          <a:p>
            <a:endParaRPr lang="el-GR" dirty="0"/>
          </a:p>
        </p:txBody>
      </p:sp>
      <p:sp>
        <p:nvSpPr>
          <p:cNvPr id="5" name="4 - Θέση αριθμού διαφάνειας"/>
          <p:cNvSpPr>
            <a:spLocks noGrp="1"/>
          </p:cNvSpPr>
          <p:nvPr>
            <p:ph type="sldNum" sz="quarter" idx="11"/>
          </p:nvPr>
        </p:nvSpPr>
        <p:spPr/>
        <p:txBody>
          <a:bodyPr/>
          <a:lstStyle/>
          <a:p>
            <a:fld id="{C5C774DE-5D72-468F-84D3-97478DC85480}" type="slidenum">
              <a:rPr lang="el-GR"/>
              <a:pPr/>
              <a:t>1</a:t>
            </a:fld>
            <a:endParaRPr lang="el-GR"/>
          </a:p>
        </p:txBody>
      </p:sp>
      <p:sp>
        <p:nvSpPr>
          <p:cNvPr id="77826" name="Rectangle 2"/>
          <p:cNvSpPr>
            <a:spLocks noGrp="1" noChangeArrowheads="1"/>
          </p:cNvSpPr>
          <p:nvPr>
            <p:ph type="title"/>
          </p:nvPr>
        </p:nvSpPr>
        <p:spPr/>
        <p:txBody>
          <a:bodyPr/>
          <a:lstStyle/>
          <a:p>
            <a:r>
              <a:rPr lang="el-GR"/>
              <a:t>ΑΛΓΟΡΙΘΜΟΣ</a:t>
            </a:r>
          </a:p>
        </p:txBody>
      </p:sp>
      <p:sp>
        <p:nvSpPr>
          <p:cNvPr id="77827" name="Rectangle 3"/>
          <p:cNvSpPr>
            <a:spLocks noGrp="1" noChangeArrowheads="1"/>
          </p:cNvSpPr>
          <p:nvPr>
            <p:ph type="body" idx="1"/>
          </p:nvPr>
        </p:nvSpPr>
        <p:spPr/>
        <p:txBody>
          <a:bodyPr/>
          <a:lstStyle/>
          <a:p>
            <a:pPr marL="609600" indent="-609600" algn="just">
              <a:lnSpc>
                <a:spcPct val="80000"/>
              </a:lnSpc>
            </a:pPr>
            <a:r>
              <a:rPr lang="el-GR" sz="2800" b="1" dirty="0"/>
              <a:t>Για την συγγραφή ενός αλγορίθμου χρησιμοποιούνται:</a:t>
            </a:r>
          </a:p>
          <a:p>
            <a:pPr marL="609600" indent="-609600" algn="just">
              <a:lnSpc>
                <a:spcPct val="80000"/>
              </a:lnSpc>
            </a:pPr>
            <a:r>
              <a:rPr lang="el-GR" sz="2800" b="1" dirty="0" smtClean="0">
                <a:solidFill>
                  <a:srgbClr val="FF0000"/>
                </a:solidFill>
              </a:rPr>
              <a:t>Μεταβλητές</a:t>
            </a:r>
            <a:r>
              <a:rPr lang="el-GR" sz="2800" b="1" dirty="0"/>
              <a:t>: Πρόκειται για ένα γλωσσικό αντικείμενο (το οποίο μπορούμε να χαρακτηρίσουμε και όνομα) όπου χρησιμοποιείται για να αναπαραστήσει ένα στοιχείο εισόδου. Μπορούμε να θεωρήσουμε τις μεταβλητές ως θέσεις μνήμης με συγκεκριμένο όνομα όπου περιέχεται μια τιμή η οποία και </a:t>
            </a:r>
            <a:r>
              <a:rPr lang="el-GR" sz="2800" b="1" u="sng" dirty="0"/>
              <a:t>μπορεί να μεταβάλλεται κατά την εκτέλεση του αλγορίθμου</a:t>
            </a:r>
            <a:r>
              <a:rPr lang="el-GR" sz="2800"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1"/>
          </p:nvPr>
        </p:nvSpPr>
        <p:spPr/>
        <p:txBody>
          <a:bodyPr/>
          <a:lstStyle/>
          <a:p>
            <a:fld id="{A2A58BC8-0499-4641-AA87-EDA3D9611DCF}" type="slidenum">
              <a:rPr lang="el-GR"/>
              <a:pPr/>
              <a:t>2</a:t>
            </a:fld>
            <a:endParaRPr lang="el-GR"/>
          </a:p>
        </p:txBody>
      </p:sp>
      <p:sp>
        <p:nvSpPr>
          <p:cNvPr id="78850" name="Rectangle 2"/>
          <p:cNvSpPr>
            <a:spLocks noGrp="1" noChangeArrowheads="1"/>
          </p:cNvSpPr>
          <p:nvPr>
            <p:ph type="title"/>
          </p:nvPr>
        </p:nvSpPr>
        <p:spPr/>
        <p:txBody>
          <a:bodyPr/>
          <a:lstStyle/>
          <a:p>
            <a:r>
              <a:rPr lang="el-GR"/>
              <a:t>ΑΛΓΟΡΙΘΜΟΣ</a:t>
            </a:r>
          </a:p>
        </p:txBody>
      </p:sp>
      <p:sp>
        <p:nvSpPr>
          <p:cNvPr id="78851" name="Rectangle 3"/>
          <p:cNvSpPr>
            <a:spLocks noGrp="1" noChangeArrowheads="1"/>
          </p:cNvSpPr>
          <p:nvPr>
            <p:ph type="body" idx="1"/>
          </p:nvPr>
        </p:nvSpPr>
        <p:spPr/>
        <p:txBody>
          <a:bodyPr/>
          <a:lstStyle/>
          <a:p>
            <a:pPr marL="609600" indent="-609600"/>
            <a:r>
              <a:rPr lang="el-GR" b="1" dirty="0"/>
              <a:t>Οι </a:t>
            </a:r>
            <a:r>
              <a:rPr lang="el-GR" b="1" dirty="0">
                <a:solidFill>
                  <a:srgbClr val="FF0000"/>
                </a:solidFill>
              </a:rPr>
              <a:t>μεταβλητές</a:t>
            </a:r>
            <a:r>
              <a:rPr lang="el-GR" b="1" dirty="0"/>
              <a:t> διακρίνονται σε:</a:t>
            </a:r>
          </a:p>
          <a:p>
            <a:pPr marL="609600" indent="-609600"/>
            <a:r>
              <a:rPr lang="el-GR" b="1" dirty="0"/>
              <a:t>Αριθμητικές: που αποθηκεύουν τιμές όπως 70, -32,5 </a:t>
            </a:r>
            <a:r>
              <a:rPr lang="el-GR" b="1" dirty="0" err="1"/>
              <a:t>κ.ο.κ</a:t>
            </a:r>
            <a:r>
              <a:rPr lang="el-GR" b="1" dirty="0"/>
              <a:t>. </a:t>
            </a:r>
            <a:r>
              <a:rPr lang="el-GR" b="1" dirty="0" smtClean="0"/>
              <a:t>Οι αριθμητικές διακρίνονται επιπλέον σε ακέραιες και πραγματικές.</a:t>
            </a:r>
            <a:endParaRPr lang="el-GR" b="1" dirty="0"/>
          </a:p>
          <a:p>
            <a:pPr marL="609600" indent="-609600"/>
            <a:r>
              <a:rPr lang="el-GR" b="1" dirty="0"/>
              <a:t>Αλφαριθμητικές: που αποθηκεύουν τιμές όπως "Ιάσονας", " </a:t>
            </a:r>
            <a:r>
              <a:rPr lang="el-GR" b="1" dirty="0" err="1"/>
              <a:t>abc</a:t>
            </a:r>
            <a:r>
              <a:rPr lang="el-GR" b="1" dirty="0"/>
              <a:t> " </a:t>
            </a:r>
            <a:r>
              <a:rPr lang="el-GR" b="1" dirty="0" err="1"/>
              <a:t>κ.ο.κ</a:t>
            </a:r>
            <a:r>
              <a:rPr lang="el-GR" b="1" dirty="0"/>
              <a:t>. </a:t>
            </a:r>
          </a:p>
          <a:p>
            <a:pPr marL="609600" indent="-609600"/>
            <a:r>
              <a:rPr lang="el-GR" b="1" dirty="0"/>
              <a:t>Λογικές με τιμή </a:t>
            </a:r>
            <a:r>
              <a:rPr lang="el-GR" b="1" i="1" dirty="0"/>
              <a:t>αληθής</a:t>
            </a:r>
            <a:r>
              <a:rPr lang="el-GR" b="1" dirty="0"/>
              <a:t> ή </a:t>
            </a:r>
            <a:r>
              <a:rPr lang="el-GR" b="1" i="1" dirty="0"/>
              <a:t>ψευδής</a:t>
            </a:r>
            <a:r>
              <a:rPr lang="el-GR"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1"/>
          </p:nvPr>
        </p:nvSpPr>
        <p:spPr/>
        <p:txBody>
          <a:bodyPr/>
          <a:lstStyle/>
          <a:p>
            <a:fld id="{2CC855F7-B3B0-4152-8671-6D19E3941597}" type="slidenum">
              <a:rPr lang="el-GR"/>
              <a:pPr/>
              <a:t>3</a:t>
            </a:fld>
            <a:endParaRPr lang="el-GR"/>
          </a:p>
        </p:txBody>
      </p:sp>
      <p:sp>
        <p:nvSpPr>
          <p:cNvPr id="79874" name="Rectangle 2"/>
          <p:cNvSpPr>
            <a:spLocks noGrp="1" noChangeArrowheads="1"/>
          </p:cNvSpPr>
          <p:nvPr>
            <p:ph type="title"/>
          </p:nvPr>
        </p:nvSpPr>
        <p:spPr/>
        <p:txBody>
          <a:bodyPr/>
          <a:lstStyle/>
          <a:p>
            <a:r>
              <a:rPr lang="el-GR"/>
              <a:t>ΑΛΓΟΡΙΘΜΟΣ</a:t>
            </a:r>
          </a:p>
        </p:txBody>
      </p:sp>
      <p:sp>
        <p:nvSpPr>
          <p:cNvPr id="79875" name="Rectangle 3"/>
          <p:cNvSpPr>
            <a:spLocks noGrp="1" noChangeArrowheads="1"/>
          </p:cNvSpPr>
          <p:nvPr>
            <p:ph type="body" idx="1"/>
          </p:nvPr>
        </p:nvSpPr>
        <p:spPr/>
        <p:txBody>
          <a:bodyPr/>
          <a:lstStyle/>
          <a:p>
            <a:pPr marL="609600" indent="-609600" algn="just"/>
            <a:r>
              <a:rPr lang="el-GR" b="1" dirty="0"/>
              <a:t>Τα ονόματα των </a:t>
            </a:r>
            <a:r>
              <a:rPr lang="el-GR" b="1" dirty="0">
                <a:solidFill>
                  <a:srgbClr val="FF0000"/>
                </a:solidFill>
              </a:rPr>
              <a:t>μεταβλητών</a:t>
            </a:r>
            <a:r>
              <a:rPr lang="el-GR" b="1" dirty="0"/>
              <a:t> μπορούν να περιλαμβάνουν </a:t>
            </a:r>
          </a:p>
          <a:p>
            <a:pPr marL="990600" lvl="1" indent="-533400" algn="just"/>
            <a:r>
              <a:rPr lang="el-GR" b="1" dirty="0"/>
              <a:t>πεζά ή κεφαλαία γράμματα, </a:t>
            </a:r>
          </a:p>
          <a:p>
            <a:pPr marL="990600" lvl="1" indent="-533400" algn="just"/>
            <a:r>
              <a:rPr lang="el-GR" b="1" dirty="0"/>
              <a:t>αριθμούς και </a:t>
            </a:r>
          </a:p>
          <a:p>
            <a:pPr marL="990600" lvl="1" indent="-533400" algn="just"/>
            <a:r>
              <a:rPr lang="el-GR" b="1" dirty="0"/>
              <a:t>το χαρακτήρα </a:t>
            </a:r>
            <a:r>
              <a:rPr lang="el-GR" b="1" i="1" dirty="0"/>
              <a:t>κάτω παύλα</a:t>
            </a:r>
            <a:r>
              <a:rPr lang="el-GR" b="1" dirty="0"/>
              <a:t> ( _ ). </a:t>
            </a:r>
          </a:p>
          <a:p>
            <a:pPr marL="609600" indent="-609600" algn="just"/>
            <a:r>
              <a:rPr lang="el-GR" b="1" dirty="0"/>
              <a:t>Το όνομα πρέπει να ξεκινά από χαρακτήρα και όχι αριθμό χωρίς κενά.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1"/>
          </p:nvPr>
        </p:nvSpPr>
        <p:spPr/>
        <p:txBody>
          <a:bodyPr/>
          <a:lstStyle/>
          <a:p>
            <a:fld id="{CEF6AD7E-838B-45B8-A702-8B8D019A5439}" type="slidenum">
              <a:rPr lang="el-GR"/>
              <a:pPr/>
              <a:t>4</a:t>
            </a:fld>
            <a:endParaRPr lang="el-GR"/>
          </a:p>
        </p:txBody>
      </p:sp>
      <p:sp>
        <p:nvSpPr>
          <p:cNvPr id="80898" name="Rectangle 2"/>
          <p:cNvSpPr>
            <a:spLocks noGrp="1" noChangeArrowheads="1"/>
          </p:cNvSpPr>
          <p:nvPr>
            <p:ph type="title"/>
          </p:nvPr>
        </p:nvSpPr>
        <p:spPr/>
        <p:txBody>
          <a:bodyPr/>
          <a:lstStyle/>
          <a:p>
            <a:r>
              <a:rPr lang="el-GR"/>
              <a:t>ΑΛΓΟΡΙΘΜΟΣ</a:t>
            </a:r>
          </a:p>
        </p:txBody>
      </p:sp>
      <p:sp>
        <p:nvSpPr>
          <p:cNvPr id="80899" name="Rectangle 3"/>
          <p:cNvSpPr>
            <a:spLocks noGrp="1" noChangeArrowheads="1"/>
          </p:cNvSpPr>
          <p:nvPr>
            <p:ph type="body" idx="1"/>
          </p:nvPr>
        </p:nvSpPr>
        <p:spPr/>
        <p:txBody>
          <a:bodyPr/>
          <a:lstStyle/>
          <a:p>
            <a:pPr marL="609600" indent="-609600" algn="just">
              <a:lnSpc>
                <a:spcPct val="90000"/>
              </a:lnSpc>
            </a:pPr>
            <a:r>
              <a:rPr lang="el-GR" b="1" dirty="0"/>
              <a:t>Αν επιθυμούμε την ύπαρξη δυο λέξεων τότε χρησιμοποιείται ή κάτω παύλα π.χ. </a:t>
            </a:r>
            <a:r>
              <a:rPr lang="el-GR" b="1" dirty="0" err="1"/>
              <a:t>Μέγιστη_Τιμή</a:t>
            </a:r>
            <a:r>
              <a:rPr lang="el-GR" b="1" dirty="0"/>
              <a:t>. </a:t>
            </a:r>
          </a:p>
          <a:p>
            <a:pPr marL="609600" indent="-609600" algn="just">
              <a:lnSpc>
                <a:spcPct val="90000"/>
              </a:lnSpc>
            </a:pPr>
            <a:r>
              <a:rPr lang="el-GR" b="1" dirty="0"/>
              <a:t>Δεν επιτρέπεται να χρησιμοποιηθεί ως όνομα </a:t>
            </a:r>
            <a:r>
              <a:rPr lang="el-GR" b="1" dirty="0">
                <a:solidFill>
                  <a:srgbClr val="FF0000"/>
                </a:solidFill>
              </a:rPr>
              <a:t>μεταβλητής</a:t>
            </a:r>
            <a:r>
              <a:rPr lang="el-GR" b="1" dirty="0"/>
              <a:t> κάποια από τις δεσμευμένες λέξεις της γλώσσας προγραμματισμού ή ακόμη και της </a:t>
            </a:r>
            <a:r>
              <a:rPr lang="el-GR" b="1" dirty="0" err="1"/>
              <a:t>ψευδογλώσσας</a:t>
            </a:r>
            <a:r>
              <a:rPr lang="el-GR" b="1" dirty="0"/>
              <a:t> που χρησιμοποιείται για την απεικόνιση του αλγορίθμου</a:t>
            </a:r>
            <a:r>
              <a:rPr lang="el-GR" dirty="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1"/>
          </p:nvPr>
        </p:nvSpPr>
        <p:spPr/>
        <p:txBody>
          <a:bodyPr/>
          <a:lstStyle/>
          <a:p>
            <a:fld id="{8BDE1D04-D939-4F38-818B-EC9E5E46C16E}" type="slidenum">
              <a:rPr lang="el-GR"/>
              <a:pPr/>
              <a:t>5</a:t>
            </a:fld>
            <a:endParaRPr lang="el-GR"/>
          </a:p>
        </p:txBody>
      </p:sp>
      <p:sp>
        <p:nvSpPr>
          <p:cNvPr id="153602" name="Rectangle 2"/>
          <p:cNvSpPr>
            <a:spLocks noGrp="1" noChangeArrowheads="1"/>
          </p:cNvSpPr>
          <p:nvPr>
            <p:ph type="title"/>
          </p:nvPr>
        </p:nvSpPr>
        <p:spPr/>
        <p:txBody>
          <a:bodyPr/>
          <a:lstStyle/>
          <a:p>
            <a:r>
              <a:rPr lang="el-GR"/>
              <a:t>ΑΛΓΟΡΙΘΜΟΣ</a:t>
            </a:r>
          </a:p>
        </p:txBody>
      </p:sp>
      <p:sp>
        <p:nvSpPr>
          <p:cNvPr id="153603" name="Rectangle 3"/>
          <p:cNvSpPr>
            <a:spLocks noGrp="1" noChangeArrowheads="1"/>
          </p:cNvSpPr>
          <p:nvPr>
            <p:ph type="body" idx="1"/>
          </p:nvPr>
        </p:nvSpPr>
        <p:spPr/>
        <p:txBody>
          <a:bodyPr/>
          <a:lstStyle/>
          <a:p>
            <a:pPr marL="609600" indent="-609600" algn="just">
              <a:lnSpc>
                <a:spcPct val="90000"/>
              </a:lnSpc>
            </a:pPr>
            <a:r>
              <a:rPr lang="el-GR" sz="2800" b="1" dirty="0"/>
              <a:t>Ουσιαστικά, </a:t>
            </a:r>
            <a:r>
              <a:rPr lang="el-GR" sz="2800" b="1" dirty="0" smtClean="0"/>
              <a:t>χρησιμοποιούμε </a:t>
            </a:r>
            <a:r>
              <a:rPr lang="el-GR" sz="2800" b="1" dirty="0"/>
              <a:t>μια </a:t>
            </a:r>
            <a:r>
              <a:rPr lang="el-GR" sz="2800" b="1" dirty="0">
                <a:solidFill>
                  <a:srgbClr val="FF0000"/>
                </a:solidFill>
              </a:rPr>
              <a:t>μεταβλητή</a:t>
            </a:r>
            <a:r>
              <a:rPr lang="el-GR" sz="2800" b="1" dirty="0"/>
              <a:t> για να αποθηκεύσουμε σε αυτήν κάποια τιμή (είσοδο δεδομένων από το χρήστη ή το αποτέλεσμα κάποιας έκφρασης). Όταν χρησιμοποιούμε την </a:t>
            </a:r>
            <a:r>
              <a:rPr lang="el-GR" sz="2800" b="1" dirty="0">
                <a:solidFill>
                  <a:srgbClr val="FF0000"/>
                </a:solidFill>
              </a:rPr>
              <a:t>μεταβλητή</a:t>
            </a:r>
            <a:r>
              <a:rPr lang="el-GR" sz="2800" b="1" dirty="0"/>
              <a:t> επικαλούμαστε την τιμή που αυτή περιέχει</a:t>
            </a:r>
            <a:endParaRPr lang="el-GR" sz="2800" b="1" i="1" u="sng" dirty="0"/>
          </a:p>
          <a:p>
            <a:pPr marL="609600" indent="-609600" algn="just">
              <a:lnSpc>
                <a:spcPct val="90000"/>
              </a:lnSpc>
            </a:pPr>
            <a:r>
              <a:rPr lang="el-GR" sz="2800" b="1" i="1" u="sng" dirty="0"/>
              <a:t>Αποδεκτά ονόματα </a:t>
            </a:r>
            <a:r>
              <a:rPr lang="el-GR" sz="2800" b="1" i="1" u="sng" dirty="0">
                <a:solidFill>
                  <a:srgbClr val="FF0000"/>
                </a:solidFill>
              </a:rPr>
              <a:t>μεταβλητών</a:t>
            </a:r>
            <a:r>
              <a:rPr lang="el-GR" sz="2800" b="1" i="1" u="sng" dirty="0"/>
              <a:t>:</a:t>
            </a:r>
            <a:r>
              <a:rPr lang="el-GR" sz="2800" b="1" dirty="0"/>
              <a:t> τιμή1, </a:t>
            </a:r>
            <a:r>
              <a:rPr lang="el-GR" sz="2800" b="1" dirty="0" err="1"/>
              <a:t>μέσος_όρος</a:t>
            </a:r>
            <a:r>
              <a:rPr lang="el-GR" sz="2800" b="1" dirty="0"/>
              <a:t>, </a:t>
            </a:r>
            <a:r>
              <a:rPr lang="el-GR" sz="2800" b="1" dirty="0" err="1"/>
              <a:t>ΜέγιστηΤιμή</a:t>
            </a:r>
            <a:r>
              <a:rPr lang="el-GR" sz="2800" b="1" dirty="0"/>
              <a:t>, Α10</a:t>
            </a:r>
            <a:endParaRPr lang="el-GR" sz="2800" b="1" i="1" u="sng" dirty="0"/>
          </a:p>
          <a:p>
            <a:pPr marL="609600" indent="-609600" algn="just">
              <a:lnSpc>
                <a:spcPct val="90000"/>
              </a:lnSpc>
            </a:pPr>
            <a:r>
              <a:rPr lang="el-GR" sz="2800" b="1" i="1" u="sng" dirty="0"/>
              <a:t>Μη αποδεκτά ονόματα </a:t>
            </a:r>
            <a:r>
              <a:rPr lang="el-GR" sz="2800" b="1" i="1" u="sng" dirty="0">
                <a:solidFill>
                  <a:srgbClr val="FF0000"/>
                </a:solidFill>
              </a:rPr>
              <a:t>μεταβλητών</a:t>
            </a:r>
            <a:r>
              <a:rPr lang="el-GR" sz="2800" b="1" i="1" u="sng" dirty="0"/>
              <a:t>:</a:t>
            </a:r>
            <a:r>
              <a:rPr lang="el-GR" sz="2800" b="1" dirty="0"/>
              <a:t> 12a, </a:t>
            </a:r>
            <a:r>
              <a:rPr lang="en-US" sz="2800" b="1" dirty="0"/>
              <a:t>  	</a:t>
            </a:r>
            <a:r>
              <a:rPr lang="el-GR" sz="2800" b="1" dirty="0" err="1"/>
              <a:t>μέσητιμή</a:t>
            </a:r>
            <a:endParaRPr lang="el-GR"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Θέση αριθμού διαφάνειας"/>
          <p:cNvSpPr>
            <a:spLocks noGrp="1"/>
          </p:cNvSpPr>
          <p:nvPr>
            <p:ph type="sldNum" sz="quarter" idx="11"/>
          </p:nvPr>
        </p:nvSpPr>
        <p:spPr/>
        <p:txBody>
          <a:bodyPr/>
          <a:lstStyle/>
          <a:p>
            <a:fld id="{0A1E381C-A84E-457C-924A-41F91CB19398}" type="slidenum">
              <a:rPr lang="el-GR"/>
              <a:pPr/>
              <a:t>6</a:t>
            </a:fld>
            <a:endParaRPr lang="el-GR"/>
          </a:p>
        </p:txBody>
      </p:sp>
      <p:sp>
        <p:nvSpPr>
          <p:cNvPr id="154626" name="Rectangle 2"/>
          <p:cNvSpPr>
            <a:spLocks noGrp="1" noChangeArrowheads="1"/>
          </p:cNvSpPr>
          <p:nvPr>
            <p:ph type="title"/>
          </p:nvPr>
        </p:nvSpPr>
        <p:spPr/>
        <p:txBody>
          <a:bodyPr/>
          <a:lstStyle/>
          <a:p>
            <a:r>
              <a:rPr lang="el-GR"/>
              <a:t>ΑΛΓΟΡΙΘΜΟΣ</a:t>
            </a:r>
          </a:p>
        </p:txBody>
      </p:sp>
      <p:sp>
        <p:nvSpPr>
          <p:cNvPr id="154627" name="Rectangle 3"/>
          <p:cNvSpPr>
            <a:spLocks noGrp="1" noChangeArrowheads="1"/>
          </p:cNvSpPr>
          <p:nvPr>
            <p:ph type="body" idx="1"/>
          </p:nvPr>
        </p:nvSpPr>
        <p:spPr/>
        <p:txBody>
          <a:bodyPr>
            <a:normAutofit fontScale="92500"/>
          </a:bodyPr>
          <a:lstStyle/>
          <a:p>
            <a:pPr marL="609600" indent="-609600" algn="just"/>
            <a:r>
              <a:rPr lang="el-GR" b="1" i="1" dirty="0">
                <a:solidFill>
                  <a:srgbClr val="FF0000"/>
                </a:solidFill>
              </a:rPr>
              <a:t>Σταθερές</a:t>
            </a:r>
            <a:r>
              <a:rPr lang="el-GR" b="1" i="1" dirty="0"/>
              <a:t>: </a:t>
            </a:r>
          </a:p>
          <a:p>
            <a:pPr marL="609600" indent="-609600" algn="just"/>
            <a:r>
              <a:rPr lang="el-GR" b="1" i="1" dirty="0"/>
              <a:t>Πρόκειται για προκαθορισμένες τιμές που παραμένουν αμετάβλητες κατά την εκτέλεση του αλγορίθμου. Και αυτές διακρίνονται σε αριθμητικές, αλφαριθμητικές και λογικές. </a:t>
            </a:r>
            <a:endParaRPr lang="el-GR" b="1" i="1" dirty="0" smtClean="0"/>
          </a:p>
          <a:p>
            <a:pPr marL="609600" indent="-609600" algn="just">
              <a:buNone/>
            </a:pPr>
            <a:r>
              <a:rPr lang="el-GR" b="1" i="1" dirty="0"/>
              <a:t>	</a:t>
            </a:r>
            <a:r>
              <a:rPr lang="el-GR" b="1" i="1" dirty="0" smtClean="0"/>
              <a:t>Συνήθως αποφεύγουμε να χρησιμοποιούμε σταθερές, προτιμούμε μεταβλητές που παραμένει η τιμή τους σταθερή σε όλο τον αλγόριθμο (δεν απαγορεύεται κάτι τέτοιο)</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270</Words>
  <Application>Microsoft Office PowerPoint</Application>
  <PresentationFormat>Προβολή στην οθόνη (4:3)</PresentationFormat>
  <Paragraphs>31</Paragraphs>
  <Slides>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6</vt:i4>
      </vt:variant>
    </vt:vector>
  </HeadingPairs>
  <TitlesOfParts>
    <vt:vector size="7" baseType="lpstr">
      <vt:lpstr>Θέμα του Office</vt:lpstr>
      <vt:lpstr>ΑΛΓΟΡΙΘΜΟΣ</vt:lpstr>
      <vt:lpstr>ΑΛΓΟΡΙΘΜΟΣ</vt:lpstr>
      <vt:lpstr>ΑΛΓΟΡΙΘΜΟΣ</vt:lpstr>
      <vt:lpstr>ΑΛΓΟΡΙΘΜΟΣ</vt:lpstr>
      <vt:lpstr>ΑΛΓΟΡΙΘΜΟΣ</vt:lpstr>
      <vt:lpstr>ΑΛΓΟΡΙΘΜΟΣ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ΑΛΓΟΡΙΘΜΟΣ</dc:title>
  <dc:creator>Dimitris</dc:creator>
  <cp:lastModifiedBy>Dimitris</cp:lastModifiedBy>
  <cp:revision>1</cp:revision>
  <dcterms:created xsi:type="dcterms:W3CDTF">2020-11-18T02:10:57Z</dcterms:created>
  <dcterms:modified xsi:type="dcterms:W3CDTF">2020-11-18T02:16:15Z</dcterms:modified>
</cp:coreProperties>
</file>