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6" r:id="rId3"/>
    <p:sldId id="267" r:id="rId4"/>
    <p:sldId id="268" r:id="rId5"/>
    <p:sldId id="269" r:id="rId6"/>
    <p:sldId id="270" r:id="rId7"/>
    <p:sldId id="271" r:id="rId8"/>
    <p:sldId id="272" r:id="rId9"/>
    <p:sldId id="273" r:id="rId10"/>
    <p:sldId id="274" r:id="rId11"/>
    <p:sldId id="275" r:id="rId12"/>
    <p:sldId id="276" r:id="rId13"/>
    <p:sldId id="277" r:id="rId14"/>
    <p:sldId id="295" r:id="rId15"/>
    <p:sldId id="296" r:id="rId16"/>
    <p:sldId id="278" r:id="rId17"/>
    <p:sldId id="294" r:id="rId18"/>
    <p:sldId id="298" r:id="rId19"/>
    <p:sldId id="279" r:id="rId20"/>
    <p:sldId id="280" r:id="rId21"/>
    <p:sldId id="299" r:id="rId22"/>
    <p:sldId id="297" r:id="rId23"/>
    <p:sldId id="282" r:id="rId24"/>
    <p:sldId id="283" r:id="rId25"/>
    <p:sldId id="284" r:id="rId26"/>
    <p:sldId id="285" r:id="rId27"/>
    <p:sldId id="286" r:id="rId28"/>
    <p:sldId id="287" r:id="rId29"/>
    <p:sldId id="258" r:id="rId30"/>
    <p:sldId id="300" r:id="rId31"/>
    <p:sldId id="301" r:id="rId32"/>
    <p:sldId id="290" r:id="rId33"/>
    <p:sldId id="291" r:id="rId34"/>
    <p:sldId id="302" r:id="rId35"/>
    <p:sldId id="303"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800000"/>
    <a:srgbClr val="0000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90" y="4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BF409367-2DEA-4944-B4A3-8A995D144699}" type="datetime1">
              <a:rPr lang="el-GR" smtClean="0">
                <a:solidFill>
                  <a:prstClr val="black">
                    <a:tint val="75000"/>
                  </a:prstClr>
                </a:solidFill>
              </a:rPr>
              <a:pPr/>
              <a:t>11/10/2019</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221629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0BB7063-0C51-4034-8ADD-AA3F8D783379}" type="datetime1">
              <a:rPr lang="el-GR" smtClean="0">
                <a:solidFill>
                  <a:prstClr val="black">
                    <a:tint val="75000"/>
                  </a:prstClr>
                </a:solidFill>
              </a:rPr>
              <a:pPr/>
              <a:t>11/10/2019</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70050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BECC8CF-BCCC-4662-B44D-ADFA8CB05D0B}" type="datetime1">
              <a:rPr lang="el-GR" smtClean="0">
                <a:solidFill>
                  <a:prstClr val="black">
                    <a:tint val="75000"/>
                  </a:prstClr>
                </a:solidFill>
              </a:rPr>
              <a:pPr/>
              <a:t>11/10/2019</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347905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Αντικείμενο">
    <p:spTree>
      <p:nvGrpSpPr>
        <p:cNvPr id="1" name=""/>
        <p:cNvGrpSpPr/>
        <p:nvPr/>
      </p:nvGrpSpPr>
      <p:grpSpPr>
        <a:xfrm>
          <a:off x="0" y="0"/>
          <a:ext cx="0" cy="0"/>
          <a:chOff x="0" y="0"/>
          <a:chExt cx="0" cy="0"/>
        </a:xfrm>
      </p:grpSpPr>
      <p:sp>
        <p:nvSpPr>
          <p:cNvPr id="2" name="Θέση περιεχομένου 1"/>
          <p:cNvSpPr>
            <a:spLocks noGrp="1"/>
          </p:cNvSpPr>
          <p:nvPr>
            <p:ph/>
          </p:nvPr>
        </p:nvSpPr>
        <p:spPr>
          <a:xfrm>
            <a:off x="685800" y="609600"/>
            <a:ext cx="7772400" cy="54864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fld id="{5B542563-4376-48EB-954D-B9B5A7AA4535}" type="datetime1">
              <a:rPr lang="el-GR" smtClean="0">
                <a:solidFill>
                  <a:prstClr val="black">
                    <a:tint val="75000"/>
                  </a:prstClr>
                </a:solidFill>
              </a:rPr>
              <a:pPr>
                <a:defRPr/>
              </a:pPr>
              <a:t>11/10/2019</a:t>
            </a:fld>
            <a:endParaRPr lang="el-GR">
              <a:solidFill>
                <a:prstClr val="black">
                  <a:tint val="75000"/>
                </a:prstClr>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7F24F44-E708-4DD5-AF0A-FCEF5BE8A6F1}"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18450673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Τίτλος και 4 Αντικείμενα">
    <p:spTree>
      <p:nvGrpSpPr>
        <p:cNvPr id="1" name=""/>
        <p:cNvGrpSpPr/>
        <p:nvPr/>
      </p:nvGrpSpPr>
      <p:grpSpPr>
        <a:xfrm>
          <a:off x="0" y="0"/>
          <a:ext cx="0" cy="0"/>
          <a:chOff x="0" y="0"/>
          <a:chExt cx="0" cy="0"/>
        </a:xfrm>
      </p:grpSpPr>
      <p:sp>
        <p:nvSpPr>
          <p:cNvPr id="2" name="Τίτλος 1"/>
          <p:cNvSpPr>
            <a:spLocks noGrp="1"/>
          </p:cNvSpPr>
          <p:nvPr>
            <p:ph type="title" sz="quarter"/>
          </p:nvPr>
        </p:nvSpPr>
        <p:spPr>
          <a:xfrm>
            <a:off x="685800" y="609600"/>
            <a:ext cx="7772400" cy="1143000"/>
          </a:xfrm>
        </p:spPr>
        <p:txBody>
          <a:bodyPr/>
          <a:lstStyle/>
          <a:p>
            <a:r>
              <a:rPr lang="el-GR" smtClean="0"/>
              <a:t>Στυλ κύριου τίτλου</a:t>
            </a:r>
            <a:endParaRPr lang="el-GR"/>
          </a:p>
        </p:txBody>
      </p:sp>
      <p:sp>
        <p:nvSpPr>
          <p:cNvPr id="3" name="Θέση περιεχομένου 2"/>
          <p:cNvSpPr>
            <a:spLocks noGrp="1"/>
          </p:cNvSpPr>
          <p:nvPr>
            <p:ph sz="quarter" idx="1"/>
          </p:nvPr>
        </p:nvSpPr>
        <p:spPr>
          <a:xfrm>
            <a:off x="685800" y="1981200"/>
            <a:ext cx="38100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quarter" idx="2"/>
          </p:nvPr>
        </p:nvSpPr>
        <p:spPr>
          <a:xfrm>
            <a:off x="4648200" y="1981200"/>
            <a:ext cx="38100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περιεχομένου 4"/>
          <p:cNvSpPr>
            <a:spLocks noGrp="1"/>
          </p:cNvSpPr>
          <p:nvPr>
            <p:ph sz="quarter" idx="3"/>
          </p:nvPr>
        </p:nvSpPr>
        <p:spPr>
          <a:xfrm>
            <a:off x="685800" y="4114800"/>
            <a:ext cx="38100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περιεχομένου 5"/>
          <p:cNvSpPr>
            <a:spLocks noGrp="1"/>
          </p:cNvSpPr>
          <p:nvPr>
            <p:ph sz="quarter" idx="4"/>
          </p:nvPr>
        </p:nvSpPr>
        <p:spPr>
          <a:xfrm>
            <a:off x="4648200" y="4114800"/>
            <a:ext cx="38100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fld id="{E026DEBC-BF64-4D5A-9D37-4A7F92484579}" type="datetime1">
              <a:rPr lang="el-GR" altLang="el-GR" smtClean="0">
                <a:solidFill>
                  <a:prstClr val="black">
                    <a:tint val="75000"/>
                  </a:prstClr>
                </a:solidFill>
              </a:rPr>
              <a:pPr>
                <a:defRPr/>
              </a:pPr>
              <a:t>11/10/2019</a:t>
            </a:fld>
            <a:endParaRPr lang="el-GR" altLang="el-GR">
              <a:solidFill>
                <a:prstClr val="black">
                  <a:tint val="75000"/>
                </a:prstClr>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l-GR" altLang="el-GR" smtClean="0">
                <a:solidFill>
                  <a:prstClr val="black">
                    <a:tint val="75000"/>
                  </a:prstClr>
                </a:solidFill>
              </a:rPr>
              <a:t>Μερκούρης Παναγιωτόπουλος – Φυσικός    </a:t>
            </a:r>
            <a:r>
              <a:rPr lang="en-US" altLang="el-GR" smtClean="0">
                <a:solidFill>
                  <a:prstClr val="black">
                    <a:tint val="75000"/>
                  </a:prstClr>
                </a:solidFill>
              </a:rPr>
              <a:t>www.merkopanas.blogspot.gr</a:t>
            </a:r>
            <a:endParaRPr lang="el-GR" altLang="el-GR">
              <a:solidFill>
                <a:prstClr val="black">
                  <a:tint val="75000"/>
                </a:prstClr>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89482F6-6567-444F-9A04-38D96E42A2C9}" type="slidenum">
              <a:rPr lang="el-GR" altLang="el-GR">
                <a:solidFill>
                  <a:prstClr val="black">
                    <a:tint val="75000"/>
                  </a:prstClr>
                </a:solidFill>
              </a:rPr>
              <a:pPr>
                <a:defRPr/>
              </a:pPr>
              <a:t>‹#›</a:t>
            </a:fld>
            <a:endParaRPr lang="el-GR" altLang="el-GR">
              <a:solidFill>
                <a:prstClr val="black">
                  <a:tint val="75000"/>
                </a:prstClr>
              </a:solidFill>
            </a:endParaRPr>
          </a:p>
        </p:txBody>
      </p:sp>
    </p:spTree>
    <p:extLst>
      <p:ext uri="{BB962C8B-B14F-4D97-AF65-F5344CB8AC3E}">
        <p14:creationId xmlns:p14="http://schemas.microsoft.com/office/powerpoint/2010/main" val="29442840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cSld name="Τίτλος, Αντικείμενο και 2 Αντικεί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609600"/>
            <a:ext cx="7772400" cy="1143000"/>
          </a:xfrm>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685800" y="1981200"/>
            <a:ext cx="3810000" cy="4114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quarter" idx="2"/>
          </p:nvPr>
        </p:nvSpPr>
        <p:spPr>
          <a:xfrm>
            <a:off x="4648200" y="1981200"/>
            <a:ext cx="38100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περιεχομένου 4"/>
          <p:cNvSpPr>
            <a:spLocks noGrp="1"/>
          </p:cNvSpPr>
          <p:nvPr>
            <p:ph sz="quarter" idx="3"/>
          </p:nvPr>
        </p:nvSpPr>
        <p:spPr>
          <a:xfrm>
            <a:off x="4648200" y="4114800"/>
            <a:ext cx="38100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Rectangle 4"/>
          <p:cNvSpPr>
            <a:spLocks noGrp="1" noChangeArrowheads="1"/>
          </p:cNvSpPr>
          <p:nvPr>
            <p:ph type="dt" sz="half" idx="10"/>
          </p:nvPr>
        </p:nvSpPr>
        <p:spPr>
          <a:ln/>
        </p:spPr>
        <p:txBody>
          <a:bodyPr/>
          <a:lstStyle>
            <a:lvl1pPr>
              <a:defRPr/>
            </a:lvl1pPr>
          </a:lstStyle>
          <a:p>
            <a:pPr>
              <a:defRPr/>
            </a:pPr>
            <a:fld id="{C70278A9-20ED-43C7-98B5-88C3771F647C}" type="datetime1">
              <a:rPr lang="el-GR" altLang="el-GR" smtClean="0">
                <a:solidFill>
                  <a:prstClr val="black">
                    <a:tint val="75000"/>
                  </a:prstClr>
                </a:solidFill>
              </a:rPr>
              <a:pPr>
                <a:defRPr/>
              </a:pPr>
              <a:t>11/10/2019</a:t>
            </a:fld>
            <a:endParaRPr lang="el-GR" altLang="el-GR">
              <a:solidFill>
                <a:prstClr val="black">
                  <a:tint val="75000"/>
                </a:prstClr>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r>
              <a:rPr lang="el-GR" altLang="el-GR" smtClean="0">
                <a:solidFill>
                  <a:prstClr val="black">
                    <a:tint val="75000"/>
                  </a:prstClr>
                </a:solidFill>
              </a:rPr>
              <a:t>Μερκούρης Παναγιωτόπουλος – Φυσικός    </a:t>
            </a:r>
            <a:r>
              <a:rPr lang="en-US" altLang="el-GR" smtClean="0">
                <a:solidFill>
                  <a:prstClr val="black">
                    <a:tint val="75000"/>
                  </a:prstClr>
                </a:solidFill>
              </a:rPr>
              <a:t>www.merkopanas.blogspot.gr</a:t>
            </a:r>
            <a:endParaRPr lang="el-GR" altLang="el-GR">
              <a:solidFill>
                <a:prstClr val="black">
                  <a:tint val="75000"/>
                </a:prstClr>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8323AF50-8782-40CF-8B53-39F564DB54A3}" type="slidenum">
              <a:rPr lang="el-GR" altLang="el-GR">
                <a:solidFill>
                  <a:prstClr val="black">
                    <a:tint val="75000"/>
                  </a:prstClr>
                </a:solidFill>
              </a:rPr>
              <a:pPr>
                <a:defRPr/>
              </a:pPr>
              <a:t>‹#›</a:t>
            </a:fld>
            <a:endParaRPr lang="el-GR" altLang="el-GR">
              <a:solidFill>
                <a:prstClr val="black">
                  <a:tint val="75000"/>
                </a:prstClr>
              </a:solidFill>
            </a:endParaRPr>
          </a:p>
        </p:txBody>
      </p:sp>
    </p:spTree>
    <p:extLst>
      <p:ext uri="{BB962C8B-B14F-4D97-AF65-F5344CB8AC3E}">
        <p14:creationId xmlns:p14="http://schemas.microsoft.com/office/powerpoint/2010/main" val="2057296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verTx">
  <p:cSld name="Τίτλος και Αντικείμενο επάνω από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609600"/>
            <a:ext cx="7772400" cy="1143000"/>
          </a:xfrm>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685800" y="1981200"/>
            <a:ext cx="77724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685800" y="4114800"/>
            <a:ext cx="7772400" cy="1981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a:xfrm>
            <a:off x="685800" y="6248400"/>
            <a:ext cx="1905000" cy="457200"/>
          </a:xfrm>
        </p:spPr>
        <p:txBody>
          <a:bodyPr/>
          <a:lstStyle>
            <a:lvl1pPr>
              <a:defRPr/>
            </a:lvl1pPr>
          </a:lstStyle>
          <a:p>
            <a:pPr>
              <a:defRPr/>
            </a:pPr>
            <a:fld id="{F6579652-D2E6-4D65-BAC4-81E74D6FB0BE}" type="datetime1">
              <a:rPr lang="el-GR" altLang="el-GR" smtClean="0">
                <a:solidFill>
                  <a:prstClr val="black">
                    <a:tint val="75000"/>
                  </a:prstClr>
                </a:solidFill>
              </a:rPr>
              <a:pPr>
                <a:defRPr/>
              </a:pPr>
              <a:t>11/10/2019</a:t>
            </a:fld>
            <a:endParaRPr lang="el-GR" altLang="el-GR">
              <a:solidFill>
                <a:prstClr val="black">
                  <a:tint val="75000"/>
                </a:prstClr>
              </a:solidFill>
            </a:endParaRPr>
          </a:p>
        </p:txBody>
      </p:sp>
      <p:sp>
        <p:nvSpPr>
          <p:cNvPr id="6" name="Θέση υποσέλιδου 5"/>
          <p:cNvSpPr>
            <a:spLocks noGrp="1"/>
          </p:cNvSpPr>
          <p:nvPr>
            <p:ph type="ftr" sz="quarter" idx="11"/>
          </p:nvPr>
        </p:nvSpPr>
        <p:spPr>
          <a:xfrm>
            <a:off x="3124200" y="6248400"/>
            <a:ext cx="2895600" cy="457200"/>
          </a:xfrm>
        </p:spPr>
        <p:txBody>
          <a:bodyPr/>
          <a:lstStyle>
            <a:lvl1pPr>
              <a:defRPr/>
            </a:lvl1pPr>
          </a:lstStyle>
          <a:p>
            <a:pPr>
              <a:defRPr/>
            </a:pPr>
            <a:r>
              <a:rPr lang="el-GR" altLang="el-GR" smtClean="0">
                <a:solidFill>
                  <a:prstClr val="black">
                    <a:tint val="75000"/>
                  </a:prstClr>
                </a:solidFill>
              </a:rPr>
              <a:t>Μερκούρης Παναγιωτόπουλος – Φυσικός    </a:t>
            </a:r>
            <a:r>
              <a:rPr lang="en-US" altLang="el-GR" smtClean="0">
                <a:solidFill>
                  <a:prstClr val="black">
                    <a:tint val="75000"/>
                  </a:prstClr>
                </a:solidFill>
              </a:rPr>
              <a:t>www.merkopanas.blogspot.gr</a:t>
            </a:r>
            <a:endParaRPr lang="el-GR" altLang="el-GR">
              <a:solidFill>
                <a:prstClr val="black">
                  <a:tint val="75000"/>
                </a:prstClr>
              </a:solidFill>
            </a:endParaRPr>
          </a:p>
        </p:txBody>
      </p:sp>
      <p:sp>
        <p:nvSpPr>
          <p:cNvPr id="7" name="Θέση αριθμού διαφάνειας 6"/>
          <p:cNvSpPr>
            <a:spLocks noGrp="1"/>
          </p:cNvSpPr>
          <p:nvPr>
            <p:ph type="sldNum" sz="quarter" idx="12"/>
          </p:nvPr>
        </p:nvSpPr>
        <p:spPr>
          <a:xfrm>
            <a:off x="6553200" y="6248400"/>
            <a:ext cx="1905000" cy="457200"/>
          </a:xfrm>
        </p:spPr>
        <p:txBody>
          <a:bodyPr/>
          <a:lstStyle>
            <a:lvl1pPr>
              <a:defRPr/>
            </a:lvl1pPr>
          </a:lstStyle>
          <a:p>
            <a:pPr>
              <a:defRPr/>
            </a:pPr>
            <a:fld id="{945A2E8E-A6A2-4C00-8D22-066B12895CBB}" type="slidenum">
              <a:rPr lang="el-GR" altLang="el-GR">
                <a:solidFill>
                  <a:prstClr val="black">
                    <a:tint val="75000"/>
                  </a:prstClr>
                </a:solidFill>
              </a:rPr>
              <a:pPr>
                <a:defRPr/>
              </a:pPr>
              <a:t>‹#›</a:t>
            </a:fld>
            <a:endParaRPr lang="el-GR" altLang="el-GR">
              <a:solidFill>
                <a:prstClr val="black">
                  <a:tint val="75000"/>
                </a:prstClr>
              </a:solidFill>
            </a:endParaRPr>
          </a:p>
        </p:txBody>
      </p:sp>
    </p:spTree>
    <p:extLst>
      <p:ext uri="{BB962C8B-B14F-4D97-AF65-F5344CB8AC3E}">
        <p14:creationId xmlns:p14="http://schemas.microsoft.com/office/powerpoint/2010/main" val="3403540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F60015C-1B4E-4C2C-8E07-FFA1F935F737}" type="datetime1">
              <a:rPr lang="el-GR" smtClean="0">
                <a:solidFill>
                  <a:prstClr val="black">
                    <a:tint val="75000"/>
                  </a:prstClr>
                </a:solidFill>
              </a:rPr>
              <a:pPr/>
              <a:t>11/10/2019</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11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E89150B-CA78-4223-99E3-57405459D1E3}" type="datetime1">
              <a:rPr lang="el-GR" smtClean="0">
                <a:solidFill>
                  <a:prstClr val="black">
                    <a:tint val="75000"/>
                  </a:prstClr>
                </a:solidFill>
              </a:rPr>
              <a:pPr/>
              <a:t>11/10/2019</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136600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62CCFCA4-F0A3-4E61-B6D8-CA8AABB03A06}" type="datetime1">
              <a:rPr lang="el-GR" smtClean="0">
                <a:solidFill>
                  <a:prstClr val="black">
                    <a:tint val="75000"/>
                  </a:prstClr>
                </a:solidFill>
              </a:rPr>
              <a:pPr/>
              <a:t>11/10/2019</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697384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641353E7-60CC-48C3-96FE-95CA9C10EFAF}" type="datetime1">
              <a:rPr lang="el-GR" smtClean="0">
                <a:solidFill>
                  <a:prstClr val="black">
                    <a:tint val="75000"/>
                  </a:prstClr>
                </a:solidFill>
              </a:rPr>
              <a:pPr/>
              <a:t>11/10/2019</a:t>
            </a:fld>
            <a:endParaRPr lang="el-GR">
              <a:solidFill>
                <a:prstClr val="black">
                  <a:tint val="75000"/>
                </a:prstClr>
              </a:solidFill>
            </a:endParaRPr>
          </a:p>
        </p:txBody>
      </p:sp>
      <p:sp>
        <p:nvSpPr>
          <p:cNvPr id="8" name="7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341622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1EB1B694-4BFD-456E-968D-6AE44BF4F077}" type="datetime1">
              <a:rPr lang="el-GR" smtClean="0">
                <a:solidFill>
                  <a:prstClr val="black">
                    <a:tint val="75000"/>
                  </a:prstClr>
                </a:solidFill>
              </a:rPr>
              <a:pPr/>
              <a:t>11/10/2019</a:t>
            </a:fld>
            <a:endParaRPr lang="el-GR">
              <a:solidFill>
                <a:prstClr val="black">
                  <a:tint val="75000"/>
                </a:prstClr>
              </a:solidFill>
            </a:endParaRPr>
          </a:p>
        </p:txBody>
      </p:sp>
      <p:sp>
        <p:nvSpPr>
          <p:cNvPr id="4" name="3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79244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48DB596-748B-4D6D-952F-0ECEF118A968}" type="datetime1">
              <a:rPr lang="el-GR" smtClean="0">
                <a:solidFill>
                  <a:prstClr val="black">
                    <a:tint val="75000"/>
                  </a:prstClr>
                </a:solidFill>
              </a:rPr>
              <a:pPr/>
              <a:t>11/10/2019</a:t>
            </a:fld>
            <a:endParaRPr lang="el-GR">
              <a:solidFill>
                <a:prstClr val="black">
                  <a:tint val="75000"/>
                </a:prstClr>
              </a:solidFill>
            </a:endParaRPr>
          </a:p>
        </p:txBody>
      </p:sp>
      <p:sp>
        <p:nvSpPr>
          <p:cNvPr id="3" name="2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236633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105548C-7919-4D47-A16E-CE03D056B416}" type="datetime1">
              <a:rPr lang="el-GR" smtClean="0">
                <a:solidFill>
                  <a:prstClr val="black">
                    <a:tint val="75000"/>
                  </a:prstClr>
                </a:solidFill>
              </a:rPr>
              <a:pPr/>
              <a:t>11/10/2019</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8438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D42245A-F871-4518-B158-4AB96C348733}" type="datetime1">
              <a:rPr lang="el-GR" smtClean="0">
                <a:solidFill>
                  <a:prstClr val="black">
                    <a:tint val="75000"/>
                  </a:prstClr>
                </a:solidFill>
              </a:rPr>
              <a:pPr/>
              <a:t>11/10/2019</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76522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7000">
              <a:srgbClr val="FFFFCC"/>
            </a:gs>
            <a:gs pos="100000">
              <a:schemeClr val="bg2">
                <a:shade val="30000"/>
                <a:satMod val="20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9F3057-6BC1-4621-95B3-CB9873FAD628}" type="datetime1">
              <a:rPr lang="el-GR" smtClean="0">
                <a:solidFill>
                  <a:prstClr val="black">
                    <a:tint val="75000"/>
                  </a:prstClr>
                </a:solidFill>
              </a:rPr>
              <a:pPr/>
              <a:t>11/10/2019</a:t>
            </a:fld>
            <a:endParaRPr lang="el-GR">
              <a:solidFill>
                <a:prstClr val="black">
                  <a:tint val="75000"/>
                </a:prstClr>
              </a:solidFill>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9160919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hyperlink" Target="http://www.omas-e.gr/main/files/%CE%97-%CE%94%CE%99%CE%97%CE%9B%CE%95%CE%9A%CE%A4%CE%A1%CE%99%CE%9A%CE%97-%CE%A3%CE%A4%CE%91%CE%98%CE%95%CE%A1%CE%91-%CE%9A%CE%91%CE%99-%CE%97-%CE%A3%CE%A4%CE%91%CE%98%CE%95%CE%A1%CE%91-%CE%9C%CE%91%CE%93%CE%9D%CE%97%CE%A4%CE%99%CE%9A%CE%97%CE%A3-%CE%94%CE%99%CE%91%CE%A0%CE%95%CE%A1%CE%91%CE%A4%CE%9F%CE%A4%CE%97%CE%A4%CE%91%CE%A3-%CE%A4%CE%9F%CE%A5-%CE%9A%CE%95%CE%9D%CE%9F%CE%A5-%CE%A3%CE%A4%CE%9F-%CE%A6%CE%A9%CE%A3.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seilias.gr/index.php?option=com_content&amp;task=view&amp;id=164&amp;Itemid=32&amp;catid=21" TargetMode="External"/><Relationship Id="rId7" Type="http://schemas.openxmlformats.org/officeDocument/2006/relationships/image" Target="../media/image25.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0.png"/><Relationship Id="rId7" Type="http://schemas.openxmlformats.org/officeDocument/2006/relationships/image" Target="../media/image261.png"/><Relationship Id="rId2" Type="http://schemas.openxmlformats.org/officeDocument/2006/relationships/image" Target="../media/image26.png"/><Relationship Id="rId1" Type="http://schemas.openxmlformats.org/officeDocument/2006/relationships/slideLayout" Target="../slideLayouts/slideLayout7.xml"/><Relationship Id="rId6" Type="http://schemas.openxmlformats.org/officeDocument/2006/relationships/image" Target="../media/image250.png"/><Relationship Id="rId5" Type="http://schemas.openxmlformats.org/officeDocument/2006/relationships/image" Target="../media/image240.png"/><Relationship Id="rId4" Type="http://schemas.openxmlformats.org/officeDocument/2006/relationships/image" Target="../media/image230.png"/></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7" Type="http://schemas.openxmlformats.org/officeDocument/2006/relationships/image" Target="../media/image28.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8.emf"/><Relationship Id="rId5" Type="http://schemas.openxmlformats.org/officeDocument/2006/relationships/oleObject" Target="../embeddings/oleObject1.bin"/><Relationship Id="rId4" Type="http://schemas.openxmlformats.org/officeDocument/2006/relationships/hyperlink" Target="http://youtu.be/b49DF-qN4n8"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WBPki1myOvY" TargetMode="External"/><Relationship Id="rId7" Type="http://schemas.openxmlformats.org/officeDocument/2006/relationships/hyperlink" Target="http://ylikonet300.blogspot.gr/2012/06/67.html" TargetMode="External"/><Relationship Id="rId2" Type="http://schemas.openxmlformats.org/officeDocument/2006/relationships/hyperlink" Target="http://www.seilias.gr/index.php?option=com_content&amp;task=view&amp;id=74&amp;Itemid=32&amp;catid=20" TargetMode="External"/><Relationship Id="rId1" Type="http://schemas.openxmlformats.org/officeDocument/2006/relationships/slideLayout" Target="../slideLayouts/slideLayout7.xml"/><Relationship Id="rId6" Type="http://schemas.openxmlformats.org/officeDocument/2006/relationships/hyperlink" Target="http://www.clab.edc.uoc.gr/aestit/3rd/contributions/101.pdf" TargetMode="External"/><Relationship Id="rId5" Type="http://schemas.openxmlformats.org/officeDocument/2006/relationships/hyperlink" Target="https://www.youtube.com/watch?v=x1-SibwIPM4" TargetMode="External"/><Relationship Id="rId4" Type="http://schemas.openxmlformats.org/officeDocument/2006/relationships/hyperlink" Target="https://www.youtube.com/watch?v=B5LVoU_a08c"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merkopanas.blogspot.gr/2014/12/coulomb-hot-potatoes.html" TargetMode="External"/><Relationship Id="rId2" Type="http://schemas.openxmlformats.org/officeDocument/2006/relationships/hyperlink" Target="http://merkopanas.blogspot.gr/2014/11/coulomb-hot-potatoes.html"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el.wikipedia.org/wiki/%CE%98%CE%B1%CE%BB%CE%AE%CF%82" TargetMode="External"/><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9.jpeg"/><Relationship Id="rId3" Type="http://schemas.openxmlformats.org/officeDocument/2006/relationships/image" Target="../media/image5.jpeg"/><Relationship Id="rId7" Type="http://schemas.openxmlformats.org/officeDocument/2006/relationships/hyperlink" Target="https://el.wikipedia.org/wiki/%CE%92%CE%B5%CE%BD%CE%B9%CE%B1%CE%BC%CE%AF%CE%BD_%CE%A6%CF%81%CE%B1%CE%B3%CE%BA%CE%BB%CE%AF%CE%BD%CE%BF%CF%82" TargetMode="External"/><Relationship Id="rId12" Type="http://schemas.openxmlformats.org/officeDocument/2006/relationships/hyperlink" Target="http://merkopanas.blogspot.gr/2017/08/1867-michael-faraday.html" TargetMode="External"/><Relationship Id="rId2" Type="http://schemas.openxmlformats.org/officeDocument/2006/relationships/hyperlink" Target="http://images.google.gr/imgres?imgurl=http://measure.igpp.ucla.edu/solar-terrestrial-luminaries/gilbert.jpg&amp;imgrefurl=http://measure.igpp.ucla.edu/solar-terrestrial-luminaries/timeline.html&amp;usg=__nPQ_7bz7EhcvJfaeHA1zIHkJpII=&amp;h=650&amp;w=481&amp;sz=379&amp;hl=el&amp;start=11&amp;sig2=7nWU7zlpp-Ew4dPPM1kmjQ&amp;um=1&amp;itbs=1&amp;tbnid=RCdKQyoaKpYP6M:&amp;tbnh=137&amp;tbnw=101&amp;prev=/images?q%3DGilbert%26hl%3Del%26rlz%3D1T4GGLL_elGR356GR357%26sa%3DN%26um%3D1&amp;ei=giJnS6_qMIy5_Qb63JS_Aw" TargetMode="External"/><Relationship Id="rId16" Type="http://schemas.openxmlformats.org/officeDocument/2006/relationships/hyperlink" Target="https://el.wikipedia.org/wiki/%CE%91%CE%BD%CF%84%CF%81%CE%AD-%CE%9C%CE%B1%CF%81%CE%AF_%CE%91%CE%BC%CF%80%CE%AD%CF%81" TargetMode="External"/><Relationship Id="rId1" Type="http://schemas.openxmlformats.org/officeDocument/2006/relationships/slideLayout" Target="../slideLayouts/slideLayout7.xml"/><Relationship Id="rId6" Type="http://schemas.openxmlformats.org/officeDocument/2006/relationships/image" Target="../media/image6.jpeg"/><Relationship Id="rId11" Type="http://schemas.openxmlformats.org/officeDocument/2006/relationships/image" Target="../media/image8.jpeg"/><Relationship Id="rId5" Type="http://schemas.openxmlformats.org/officeDocument/2006/relationships/hyperlink" Target="http://images.google.gr/imgres?imgurl=http://scrapetv.com/News/News%20Pages/Politics/images-2/benjamin-franklin.jpg&amp;imgrefurl=http://scrapetv.com/News/News%20Pages/Politics/pages-2/Dianne-Feinstein-seeking-hiding-child-pornography-in-stimulus-bill-Scrape-TV-The-World-on-your-side.html&amp;usg=__Sje48c9xln4FtHEIK_Ll0HmQ8yo=&amp;h=470&amp;w=370&amp;sz=17&amp;hl=el&amp;start=1&amp;sig2=KOd0wzPZhsIHqKpWsqrcPg&amp;um=1&amp;itbs=1&amp;tbnid=eJhyrIhR2k1ZKM:&amp;tbnh=129&amp;tbnw=102&amp;prev=/images?q%3Dfranklin%2Bbenjamin%26hl%3Del%26rlz%3D1T4GGLL_elGR356GR357%26sa%3DN%26um%3D1&amp;ei=eClnS-uZCMiH_Abskf0y" TargetMode="External"/><Relationship Id="rId15" Type="http://schemas.openxmlformats.org/officeDocument/2006/relationships/image" Target="../media/image10.jpeg"/><Relationship Id="rId10" Type="http://schemas.openxmlformats.org/officeDocument/2006/relationships/hyperlink" Target="http://en.wikipedia.org/wiki/Image:Faraday.jpg" TargetMode="External"/><Relationship Id="rId4" Type="http://schemas.openxmlformats.org/officeDocument/2006/relationships/hyperlink" Target="http://merkopanas.blogspot.gr/2017/05/1544-william-gilbert.html" TargetMode="External"/><Relationship Id="rId9" Type="http://schemas.openxmlformats.org/officeDocument/2006/relationships/hyperlink" Target="https://el.wikipedia.org/wiki/%CE%A7%CE%B1%CE%BD%CF%82_%CE%9A%CF%81%CE%AF%CF%83%CF%84%CE%B9%CE%B1%CE%BD_%CE%88%CF%81%CF%83%CF%84%CE%B5%CE%BD%CF%84" TargetMode="External"/><Relationship Id="rId14" Type="http://schemas.openxmlformats.org/officeDocument/2006/relationships/hyperlink" Target="http://merkopanas.blogspot.com/2018/06/1831-james-maxwell.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3.png"/><Relationship Id="rId2" Type="http://schemas.openxmlformats.org/officeDocument/2006/relationships/hyperlink" Target="http://images.google.gr/imgres?imgurl=http://bilimicat.files.wordpress.com/2009/03/michael-faraday3.jpg&amp;imgrefurl=http://bilimicat.wordpress.com/2009/03/26/michael-faraday/&amp;usg=__c-9J4LkZjh6sWolTNN0MB6MUD5M=&amp;h=2061&amp;w=1436&amp;sz=132&amp;hl=el&amp;start=15&amp;sig2=NUnK351ZD2HS3LUD0eFhww&amp;um=1&amp;tbnid=NmhOwCor7CK_oM:&amp;tbnh=150&amp;tbnw=105&amp;prev=/images?q%3Dfaraday%2Bmichael%26hl%3Del%26rlz%3D1T4WZPA_enGR290GR290%26sa%3DN%26um%3D1&amp;ei=Z3TCSqLRN4HqmgPE0ZirBg" TargetMode="External"/><Relationship Id="rId1" Type="http://schemas.openxmlformats.org/officeDocument/2006/relationships/slideLayout" Target="../slideLayouts/slideLayout7.xml"/><Relationship Id="rId6" Type="http://schemas.openxmlformats.org/officeDocument/2006/relationships/hyperlink" Target="http://en.wikipedia.org/wiki/File:James_Clerk_Maxwell.png" TargetMode="External"/><Relationship Id="rId5" Type="http://schemas.openxmlformats.org/officeDocument/2006/relationships/image" Target="../media/image12.jpeg"/><Relationship Id="rId4" Type="http://schemas.openxmlformats.org/officeDocument/2006/relationships/hyperlink" Target="http://images.google.gr/imgres?imgurl=http://people.clarkson.edu/~ekatz/scientists/ampere11.jpg&amp;imgrefurl=http://people.clarkson.edu/~ekatz/scientists/ampere.htm&amp;usg=__aHUYRyY7Fagbz56LLFjQCECl9xk=&amp;h=489&amp;w=387&amp;sz=22&amp;hl=el&amp;start=1&amp;sig2=Je58m3hDEUlufojL2T5_hQ&amp;um=1&amp;tbnid=QPC1agP-FAzjaM:&amp;tbnh=130&amp;tbnw=103&amp;prev=/images?q%3DAmpere%26hl%3Del%26rlz%3D1T4WZPA_enGR290GR290%26sa%3DN%26um%3D1&amp;ei=pXTCSrXEB4u-mQOz7bGdB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el.wikipedia.org/wiki/%CE%A3%CE%B1%CF%81%CE%BB_%CE%A9%CE%B3%CE%BA%CF%85%CF%83%CF%84%CE%AD%CE%BD_%CE%BD%CF%84%CE%B5_%CE%9A%CE%BF%CF%85%CE%BB%CF%8C%CE%BC%CF%80"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hyperlink" Target="https://www.youtube.com/watch?v=FYSTGX-F1GM" TargetMode="Externa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csvt.qc.ca/patriotes/pei/travaux/coulomb/Image1.gif" TargetMode="External"/><Relationship Id="rId1" Type="http://schemas.openxmlformats.org/officeDocument/2006/relationships/slideLayout" Target="../slideLayouts/slideLayout7.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a:t>
            </a:fld>
            <a:endParaRPr lang="el-GR" dirty="0">
              <a:solidFill>
                <a:prstClr val="black"/>
              </a:solidFill>
            </a:endParaRPr>
          </a:p>
        </p:txBody>
      </p:sp>
      <p:pic>
        <p:nvPicPr>
          <p:cNvPr id="4098" name="Picture 2" descr="C:\Users\Merkouris\Desktop\Coulomb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318378">
            <a:off x="1980652" y="1489900"/>
            <a:ext cx="4771603" cy="1798719"/>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Merkouris\Desktop\Coulomb6.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80042">
            <a:off x="2392131" y="3690532"/>
            <a:ext cx="4610350" cy="1475312"/>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4"/>
          <p:cNvSpPr txBox="1">
            <a:spLocks noChangeArrowheads="1"/>
          </p:cNvSpPr>
          <p:nvPr/>
        </p:nvSpPr>
        <p:spPr bwMode="auto">
          <a:xfrm>
            <a:off x="1223628" y="404664"/>
            <a:ext cx="669674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defRPr/>
            </a:pPr>
            <a:r>
              <a:rPr lang="el-GR" altLang="el-GR" sz="3200" b="1" dirty="0" smtClean="0">
                <a:solidFill>
                  <a:srgbClr val="800000"/>
                </a:solidFill>
                <a:effectLst>
                  <a:outerShdw blurRad="38100" dist="38100" dir="2700000" algn="tl">
                    <a:srgbClr val="000000"/>
                  </a:outerShdw>
                </a:effectLst>
                <a:latin typeface="Comic Sans MS" pitchFamily="66" charset="0"/>
              </a:rPr>
              <a:t>Ηλεκτροστατικές αλληλεπιδράσεις</a:t>
            </a:r>
            <a:endParaRPr lang="el-GR" altLang="el-GR" sz="3200" b="1" dirty="0">
              <a:solidFill>
                <a:srgbClr val="800000"/>
              </a:solidFill>
              <a:effectLst>
                <a:outerShdw blurRad="38100" dist="38100" dir="2700000" algn="tl">
                  <a:srgbClr val="000000"/>
                </a:outerShdw>
              </a:effectLst>
              <a:latin typeface="Comic Sans MS" pitchFamily="66" charset="0"/>
            </a:endParaRPr>
          </a:p>
        </p:txBody>
      </p:sp>
    </p:spTree>
    <p:extLst>
      <p:ext uri="{BB962C8B-B14F-4D97-AF65-F5344CB8AC3E}">
        <p14:creationId xmlns:p14="http://schemas.microsoft.com/office/powerpoint/2010/main" val="15052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250" fill="hold"/>
                                        <p:tgtEl>
                                          <p:spTgt spid="7"/>
                                        </p:tgtEl>
                                        <p:attrNameLst>
                                          <p:attrName>ppt_x</p:attrName>
                                        </p:attrNameLst>
                                      </p:cBhvr>
                                      <p:tavLst>
                                        <p:tav tm="0">
                                          <p:val>
                                            <p:strVal val="#ppt_x-.2"/>
                                          </p:val>
                                        </p:tav>
                                        <p:tav tm="100000">
                                          <p:val>
                                            <p:strVal val="#ppt_x"/>
                                          </p:val>
                                        </p:tav>
                                      </p:tavLst>
                                    </p:anim>
                                    <p:anim calcmode="lin" valueType="num">
                                      <p:cBhvr>
                                        <p:cTn id="8" dur="125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1250"/>
                                        <p:tgtEl>
                                          <p:spTgt spid="7"/>
                                        </p:tgtEl>
                                      </p:cBhvr>
                                    </p:animEffect>
                                  </p:childTnLst>
                                </p:cTn>
                              </p:par>
                            </p:childTnLst>
                          </p:cTn>
                        </p:par>
                        <p:par>
                          <p:cTn id="10" fill="hold">
                            <p:stCondLst>
                              <p:cond delay="1250"/>
                            </p:stCondLst>
                            <p:childTnLst>
                              <p:par>
                                <p:cTn id="11" presetID="10" presetClass="entr" presetSubtype="0" fill="hold" nodeType="afterEffect">
                                  <p:stCondLst>
                                    <p:cond delay="500"/>
                                  </p:stCondLst>
                                  <p:childTnLst>
                                    <p:set>
                                      <p:cBhvr>
                                        <p:cTn id="12" dur="1" fill="hold">
                                          <p:stCondLst>
                                            <p:cond delay="0"/>
                                          </p:stCondLst>
                                        </p:cTn>
                                        <p:tgtEl>
                                          <p:spTgt spid="4098"/>
                                        </p:tgtEl>
                                        <p:attrNameLst>
                                          <p:attrName>style.visibility</p:attrName>
                                        </p:attrNameLst>
                                      </p:cBhvr>
                                      <p:to>
                                        <p:strVal val="visible"/>
                                      </p:to>
                                    </p:set>
                                    <p:animEffect transition="in" filter="fade">
                                      <p:cBhvr>
                                        <p:cTn id="13" dur="500"/>
                                        <p:tgtEl>
                                          <p:spTgt spid="4098"/>
                                        </p:tgtEl>
                                      </p:cBhvr>
                                    </p:animEffect>
                                  </p:childTnLst>
                                </p:cTn>
                              </p:par>
                            </p:childTnLst>
                          </p:cTn>
                        </p:par>
                        <p:par>
                          <p:cTn id="14" fill="hold">
                            <p:stCondLst>
                              <p:cond delay="2250"/>
                            </p:stCondLst>
                            <p:childTnLst>
                              <p:par>
                                <p:cTn id="15" presetID="10" presetClass="entr" presetSubtype="0" fill="hold" nodeType="afterEffect">
                                  <p:stCondLst>
                                    <p:cond delay="500"/>
                                  </p:stCondLst>
                                  <p:childTnLst>
                                    <p:set>
                                      <p:cBhvr>
                                        <p:cTn id="16" dur="1" fill="hold">
                                          <p:stCondLst>
                                            <p:cond delay="0"/>
                                          </p:stCondLst>
                                        </p:cTn>
                                        <p:tgtEl>
                                          <p:spTgt spid="4099"/>
                                        </p:tgtEl>
                                        <p:attrNameLst>
                                          <p:attrName>style.visibility</p:attrName>
                                        </p:attrNameLst>
                                      </p:cBhvr>
                                      <p:to>
                                        <p:strVal val="visible"/>
                                      </p:to>
                                    </p:set>
                                    <p:animEffect transition="in" filter="fade">
                                      <p:cBhvr>
                                        <p:cTn id="17"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10</a:t>
            </a:fld>
            <a:endParaRPr lang="el-GR" dirty="0">
              <a:solidFill>
                <a:prstClr val="black"/>
              </a:solidFill>
            </a:endParaRPr>
          </a:p>
        </p:txBody>
      </p:sp>
      <p:pic>
        <p:nvPicPr>
          <p:cNvPr id="4"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836712"/>
            <a:ext cx="1057691" cy="100811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5" name="TextBox 4"/>
              <p:cNvSpPr txBox="1"/>
              <p:nvPr/>
            </p:nvSpPr>
            <p:spPr>
              <a:xfrm>
                <a:off x="1669251" y="571799"/>
                <a:ext cx="6192688" cy="988797"/>
              </a:xfrm>
              <a:prstGeom prst="rect">
                <a:avLst/>
              </a:prstGeom>
              <a:noFill/>
            </p:spPr>
            <p:txBody>
              <a:bodyPr wrap="square" rtlCol="0">
                <a:spAutoFit/>
              </a:bodyPr>
              <a:lstStyle/>
              <a:p>
                <a:pPr algn="just"/>
                <a:r>
                  <a:rPr lang="el-GR" sz="2000" b="1" dirty="0" smtClean="0">
                    <a:latin typeface="Comic Sans MS" panose="030F0702030302020204" pitchFamily="66" charset="0"/>
                  </a:rPr>
                  <a:t>Για το σύστημα μονάδων </a:t>
                </a:r>
                <a:r>
                  <a:rPr lang="en-US" sz="2000" b="1" dirty="0" smtClean="0">
                    <a:latin typeface="Comic Sans MS" panose="030F0702030302020204" pitchFamily="66" charset="0"/>
                  </a:rPr>
                  <a:t>SI </a:t>
                </a:r>
                <a:r>
                  <a:rPr lang="el-GR" sz="2000" b="1" dirty="0" smtClean="0">
                    <a:latin typeface="Comic Sans MS" panose="030F0702030302020204" pitchFamily="66" charset="0"/>
                  </a:rPr>
                  <a:t>και εφόσον τα φορτία βρίσκονται στον αέρα</a:t>
                </a:r>
                <a:r>
                  <a:rPr lang="en-US" sz="2000" b="1" dirty="0" smtClean="0">
                    <a:latin typeface="Comic Sans MS" panose="030F0702030302020204" pitchFamily="66" charset="0"/>
                  </a:rPr>
                  <a:t>,</a:t>
                </a:r>
                <a:r>
                  <a:rPr lang="el-GR" sz="2000" b="1" dirty="0" smtClean="0">
                    <a:latin typeface="Comic Sans MS" panose="030F0702030302020204" pitchFamily="66" charset="0"/>
                  </a:rPr>
                  <a:t> η σταθερά </a:t>
                </a:r>
                <a:r>
                  <a:rPr lang="en-US" sz="2000" b="1" i="1" dirty="0" smtClean="0">
                    <a:latin typeface="Comic Sans MS" panose="030F0702030302020204" pitchFamily="66" charset="0"/>
                  </a:rPr>
                  <a:t>k</a:t>
                </a:r>
                <a:r>
                  <a:rPr lang="el-GR" sz="2000" b="1" i="1" dirty="0" smtClean="0">
                    <a:latin typeface="Comic Sans MS" panose="030F0702030302020204" pitchFamily="66" charset="0"/>
                  </a:rPr>
                  <a:t> </a:t>
                </a:r>
                <a:r>
                  <a:rPr lang="en-US" sz="2000" b="1" dirty="0" smtClean="0">
                    <a:latin typeface="Comic Sans MS" panose="030F0702030302020204" pitchFamily="66" charset="0"/>
                  </a:rPr>
                  <a:t>=</a:t>
                </a:r>
                <a:r>
                  <a:rPr lang="el-GR" sz="2000" b="1" dirty="0" smtClean="0">
                    <a:latin typeface="Comic Sans MS" panose="030F0702030302020204" pitchFamily="66" charset="0"/>
                  </a:rPr>
                  <a:t> </a:t>
                </a:r>
                <a:r>
                  <a:rPr lang="en-US" altLang="el-GR" sz="2000" b="1" dirty="0" smtClean="0">
                    <a:latin typeface="Comic Sans MS" pitchFamily="66" charset="0"/>
                  </a:rPr>
                  <a:t>9.10</a:t>
                </a:r>
                <a:r>
                  <a:rPr lang="en-US" altLang="el-GR" sz="2000" b="1" baseline="30000" dirty="0" smtClean="0">
                    <a:latin typeface="Comic Sans MS" pitchFamily="66" charset="0"/>
                  </a:rPr>
                  <a:t>9 </a:t>
                </a:r>
                <a14:m>
                  <m:oMath xmlns:m="http://schemas.openxmlformats.org/officeDocument/2006/math">
                    <m:f>
                      <m:fPr>
                        <m:ctrlPr>
                          <a:rPr lang="en-US" altLang="el-GR" sz="2400" b="1" i="1" smtClean="0">
                            <a:latin typeface="Cambria Math" panose="02040503050406030204" pitchFamily="18" charset="0"/>
                          </a:rPr>
                        </m:ctrlPr>
                      </m:fPr>
                      <m:num>
                        <m:r>
                          <a:rPr lang="en-US" altLang="el-GR" sz="2400" b="1" i="0" smtClean="0">
                            <a:latin typeface="Cambria Math" panose="02040503050406030204" pitchFamily="18" charset="0"/>
                          </a:rPr>
                          <m:t>𝐍</m:t>
                        </m:r>
                        <m:sSup>
                          <m:sSupPr>
                            <m:ctrlPr>
                              <a:rPr lang="en-US" altLang="el-GR" sz="2400" b="1" i="1" smtClean="0">
                                <a:latin typeface="Cambria Math" panose="02040503050406030204" pitchFamily="18" charset="0"/>
                              </a:rPr>
                            </m:ctrlPr>
                          </m:sSupPr>
                          <m:e>
                            <m:r>
                              <a:rPr lang="en-US" altLang="el-GR" sz="2400" b="1" i="0" smtClean="0">
                                <a:latin typeface="Cambria Math" panose="02040503050406030204" pitchFamily="18" charset="0"/>
                              </a:rPr>
                              <m:t>𝐦</m:t>
                            </m:r>
                          </m:e>
                          <m:sup>
                            <m:r>
                              <a:rPr lang="en-US" altLang="el-GR" sz="2400" b="1" i="0" smtClean="0">
                                <a:latin typeface="Cambria Math" panose="02040503050406030204" pitchFamily="18" charset="0"/>
                              </a:rPr>
                              <m:t>𝟐</m:t>
                            </m:r>
                          </m:sup>
                        </m:sSup>
                      </m:num>
                      <m:den>
                        <m:sSup>
                          <m:sSupPr>
                            <m:ctrlPr>
                              <a:rPr lang="en-US" altLang="el-GR" sz="2400" b="1" i="1" smtClean="0">
                                <a:latin typeface="Cambria Math" panose="02040503050406030204" pitchFamily="18" charset="0"/>
                              </a:rPr>
                            </m:ctrlPr>
                          </m:sSupPr>
                          <m:e>
                            <m:r>
                              <a:rPr lang="en-US" altLang="el-GR" sz="2400" b="1" i="0" smtClean="0">
                                <a:latin typeface="Cambria Math" panose="02040503050406030204" pitchFamily="18" charset="0"/>
                              </a:rPr>
                              <m:t>𝐂</m:t>
                            </m:r>
                          </m:e>
                          <m:sup>
                            <m:r>
                              <a:rPr lang="el-GR" altLang="el-GR" sz="2400" b="1" i="0" smtClean="0">
                                <a:latin typeface="Cambria Math" panose="02040503050406030204" pitchFamily="18" charset="0"/>
                              </a:rPr>
                              <m:t>𝟐</m:t>
                            </m:r>
                          </m:sup>
                        </m:sSup>
                      </m:den>
                    </m:f>
                  </m:oMath>
                </a14:m>
                <a:r>
                  <a:rPr lang="en-US" altLang="el-GR" sz="2000" b="1" baseline="30000" dirty="0" smtClean="0">
                    <a:latin typeface="Comic Sans MS" pitchFamily="66" charset="0"/>
                  </a:rPr>
                  <a:t> </a:t>
                </a:r>
                <a:r>
                  <a:rPr lang="en-US" altLang="el-GR" sz="2400" b="1" baseline="30000" dirty="0" smtClean="0">
                    <a:latin typeface="Comic Sans MS" pitchFamily="66" charset="0"/>
                  </a:rPr>
                  <a:t>.</a:t>
                </a:r>
                <a:endParaRPr lang="el-GR" sz="2400" b="1"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1669251" y="571799"/>
                <a:ext cx="6192688" cy="988797"/>
              </a:xfrm>
              <a:prstGeom prst="rect">
                <a:avLst/>
              </a:prstGeom>
              <a:blipFill>
                <a:blip r:embed="rId3"/>
                <a:stretch>
                  <a:fillRect l="-1083" t="-3704" r="-984" b="-617"/>
                </a:stretch>
              </a:blipFill>
            </p:spPr>
            <p:txBody>
              <a:bodyPr/>
              <a:lstStyle/>
              <a:p>
                <a:r>
                  <a:rPr lang="el-GR">
                    <a:noFill/>
                  </a:rPr>
                  <a:t> </a:t>
                </a:r>
              </a:p>
            </p:txBody>
          </p:sp>
        </mc:Fallback>
      </mc:AlternateContent>
      <p:sp>
        <p:nvSpPr>
          <p:cNvPr id="9" name="Text Box 4"/>
          <p:cNvSpPr txBox="1">
            <a:spLocks noChangeArrowheads="1"/>
          </p:cNvSpPr>
          <p:nvPr/>
        </p:nvSpPr>
        <p:spPr bwMode="auto">
          <a:xfrm>
            <a:off x="1673815" y="1970988"/>
            <a:ext cx="5976663" cy="964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50000"/>
              </a:lnSpc>
              <a:spcBef>
                <a:spcPct val="50000"/>
              </a:spcBef>
            </a:pPr>
            <a:r>
              <a:rPr lang="el-GR" altLang="el-GR" sz="2000" b="1" dirty="0">
                <a:latin typeface="Comic Sans MS" pitchFamily="66" charset="0"/>
              </a:rPr>
              <a:t>Η εξάρτηση της </a:t>
            </a:r>
            <a:r>
              <a:rPr lang="en-US" altLang="el-GR" sz="2000" b="1" i="1" dirty="0">
                <a:solidFill>
                  <a:srgbClr val="FF0000"/>
                </a:solidFill>
                <a:effectLst>
                  <a:outerShdw blurRad="38100" dist="38100" dir="2700000" algn="tl">
                    <a:srgbClr val="000000"/>
                  </a:outerShdw>
                </a:effectLst>
                <a:latin typeface="Comic Sans MS" pitchFamily="66" charset="0"/>
              </a:rPr>
              <a:t>k</a:t>
            </a:r>
            <a:r>
              <a:rPr lang="en-US" altLang="el-GR" sz="2000" b="1" dirty="0">
                <a:latin typeface="Comic Sans MS" pitchFamily="66" charset="0"/>
              </a:rPr>
              <a:t> </a:t>
            </a:r>
            <a:r>
              <a:rPr lang="el-GR" altLang="el-GR" sz="2000" b="1" dirty="0">
                <a:latin typeface="Comic Sans MS" pitchFamily="66" charset="0"/>
              </a:rPr>
              <a:t>από το μέσο όπου βρίσκονται τα ηλεκτρικά φορτία φαίνεται από τη σχέση</a:t>
            </a:r>
          </a:p>
        </p:txBody>
      </p:sp>
      <mc:AlternateContent xmlns:mc="http://schemas.openxmlformats.org/markup-compatibility/2006" xmlns:a14="http://schemas.microsoft.com/office/drawing/2010/main">
        <mc:Choice Requires="a14">
          <p:sp>
            <p:nvSpPr>
              <p:cNvPr id="11" name="Text Box 6"/>
              <p:cNvSpPr txBox="1">
                <a:spLocks noChangeArrowheads="1"/>
              </p:cNvSpPr>
              <p:nvPr/>
            </p:nvSpPr>
            <p:spPr bwMode="auto">
              <a:xfrm>
                <a:off x="1601658" y="3738070"/>
                <a:ext cx="6327873" cy="1195648"/>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p>
                <a:pPr>
                  <a:lnSpc>
                    <a:spcPct val="150000"/>
                  </a:lnSpc>
                  <a:spcBef>
                    <a:spcPct val="50000"/>
                  </a:spcBef>
                </a:pPr>
                <a:r>
                  <a:rPr lang="el-GR" altLang="el-GR" dirty="0" smtClean="0">
                    <a:latin typeface="Comic Sans MS" pitchFamily="66" charset="0"/>
                  </a:rPr>
                  <a:t>όπου </a:t>
                </a:r>
                <a:r>
                  <a:rPr lang="el-GR" altLang="el-GR" i="1" dirty="0">
                    <a:latin typeface="Comic Sans MS" pitchFamily="66" charset="0"/>
                  </a:rPr>
                  <a:t>ε</a:t>
                </a:r>
                <a:r>
                  <a:rPr lang="el-GR" altLang="el-GR" baseline="-25000" dirty="0">
                    <a:latin typeface="Comic Sans MS" pitchFamily="66" charset="0"/>
                  </a:rPr>
                  <a:t>0</a:t>
                </a:r>
                <a:r>
                  <a:rPr lang="el-GR" altLang="el-GR" dirty="0">
                    <a:effectLst>
                      <a:outerShdw blurRad="38100" dist="38100" dir="2700000" algn="tl">
                        <a:srgbClr val="FFFFFF"/>
                      </a:outerShdw>
                    </a:effectLst>
                    <a:latin typeface="Comic Sans MS" pitchFamily="66" charset="0"/>
                  </a:rPr>
                  <a:t> </a:t>
                </a:r>
                <a:r>
                  <a:rPr lang="en-US" altLang="el-GR" dirty="0" smtClean="0">
                    <a:effectLst>
                      <a:outerShdw blurRad="38100" dist="38100" dir="2700000" algn="tl">
                        <a:srgbClr val="FFFFFF"/>
                      </a:outerShdw>
                    </a:effectLst>
                    <a:latin typeface="Comic Sans MS" pitchFamily="66" charset="0"/>
                  </a:rPr>
                  <a:t>= 8,84.10</a:t>
                </a:r>
                <a:r>
                  <a:rPr lang="en-US" altLang="el-GR" baseline="30000" dirty="0" smtClean="0">
                    <a:effectLst>
                      <a:outerShdw blurRad="38100" dist="38100" dir="2700000" algn="tl">
                        <a:srgbClr val="FFFFFF"/>
                      </a:outerShdw>
                    </a:effectLst>
                    <a:latin typeface="Comic Sans MS" pitchFamily="66" charset="0"/>
                  </a:rPr>
                  <a:t>-12</a:t>
                </a:r>
                <a:r>
                  <a:rPr lang="en-US" altLang="el-GR" dirty="0" smtClean="0">
                    <a:effectLst>
                      <a:outerShdw blurRad="38100" dist="38100" dir="2700000" algn="tl">
                        <a:srgbClr val="FFFFFF"/>
                      </a:outerShdw>
                    </a:effectLst>
                    <a:latin typeface="Comic Sans MS" pitchFamily="66" charset="0"/>
                  </a:rPr>
                  <a:t> </a:t>
                </a:r>
                <a14:m>
                  <m:oMath xmlns:m="http://schemas.openxmlformats.org/officeDocument/2006/math">
                    <m:f>
                      <m:fPr>
                        <m:ctrlPr>
                          <a:rPr lang="en-US" altLang="el-GR" sz="2000" b="1" i="1" smtClean="0">
                            <a:effectLst/>
                            <a:latin typeface="Cambria Math" panose="02040503050406030204" pitchFamily="18" charset="0"/>
                          </a:rPr>
                        </m:ctrlPr>
                      </m:fPr>
                      <m:num>
                        <m:sSup>
                          <m:sSupPr>
                            <m:ctrlPr>
                              <a:rPr lang="en-US" altLang="el-GR" sz="2000" b="1" i="1" smtClean="0">
                                <a:effectLst/>
                                <a:latin typeface="Cambria Math" panose="02040503050406030204" pitchFamily="18" charset="0"/>
                              </a:rPr>
                            </m:ctrlPr>
                          </m:sSupPr>
                          <m:e>
                            <m:r>
                              <a:rPr lang="en-US" altLang="el-GR" sz="2000" b="1" i="0" smtClean="0">
                                <a:effectLst/>
                                <a:latin typeface="Cambria Math" panose="02040503050406030204" pitchFamily="18" charset="0"/>
                              </a:rPr>
                              <m:t>𝐂</m:t>
                            </m:r>
                          </m:e>
                          <m:sup>
                            <m:r>
                              <a:rPr lang="en-US" altLang="el-GR" sz="2000" b="1" i="0" smtClean="0">
                                <a:effectLst/>
                                <a:latin typeface="Cambria Math" panose="02040503050406030204" pitchFamily="18" charset="0"/>
                              </a:rPr>
                              <m:t>𝟐</m:t>
                            </m:r>
                          </m:sup>
                        </m:sSup>
                      </m:num>
                      <m:den>
                        <m:r>
                          <a:rPr lang="el-GR" altLang="el-GR" sz="2000" b="1" i="0" smtClean="0">
                            <a:effectLst/>
                            <a:latin typeface="Cambria Math" panose="02040503050406030204" pitchFamily="18" charset="0"/>
                          </a:rPr>
                          <m:t>𝚴</m:t>
                        </m:r>
                        <m:sSup>
                          <m:sSupPr>
                            <m:ctrlPr>
                              <a:rPr lang="el-GR" altLang="el-GR" sz="2000" b="1" i="1" smtClean="0">
                                <a:effectLst/>
                                <a:latin typeface="Cambria Math" panose="02040503050406030204" pitchFamily="18" charset="0"/>
                              </a:rPr>
                            </m:ctrlPr>
                          </m:sSupPr>
                          <m:e>
                            <m:r>
                              <a:rPr lang="en-US" altLang="el-GR" sz="2000" b="1" i="0" smtClean="0">
                                <a:effectLst/>
                                <a:latin typeface="Cambria Math" panose="02040503050406030204" pitchFamily="18" charset="0"/>
                              </a:rPr>
                              <m:t>𝐦</m:t>
                            </m:r>
                          </m:e>
                          <m:sup>
                            <m:r>
                              <a:rPr lang="el-GR" altLang="el-GR" sz="2000" b="1" i="0" smtClean="0">
                                <a:effectLst/>
                                <a:latin typeface="Cambria Math" panose="02040503050406030204" pitchFamily="18" charset="0"/>
                              </a:rPr>
                              <m:t>𝟐</m:t>
                            </m:r>
                          </m:sup>
                        </m:sSup>
                      </m:den>
                    </m:f>
                  </m:oMath>
                </a14:m>
                <a:r>
                  <a:rPr lang="en-US" altLang="el-GR" dirty="0" smtClean="0">
                    <a:effectLst>
                      <a:outerShdw blurRad="38100" dist="38100" dir="2700000" algn="tl">
                        <a:srgbClr val="FFFFFF"/>
                      </a:outerShdw>
                    </a:effectLst>
                    <a:latin typeface="Comic Sans MS" pitchFamily="66" charset="0"/>
                  </a:rPr>
                  <a:t>, </a:t>
                </a:r>
                <a:r>
                  <a:rPr lang="el-GR" altLang="el-GR" dirty="0" smtClean="0">
                    <a:effectLst>
                      <a:outerShdw blurRad="38100" dist="38100" dir="2700000" algn="tl">
                        <a:srgbClr val="FFFFFF"/>
                      </a:outerShdw>
                    </a:effectLst>
                    <a:latin typeface="Comic Sans MS" pitchFamily="66" charset="0"/>
                  </a:rPr>
                  <a:t>η </a:t>
                </a:r>
                <a:r>
                  <a:rPr lang="el-GR" altLang="el-GR" dirty="0">
                    <a:solidFill>
                      <a:srgbClr val="FF0000"/>
                    </a:solidFill>
                    <a:latin typeface="Comic Sans MS" pitchFamily="66" charset="0"/>
                    <a:hlinkClick r:id="rId4"/>
                  </a:rPr>
                  <a:t>απόλυτη διηλεκτρική </a:t>
                </a:r>
                <a:r>
                  <a:rPr lang="el-GR" altLang="el-GR" dirty="0" smtClean="0">
                    <a:solidFill>
                      <a:srgbClr val="FF0000"/>
                    </a:solidFill>
                    <a:latin typeface="Comic Sans MS" pitchFamily="66" charset="0"/>
                    <a:hlinkClick r:id="rId4"/>
                  </a:rPr>
                  <a:t>σταθερά</a:t>
                </a:r>
                <a:r>
                  <a:rPr lang="el-GR" altLang="el-GR" dirty="0" smtClean="0">
                    <a:latin typeface="Comic Sans MS" pitchFamily="66" charset="0"/>
                    <a:hlinkClick r:id="rId4"/>
                  </a:rPr>
                  <a:t> </a:t>
                </a:r>
                <a:r>
                  <a:rPr lang="el-GR" altLang="el-GR" dirty="0">
                    <a:latin typeface="Comic Sans MS" pitchFamily="66" charset="0"/>
                  </a:rPr>
                  <a:t>του κενού ή </a:t>
                </a:r>
                <a:r>
                  <a:rPr lang="el-GR" altLang="el-GR" dirty="0" smtClean="0">
                    <a:latin typeface="Comic Sans MS" pitchFamily="66" charset="0"/>
                  </a:rPr>
                  <a:t>αέρα.</a:t>
                </a:r>
                <a:endParaRPr lang="el-GR" altLang="el-GR" dirty="0">
                  <a:latin typeface="Comic Sans MS" pitchFamily="66" charset="0"/>
                </a:endParaRPr>
              </a:p>
            </p:txBody>
          </p:sp>
        </mc:Choice>
        <mc:Fallback xmlns="">
          <p:sp>
            <p:nvSpPr>
              <p:cNvPr id="11" name="Text Box 6"/>
              <p:cNvSpPr txBox="1">
                <a:spLocks noRot="1" noChangeAspect="1" noMove="1" noResize="1" noEditPoints="1" noAdjustHandles="1" noChangeArrowheads="1" noChangeShapeType="1" noTextEdit="1"/>
              </p:cNvSpPr>
              <p:nvPr/>
            </p:nvSpPr>
            <p:spPr bwMode="auto">
              <a:xfrm>
                <a:off x="1601658" y="3738070"/>
                <a:ext cx="6327873" cy="1195648"/>
              </a:xfrm>
              <a:prstGeom prst="rect">
                <a:avLst/>
              </a:prstGeom>
              <a:blipFill>
                <a:blip r:embed="rId5"/>
                <a:stretch>
                  <a:fillRect l="-867" b="-7653"/>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4086083" y="2959556"/>
                <a:ext cx="1411605" cy="75604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t>𝒌</m:t>
                      </m:r>
                      <m:r>
                        <a:rPr lang="en-US" sz="2400" b="1" i="0" smtClean="0">
                          <a:solidFill>
                            <a:srgbClr val="FF0000"/>
                          </a:solidFill>
                          <a:effectLst>
                            <a:outerShdw blurRad="38100" dist="38100" dir="2700000" algn="tl">
                              <a:srgbClr val="000000">
                                <a:alpha val="43137"/>
                              </a:srgbClr>
                            </a:outerShdw>
                          </a:effectLst>
                          <a:latin typeface="Cambria Math" panose="02040503050406030204" pitchFamily="18" charset="0"/>
                        </a:rPr>
                        <m:t>= </m:t>
                      </m:r>
                      <m:f>
                        <m:fPr>
                          <m:ctrlP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r>
                            <a:rPr lang="el-GR" sz="2400" b="1" i="0" smtClean="0">
                              <a:solidFill>
                                <a:srgbClr val="FF0000"/>
                              </a:solidFill>
                              <a:effectLst>
                                <a:outerShdw blurRad="38100" dist="38100" dir="2700000" algn="tl">
                                  <a:srgbClr val="000000">
                                    <a:alpha val="43137"/>
                                  </a:srgbClr>
                                </a:outerShdw>
                              </a:effectLst>
                              <a:latin typeface="Cambria Math" panose="02040503050406030204" pitchFamily="18" charset="0"/>
                            </a:rPr>
                            <m:t>𝟏</m:t>
                          </m:r>
                        </m:num>
                        <m:den>
                          <m:r>
                            <a:rPr lang="en-US" sz="2400" b="1" i="0" smtClean="0">
                              <a:solidFill>
                                <a:srgbClr val="FF0000"/>
                              </a:solidFill>
                              <a:effectLst>
                                <a:outerShdw blurRad="38100" dist="38100" dir="2700000" algn="tl">
                                  <a:srgbClr val="000000">
                                    <a:alpha val="43137"/>
                                  </a:srgbClr>
                                </a:outerShdw>
                              </a:effectLst>
                              <a:latin typeface="Cambria Math" panose="02040503050406030204" pitchFamily="18" charset="0"/>
                            </a:rPr>
                            <m:t>𝟒</m:t>
                          </m:r>
                          <m:r>
                            <a:rPr lang="el-GR" sz="2400" b="1" i="0" smtClean="0">
                              <a:solidFill>
                                <a:srgbClr val="FF0000"/>
                              </a:solidFill>
                              <a:effectLst>
                                <a:outerShdw blurRad="38100" dist="38100" dir="2700000" algn="tl">
                                  <a:srgbClr val="000000">
                                    <a:alpha val="43137"/>
                                  </a:srgbClr>
                                </a:outerShdw>
                              </a:effectLst>
                              <a:latin typeface="Cambria Math" panose="02040503050406030204" pitchFamily="18" charset="0"/>
                            </a:rPr>
                            <m:t>𝛑</m:t>
                          </m:r>
                          <m:sSub>
                            <m:sSubPr>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t>𝜺</m:t>
                              </m:r>
                            </m:e>
                            <m:sub>
                              <m:r>
                                <a:rPr lang="el-GR" sz="2400" b="1" i="0" smtClean="0">
                                  <a:solidFill>
                                    <a:srgbClr val="FF0000"/>
                                  </a:solidFill>
                                  <a:effectLst>
                                    <a:outerShdw blurRad="38100" dist="38100" dir="2700000" algn="tl">
                                      <a:srgbClr val="000000">
                                        <a:alpha val="43137"/>
                                      </a:srgbClr>
                                    </a:outerShdw>
                                  </a:effectLst>
                                  <a:latin typeface="Cambria Math" panose="02040503050406030204" pitchFamily="18" charset="0"/>
                                </a:rPr>
                                <m:t>𝟎</m:t>
                              </m:r>
                            </m:sub>
                          </m:sSub>
                        </m:den>
                      </m:f>
                    </m:oMath>
                  </m:oMathPara>
                </a14:m>
                <a:endParaRPr lang="el-GR" sz="2400" b="1" dirty="0">
                  <a:solidFill>
                    <a:srgbClr val="FF0000"/>
                  </a:solidFill>
                  <a:effectLst>
                    <a:outerShdw blurRad="38100" dist="38100" dir="2700000" algn="tl">
                      <a:srgbClr val="000000">
                        <a:alpha val="43137"/>
                      </a:srgbClr>
                    </a:outerShdw>
                  </a:effectLst>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4086083" y="2959556"/>
                <a:ext cx="1411605" cy="756041"/>
              </a:xfrm>
              <a:prstGeom prst="rect">
                <a:avLst/>
              </a:prstGeom>
              <a:blipFill>
                <a:blip r:embed="rId6"/>
                <a:stretch>
                  <a:fillRect r="-1293" b="-6400"/>
                </a:stretch>
              </a:blipFill>
            </p:spPr>
            <p:txBody>
              <a:bodyPr/>
              <a:lstStyle/>
              <a:p>
                <a:r>
                  <a:rPr lang="el-GR">
                    <a:noFill/>
                  </a:rPr>
                  <a:t> </a:t>
                </a:r>
              </a:p>
            </p:txBody>
          </p:sp>
        </mc:Fallback>
      </mc:AlternateContent>
    </p:spTree>
    <p:extLst>
      <p:ext uri="{BB962C8B-B14F-4D97-AF65-F5344CB8AC3E}">
        <p14:creationId xmlns:p14="http://schemas.microsoft.com/office/powerpoint/2010/main" val="309031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par>
                          <p:cTn id="17" fill="hold">
                            <p:stCondLst>
                              <p:cond delay="500"/>
                            </p:stCondLst>
                            <p:childTnLst>
                              <p:par>
                                <p:cTn id="18" presetID="42" presetClass="entr" presetSubtype="0"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ppt_x</p:attrName>
                                        </p:attrNameLst>
                                      </p:cBhvr>
                                      <p:tavLst>
                                        <p:tav tm="0">
                                          <p:val>
                                            <p:strVal val="#ppt_x"/>
                                          </p:val>
                                        </p:tav>
                                        <p:tav tm="100000">
                                          <p:val>
                                            <p:strVal val="#ppt_x"/>
                                          </p:val>
                                        </p:tav>
                                      </p:tavLst>
                                    </p:anim>
                                    <p:anim calcmode="lin" valueType="num">
                                      <p:cBhvr>
                                        <p:cTn id="22" dur="1000" fill="hold"/>
                                        <p:tgtEl>
                                          <p:spTgt spid="6"/>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10" presetClass="entr" presetSubtype="0" fill="hold" grpId="0" nodeType="afterEffect">
                                  <p:stCondLst>
                                    <p:cond delay="50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1"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11</a:t>
            </a:fld>
            <a:endParaRPr lang="el-GR" dirty="0">
              <a:solidFill>
                <a:prstClr val="black"/>
              </a:solidFill>
            </a:endParaRPr>
          </a:p>
        </p:txBody>
      </p:sp>
      <p:pic>
        <p:nvPicPr>
          <p:cNvPr id="4"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584440"/>
            <a:ext cx="1008112" cy="96085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5" name="TextBox 4"/>
              <p:cNvSpPr txBox="1"/>
              <p:nvPr/>
            </p:nvSpPr>
            <p:spPr>
              <a:xfrm>
                <a:off x="1547664" y="332656"/>
                <a:ext cx="7056784" cy="5842305"/>
              </a:xfrm>
              <a:prstGeom prst="rect">
                <a:avLst/>
              </a:prstGeom>
              <a:noFill/>
            </p:spPr>
            <p:txBody>
              <a:bodyPr wrap="square" rtlCol="0">
                <a:spAutoFit/>
              </a:bodyPr>
              <a:lstStyle/>
              <a:p>
                <a:pPr algn="just"/>
                <a:r>
                  <a:rPr lang="en-US" sz="2000" b="1" dirty="0" smtClean="0">
                    <a:solidFill>
                      <a:srgbClr val="0000FF"/>
                    </a:solidFill>
                    <a:latin typeface="Comic Sans MS" panose="030F0702030302020204" pitchFamily="66" charset="0"/>
                  </a:rPr>
                  <a:t>    </a:t>
                </a:r>
                <a:r>
                  <a:rPr lang="el-GR" sz="2000" b="1" dirty="0" smtClean="0">
                    <a:solidFill>
                      <a:srgbClr val="800000"/>
                    </a:solidFill>
                    <a:latin typeface="Comic Sans MS" panose="030F0702030302020204" pitchFamily="66" charset="0"/>
                  </a:rPr>
                  <a:t>Μερικά χρήσιμα στοιχεία για τη δύναμη </a:t>
                </a:r>
                <a:r>
                  <a:rPr lang="en-US" sz="2000" b="1" dirty="0" smtClean="0">
                    <a:solidFill>
                      <a:srgbClr val="800000"/>
                    </a:solidFill>
                    <a:latin typeface="Comic Sans MS" panose="030F0702030302020204" pitchFamily="66" charset="0"/>
                  </a:rPr>
                  <a:t>Coulomb</a:t>
                </a:r>
              </a:p>
              <a:p>
                <a:pPr algn="just"/>
                <a:endParaRPr lang="en-US" sz="1200" b="1" dirty="0">
                  <a:latin typeface="Comic Sans MS" panose="030F0702030302020204" pitchFamily="66" charset="0"/>
                </a:endParaRPr>
              </a:p>
              <a:p>
                <a:pPr marL="342900" indent="-342900" algn="just">
                  <a:lnSpc>
                    <a:spcPct val="150000"/>
                  </a:lnSpc>
                  <a:buFont typeface="Arial" panose="020B0604020202020204" pitchFamily="34" charset="0"/>
                  <a:buChar char="•"/>
                </a:pPr>
                <a:r>
                  <a:rPr lang="el-GR" sz="2000" b="1" dirty="0" smtClean="0">
                    <a:latin typeface="Comic Sans MS" panose="030F0702030302020204" pitchFamily="66" charset="0"/>
                  </a:rPr>
                  <a:t>Η διεύθυνση της δύναμης βρίσκεται στην (νοητή) ευθεία που συνδέει τα δύο σημειακά ηλεκτρικά φορτία.</a:t>
                </a:r>
                <a:r>
                  <a:rPr lang="en-US" sz="2000" b="1" dirty="0" smtClean="0">
                    <a:latin typeface="Comic Sans MS" panose="030F0702030302020204" pitchFamily="66" charset="0"/>
                  </a:rPr>
                  <a:t> </a:t>
                </a:r>
                <a:endParaRPr lang="el-GR" sz="2000" b="1" dirty="0" smtClean="0">
                  <a:latin typeface="Comic Sans MS" panose="030F0702030302020204" pitchFamily="66" charset="0"/>
                </a:endParaRPr>
              </a:p>
              <a:p>
                <a:pPr marL="342900" indent="-342900" algn="just">
                  <a:buFont typeface="Arial" panose="020B0604020202020204" pitchFamily="34" charset="0"/>
                  <a:buChar char="•"/>
                </a:pPr>
                <a:endParaRPr lang="el-GR" sz="2000" b="1" dirty="0">
                  <a:latin typeface="Comic Sans MS" panose="030F0702030302020204" pitchFamily="66" charset="0"/>
                </a:endParaRPr>
              </a:p>
              <a:p>
                <a:pPr algn="just"/>
                <a:endParaRPr lang="el-GR" sz="2000" b="1" dirty="0" smtClean="0">
                  <a:latin typeface="Comic Sans MS" panose="030F0702030302020204" pitchFamily="66" charset="0"/>
                </a:endParaRPr>
              </a:p>
              <a:p>
                <a:pPr marL="342900" indent="-342900" algn="just">
                  <a:buFont typeface="Arial" panose="020B0604020202020204" pitchFamily="34" charset="0"/>
                  <a:buChar char="•"/>
                </a:pPr>
                <a:endParaRPr lang="el-GR" sz="1400" b="1" dirty="0">
                  <a:latin typeface="Comic Sans MS" panose="030F0702030302020204" pitchFamily="66" charset="0"/>
                </a:endParaRPr>
              </a:p>
              <a:p>
                <a:pPr marL="342900" indent="-342900" algn="just">
                  <a:lnSpc>
                    <a:spcPct val="150000"/>
                  </a:lnSpc>
                  <a:buFont typeface="Arial" panose="020B0604020202020204" pitchFamily="34" charset="0"/>
                  <a:buChar char="•"/>
                </a:pPr>
                <a:r>
                  <a:rPr lang="el-GR" sz="2000" b="1" dirty="0" smtClean="0">
                    <a:latin typeface="Comic Sans MS" panose="030F0702030302020204" pitchFamily="66" charset="0"/>
                  </a:rPr>
                  <a:t>Το μέτρο της δύναμης </a:t>
                </a:r>
                <a:r>
                  <a:rPr lang="en-US" sz="2000" b="1" i="1" dirty="0" smtClean="0">
                    <a:latin typeface="Comic Sans MS" panose="030F0702030302020204" pitchFamily="66" charset="0"/>
                  </a:rPr>
                  <a:t>F</a:t>
                </a:r>
                <a:r>
                  <a:rPr lang="en-US" sz="2000" b="1" baseline="-25000" dirty="0" smtClean="0">
                    <a:latin typeface="Comic Sans MS" panose="030F0702030302020204" pitchFamily="66" charset="0"/>
                  </a:rPr>
                  <a:t>1</a:t>
                </a:r>
                <a:r>
                  <a:rPr lang="en-US" sz="2000" b="1" dirty="0" smtClean="0">
                    <a:latin typeface="Comic Sans MS" panose="030F0702030302020204" pitchFamily="66" charset="0"/>
                  </a:rPr>
                  <a:t> </a:t>
                </a:r>
                <a:r>
                  <a:rPr lang="el-GR" sz="2000" b="1" dirty="0" smtClean="0">
                    <a:latin typeface="Comic Sans MS" panose="030F0702030302020204" pitchFamily="66" charset="0"/>
                  </a:rPr>
                  <a:t>είναι ίσο με το μέτρο της δύναμης </a:t>
                </a:r>
                <a:r>
                  <a:rPr lang="en-US" sz="2000" b="1" i="1" dirty="0" smtClean="0">
                    <a:latin typeface="Comic Sans MS" panose="030F0702030302020204" pitchFamily="66" charset="0"/>
                  </a:rPr>
                  <a:t>F</a:t>
                </a:r>
                <a:r>
                  <a:rPr lang="el-GR" sz="2000" b="1" baseline="-25000" dirty="0" smtClean="0">
                    <a:latin typeface="Comic Sans MS" panose="030F0702030302020204" pitchFamily="66" charset="0"/>
                  </a:rPr>
                  <a:t>2 </a:t>
                </a:r>
                <a:r>
                  <a:rPr lang="el-GR" sz="2000" b="1" dirty="0" smtClean="0">
                    <a:latin typeface="Comic Sans MS" panose="030F0702030302020204" pitchFamily="66" charset="0"/>
                  </a:rPr>
                  <a:t>(3</a:t>
                </a:r>
                <a:r>
                  <a:rPr lang="el-GR" sz="2000" b="1" baseline="30000" dirty="0" smtClean="0">
                    <a:latin typeface="Comic Sans MS" panose="030F0702030302020204" pitchFamily="66" charset="0"/>
                  </a:rPr>
                  <a:t>ος</a:t>
                </a:r>
                <a:r>
                  <a:rPr lang="el-GR" sz="2000" b="1" dirty="0" smtClean="0">
                    <a:latin typeface="Comic Sans MS" panose="030F0702030302020204" pitchFamily="66" charset="0"/>
                  </a:rPr>
                  <a:t> νόμος </a:t>
                </a:r>
                <a:r>
                  <a:rPr lang="en-US" sz="2000" b="1" dirty="0" smtClean="0">
                    <a:latin typeface="Comic Sans MS" panose="030F0702030302020204" pitchFamily="66" charset="0"/>
                  </a:rPr>
                  <a:t>Newton)</a:t>
                </a:r>
                <a:r>
                  <a:rPr lang="el-GR" sz="2000" b="1" dirty="0" smtClean="0">
                    <a:latin typeface="Comic Sans MS" panose="030F0702030302020204" pitchFamily="66" charset="0"/>
                  </a:rPr>
                  <a:t>. </a:t>
                </a:r>
                <a:endParaRPr lang="en-US" sz="2000" b="1" dirty="0" smtClean="0">
                  <a:latin typeface="Comic Sans MS" panose="030F0702030302020204" pitchFamily="66" charset="0"/>
                </a:endParaRPr>
              </a:p>
              <a:p>
                <a:pPr marL="342900" indent="-342900" algn="just">
                  <a:buFont typeface="Arial" panose="020B0604020202020204" pitchFamily="34" charset="0"/>
                  <a:buChar char="•"/>
                </a:pPr>
                <a:endParaRPr lang="en-US" sz="2400" b="1" dirty="0">
                  <a:latin typeface="Comic Sans MS" panose="030F0702030302020204" pitchFamily="66" charset="0"/>
                </a:endParaRPr>
              </a:p>
              <a:p>
                <a:pPr algn="just"/>
                <a:endParaRPr lang="en-US" sz="1400" b="1" dirty="0" smtClean="0">
                  <a:latin typeface="Comic Sans MS" panose="030F0702030302020204" pitchFamily="66" charset="0"/>
                </a:endParaRPr>
              </a:p>
              <a:p>
                <a:pPr marL="342900" indent="-342900" algn="just">
                  <a:lnSpc>
                    <a:spcPct val="150000"/>
                  </a:lnSpc>
                  <a:buFont typeface="Arial" panose="020B0604020202020204" pitchFamily="34" charset="0"/>
                  <a:buChar char="•"/>
                </a:pPr>
                <a:r>
                  <a:rPr lang="el-GR" altLang="el-GR" sz="2000" b="1" dirty="0">
                    <a:latin typeface="Comic Sans MS" pitchFamily="66" charset="0"/>
                  </a:rPr>
                  <a:t>Η δύναμη είναι διανυσματικό μέγεθος</a:t>
                </a:r>
                <a:r>
                  <a:rPr lang="el-GR" altLang="el-GR" sz="2000" b="1" dirty="0" smtClean="0">
                    <a:latin typeface="Comic Sans MS" pitchFamily="66" charset="0"/>
                  </a:rPr>
                  <a:t>.</a:t>
                </a:r>
                <a:r>
                  <a:rPr lang="el-GR" altLang="el-GR" sz="2000" b="1" dirty="0">
                    <a:effectLst>
                      <a:outerShdw blurRad="38100" dist="38100" dir="2700000" algn="tl">
                        <a:srgbClr val="FFFFFF"/>
                      </a:outerShdw>
                    </a:effectLst>
                    <a:latin typeface="Comic Sans MS" pitchFamily="66" charset="0"/>
                  </a:rPr>
                  <a:t> </a:t>
                </a:r>
                <a:r>
                  <a:rPr lang="el-GR" altLang="el-GR" sz="2000" b="1" dirty="0" smtClean="0">
                    <a:effectLst>
                      <a:outerShdw blurRad="38100" dist="38100" dir="2700000" algn="tl">
                        <a:srgbClr val="FFFFFF"/>
                      </a:outerShdw>
                    </a:effectLst>
                    <a:latin typeface="Comic Sans MS" pitchFamily="66" charset="0"/>
                  </a:rPr>
                  <a:t>Αν </a:t>
                </a:r>
                <a:r>
                  <a:rPr lang="el-GR" altLang="el-GR" sz="2000" b="1" dirty="0">
                    <a:effectLst>
                      <a:outerShdw blurRad="38100" dist="38100" dir="2700000" algn="tl">
                        <a:srgbClr val="FFFFFF"/>
                      </a:outerShdw>
                    </a:effectLst>
                    <a:latin typeface="Comic Sans MS" pitchFamily="66" charset="0"/>
                  </a:rPr>
                  <a:t>σε ένα φορτίο ασκούνται περισσότερες από μία δυνάμεις, χρειάζεται να βρούμε τη συνολική δύναμη,</a:t>
                </a:r>
                <a:r>
                  <a:rPr lang="el-GR" altLang="el-GR" sz="2000" b="1" dirty="0">
                    <a:latin typeface="Comic Sans MS" pitchFamily="66" charset="0"/>
                  </a:rPr>
                  <a:t> </a:t>
                </a:r>
                <a:r>
                  <a:rPr lang="el-GR" altLang="el-GR" sz="2000" b="1" dirty="0" smtClean="0">
                    <a:solidFill>
                      <a:srgbClr val="FF0000"/>
                    </a:solidFill>
                    <a:effectLst>
                      <a:outerShdw blurRad="38100" dist="38100" dir="2700000" algn="tl">
                        <a:srgbClr val="000000">
                          <a:alpha val="43137"/>
                        </a:srgbClr>
                      </a:outerShdw>
                    </a:effectLst>
                    <a:latin typeface="Comic Sans MS" pitchFamily="66" charset="0"/>
                    <a:hlinkClick r:id="rId3"/>
                  </a:rPr>
                  <a:t>ΔΙΑΝΥΣΜΑΤΙΚΑ</a:t>
                </a:r>
                <a:r>
                  <a:rPr lang="en-US" altLang="el-GR" sz="2000" b="1" dirty="0" smtClean="0">
                    <a:solidFill>
                      <a:srgbClr val="FF0000"/>
                    </a:solidFill>
                    <a:latin typeface="Comic Sans MS" pitchFamily="66" charset="0"/>
                  </a:rPr>
                  <a:t> </a:t>
                </a:r>
                <a:r>
                  <a:rPr lang="en-US" altLang="el-GR" sz="2000" b="1" dirty="0" smtClean="0">
                    <a:latin typeface="Comic Sans MS" pitchFamily="66" charset="0"/>
                  </a:rPr>
                  <a:t>(</a:t>
                </a:r>
                <a14:m>
                  <m:oMath xmlns:m="http://schemas.openxmlformats.org/officeDocument/2006/math">
                    <m:acc>
                      <m:accPr>
                        <m:chr m:val="⃗"/>
                        <m:ctrlPr>
                          <a:rPr lang="en-US" altLang="el-GR" sz="2000" b="1" i="1" smtClean="0">
                            <a:latin typeface="Cambria Math" panose="02040503050406030204" pitchFamily="18" charset="0"/>
                          </a:rPr>
                        </m:ctrlPr>
                      </m:accPr>
                      <m:e>
                        <m:r>
                          <a:rPr lang="en-US" altLang="el-GR" sz="2000" b="1" i="1" smtClean="0">
                            <a:latin typeface="Cambria Math"/>
                          </a:rPr>
                          <m:t>𝑭</m:t>
                        </m:r>
                      </m:e>
                    </m:acc>
                    <m:r>
                      <a:rPr lang="en-US" altLang="el-GR" sz="2000" b="1" i="1" smtClean="0">
                        <a:latin typeface="Cambria Math"/>
                      </a:rPr>
                      <m:t>= </m:t>
                    </m:r>
                    <m:acc>
                      <m:accPr>
                        <m:chr m:val="⃗"/>
                        <m:ctrlPr>
                          <a:rPr lang="en-US" altLang="el-GR" sz="2000" b="1" i="1" smtClean="0">
                            <a:latin typeface="Cambria Math" panose="02040503050406030204" pitchFamily="18" charset="0"/>
                          </a:rPr>
                        </m:ctrlPr>
                      </m:accPr>
                      <m:e>
                        <m:r>
                          <a:rPr lang="en-US" altLang="el-GR" sz="2000" b="1" i="1" smtClean="0">
                            <a:latin typeface="Cambria Math"/>
                          </a:rPr>
                          <m:t>𝑭</m:t>
                        </m:r>
                      </m:e>
                    </m:acc>
                    <m:r>
                      <a:rPr lang="en-US" altLang="el-GR" sz="2000" b="1" i="1" baseline="-25000" smtClean="0">
                        <a:latin typeface="Cambria Math"/>
                      </a:rPr>
                      <m:t>𝟏</m:t>
                    </m:r>
                  </m:oMath>
                </a14:m>
                <a:r>
                  <a:rPr lang="en-US" altLang="el-GR" sz="2000" b="1" dirty="0" smtClean="0">
                    <a:latin typeface="Comic Sans MS" pitchFamily="66" charset="0"/>
                  </a:rPr>
                  <a:t>+</a:t>
                </a:r>
                <a14:m>
                  <m:oMath xmlns:m="http://schemas.openxmlformats.org/officeDocument/2006/math">
                    <m:acc>
                      <m:accPr>
                        <m:chr m:val="⃗"/>
                        <m:ctrlPr>
                          <a:rPr lang="en-US" altLang="el-GR" sz="2000" b="1" i="1" dirty="0" smtClean="0">
                            <a:latin typeface="Cambria Math" panose="02040503050406030204" pitchFamily="18" charset="0"/>
                          </a:rPr>
                        </m:ctrlPr>
                      </m:accPr>
                      <m:e>
                        <m:r>
                          <a:rPr lang="en-US" altLang="el-GR" sz="2000" b="1" i="1" dirty="0" smtClean="0">
                            <a:latin typeface="Cambria Math"/>
                          </a:rPr>
                          <m:t>𝑭</m:t>
                        </m:r>
                      </m:e>
                    </m:acc>
                    <m:r>
                      <a:rPr lang="en-US" altLang="el-GR" sz="2000" b="1" i="1" baseline="-25000" dirty="0" smtClean="0">
                        <a:latin typeface="Cambria Math"/>
                      </a:rPr>
                      <m:t>𝟐</m:t>
                    </m:r>
                  </m:oMath>
                </a14:m>
                <a:r>
                  <a:rPr lang="en-US" altLang="el-GR" sz="2000" b="1" dirty="0" smtClean="0">
                    <a:latin typeface="Comic Sans MS" pitchFamily="66" charset="0"/>
                  </a:rPr>
                  <a:t>+…)</a:t>
                </a:r>
                <a:r>
                  <a:rPr lang="el-GR" altLang="el-GR" sz="2000" b="1" dirty="0" smtClean="0">
                    <a:latin typeface="Comic Sans MS" pitchFamily="66" charset="0"/>
                  </a:rPr>
                  <a:t>. </a:t>
                </a:r>
                <a:endParaRPr lang="el-GR" sz="2000" b="1"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1547664" y="332656"/>
                <a:ext cx="7056784" cy="5842305"/>
              </a:xfrm>
              <a:prstGeom prst="rect">
                <a:avLst/>
              </a:prstGeom>
              <a:blipFill>
                <a:blip r:embed="rId4"/>
                <a:stretch>
                  <a:fillRect l="-778" t="-626" r="-1383"/>
                </a:stretch>
              </a:blipFill>
            </p:spPr>
            <p:txBody>
              <a:bodyPr/>
              <a:lstStyle/>
              <a:p>
                <a:r>
                  <a:rPr lang="en-GB">
                    <a:noFill/>
                  </a:rPr>
                  <a:t> </a:t>
                </a:r>
              </a:p>
            </p:txBody>
          </p:sp>
        </mc:Fallback>
      </mc:AlternateContent>
      <p:sp>
        <p:nvSpPr>
          <p:cNvPr id="7" name="Line 9"/>
          <p:cNvSpPr>
            <a:spLocks noChangeShapeType="1"/>
          </p:cNvSpPr>
          <p:nvPr/>
        </p:nvSpPr>
        <p:spPr bwMode="auto">
          <a:xfrm>
            <a:off x="4122827" y="2261899"/>
            <a:ext cx="208915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nvGrpSpPr>
          <p:cNvPr id="25" name="Ομάδα 24"/>
          <p:cNvGrpSpPr/>
          <p:nvPr/>
        </p:nvGrpSpPr>
        <p:grpSpPr>
          <a:xfrm>
            <a:off x="2395627" y="1757074"/>
            <a:ext cx="1225550" cy="504825"/>
            <a:chOff x="1734323" y="2577248"/>
            <a:chExt cx="1225550" cy="504825"/>
          </a:xfrm>
        </p:grpSpPr>
        <p:sp>
          <p:nvSpPr>
            <p:cNvPr id="10" name="Line 11"/>
            <p:cNvSpPr>
              <a:spLocks noChangeShapeType="1"/>
            </p:cNvSpPr>
            <p:nvPr/>
          </p:nvSpPr>
          <p:spPr bwMode="auto">
            <a:xfrm>
              <a:off x="2094686" y="3082073"/>
              <a:ext cx="865187" cy="0"/>
            </a:xfrm>
            <a:prstGeom prst="line">
              <a:avLst/>
            </a:prstGeom>
            <a:noFill/>
            <a:ln w="57150">
              <a:solidFill>
                <a:srgbClr val="0033CC"/>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mc:AlternateContent xmlns:mc="http://schemas.openxmlformats.org/markup-compatibility/2006" xmlns:a14="http://schemas.microsoft.com/office/drawing/2010/main">
          <mc:Choice Requires="a14">
            <p:sp>
              <p:nvSpPr>
                <p:cNvPr id="11" name="Text Box 14"/>
                <p:cNvSpPr txBox="1">
                  <a:spLocks noChangeArrowheads="1"/>
                </p:cNvSpPr>
                <p:nvPr/>
              </p:nvSpPr>
              <p:spPr bwMode="auto">
                <a:xfrm>
                  <a:off x="1734323" y="2577248"/>
                  <a:ext cx="576263" cy="43749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p>
                  <a:pPr>
                    <a:spcBef>
                      <a:spcPct val="50000"/>
                    </a:spcBef>
                  </a:pPr>
                  <a14:m>
                    <m:oMathPara xmlns:m="http://schemas.openxmlformats.org/officeDocument/2006/math">
                      <m:oMathParaPr>
                        <m:jc m:val="centerGroup"/>
                      </m:oMathParaPr>
                      <m:oMath xmlns:m="http://schemas.openxmlformats.org/officeDocument/2006/math">
                        <m:acc>
                          <m:accPr>
                            <m:chr m:val="⃗"/>
                            <m:ctrlPr>
                              <a:rPr lang="en-US" altLang="el-GR" sz="2000" b="1" i="1" smtClean="0">
                                <a:solidFill>
                                  <a:srgbClr val="FF0000"/>
                                </a:solidFill>
                                <a:latin typeface="Cambria Math" panose="02040503050406030204" pitchFamily="18" charset="0"/>
                              </a:rPr>
                            </m:ctrlPr>
                          </m:accPr>
                          <m:e>
                            <m:r>
                              <a:rPr lang="en-US" altLang="el-GR" sz="2000" b="1" i="1">
                                <a:solidFill>
                                  <a:srgbClr val="FF0000"/>
                                </a:solidFill>
                                <a:latin typeface="Cambria Math"/>
                              </a:rPr>
                              <m:t>𝑭</m:t>
                            </m:r>
                          </m:e>
                        </m:acc>
                        <m:r>
                          <a:rPr lang="en-US" altLang="el-GR" sz="2000" b="1" i="1" baseline="-25000">
                            <a:solidFill>
                              <a:srgbClr val="FF0000"/>
                            </a:solidFill>
                            <a:latin typeface="Cambria Math"/>
                          </a:rPr>
                          <m:t>𝟏</m:t>
                        </m:r>
                      </m:oMath>
                    </m:oMathPara>
                  </a14:m>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mc:Choice>
          <mc:Fallback xmlns="">
            <p:sp>
              <p:nvSpPr>
                <p:cNvPr id="11" name="Text Box 14"/>
                <p:cNvSpPr txBox="1">
                  <a:spLocks noRot="1" noChangeAspect="1" noMove="1" noResize="1" noEditPoints="1" noAdjustHandles="1" noChangeArrowheads="1" noChangeShapeType="1" noTextEdit="1"/>
                </p:cNvSpPr>
                <p:nvPr/>
              </p:nvSpPr>
              <p:spPr bwMode="auto">
                <a:xfrm>
                  <a:off x="1734323" y="2577248"/>
                  <a:ext cx="576263" cy="437492"/>
                </a:xfrm>
                <a:prstGeom prst="rect">
                  <a:avLst/>
                </a:prstGeom>
                <a:blipFill>
                  <a:blip r:embed="rId5"/>
                  <a:stretch>
                    <a:fillRect b="-138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l-GR">
                      <a:noFill/>
                    </a:rPr>
                    <a:t> </a:t>
                  </a:r>
                </a:p>
              </p:txBody>
            </p:sp>
          </mc:Fallback>
        </mc:AlternateContent>
      </p:grpSp>
      <p:grpSp>
        <p:nvGrpSpPr>
          <p:cNvPr id="26" name="Ομάδα 25"/>
          <p:cNvGrpSpPr/>
          <p:nvPr/>
        </p:nvGrpSpPr>
        <p:grpSpPr>
          <a:xfrm>
            <a:off x="6715215" y="1757074"/>
            <a:ext cx="1008062" cy="504825"/>
            <a:chOff x="6053911" y="2577248"/>
            <a:chExt cx="1008062" cy="504825"/>
          </a:xfrm>
        </p:grpSpPr>
        <p:sp>
          <p:nvSpPr>
            <p:cNvPr id="9" name="Line 10"/>
            <p:cNvSpPr>
              <a:spLocks noChangeShapeType="1"/>
            </p:cNvSpPr>
            <p:nvPr/>
          </p:nvSpPr>
          <p:spPr bwMode="auto">
            <a:xfrm>
              <a:off x="6053911" y="3082073"/>
              <a:ext cx="865187" cy="0"/>
            </a:xfrm>
            <a:prstGeom prst="line">
              <a:avLst/>
            </a:prstGeom>
            <a:noFill/>
            <a:ln w="57150">
              <a:solidFill>
                <a:srgbClr val="00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mc:AlternateContent xmlns:mc="http://schemas.openxmlformats.org/markup-compatibility/2006" xmlns:a14="http://schemas.microsoft.com/office/drawing/2010/main">
          <mc:Choice Requires="a14">
            <p:sp>
              <p:nvSpPr>
                <p:cNvPr id="12" name="Text Box 15"/>
                <p:cNvSpPr txBox="1">
                  <a:spLocks noChangeArrowheads="1"/>
                </p:cNvSpPr>
                <p:nvPr/>
              </p:nvSpPr>
              <p:spPr bwMode="auto">
                <a:xfrm>
                  <a:off x="6558736" y="2577248"/>
                  <a:ext cx="503237" cy="43749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p>
                  <a:pPr>
                    <a:spcBef>
                      <a:spcPct val="50000"/>
                    </a:spcBef>
                  </a:pPr>
                  <a14:m>
                    <m:oMathPara xmlns:m="http://schemas.openxmlformats.org/officeDocument/2006/math">
                      <m:oMathParaPr>
                        <m:jc m:val="centerGroup"/>
                      </m:oMathParaPr>
                      <m:oMath xmlns:m="http://schemas.openxmlformats.org/officeDocument/2006/math">
                        <m:acc>
                          <m:accPr>
                            <m:chr m:val="⃗"/>
                            <m:ctrlPr>
                              <a:rPr lang="en-US" altLang="el-GR" sz="2000" b="1" i="1" smtClean="0">
                                <a:solidFill>
                                  <a:srgbClr val="FF0000"/>
                                </a:solidFill>
                                <a:latin typeface="Cambria Math" panose="02040503050406030204" pitchFamily="18" charset="0"/>
                              </a:rPr>
                            </m:ctrlPr>
                          </m:accPr>
                          <m:e>
                            <m:r>
                              <a:rPr lang="en-US" altLang="el-GR" sz="2000" b="1" i="1">
                                <a:solidFill>
                                  <a:srgbClr val="FF0000"/>
                                </a:solidFill>
                                <a:latin typeface="Cambria Math"/>
                              </a:rPr>
                              <m:t>𝑭</m:t>
                            </m:r>
                          </m:e>
                        </m:acc>
                        <m:r>
                          <a:rPr lang="en-US" altLang="el-GR" sz="2000" b="1" i="1" baseline="-25000" smtClean="0">
                            <a:solidFill>
                              <a:srgbClr val="FF0000"/>
                            </a:solidFill>
                            <a:latin typeface="Cambria Math" panose="02040503050406030204" pitchFamily="18" charset="0"/>
                          </a:rPr>
                          <m:t>𝟐</m:t>
                        </m:r>
                      </m:oMath>
                    </m:oMathPara>
                  </a14:m>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mc:Choice>
          <mc:Fallback xmlns="">
            <p:sp>
              <p:nvSpPr>
                <p:cNvPr id="12" name="Text Box 15"/>
                <p:cNvSpPr txBox="1">
                  <a:spLocks noRot="1" noChangeAspect="1" noMove="1" noResize="1" noEditPoints="1" noAdjustHandles="1" noChangeArrowheads="1" noChangeShapeType="1" noTextEdit="1"/>
                </p:cNvSpPr>
                <p:nvPr/>
              </p:nvSpPr>
              <p:spPr bwMode="auto">
                <a:xfrm>
                  <a:off x="6558736" y="2577248"/>
                  <a:ext cx="503237" cy="437492"/>
                </a:xfrm>
                <a:prstGeom prst="rect">
                  <a:avLst/>
                </a:prstGeom>
                <a:blipFill>
                  <a:blip r:embed="rId6"/>
                  <a:stretch>
                    <a:fillRect b="-138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l-GR">
                      <a:noFill/>
                    </a:rPr>
                    <a:t> </a:t>
                  </a:r>
                </a:p>
              </p:txBody>
            </p:sp>
          </mc:Fallback>
        </mc:AlternateContent>
      </p:grpSp>
      <p:grpSp>
        <p:nvGrpSpPr>
          <p:cNvPr id="14" name="Ομάδα 13"/>
          <p:cNvGrpSpPr/>
          <p:nvPr/>
        </p:nvGrpSpPr>
        <p:grpSpPr>
          <a:xfrm>
            <a:off x="3619590" y="1581678"/>
            <a:ext cx="3097212" cy="896121"/>
            <a:chOff x="3348038" y="1453379"/>
            <a:chExt cx="3097212" cy="896121"/>
          </a:xfrm>
        </p:grpSpPr>
        <p:sp>
          <p:nvSpPr>
            <p:cNvPr id="21" name="Oval 6"/>
            <p:cNvSpPr>
              <a:spLocks noChangeArrowheads="1"/>
            </p:cNvSpPr>
            <p:nvPr/>
          </p:nvSpPr>
          <p:spPr bwMode="auto">
            <a:xfrm>
              <a:off x="3348038" y="1844675"/>
              <a:ext cx="503237" cy="504825"/>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400" b="1" dirty="0">
                  <a:solidFill>
                    <a:srgbClr val="FF0000"/>
                  </a:solidFill>
                </a:rPr>
                <a:t>+</a:t>
              </a:r>
              <a:endParaRPr lang="el-GR" altLang="el-GR" sz="2400" b="1" dirty="0">
                <a:solidFill>
                  <a:srgbClr val="FF0000"/>
                </a:solidFill>
              </a:endParaRPr>
            </a:p>
          </p:txBody>
        </p:sp>
        <p:sp>
          <p:nvSpPr>
            <p:cNvPr id="22" name="Oval 8"/>
            <p:cNvSpPr>
              <a:spLocks noChangeArrowheads="1"/>
            </p:cNvSpPr>
            <p:nvPr/>
          </p:nvSpPr>
          <p:spPr bwMode="auto">
            <a:xfrm>
              <a:off x="5940425" y="1844675"/>
              <a:ext cx="503238" cy="504825"/>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400" b="1">
                  <a:solidFill>
                    <a:srgbClr val="FF0000"/>
                  </a:solidFill>
                </a:rPr>
                <a:t>+</a:t>
              </a:r>
              <a:endParaRPr lang="el-GR" altLang="el-GR" sz="2400" b="1">
                <a:solidFill>
                  <a:srgbClr val="FF0000"/>
                </a:solidFill>
              </a:endParaRPr>
            </a:p>
          </p:txBody>
        </p:sp>
        <p:sp>
          <p:nvSpPr>
            <p:cNvPr id="23" name="Text Box 12"/>
            <p:cNvSpPr txBox="1">
              <a:spLocks noChangeArrowheads="1"/>
            </p:cNvSpPr>
            <p:nvPr/>
          </p:nvSpPr>
          <p:spPr bwMode="auto">
            <a:xfrm>
              <a:off x="3348038" y="1453379"/>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1</a:t>
              </a:r>
              <a:endParaRPr lang="el-GR" altLang="el-GR" sz="2000" b="1" i="1" dirty="0">
                <a:latin typeface="Comic Sans MS" pitchFamily="66" charset="0"/>
              </a:endParaRPr>
            </a:p>
          </p:txBody>
        </p:sp>
        <p:sp>
          <p:nvSpPr>
            <p:cNvPr id="24" name="Text Box 13"/>
            <p:cNvSpPr txBox="1">
              <a:spLocks noChangeArrowheads="1"/>
            </p:cNvSpPr>
            <p:nvPr/>
          </p:nvSpPr>
          <p:spPr bwMode="auto">
            <a:xfrm>
              <a:off x="5940425" y="1474457"/>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2</a:t>
              </a:r>
              <a:endParaRPr lang="el-GR" altLang="el-GR" sz="2000" b="1" i="1" dirty="0">
                <a:latin typeface="Comic Sans MS" pitchFamily="66" charset="0"/>
              </a:endParaRPr>
            </a:p>
          </p:txBody>
        </p:sp>
      </p:grpSp>
      <mc:AlternateContent xmlns:mc="http://schemas.openxmlformats.org/markup-compatibility/2006" xmlns:a14="http://schemas.microsoft.com/office/drawing/2010/main">
        <mc:Choice Requires="a14">
          <p:sp>
            <p:nvSpPr>
              <p:cNvPr id="28" name="TextBox 27"/>
              <p:cNvSpPr txBox="1"/>
              <p:nvPr/>
            </p:nvSpPr>
            <p:spPr>
              <a:xfrm>
                <a:off x="4051737" y="3559112"/>
                <a:ext cx="2160240" cy="53604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dPr>
                        <m:e>
                          <m:acc>
                            <m:accPr>
                              <m:chr m:val="⃗"/>
                              <m:ctrlPr>
                                <a:rPr lang="en-US" altLang="el-GR" sz="2400" b="1" i="1">
                                  <a:solidFill>
                                    <a:srgbClr val="FF0000"/>
                                  </a:solidFill>
                                  <a:latin typeface="Cambria Math" panose="02040503050406030204" pitchFamily="18" charset="0"/>
                                </a:rPr>
                              </m:ctrlPr>
                            </m:accPr>
                            <m:e>
                              <m:r>
                                <a:rPr lang="en-US" altLang="el-GR" sz="2400" b="1" i="1">
                                  <a:solidFill>
                                    <a:srgbClr val="FF0000"/>
                                  </a:solidFill>
                                  <a:latin typeface="Cambria Math"/>
                                </a:rPr>
                                <m:t>𝑭</m:t>
                              </m:r>
                            </m:e>
                          </m:acc>
                          <m:r>
                            <a:rPr lang="en-US" altLang="el-GR" sz="2400" b="1" i="1" baseline="-25000">
                              <a:solidFill>
                                <a:srgbClr val="FF0000"/>
                              </a:solidFill>
                              <a:latin typeface="Cambria Math"/>
                            </a:rPr>
                            <m:t>𝟏</m:t>
                          </m:r>
                        </m:e>
                      </m:d>
                      <m:r>
                        <a:rPr lang="en-US" sz="2400" b="1">
                          <a:solidFill>
                            <a:srgbClr val="FF0000"/>
                          </a:solidFill>
                          <a:latin typeface="Cambria Math"/>
                        </a:rPr>
                        <m:t>=</m:t>
                      </m:r>
                      <m:r>
                        <a:rPr lang="en-US" sz="2400" b="1" i="1">
                          <a:solidFill>
                            <a:srgbClr val="FF0000"/>
                          </a:solidFill>
                          <a:effectLst>
                            <a:outerShdw blurRad="38100" dist="38100" dir="2700000" algn="tl">
                              <a:srgbClr val="000000">
                                <a:alpha val="43137"/>
                              </a:srgbClr>
                            </a:outerShdw>
                          </a:effectLst>
                          <a:latin typeface="Cambria Math"/>
                        </a:rPr>
                        <m:t> </m:t>
                      </m:r>
                      <m:d>
                        <m:dPr>
                          <m:begChr m:val="|"/>
                          <m:endChr m:val="|"/>
                          <m:ctrlPr>
                            <a:rPr lang="en-US" sz="2400" b="1" i="1">
                              <a:solidFill>
                                <a:srgbClr val="FF0000"/>
                              </a:solidFill>
                              <a:effectLst>
                                <a:outerShdw blurRad="38100" dist="38100" dir="2700000" algn="tl">
                                  <a:srgbClr val="000000">
                                    <a:alpha val="43137"/>
                                  </a:srgbClr>
                                </a:outerShdw>
                              </a:effectLst>
                              <a:latin typeface="Cambria Math" panose="02040503050406030204" pitchFamily="18" charset="0"/>
                            </a:rPr>
                          </m:ctrlPr>
                        </m:dPr>
                        <m:e>
                          <m:acc>
                            <m:accPr>
                              <m:chr m:val="⃗"/>
                              <m:ctrlPr>
                                <a:rPr lang="en-US" altLang="el-GR" sz="2400" b="1" i="1" smtClean="0">
                                  <a:solidFill>
                                    <a:srgbClr val="FF0000"/>
                                  </a:solidFill>
                                  <a:latin typeface="Cambria Math" panose="02040503050406030204" pitchFamily="18" charset="0"/>
                                </a:rPr>
                              </m:ctrlPr>
                            </m:accPr>
                            <m:e>
                              <m:r>
                                <a:rPr lang="en-US" altLang="el-GR" sz="2400" b="1" i="1">
                                  <a:solidFill>
                                    <a:srgbClr val="FF0000"/>
                                  </a:solidFill>
                                  <a:latin typeface="Cambria Math"/>
                                </a:rPr>
                                <m:t>𝑭</m:t>
                              </m:r>
                            </m:e>
                          </m:acc>
                          <m:r>
                            <a:rPr lang="en-US" altLang="el-GR" sz="2400" b="1" i="1" baseline="-25000" smtClean="0">
                              <a:solidFill>
                                <a:srgbClr val="FF0000"/>
                              </a:solidFill>
                              <a:latin typeface="Cambria Math" panose="02040503050406030204" pitchFamily="18" charset="0"/>
                            </a:rPr>
                            <m:t>𝟐</m:t>
                          </m:r>
                        </m:e>
                      </m:d>
                    </m:oMath>
                  </m:oMathPara>
                </a14:m>
                <a:endParaRPr lang="el-GR" sz="2400" dirty="0"/>
              </a:p>
            </p:txBody>
          </p:sp>
        </mc:Choice>
        <mc:Fallback xmlns="">
          <p:sp>
            <p:nvSpPr>
              <p:cNvPr id="28" name="TextBox 27"/>
              <p:cNvSpPr txBox="1">
                <a:spLocks noRot="1" noChangeAspect="1" noMove="1" noResize="1" noEditPoints="1" noAdjustHandles="1" noChangeArrowheads="1" noChangeShapeType="1" noTextEdit="1"/>
              </p:cNvSpPr>
              <p:nvPr/>
            </p:nvSpPr>
            <p:spPr>
              <a:xfrm>
                <a:off x="4051737" y="3559112"/>
                <a:ext cx="2160240" cy="536044"/>
              </a:xfrm>
              <a:prstGeom prst="rect">
                <a:avLst/>
              </a:prstGeom>
              <a:blipFill>
                <a:blip r:embed="rId7"/>
                <a:stretch>
                  <a:fillRect/>
                </a:stretch>
              </a:blipFill>
            </p:spPr>
            <p:txBody>
              <a:bodyPr/>
              <a:lstStyle/>
              <a:p>
                <a:r>
                  <a:rPr lang="el-GR">
                    <a:noFill/>
                  </a:rPr>
                  <a:t> </a:t>
                </a:r>
              </a:p>
            </p:txBody>
          </p:sp>
        </mc:Fallback>
      </mc:AlternateContent>
    </p:spTree>
    <p:extLst>
      <p:ext uri="{BB962C8B-B14F-4D97-AF65-F5344CB8AC3E}">
        <p14:creationId xmlns:p14="http://schemas.microsoft.com/office/powerpoint/2010/main" val="2661372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dissolve">
                                      <p:cBhvr>
                                        <p:cTn id="16" dur="500"/>
                                        <p:tgtEl>
                                          <p:spTgt spid="5">
                                            <p:txEl>
                                              <p:pRg st="2" end="2"/>
                                            </p:txEl>
                                          </p:spTgt>
                                        </p:tgtEl>
                                      </p:cBhvr>
                                    </p:animEffect>
                                  </p:childTnLst>
                                </p:cTn>
                              </p:par>
                            </p:childTnLst>
                          </p:cTn>
                        </p:par>
                        <p:par>
                          <p:cTn id="17" fill="hold">
                            <p:stCondLst>
                              <p:cond delay="500"/>
                            </p:stCondLst>
                            <p:childTnLst>
                              <p:par>
                                <p:cTn id="18" presetID="10" presetClass="entr" presetSubtype="0" fill="hold" nodeType="afterEffect">
                                  <p:stCondLst>
                                    <p:cond delay="50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par>
                          <p:cTn id="25" fill="hold">
                            <p:stCondLst>
                              <p:cond delay="2000"/>
                            </p:stCondLst>
                            <p:childTnLst>
                              <p:par>
                                <p:cTn id="26" presetID="10" presetClass="entr" presetSubtype="0" fill="hold" nodeType="after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500"/>
                                        <p:tgtEl>
                                          <p:spTgt spid="25"/>
                                        </p:tgtEl>
                                      </p:cBhvr>
                                    </p:animEffect>
                                  </p:childTnLst>
                                </p:cTn>
                              </p:par>
                              <p:par>
                                <p:cTn id="29" presetID="10"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5">
                                            <p:txEl>
                                              <p:pRg st="6" end="6"/>
                                            </p:txEl>
                                          </p:spTgt>
                                        </p:tgtEl>
                                        <p:attrNameLst>
                                          <p:attrName>style.visibility</p:attrName>
                                        </p:attrNameLst>
                                      </p:cBhvr>
                                      <p:to>
                                        <p:strVal val="visible"/>
                                      </p:to>
                                    </p:set>
                                    <p:animEffect transition="in" filter="dissolve">
                                      <p:cBhvr>
                                        <p:cTn id="36" dur="500"/>
                                        <p:tgtEl>
                                          <p:spTgt spid="5">
                                            <p:txEl>
                                              <p:pRg st="6" end="6"/>
                                            </p:txEl>
                                          </p:spTgt>
                                        </p:tgtEl>
                                      </p:cBhvr>
                                    </p:animEffect>
                                  </p:childTnLst>
                                </p:cTn>
                              </p:par>
                            </p:childTnLst>
                          </p:cTn>
                        </p:par>
                        <p:par>
                          <p:cTn id="37" fill="hold">
                            <p:stCondLst>
                              <p:cond delay="500"/>
                            </p:stCondLst>
                            <p:childTnLst>
                              <p:par>
                                <p:cTn id="38" presetID="10" presetClass="entr" presetSubtype="0" fill="hold" grpId="0" nodeType="afterEffect">
                                  <p:stCondLst>
                                    <p:cond delay="500"/>
                                  </p:stCondLst>
                                  <p:childTnLst>
                                    <p:set>
                                      <p:cBhvr>
                                        <p:cTn id="39" dur="1" fill="hold">
                                          <p:stCondLst>
                                            <p:cond delay="0"/>
                                          </p:stCondLst>
                                        </p:cTn>
                                        <p:tgtEl>
                                          <p:spTgt spid="28"/>
                                        </p:tgtEl>
                                        <p:attrNameLst>
                                          <p:attrName>style.visibility</p:attrName>
                                        </p:attrNameLst>
                                      </p:cBhvr>
                                      <p:to>
                                        <p:strVal val="visible"/>
                                      </p:to>
                                    </p:set>
                                    <p:animEffect transition="in" filter="fade">
                                      <p:cBhvr>
                                        <p:cTn id="40" dur="500"/>
                                        <p:tgtEl>
                                          <p:spTgt spid="28"/>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5">
                                            <p:txEl>
                                              <p:pRg st="9" end="9"/>
                                            </p:txEl>
                                          </p:spTgt>
                                        </p:tgtEl>
                                        <p:attrNameLst>
                                          <p:attrName>style.visibility</p:attrName>
                                        </p:attrNameLst>
                                      </p:cBhvr>
                                      <p:to>
                                        <p:strVal val="visible"/>
                                      </p:to>
                                    </p:set>
                                    <p:animEffect transition="in" filter="fade">
                                      <p:cBhvr>
                                        <p:cTn id="45" dur="10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12</a:t>
            </a:fld>
            <a:endParaRPr lang="el-GR" dirty="0">
              <a:solidFill>
                <a:prstClr val="black"/>
              </a:solidFill>
            </a:endParaRPr>
          </a:p>
        </p:txBody>
      </p:sp>
      <p:sp>
        <p:nvSpPr>
          <p:cNvPr id="4" name="Ορθογώνιο 3"/>
          <p:cNvSpPr/>
          <p:nvPr/>
        </p:nvSpPr>
        <p:spPr>
          <a:xfrm>
            <a:off x="924575" y="527923"/>
            <a:ext cx="7416824" cy="1754326"/>
          </a:xfrm>
          <a:prstGeom prst="rect">
            <a:avLst/>
          </a:prstGeom>
        </p:spPr>
        <p:txBody>
          <a:bodyPr wrap="square">
            <a:spAutoFit/>
          </a:bodyPr>
          <a:lstStyle/>
          <a:p>
            <a:pPr algn="just">
              <a:lnSpc>
                <a:spcPct val="150000"/>
              </a:lnSpc>
            </a:pPr>
            <a:r>
              <a:rPr lang="el-GR" dirty="0" smtClean="0">
                <a:latin typeface="Trebuchet MS" panose="020B0603020202020204" pitchFamily="34" charset="0"/>
              </a:rPr>
              <a:t>Τρία φορτία +</a:t>
            </a:r>
            <a:r>
              <a:rPr lang="en-US" i="1" dirty="0" smtClean="0">
                <a:latin typeface="Trebuchet MS" panose="020B0603020202020204" pitchFamily="34" charset="0"/>
              </a:rPr>
              <a:t>q</a:t>
            </a:r>
            <a:r>
              <a:rPr lang="el-GR" baseline="-25000" dirty="0" smtClean="0">
                <a:latin typeface="Trebuchet MS" panose="020B0603020202020204" pitchFamily="34" charset="0"/>
              </a:rPr>
              <a:t>Α</a:t>
            </a:r>
            <a:r>
              <a:rPr lang="el-GR" dirty="0" smtClean="0">
                <a:latin typeface="Trebuchet MS" panose="020B0603020202020204" pitchFamily="34" charset="0"/>
              </a:rPr>
              <a:t>, -</a:t>
            </a:r>
            <a:r>
              <a:rPr lang="en-US" i="1" dirty="0" err="1" smtClean="0">
                <a:latin typeface="Trebuchet MS" panose="020B0603020202020204" pitchFamily="34" charset="0"/>
              </a:rPr>
              <a:t>q</a:t>
            </a:r>
            <a:r>
              <a:rPr lang="en-US" baseline="-25000" dirty="0" err="1" smtClean="0">
                <a:latin typeface="Trebuchet MS" panose="020B0603020202020204" pitchFamily="34" charset="0"/>
              </a:rPr>
              <a:t>B</a:t>
            </a:r>
            <a:r>
              <a:rPr lang="el-GR" dirty="0" smtClean="0">
                <a:latin typeface="Trebuchet MS" panose="020B0603020202020204" pitchFamily="34" charset="0"/>
              </a:rPr>
              <a:t>  και </a:t>
            </a:r>
            <a:r>
              <a:rPr lang="en-US" dirty="0" smtClean="0">
                <a:latin typeface="Trebuchet MS" panose="020B0603020202020204" pitchFamily="34" charset="0"/>
              </a:rPr>
              <a:t>+</a:t>
            </a:r>
            <a:r>
              <a:rPr lang="en-US" i="1" dirty="0" smtClean="0">
                <a:latin typeface="Trebuchet MS" panose="020B0603020202020204" pitchFamily="34" charset="0"/>
              </a:rPr>
              <a:t>q</a:t>
            </a:r>
            <a:r>
              <a:rPr lang="el-GR" baseline="-25000" dirty="0" smtClean="0">
                <a:latin typeface="Trebuchet MS" panose="020B0603020202020204" pitchFamily="34" charset="0"/>
              </a:rPr>
              <a:t>Γ</a:t>
            </a:r>
            <a:r>
              <a:rPr lang="el-GR" dirty="0" smtClean="0">
                <a:latin typeface="Trebuchet MS" panose="020B0603020202020204" pitchFamily="34" charset="0"/>
              </a:rPr>
              <a:t> τοποθετούνται ακίνητα πάνω σε ευθεία και στις θέσεις Α, Β, Γ αντίστοιχα. Αν οι </a:t>
            </a:r>
            <a:r>
              <a:rPr lang="el-GR" dirty="0">
                <a:latin typeface="Trebuchet MS" panose="020B0603020202020204" pitchFamily="34" charset="0"/>
              </a:rPr>
              <a:t>αποστάσεις (ΑΒ) </a:t>
            </a:r>
            <a:r>
              <a:rPr lang="el-GR" dirty="0" smtClean="0">
                <a:latin typeface="Trebuchet MS" panose="020B0603020202020204" pitchFamily="34" charset="0"/>
              </a:rPr>
              <a:t>και </a:t>
            </a:r>
            <a:r>
              <a:rPr lang="el-GR" dirty="0">
                <a:latin typeface="Trebuchet MS" panose="020B0603020202020204" pitchFamily="34" charset="0"/>
              </a:rPr>
              <a:t>(ΑΓ) </a:t>
            </a:r>
            <a:r>
              <a:rPr lang="el-GR" dirty="0" smtClean="0">
                <a:latin typeface="Trebuchet MS" panose="020B0603020202020204" pitchFamily="34" charset="0"/>
              </a:rPr>
              <a:t>μεταξύ των φορτίων είναι γνωστές, να βρεθεί η δύναμη που ασκείται στο φορτίο που βρίσκεται στο σημείο Β, από τα άλλα φορτία.</a:t>
            </a:r>
            <a:endParaRPr lang="el-GR" dirty="0">
              <a:latin typeface="Trebuchet MS" panose="020B0603020202020204" pitchFamily="34" charset="0"/>
            </a:endParaRPr>
          </a:p>
        </p:txBody>
      </p:sp>
      <p:sp>
        <p:nvSpPr>
          <p:cNvPr id="5" name="TextBox 4"/>
          <p:cNvSpPr txBox="1"/>
          <p:nvPr/>
        </p:nvSpPr>
        <p:spPr>
          <a:xfrm>
            <a:off x="1439551" y="127839"/>
            <a:ext cx="6386873" cy="461665"/>
          </a:xfrm>
          <a:prstGeom prst="rect">
            <a:avLst/>
          </a:prstGeom>
          <a:noFill/>
        </p:spPr>
        <p:txBody>
          <a:bodyPr wrap="square" rtlCol="0">
            <a:spAutoFit/>
          </a:bodyPr>
          <a:lstStyle/>
          <a:p>
            <a:r>
              <a:rPr lang="el-GR" sz="2400" b="1" dirty="0" smtClean="0">
                <a:solidFill>
                  <a:srgbClr val="800000"/>
                </a:solidFill>
                <a:latin typeface="Comic Sans MS" panose="030F0702030302020204" pitchFamily="66" charset="0"/>
              </a:rPr>
              <a:t>Παράδειγμα εύρεσης συνισταμένης δύναμης</a:t>
            </a:r>
            <a:endParaRPr lang="el-GR" sz="2400" b="1" dirty="0">
              <a:solidFill>
                <a:srgbClr val="800000"/>
              </a:solidFill>
              <a:latin typeface="Comic Sans MS" panose="030F0702030302020204" pitchFamily="66" charset="0"/>
            </a:endParaRPr>
          </a:p>
        </p:txBody>
      </p:sp>
      <p:grpSp>
        <p:nvGrpSpPr>
          <p:cNvPr id="29" name="Ομάδα 28"/>
          <p:cNvGrpSpPr/>
          <p:nvPr/>
        </p:nvGrpSpPr>
        <p:grpSpPr>
          <a:xfrm>
            <a:off x="2247051" y="2140983"/>
            <a:ext cx="971909" cy="369896"/>
            <a:chOff x="2247051" y="2140983"/>
            <a:chExt cx="971909" cy="369896"/>
          </a:xfrm>
        </p:grpSpPr>
        <p:cxnSp>
          <p:nvCxnSpPr>
            <p:cNvPr id="23" name="Ευθύγραμμο βέλος σύνδεσης 22"/>
            <p:cNvCxnSpPr/>
            <p:nvPr/>
          </p:nvCxnSpPr>
          <p:spPr>
            <a:xfrm flipH="1">
              <a:off x="2483768" y="2497141"/>
              <a:ext cx="735192" cy="13738"/>
            </a:xfrm>
            <a:prstGeom prst="straightConnector1">
              <a:avLst/>
            </a:prstGeom>
            <a:ln w="28575">
              <a:solidFill>
                <a:srgbClr val="006600"/>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TextBox 26"/>
                <p:cNvSpPr txBox="1"/>
                <p:nvPr/>
              </p:nvSpPr>
              <p:spPr>
                <a:xfrm>
                  <a:off x="2247051" y="2140983"/>
                  <a:ext cx="586983" cy="368499"/>
                </a:xfrm>
                <a:prstGeom prst="rect">
                  <a:avLst/>
                </a:prstGeom>
                <a:noFill/>
              </p:spPr>
              <p:txBody>
                <a:bodyPr wrap="square" rtlCol="0">
                  <a:spAutoFit/>
                </a:bodyPr>
                <a:lstStyle/>
                <a:p>
                  <a14:m>
                    <m:oMath xmlns:m="http://schemas.openxmlformats.org/officeDocument/2006/math">
                      <m:acc>
                        <m:accPr>
                          <m:chr m:val="⃗"/>
                          <m:ctrlPr>
                            <a:rPr lang="en-US" sz="1600" b="1" i="1">
                              <a:solidFill>
                                <a:srgbClr val="006600"/>
                              </a:solidFill>
                              <a:effectLst>
                                <a:outerShdw blurRad="38100" dist="38100" dir="2700000" algn="tl">
                                  <a:srgbClr val="000000">
                                    <a:alpha val="43137"/>
                                  </a:srgbClr>
                                </a:outerShdw>
                              </a:effectLst>
                              <a:latin typeface="Cambria Math" panose="02040503050406030204" pitchFamily="18" charset="0"/>
                            </a:rPr>
                          </m:ctrlPr>
                        </m:accPr>
                        <m:e>
                          <m:r>
                            <a:rPr lang="en-US" sz="1600" b="1" i="1">
                              <a:solidFill>
                                <a:srgbClr val="006600"/>
                              </a:solidFill>
                              <a:effectLst>
                                <a:outerShdw blurRad="38100" dist="38100" dir="2700000" algn="tl">
                                  <a:srgbClr val="000000">
                                    <a:alpha val="43137"/>
                                  </a:srgbClr>
                                </a:outerShdw>
                              </a:effectLst>
                              <a:latin typeface="Cambria Math"/>
                            </a:rPr>
                            <m:t>𝑭</m:t>
                          </m:r>
                        </m:e>
                      </m:acc>
                    </m:oMath>
                  </a14:m>
                  <a:r>
                    <a:rPr lang="en-US" sz="1600" b="1" baseline="-25000" dirty="0">
                      <a:solidFill>
                        <a:srgbClr val="006600"/>
                      </a:solidFill>
                      <a:effectLst>
                        <a:outerShdw blurRad="38100" dist="38100" dir="2700000" algn="tl">
                          <a:srgbClr val="000000">
                            <a:alpha val="43137"/>
                          </a:srgbClr>
                        </a:outerShdw>
                      </a:effectLst>
                      <a:latin typeface="Comic Sans MS" panose="030F0702030302020204" pitchFamily="66" charset="0"/>
                    </a:rPr>
                    <a:t>AB</a:t>
                  </a:r>
                  <a:r>
                    <a:rPr lang="el-GR" sz="1600" b="1" dirty="0">
                      <a:solidFill>
                        <a:srgbClr val="006600"/>
                      </a:solidFill>
                      <a:latin typeface="Comic Sans MS" panose="030F0702030302020204" pitchFamily="66" charset="0"/>
                    </a:rPr>
                    <a:t> </a:t>
                  </a:r>
                </a:p>
              </p:txBody>
            </p:sp>
          </mc:Choice>
          <mc:Fallback xmlns="">
            <p:sp>
              <p:nvSpPr>
                <p:cNvPr id="27" name="TextBox 26"/>
                <p:cNvSpPr txBox="1">
                  <a:spLocks noRot="1" noChangeAspect="1" noMove="1" noResize="1" noEditPoints="1" noAdjustHandles="1" noChangeArrowheads="1" noChangeShapeType="1" noTextEdit="1"/>
                </p:cNvSpPr>
                <p:nvPr/>
              </p:nvSpPr>
              <p:spPr>
                <a:xfrm>
                  <a:off x="2247051" y="2140983"/>
                  <a:ext cx="586983" cy="368499"/>
                </a:xfrm>
                <a:prstGeom prst="rect">
                  <a:avLst/>
                </a:prstGeom>
                <a:blipFill>
                  <a:blip r:embed="rId2"/>
                  <a:stretch>
                    <a:fillRect b="-22951"/>
                  </a:stretch>
                </a:blipFill>
              </p:spPr>
              <p:txBody>
                <a:bodyPr/>
                <a:lstStyle/>
                <a:p>
                  <a:r>
                    <a:rPr lang="el-GR">
                      <a:noFill/>
                    </a:rPr>
                    <a:t> </a:t>
                  </a:r>
                </a:p>
              </p:txBody>
            </p:sp>
          </mc:Fallback>
        </mc:AlternateContent>
      </p:grpSp>
      <p:cxnSp>
        <p:nvCxnSpPr>
          <p:cNvPr id="19" name="Ευθύγραμμο βέλος σύνδεσης 18"/>
          <p:cNvCxnSpPr/>
          <p:nvPr/>
        </p:nvCxnSpPr>
        <p:spPr>
          <a:xfrm flipV="1">
            <a:off x="3199012" y="2490120"/>
            <a:ext cx="394254" cy="4164"/>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TextBox 31"/>
              <p:cNvSpPr txBox="1"/>
              <p:nvPr/>
            </p:nvSpPr>
            <p:spPr>
              <a:xfrm>
                <a:off x="1439551" y="2956383"/>
                <a:ext cx="6408712" cy="437492"/>
              </a:xfrm>
              <a:prstGeom prst="rect">
                <a:avLst/>
              </a:prstGeom>
              <a:noFill/>
            </p:spPr>
            <p:txBody>
              <a:bodyPr wrap="square" rtlCol="0">
                <a:spAutoFit/>
              </a:bodyPr>
              <a:lstStyle/>
              <a:p>
                <a:pPr algn="just"/>
                <a:r>
                  <a:rPr lang="el-GR" sz="2000" b="1" dirty="0" smtClean="0">
                    <a:latin typeface="Comic Sans MS" panose="030F0702030302020204" pitchFamily="66" charset="0"/>
                  </a:rPr>
                  <a:t>Η δύναμη </a:t>
                </a:r>
                <a14:m>
                  <m:oMath xmlns:m="http://schemas.openxmlformats.org/officeDocument/2006/math">
                    <m:acc>
                      <m:accPr>
                        <m:chr m:val="⃗"/>
                        <m:ctrlPr>
                          <a:rPr lang="en-US" sz="2000" b="1" i="1" smtClean="0">
                            <a:solidFill>
                              <a:srgbClr val="006600"/>
                            </a:solidFill>
                            <a:effectLst>
                              <a:outerShdw blurRad="38100" dist="38100" dir="2700000" algn="tl">
                                <a:srgbClr val="000000">
                                  <a:alpha val="43137"/>
                                </a:srgbClr>
                              </a:outerShdw>
                            </a:effectLst>
                            <a:latin typeface="Cambria Math" panose="02040503050406030204" pitchFamily="18" charset="0"/>
                          </a:rPr>
                        </m:ctrlPr>
                      </m:accPr>
                      <m:e>
                        <m:r>
                          <a:rPr lang="en-US" sz="2000" b="1" i="1">
                            <a:solidFill>
                              <a:srgbClr val="006600"/>
                            </a:solidFill>
                            <a:effectLst>
                              <a:outerShdw blurRad="38100" dist="38100" dir="2700000" algn="tl">
                                <a:srgbClr val="000000">
                                  <a:alpha val="43137"/>
                                </a:srgbClr>
                              </a:outerShdw>
                            </a:effectLst>
                            <a:latin typeface="Cambria Math"/>
                          </a:rPr>
                          <m:t>𝑭</m:t>
                        </m:r>
                      </m:e>
                    </m:acc>
                  </m:oMath>
                </a14:m>
                <a:r>
                  <a:rPr lang="en-US" sz="2000" b="1" baseline="-25000" dirty="0" smtClean="0">
                    <a:solidFill>
                      <a:srgbClr val="006600"/>
                    </a:solidFill>
                    <a:effectLst>
                      <a:outerShdw blurRad="38100" dist="38100" dir="2700000" algn="tl">
                        <a:srgbClr val="000000">
                          <a:alpha val="43137"/>
                        </a:srgbClr>
                      </a:outerShdw>
                    </a:effectLst>
                    <a:latin typeface="Comic Sans MS" panose="030F0702030302020204" pitchFamily="66" charset="0"/>
                  </a:rPr>
                  <a:t>AB</a:t>
                </a:r>
                <a:r>
                  <a:rPr lang="el-GR" sz="2000" b="1" dirty="0" smtClean="0">
                    <a:solidFill>
                      <a:srgbClr val="006600"/>
                    </a:solidFill>
                    <a:latin typeface="Comic Sans MS" panose="030F0702030302020204" pitchFamily="66" charset="0"/>
                  </a:rPr>
                  <a:t> </a:t>
                </a:r>
                <a:r>
                  <a:rPr lang="el-GR" sz="2000" b="1" dirty="0" smtClean="0">
                    <a:latin typeface="Comic Sans MS" panose="030F0702030302020204" pitchFamily="66" charset="0"/>
                  </a:rPr>
                  <a:t>ανάμεσα στα </a:t>
                </a:r>
                <a:r>
                  <a:rPr lang="en-US" sz="2000" b="1" i="1" dirty="0">
                    <a:latin typeface="Comic Sans MS" panose="030F0702030302020204" pitchFamily="66" charset="0"/>
                  </a:rPr>
                  <a:t>q</a:t>
                </a:r>
                <a:r>
                  <a:rPr lang="el-GR" sz="2000" b="1" baseline="-25000" dirty="0" smtClean="0">
                    <a:latin typeface="Comic Sans MS" panose="030F0702030302020204" pitchFamily="66" charset="0"/>
                  </a:rPr>
                  <a:t>Α </a:t>
                </a:r>
                <a:r>
                  <a:rPr lang="el-GR" sz="2000" b="1" dirty="0" smtClean="0">
                    <a:latin typeface="Comic Sans MS" panose="030F0702030302020204" pitchFamily="66" charset="0"/>
                  </a:rPr>
                  <a:t>και </a:t>
                </a:r>
                <a:r>
                  <a:rPr lang="en-US" sz="2000" b="1" i="1" dirty="0" smtClean="0">
                    <a:latin typeface="Comic Sans MS" panose="030F0702030302020204" pitchFamily="66" charset="0"/>
                  </a:rPr>
                  <a:t>q</a:t>
                </a:r>
                <a:r>
                  <a:rPr lang="el-GR" sz="2000" b="1" baseline="-25000" dirty="0" smtClean="0">
                    <a:latin typeface="Comic Sans MS" panose="030F0702030302020204" pitchFamily="66" charset="0"/>
                  </a:rPr>
                  <a:t>Β</a:t>
                </a:r>
                <a:r>
                  <a:rPr lang="el-GR" sz="2000" b="1" dirty="0" smtClean="0">
                    <a:latin typeface="Comic Sans MS" panose="030F0702030302020204" pitchFamily="66" charset="0"/>
                  </a:rPr>
                  <a:t> είναι </a:t>
                </a:r>
                <a:r>
                  <a:rPr lang="el-GR" sz="2000" b="1" dirty="0" smtClean="0">
                    <a:solidFill>
                      <a:srgbClr val="006600"/>
                    </a:solidFill>
                    <a:effectLst>
                      <a:outerShdw blurRad="38100" dist="38100" dir="2700000" algn="tl">
                        <a:srgbClr val="000000">
                          <a:alpha val="43137"/>
                        </a:srgbClr>
                      </a:outerShdw>
                    </a:effectLst>
                    <a:latin typeface="Comic Sans MS" panose="030F0702030302020204" pitchFamily="66" charset="0"/>
                  </a:rPr>
                  <a:t>ελκτική</a:t>
                </a:r>
                <a:r>
                  <a:rPr lang="el-GR" sz="2000" b="1" dirty="0" smtClean="0">
                    <a:latin typeface="Comic Sans MS" panose="030F0702030302020204" pitchFamily="66" charset="0"/>
                  </a:rPr>
                  <a:t>. </a:t>
                </a:r>
                <a:endParaRPr lang="el-GR" sz="2000" b="1" dirty="0">
                  <a:latin typeface="Comic Sans MS" panose="030F0702030302020204" pitchFamily="66" charset="0"/>
                </a:endParaRPr>
              </a:p>
            </p:txBody>
          </p:sp>
        </mc:Choice>
        <mc:Fallback xmlns="">
          <p:sp>
            <p:nvSpPr>
              <p:cNvPr id="32" name="TextBox 31"/>
              <p:cNvSpPr txBox="1">
                <a:spLocks noRot="1" noChangeAspect="1" noMove="1" noResize="1" noEditPoints="1" noAdjustHandles="1" noChangeArrowheads="1" noChangeShapeType="1" noTextEdit="1"/>
              </p:cNvSpPr>
              <p:nvPr/>
            </p:nvSpPr>
            <p:spPr>
              <a:xfrm>
                <a:off x="1439551" y="2956383"/>
                <a:ext cx="6408712" cy="437492"/>
              </a:xfrm>
              <a:prstGeom prst="rect">
                <a:avLst/>
              </a:prstGeom>
              <a:blipFill rotWithShape="1">
                <a:blip r:embed="rId3"/>
                <a:stretch>
                  <a:fillRect l="-951" b="-30556"/>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1456252" y="3503730"/>
                <a:ext cx="6463073" cy="437492"/>
              </a:xfrm>
              <a:prstGeom prst="rect">
                <a:avLst/>
              </a:prstGeom>
              <a:noFill/>
            </p:spPr>
            <p:txBody>
              <a:bodyPr wrap="square" rtlCol="0">
                <a:spAutoFit/>
              </a:bodyPr>
              <a:lstStyle/>
              <a:p>
                <a:pPr algn="just"/>
                <a:r>
                  <a:rPr lang="el-GR" sz="2000" b="1" dirty="0" smtClean="0">
                    <a:latin typeface="Comic Sans MS" panose="030F0702030302020204" pitchFamily="66" charset="0"/>
                  </a:rPr>
                  <a:t>Η δύναμη </a:t>
                </a:r>
                <a14:m>
                  <m:oMath xmlns:m="http://schemas.openxmlformats.org/officeDocument/2006/math">
                    <m:acc>
                      <m:accPr>
                        <m:chr m:val="⃗"/>
                        <m:ctrlPr>
                          <a:rPr lang="en-US" sz="2000" b="1" i="1" smtClean="0">
                            <a:solidFill>
                              <a:srgbClr val="0000FF"/>
                            </a:solidFill>
                            <a:effectLst>
                              <a:outerShdw blurRad="38100" dist="38100" dir="2700000" algn="tl">
                                <a:srgbClr val="000000">
                                  <a:alpha val="43137"/>
                                </a:srgbClr>
                              </a:outerShdw>
                            </a:effectLst>
                            <a:latin typeface="Cambria Math" panose="02040503050406030204" pitchFamily="18" charset="0"/>
                          </a:rPr>
                        </m:ctrlPr>
                      </m:accPr>
                      <m:e>
                        <m:r>
                          <a:rPr lang="en-US" sz="2000" b="1" i="1">
                            <a:solidFill>
                              <a:srgbClr val="0000FF"/>
                            </a:solidFill>
                            <a:effectLst>
                              <a:outerShdw blurRad="38100" dist="38100" dir="2700000" algn="tl">
                                <a:srgbClr val="000000">
                                  <a:alpha val="43137"/>
                                </a:srgbClr>
                              </a:outerShdw>
                            </a:effectLst>
                            <a:latin typeface="Cambria Math"/>
                          </a:rPr>
                          <m:t>𝑭</m:t>
                        </m:r>
                      </m:e>
                    </m:acc>
                  </m:oMath>
                </a14:m>
                <a:r>
                  <a:rPr lang="el-GR" sz="2000"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Γ</a:t>
                </a:r>
                <a:r>
                  <a:rPr lang="en-US" sz="2000" b="1" baseline="-25000" dirty="0" smtClean="0">
                    <a:solidFill>
                      <a:srgbClr val="0000FF"/>
                    </a:solidFill>
                    <a:effectLst>
                      <a:outerShdw blurRad="38100" dist="38100" dir="2700000" algn="tl">
                        <a:srgbClr val="000000">
                          <a:alpha val="43137"/>
                        </a:srgbClr>
                      </a:outerShdw>
                    </a:effectLst>
                    <a:latin typeface="Comic Sans MS" panose="030F0702030302020204" pitchFamily="66" charset="0"/>
                  </a:rPr>
                  <a:t>B</a:t>
                </a:r>
                <a:r>
                  <a:rPr lang="el-GR" sz="2000" b="1" dirty="0" smtClean="0">
                    <a:solidFill>
                      <a:srgbClr val="0000FF"/>
                    </a:solidFill>
                    <a:latin typeface="Comic Sans MS" panose="030F0702030302020204" pitchFamily="66" charset="0"/>
                  </a:rPr>
                  <a:t> </a:t>
                </a:r>
                <a:r>
                  <a:rPr lang="el-GR" sz="2000" b="1" dirty="0" smtClean="0">
                    <a:latin typeface="Comic Sans MS" panose="030F0702030302020204" pitchFamily="66" charset="0"/>
                  </a:rPr>
                  <a:t>ανάμεσα στα </a:t>
                </a:r>
                <a:r>
                  <a:rPr lang="en-US" sz="2000" b="1" i="1" dirty="0" smtClean="0">
                    <a:latin typeface="Comic Sans MS" panose="030F0702030302020204" pitchFamily="66" charset="0"/>
                  </a:rPr>
                  <a:t>q</a:t>
                </a:r>
                <a:r>
                  <a:rPr lang="el-GR" sz="2000" b="1" baseline="-25000" dirty="0" smtClean="0">
                    <a:latin typeface="Comic Sans MS" panose="030F0702030302020204" pitchFamily="66" charset="0"/>
                  </a:rPr>
                  <a:t>Γ </a:t>
                </a:r>
                <a:r>
                  <a:rPr lang="el-GR" sz="2000" b="1" dirty="0" smtClean="0">
                    <a:latin typeface="Comic Sans MS" panose="030F0702030302020204" pitchFamily="66" charset="0"/>
                  </a:rPr>
                  <a:t>και </a:t>
                </a:r>
                <a:r>
                  <a:rPr lang="en-US" sz="2000" b="1" i="1" dirty="0" smtClean="0">
                    <a:latin typeface="Comic Sans MS" panose="030F0702030302020204" pitchFamily="66" charset="0"/>
                  </a:rPr>
                  <a:t>q</a:t>
                </a:r>
                <a:r>
                  <a:rPr lang="el-GR" sz="2000" b="1" baseline="-25000" dirty="0" smtClean="0">
                    <a:latin typeface="Comic Sans MS" panose="030F0702030302020204" pitchFamily="66" charset="0"/>
                  </a:rPr>
                  <a:t>Β</a:t>
                </a:r>
                <a:r>
                  <a:rPr lang="el-GR" sz="2000" b="1" dirty="0" smtClean="0">
                    <a:latin typeface="Comic Sans MS" panose="030F0702030302020204" pitchFamily="66" charset="0"/>
                  </a:rPr>
                  <a:t> είναι </a:t>
                </a:r>
                <a:r>
                  <a:rPr lang="el-GR" sz="2000" b="1" dirty="0" smtClean="0">
                    <a:solidFill>
                      <a:srgbClr val="0000FF"/>
                    </a:solidFill>
                    <a:effectLst>
                      <a:outerShdw blurRad="38100" dist="38100" dir="2700000" algn="tl">
                        <a:srgbClr val="000000">
                          <a:alpha val="43137"/>
                        </a:srgbClr>
                      </a:outerShdw>
                    </a:effectLst>
                    <a:latin typeface="Comic Sans MS" panose="030F0702030302020204" pitchFamily="66" charset="0"/>
                  </a:rPr>
                  <a:t>ελκτική</a:t>
                </a:r>
                <a:r>
                  <a:rPr lang="el-GR" sz="2000" b="1" dirty="0" smtClean="0">
                    <a:latin typeface="Comic Sans MS" panose="030F0702030302020204" pitchFamily="66" charset="0"/>
                  </a:rPr>
                  <a:t>. </a:t>
                </a:r>
                <a:endParaRPr lang="el-GR" sz="2000" b="1" dirty="0">
                  <a:latin typeface="Comic Sans MS" panose="030F0702030302020204" pitchFamily="66" charset="0"/>
                </a:endParaRPr>
              </a:p>
            </p:txBody>
          </p:sp>
        </mc:Choice>
        <mc:Fallback xmlns="">
          <p:sp>
            <p:nvSpPr>
              <p:cNvPr id="33" name="TextBox 32"/>
              <p:cNvSpPr txBox="1">
                <a:spLocks noRot="1" noChangeAspect="1" noMove="1" noResize="1" noEditPoints="1" noAdjustHandles="1" noChangeArrowheads="1" noChangeShapeType="1" noTextEdit="1"/>
              </p:cNvSpPr>
              <p:nvPr/>
            </p:nvSpPr>
            <p:spPr>
              <a:xfrm>
                <a:off x="1456252" y="3503730"/>
                <a:ext cx="6463073" cy="437492"/>
              </a:xfrm>
              <a:prstGeom prst="rect">
                <a:avLst/>
              </a:prstGeom>
              <a:blipFill rotWithShape="1">
                <a:blip r:embed="rId4"/>
                <a:stretch>
                  <a:fillRect l="-1038" b="-30556"/>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3226266" y="4583493"/>
                <a:ext cx="2118913" cy="506421"/>
              </a:xfrm>
              <a:prstGeom prst="rect">
                <a:avLst/>
              </a:prstGeom>
              <a:noFill/>
            </p:spPr>
            <p:txBody>
              <a:bodyPr wrap="none" rtlCol="0">
                <a:spAutoFit/>
              </a:bodyPr>
              <a:lstStyle/>
              <a:p>
                <a14:m>
                  <m:oMath xmlns:m="http://schemas.openxmlformats.org/officeDocument/2006/math">
                    <m:acc>
                      <m:accPr>
                        <m:chr m:val="⃗"/>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accPr>
                      <m:e>
                        <m:r>
                          <a:rPr lang="en-US" sz="2400" b="1" i="1" smtClean="0">
                            <a:solidFill>
                              <a:srgbClr val="FF0000"/>
                            </a:solidFill>
                            <a:effectLst>
                              <a:outerShdw blurRad="38100" dist="38100" dir="2700000" algn="tl">
                                <a:srgbClr val="000000">
                                  <a:alpha val="43137"/>
                                </a:srgbClr>
                              </a:outerShdw>
                            </a:effectLst>
                            <a:latin typeface="Cambria Math"/>
                          </a:rPr>
                          <m:t>𝑭</m:t>
                        </m:r>
                      </m:e>
                    </m:acc>
                    <m:r>
                      <a:rPr lang="en-US" sz="2400" b="1" i="1" smtClean="0">
                        <a:solidFill>
                          <a:srgbClr val="FF0000"/>
                        </a:solidFill>
                        <a:effectLst>
                          <a:outerShdw blurRad="38100" dist="38100" dir="2700000" algn="tl">
                            <a:srgbClr val="000000">
                              <a:alpha val="43137"/>
                            </a:srgbClr>
                          </a:outerShdw>
                        </a:effectLst>
                        <a:latin typeface="Cambria Math"/>
                      </a:rPr>
                      <m:t>= </m:t>
                    </m:r>
                    <m:acc>
                      <m:accPr>
                        <m:chr m:val="⃗"/>
                        <m:ctrlP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accPr>
                      <m:e>
                        <m:r>
                          <a:rPr lang="en-US" sz="2400" b="1" i="1" smtClean="0">
                            <a:solidFill>
                              <a:srgbClr val="FF0000"/>
                            </a:solidFill>
                            <a:effectLst>
                              <a:outerShdw blurRad="38100" dist="38100" dir="2700000" algn="tl">
                                <a:srgbClr val="000000">
                                  <a:alpha val="43137"/>
                                </a:srgbClr>
                              </a:outerShdw>
                            </a:effectLst>
                            <a:latin typeface="Cambria Math"/>
                          </a:rPr>
                          <m:t>𝑭</m:t>
                        </m:r>
                      </m:e>
                    </m:acc>
                    <m:r>
                      <a:rPr lang="en-US" sz="2400" b="1" i="0" baseline="-25000" smtClean="0">
                        <a:solidFill>
                          <a:srgbClr val="FF0000"/>
                        </a:solidFill>
                        <a:effectLst>
                          <a:outerShdw blurRad="38100" dist="38100" dir="2700000" algn="tl">
                            <a:srgbClr val="000000">
                              <a:alpha val="43137"/>
                            </a:srgbClr>
                          </a:outerShdw>
                        </a:effectLst>
                        <a:latin typeface="Cambria Math"/>
                      </a:rPr>
                      <m:t>𝐀𝐁</m:t>
                    </m:r>
                  </m:oMath>
                </a14:m>
                <a:r>
                  <a:rPr lang="en-US" sz="2400" b="1" baseline="-25000" dirty="0" smtClean="0">
                    <a:solidFill>
                      <a:srgbClr val="FF0000"/>
                    </a:solidFill>
                    <a:effectLst>
                      <a:outerShdw blurRad="38100" dist="38100" dir="2700000" algn="tl">
                        <a:srgbClr val="000000">
                          <a:alpha val="43137"/>
                        </a:srgbClr>
                      </a:outerShdw>
                    </a:effectLst>
                  </a:rPr>
                  <a:t> </a:t>
                </a:r>
                <a:r>
                  <a:rPr lang="en-US" sz="2400" b="1" dirty="0" smtClean="0">
                    <a:solidFill>
                      <a:srgbClr val="FF0000"/>
                    </a:solidFill>
                    <a:effectLst>
                      <a:outerShdw blurRad="38100" dist="38100" dir="2700000" algn="tl">
                        <a:srgbClr val="000000">
                          <a:alpha val="43137"/>
                        </a:srgbClr>
                      </a:outerShdw>
                    </a:effectLst>
                  </a:rPr>
                  <a:t> + </a:t>
                </a:r>
                <a14:m>
                  <m:oMath xmlns:m="http://schemas.openxmlformats.org/officeDocument/2006/math">
                    <m:acc>
                      <m:accPr>
                        <m:chr m:val="⃗"/>
                        <m:ctrlP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accPr>
                      <m:e>
                        <m:r>
                          <a:rPr lang="en-US" sz="2400" b="1" i="1" smtClean="0">
                            <a:solidFill>
                              <a:srgbClr val="FF0000"/>
                            </a:solidFill>
                            <a:effectLst>
                              <a:outerShdw blurRad="38100" dist="38100" dir="2700000" algn="tl">
                                <a:srgbClr val="000000">
                                  <a:alpha val="43137"/>
                                </a:srgbClr>
                              </a:outerShdw>
                            </a:effectLst>
                            <a:latin typeface="Cambria Math"/>
                          </a:rPr>
                          <m:t>𝑭</m:t>
                        </m:r>
                      </m:e>
                    </m:acc>
                    <m:r>
                      <a:rPr lang="el-GR" sz="2400" b="1" i="0" baseline="-25000" smtClean="0">
                        <a:solidFill>
                          <a:srgbClr val="FF0000"/>
                        </a:solidFill>
                        <a:effectLst>
                          <a:outerShdw blurRad="38100" dist="38100" dir="2700000" algn="tl">
                            <a:srgbClr val="000000">
                              <a:alpha val="43137"/>
                            </a:srgbClr>
                          </a:outerShdw>
                        </a:effectLst>
                        <a:latin typeface="Cambria Math"/>
                      </a:rPr>
                      <m:t>𝚪𝚩</m:t>
                    </m:r>
                  </m:oMath>
                </a14:m>
                <a:endParaRPr lang="el-GR" sz="2400" b="1" baseline="-25000" dirty="0">
                  <a:solidFill>
                    <a:srgbClr val="FF0000"/>
                  </a:solidFill>
                  <a:effectLst>
                    <a:outerShdw blurRad="38100" dist="38100" dir="2700000" algn="tl">
                      <a:srgbClr val="000000">
                        <a:alpha val="43137"/>
                      </a:srgbClr>
                    </a:outerShdw>
                  </a:effectLst>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3226266" y="4583493"/>
                <a:ext cx="2118913" cy="506421"/>
              </a:xfrm>
              <a:prstGeom prst="rect">
                <a:avLst/>
              </a:prstGeom>
              <a:blipFill rotWithShape="1">
                <a:blip r:embed="rId5"/>
                <a:stretch>
                  <a:fillRect t="-2410" b="-3253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1865613" y="5089914"/>
                <a:ext cx="6053712" cy="1106072"/>
              </a:xfrm>
              <a:prstGeom prst="rect">
                <a:avLst/>
              </a:prstGeom>
              <a:noFill/>
            </p:spPr>
            <p:txBody>
              <a:bodyPr wrap="square" rtlCol="0">
                <a:spAutoFit/>
              </a:bodyPr>
              <a:lstStyle/>
              <a:p>
                <a:pPr algn="just"/>
                <a:r>
                  <a:rPr lang="el-GR" sz="2000" b="1" dirty="0" smtClean="0">
                    <a:latin typeface="Comic Sans MS" panose="030F0702030302020204" pitchFamily="66" charset="0"/>
                  </a:rPr>
                  <a:t>Οι δυνάμεις </a:t>
                </a:r>
                <a14:m>
                  <m:oMath xmlns:m="http://schemas.openxmlformats.org/officeDocument/2006/math">
                    <m:acc>
                      <m:accPr>
                        <m:chr m:val="⃗"/>
                        <m:ctrlPr>
                          <a:rPr lang="en-US" sz="2000" b="1" i="1" smtClean="0">
                            <a:solidFill>
                              <a:srgbClr val="006600"/>
                            </a:solidFill>
                            <a:effectLst>
                              <a:outerShdw blurRad="38100" dist="38100" dir="2700000" algn="tl">
                                <a:srgbClr val="000000">
                                  <a:alpha val="43137"/>
                                </a:srgbClr>
                              </a:outerShdw>
                            </a:effectLst>
                            <a:latin typeface="Cambria Math" panose="02040503050406030204" pitchFamily="18" charset="0"/>
                          </a:rPr>
                        </m:ctrlPr>
                      </m:accPr>
                      <m:e>
                        <m:r>
                          <a:rPr lang="en-US" sz="2000" b="1" i="1">
                            <a:solidFill>
                              <a:srgbClr val="006600"/>
                            </a:solidFill>
                            <a:effectLst>
                              <a:outerShdw blurRad="38100" dist="38100" dir="2700000" algn="tl">
                                <a:srgbClr val="000000">
                                  <a:alpha val="43137"/>
                                </a:srgbClr>
                              </a:outerShdw>
                            </a:effectLst>
                            <a:latin typeface="Cambria Math"/>
                          </a:rPr>
                          <m:t>𝑭</m:t>
                        </m:r>
                      </m:e>
                    </m:acc>
                    <m:r>
                      <a:rPr lang="en-US" sz="2000" b="1" i="1" baseline="-25000">
                        <a:solidFill>
                          <a:srgbClr val="006600"/>
                        </a:solidFill>
                        <a:effectLst>
                          <a:outerShdw blurRad="38100" dist="38100" dir="2700000" algn="tl">
                            <a:srgbClr val="000000">
                              <a:alpha val="43137"/>
                            </a:srgbClr>
                          </a:outerShdw>
                        </a:effectLst>
                        <a:latin typeface="Cambria Math"/>
                      </a:rPr>
                      <m:t>𝑨𝑩</m:t>
                    </m:r>
                  </m:oMath>
                </a14:m>
                <a:r>
                  <a:rPr lang="el-GR" sz="2000" b="1" dirty="0" smtClean="0">
                    <a:solidFill>
                      <a:srgbClr val="006600"/>
                    </a:solidFill>
                    <a:latin typeface="Comic Sans MS" panose="030F0702030302020204" pitchFamily="66" charset="0"/>
                  </a:rPr>
                  <a:t> </a:t>
                </a:r>
                <a:r>
                  <a:rPr lang="el-GR" sz="2000" b="1" dirty="0" smtClean="0">
                    <a:latin typeface="Comic Sans MS" panose="030F0702030302020204" pitchFamily="66" charset="0"/>
                  </a:rPr>
                  <a:t>και </a:t>
                </a:r>
                <a14:m>
                  <m:oMath xmlns:m="http://schemas.openxmlformats.org/officeDocument/2006/math">
                    <m:acc>
                      <m:accPr>
                        <m:chr m:val="⃗"/>
                        <m:ctrlPr>
                          <a:rPr lang="en-US" sz="2000" b="1" i="1" smtClean="0">
                            <a:solidFill>
                              <a:srgbClr val="0000FF"/>
                            </a:solidFill>
                            <a:effectLst>
                              <a:outerShdw blurRad="38100" dist="38100" dir="2700000" algn="tl">
                                <a:srgbClr val="000000">
                                  <a:alpha val="43137"/>
                                </a:srgbClr>
                              </a:outerShdw>
                            </a:effectLst>
                            <a:latin typeface="Cambria Math" panose="02040503050406030204" pitchFamily="18" charset="0"/>
                          </a:rPr>
                        </m:ctrlPr>
                      </m:accPr>
                      <m:e>
                        <m:r>
                          <a:rPr lang="en-US" sz="2000" b="1" i="1">
                            <a:solidFill>
                              <a:srgbClr val="0000FF"/>
                            </a:solidFill>
                            <a:effectLst>
                              <a:outerShdw blurRad="38100" dist="38100" dir="2700000" algn="tl">
                                <a:srgbClr val="000000">
                                  <a:alpha val="43137"/>
                                </a:srgbClr>
                              </a:outerShdw>
                            </a:effectLst>
                            <a:latin typeface="Cambria Math"/>
                          </a:rPr>
                          <m:t>𝑭</m:t>
                        </m:r>
                      </m:e>
                    </m:acc>
                    <m:r>
                      <a:rPr lang="el-GR" sz="2000" b="1" baseline="-25000">
                        <a:solidFill>
                          <a:srgbClr val="0000FF"/>
                        </a:solidFill>
                        <a:effectLst>
                          <a:outerShdw blurRad="38100" dist="38100" dir="2700000" algn="tl">
                            <a:srgbClr val="000000">
                              <a:alpha val="43137"/>
                            </a:srgbClr>
                          </a:outerShdw>
                        </a:effectLst>
                        <a:latin typeface="Cambria Math"/>
                      </a:rPr>
                      <m:t>𝚪𝚩</m:t>
                    </m:r>
                  </m:oMath>
                </a14:m>
                <a:r>
                  <a:rPr lang="el-GR" sz="2000" b="1" baseline="-25000" dirty="0" smtClean="0">
                    <a:solidFill>
                      <a:srgbClr val="0000FF"/>
                    </a:solidFill>
                    <a:effectLst>
                      <a:outerShdw blurRad="38100" dist="38100" dir="2700000" algn="tl">
                        <a:srgbClr val="000000">
                          <a:alpha val="43137"/>
                        </a:srgbClr>
                      </a:outerShdw>
                    </a:effectLst>
                  </a:rPr>
                  <a:t> </a:t>
                </a:r>
                <a:r>
                  <a:rPr lang="el-GR" sz="2000" b="1" dirty="0" smtClean="0">
                    <a:solidFill>
                      <a:srgbClr val="0000FF"/>
                    </a:solidFill>
                    <a:effectLst>
                      <a:outerShdw blurRad="38100" dist="38100" dir="2700000" algn="tl">
                        <a:srgbClr val="000000">
                          <a:alpha val="43137"/>
                        </a:srgbClr>
                      </a:outerShdw>
                    </a:effectLst>
                  </a:rPr>
                  <a:t> </a:t>
                </a:r>
                <a:r>
                  <a:rPr lang="el-GR" sz="2000" b="1" dirty="0" smtClean="0">
                    <a:latin typeface="Comic Sans MS" panose="030F0702030302020204" pitchFamily="66" charset="0"/>
                  </a:rPr>
                  <a:t>είναι αντίρροπες.</a:t>
                </a:r>
              </a:p>
              <a:p>
                <a:pPr algn="just"/>
                <a:r>
                  <a:rPr lang="el-GR" sz="2000" b="1" dirty="0" smtClean="0">
                    <a:latin typeface="Comic Sans MS" panose="030F0702030302020204" pitchFamily="66" charset="0"/>
                  </a:rPr>
                  <a:t> </a:t>
                </a:r>
                <a:endParaRPr lang="en-US" sz="2000" b="1" dirty="0" smtClean="0">
                  <a:latin typeface="Comic Sans MS" panose="030F0702030302020204" pitchFamily="66" charset="0"/>
                </a:endParaRPr>
              </a:p>
              <a:p>
                <a:r>
                  <a:rPr lang="el-GR" sz="2400" b="1" dirty="0" smtClean="0">
                    <a:solidFill>
                      <a:srgbClr val="FF0000"/>
                    </a:solidFill>
                    <a:effectLst>
                      <a:outerShdw blurRad="38100" dist="38100" dir="2700000" algn="tl">
                        <a:srgbClr val="000000">
                          <a:alpha val="43137"/>
                        </a:srgbClr>
                      </a:outerShdw>
                    </a:effectLst>
                  </a:rPr>
                  <a:t>             </a:t>
                </a:r>
                <a14:m>
                  <m:oMath xmlns:m="http://schemas.openxmlformats.org/officeDocument/2006/math">
                    <m:r>
                      <a:rPr lang="en-US" sz="2400" b="1" i="1" smtClean="0">
                        <a:solidFill>
                          <a:srgbClr val="FF0000"/>
                        </a:solidFill>
                        <a:effectLst>
                          <a:outerShdw blurRad="38100" dist="38100" dir="2700000" algn="tl">
                            <a:srgbClr val="000000">
                              <a:alpha val="43137"/>
                            </a:srgbClr>
                          </a:outerShdw>
                        </a:effectLst>
                        <a:latin typeface="Cambria Math"/>
                      </a:rPr>
                      <m:t>𝑭</m:t>
                    </m:r>
                    <m:r>
                      <a:rPr lang="en-US" sz="2400" b="1" i="1" smtClean="0">
                        <a:solidFill>
                          <a:srgbClr val="FF0000"/>
                        </a:solidFill>
                        <a:effectLst>
                          <a:outerShdw blurRad="38100" dist="38100" dir="2700000" algn="tl">
                            <a:srgbClr val="000000">
                              <a:alpha val="43137"/>
                            </a:srgbClr>
                          </a:outerShdw>
                        </a:effectLst>
                        <a:latin typeface="Cambria Math"/>
                      </a:rPr>
                      <m:t> = </m:t>
                    </m:r>
                    <m:d>
                      <m:dPr>
                        <m:begChr m:val="|"/>
                        <m:endChr m:val="|"/>
                        <m:ctrlP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dPr>
                      <m:e>
                        <m:sSub>
                          <m:sSubPr>
                            <m:ctrlP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2400" b="1" i="1" smtClean="0">
                                <a:solidFill>
                                  <a:srgbClr val="FF0000"/>
                                </a:solidFill>
                                <a:effectLst>
                                  <a:outerShdw blurRad="38100" dist="38100" dir="2700000" algn="tl">
                                    <a:srgbClr val="000000">
                                      <a:alpha val="43137"/>
                                    </a:srgbClr>
                                  </a:outerShdw>
                                </a:effectLst>
                                <a:latin typeface="Cambria Math"/>
                              </a:rPr>
                              <m:t>𝑭</m:t>
                            </m:r>
                          </m:e>
                          <m:sub>
                            <m:r>
                              <a:rPr lang="el-GR" sz="2400" b="1" i="0" smtClean="0">
                                <a:solidFill>
                                  <a:srgbClr val="FF0000"/>
                                </a:solidFill>
                                <a:effectLst>
                                  <a:outerShdw blurRad="38100" dist="38100" dir="2700000" algn="tl">
                                    <a:srgbClr val="000000">
                                      <a:alpha val="43137"/>
                                    </a:srgbClr>
                                  </a:outerShdw>
                                </a:effectLst>
                                <a:latin typeface="Cambria Math"/>
                              </a:rPr>
                              <m:t>𝚨𝚩</m:t>
                            </m:r>
                          </m:sub>
                        </m:sSub>
                        <m:r>
                          <a:rPr lang="el-GR" sz="2400" b="1" i="1" smtClean="0">
                            <a:solidFill>
                              <a:srgbClr val="FF0000"/>
                            </a:solidFill>
                            <a:effectLst>
                              <a:outerShdw blurRad="38100" dist="38100" dir="2700000" algn="tl">
                                <a:srgbClr val="000000">
                                  <a:alpha val="43137"/>
                                </a:srgbClr>
                              </a:outerShdw>
                            </a:effectLst>
                            <a:latin typeface="Cambria Math"/>
                          </a:rPr>
                          <m:t>− </m:t>
                        </m:r>
                        <m:sSub>
                          <m:sSubPr>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2400" b="1" i="1" smtClean="0">
                                <a:solidFill>
                                  <a:srgbClr val="FF0000"/>
                                </a:solidFill>
                                <a:effectLst>
                                  <a:outerShdw blurRad="38100" dist="38100" dir="2700000" algn="tl">
                                    <a:srgbClr val="000000">
                                      <a:alpha val="43137"/>
                                    </a:srgbClr>
                                  </a:outerShdw>
                                </a:effectLst>
                                <a:latin typeface="Cambria Math"/>
                              </a:rPr>
                              <m:t>𝑭</m:t>
                            </m:r>
                          </m:e>
                          <m:sub>
                            <m:r>
                              <a:rPr lang="el-GR" sz="2400" b="1" i="0" smtClean="0">
                                <a:solidFill>
                                  <a:srgbClr val="FF0000"/>
                                </a:solidFill>
                                <a:effectLst>
                                  <a:outerShdw blurRad="38100" dist="38100" dir="2700000" algn="tl">
                                    <a:srgbClr val="000000">
                                      <a:alpha val="43137"/>
                                    </a:srgbClr>
                                  </a:outerShdw>
                                </a:effectLst>
                                <a:latin typeface="Cambria Math"/>
                              </a:rPr>
                              <m:t>𝚪𝚩</m:t>
                            </m:r>
                          </m:sub>
                        </m:sSub>
                      </m:e>
                    </m:d>
                  </m:oMath>
                </a14:m>
                <a:r>
                  <a:rPr lang="en-US" sz="2400" b="1" baseline="-25000" dirty="0" smtClean="0">
                    <a:latin typeface="Comic Sans MS" panose="030F0702030302020204" pitchFamily="66" charset="0"/>
                  </a:rPr>
                  <a:t>   </a:t>
                </a:r>
                <a:r>
                  <a:rPr lang="el-GR" dirty="0" smtClean="0">
                    <a:latin typeface="Comic Sans MS" panose="030F0702030302020204" pitchFamily="66" charset="0"/>
                  </a:rPr>
                  <a:t>και φορά της  </a:t>
                </a:r>
                <a14:m>
                  <m:oMath xmlns:m="http://schemas.openxmlformats.org/officeDocument/2006/math">
                    <m:acc>
                      <m:accPr>
                        <m:chr m:val="⃗"/>
                        <m:ctrlPr>
                          <a:rPr lang="en-US" sz="2000" b="1" i="1">
                            <a:solidFill>
                              <a:srgbClr val="006600"/>
                            </a:solidFill>
                            <a:effectLst>
                              <a:outerShdw blurRad="38100" dist="38100" dir="2700000" algn="tl">
                                <a:srgbClr val="000000">
                                  <a:alpha val="43137"/>
                                </a:srgbClr>
                              </a:outerShdw>
                            </a:effectLst>
                            <a:latin typeface="Cambria Math" panose="02040503050406030204" pitchFamily="18" charset="0"/>
                          </a:rPr>
                        </m:ctrlPr>
                      </m:accPr>
                      <m:e>
                        <m:r>
                          <a:rPr lang="en-US" sz="2000" b="1" i="1">
                            <a:solidFill>
                              <a:srgbClr val="006600"/>
                            </a:solidFill>
                            <a:effectLst>
                              <a:outerShdw blurRad="38100" dist="38100" dir="2700000" algn="tl">
                                <a:srgbClr val="000000">
                                  <a:alpha val="43137"/>
                                </a:srgbClr>
                              </a:outerShdw>
                            </a:effectLst>
                            <a:latin typeface="Cambria Math"/>
                          </a:rPr>
                          <m:t>𝑭</m:t>
                        </m:r>
                      </m:e>
                    </m:acc>
                    <m:r>
                      <a:rPr lang="en-US" sz="2000" b="1" i="1" baseline="-25000">
                        <a:solidFill>
                          <a:srgbClr val="006600"/>
                        </a:solidFill>
                        <a:effectLst>
                          <a:outerShdw blurRad="38100" dist="38100" dir="2700000" algn="tl">
                            <a:srgbClr val="000000">
                              <a:alpha val="43137"/>
                            </a:srgbClr>
                          </a:outerShdw>
                        </a:effectLst>
                        <a:latin typeface="Cambria Math"/>
                      </a:rPr>
                      <m:t>𝑨𝑩</m:t>
                    </m:r>
                  </m:oMath>
                </a14:m>
                <a:r>
                  <a:rPr lang="el-GR" dirty="0" smtClean="0">
                    <a:latin typeface="Comic Sans MS" panose="030F0702030302020204" pitchFamily="66" charset="0"/>
                  </a:rPr>
                  <a:t> </a:t>
                </a:r>
                <a:endParaRPr lang="el-GR" b="1" dirty="0">
                  <a:latin typeface="Comic Sans MS" panose="030F0702030302020204" pitchFamily="66" charset="0"/>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1865613" y="5089914"/>
                <a:ext cx="6053712" cy="1106072"/>
              </a:xfrm>
              <a:prstGeom prst="rect">
                <a:avLst/>
              </a:prstGeom>
              <a:blipFill rotWithShape="1">
                <a:blip r:embed="rId6"/>
                <a:stretch>
                  <a:fillRect l="-1007" b="-7182"/>
                </a:stretch>
              </a:blipFill>
            </p:spPr>
            <p:txBody>
              <a:bodyPr/>
              <a:lstStyle/>
              <a:p>
                <a:r>
                  <a:rPr lang="el-GR">
                    <a:noFill/>
                  </a:rPr>
                  <a:t> </a:t>
                </a:r>
              </a:p>
            </p:txBody>
          </p:sp>
        </mc:Fallback>
      </mc:AlternateContent>
      <p:grpSp>
        <p:nvGrpSpPr>
          <p:cNvPr id="41" name="Ομάδα 40"/>
          <p:cNvGrpSpPr/>
          <p:nvPr/>
        </p:nvGrpSpPr>
        <p:grpSpPr>
          <a:xfrm>
            <a:off x="2775096" y="2490120"/>
            <a:ext cx="395734" cy="423377"/>
            <a:chOff x="2808115" y="2490962"/>
            <a:chExt cx="395734" cy="423377"/>
          </a:xfrm>
        </p:grpSpPr>
        <p:cxnSp>
          <p:nvCxnSpPr>
            <p:cNvPr id="39" name="Ευθύγραμμο βέλος σύνδεσης 38"/>
            <p:cNvCxnSpPr/>
            <p:nvPr/>
          </p:nvCxnSpPr>
          <p:spPr>
            <a:xfrm flipH="1" flipV="1">
              <a:off x="2876827" y="2490962"/>
              <a:ext cx="327022" cy="6179"/>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Ορθογώνιο 39"/>
            <p:cNvSpPr/>
            <p:nvPr/>
          </p:nvSpPr>
          <p:spPr>
            <a:xfrm>
              <a:off x="2808115" y="2545007"/>
              <a:ext cx="324128" cy="369332"/>
            </a:xfrm>
            <a:prstGeom prst="rect">
              <a:avLst/>
            </a:prstGeom>
          </p:spPr>
          <p:txBody>
            <a:bodyPr wrap="none">
              <a:spAutoFit/>
            </a:bodyPr>
            <a:lstStyle/>
            <a:p>
              <a:r>
                <a:rPr lang="en-US" b="1" i="1" dirty="0">
                  <a:solidFill>
                    <a:srgbClr val="FF0000"/>
                  </a:solidFill>
                  <a:effectLst>
                    <a:outerShdw blurRad="38100" dist="38100" dir="2700000" algn="tl">
                      <a:srgbClr val="000000">
                        <a:alpha val="43137"/>
                      </a:srgbClr>
                    </a:outerShdw>
                  </a:effectLst>
                  <a:latin typeface="Comic Sans MS" panose="030F0702030302020204" pitchFamily="66" charset="0"/>
                </a:rPr>
                <a:t>F</a:t>
              </a:r>
              <a:endParaRPr lang="el-GR" dirty="0"/>
            </a:p>
          </p:txBody>
        </p:sp>
      </p:grpSp>
      <p:grpSp>
        <p:nvGrpSpPr>
          <p:cNvPr id="9" name="Ομάδα 8"/>
          <p:cNvGrpSpPr/>
          <p:nvPr/>
        </p:nvGrpSpPr>
        <p:grpSpPr>
          <a:xfrm>
            <a:off x="1513415" y="2082420"/>
            <a:ext cx="4807602" cy="793294"/>
            <a:chOff x="1513415" y="2082420"/>
            <a:chExt cx="4807602" cy="793294"/>
          </a:xfrm>
        </p:grpSpPr>
        <p:grpSp>
          <p:nvGrpSpPr>
            <p:cNvPr id="37" name="Ομάδα 36"/>
            <p:cNvGrpSpPr/>
            <p:nvPr/>
          </p:nvGrpSpPr>
          <p:grpSpPr>
            <a:xfrm>
              <a:off x="1552663" y="2082420"/>
              <a:ext cx="4768354" cy="793294"/>
              <a:chOff x="1552663" y="2082420"/>
              <a:chExt cx="4768354" cy="793294"/>
            </a:xfrm>
          </p:grpSpPr>
          <p:grpSp>
            <p:nvGrpSpPr>
              <p:cNvPr id="20" name="Ομάδα 19"/>
              <p:cNvGrpSpPr/>
              <p:nvPr/>
            </p:nvGrpSpPr>
            <p:grpSpPr>
              <a:xfrm>
                <a:off x="1552663" y="2082420"/>
                <a:ext cx="681816" cy="736235"/>
                <a:chOff x="1552663" y="2082420"/>
                <a:chExt cx="681816" cy="736235"/>
              </a:xfrm>
            </p:grpSpPr>
            <p:sp>
              <p:nvSpPr>
                <p:cNvPr id="8" name="TextBox 7"/>
                <p:cNvSpPr txBox="1"/>
                <p:nvPr/>
              </p:nvSpPr>
              <p:spPr>
                <a:xfrm>
                  <a:off x="1552663" y="2203102"/>
                  <a:ext cx="648072" cy="615553"/>
                </a:xfrm>
                <a:prstGeom prst="rect">
                  <a:avLst/>
                </a:prstGeom>
                <a:noFill/>
              </p:spPr>
              <p:txBody>
                <a:bodyPr wrap="square" rtlCol="0">
                  <a:spAutoFit/>
                </a:bodyPr>
                <a:lstStyle/>
                <a:p>
                  <a:r>
                    <a:rPr lang="el-GR" b="1" dirty="0" smtClean="0">
                      <a:latin typeface="Comic Sans MS" panose="030F0702030302020204" pitchFamily="66" charset="0"/>
                    </a:rPr>
                    <a:t>  .</a:t>
                  </a:r>
                </a:p>
                <a:p>
                  <a:r>
                    <a:rPr lang="el-GR" sz="1600" b="1" dirty="0">
                      <a:latin typeface="Comic Sans MS" panose="030F0702030302020204" pitchFamily="66" charset="0"/>
                    </a:rPr>
                    <a:t> </a:t>
                  </a:r>
                  <a:r>
                    <a:rPr lang="el-GR" sz="1600" b="1" dirty="0" smtClean="0">
                      <a:latin typeface="Comic Sans MS" panose="030F0702030302020204" pitchFamily="66" charset="0"/>
                    </a:rPr>
                    <a:t> </a:t>
                  </a:r>
                  <a:r>
                    <a:rPr lang="en-US" sz="1600" b="1" i="1" dirty="0" smtClean="0">
                      <a:latin typeface="Comic Sans MS" panose="030F0702030302020204" pitchFamily="66" charset="0"/>
                    </a:rPr>
                    <a:t>q</a:t>
                  </a:r>
                  <a:r>
                    <a:rPr lang="el-GR" sz="1600" b="1" baseline="-25000" dirty="0" smtClean="0">
                      <a:latin typeface="Comic Sans MS" panose="030F0702030302020204" pitchFamily="66" charset="0"/>
                    </a:rPr>
                    <a:t>Α</a:t>
                  </a:r>
                  <a:endParaRPr lang="el-GR" sz="1600" b="1" baseline="-25000" dirty="0">
                    <a:latin typeface="Comic Sans MS" panose="030F0702030302020204" pitchFamily="66" charset="0"/>
                  </a:endParaRPr>
                </a:p>
              </p:txBody>
            </p:sp>
            <p:sp>
              <p:nvSpPr>
                <p:cNvPr id="15" name="TextBox 14"/>
                <p:cNvSpPr txBox="1"/>
                <p:nvPr/>
              </p:nvSpPr>
              <p:spPr>
                <a:xfrm>
                  <a:off x="1647496" y="2082420"/>
                  <a:ext cx="586983" cy="369332"/>
                </a:xfrm>
                <a:prstGeom prst="rect">
                  <a:avLst/>
                </a:prstGeom>
                <a:noFill/>
              </p:spPr>
              <p:txBody>
                <a:bodyPr wrap="square" rtlCol="0">
                  <a:spAutoFit/>
                </a:bodyPr>
                <a:lstStyle/>
                <a:p>
                  <a:r>
                    <a:rPr lang="el-GR" dirty="0" smtClean="0"/>
                    <a:t>(+)</a:t>
                  </a:r>
                  <a:endParaRPr lang="el-GR" dirty="0"/>
                </a:p>
              </p:txBody>
            </p:sp>
          </p:grpSp>
          <p:grpSp>
            <p:nvGrpSpPr>
              <p:cNvPr id="21" name="Ομάδα 20"/>
              <p:cNvGrpSpPr/>
              <p:nvPr/>
            </p:nvGrpSpPr>
            <p:grpSpPr>
              <a:xfrm>
                <a:off x="2959769" y="2114288"/>
                <a:ext cx="758132" cy="761426"/>
                <a:chOff x="2898680" y="2114288"/>
                <a:chExt cx="758132" cy="761426"/>
              </a:xfrm>
            </p:grpSpPr>
            <p:sp>
              <p:nvSpPr>
                <p:cNvPr id="10" name="TextBox 9"/>
                <p:cNvSpPr txBox="1"/>
                <p:nvPr/>
              </p:nvSpPr>
              <p:spPr>
                <a:xfrm>
                  <a:off x="2898680" y="2229383"/>
                  <a:ext cx="648072" cy="646331"/>
                </a:xfrm>
                <a:prstGeom prst="rect">
                  <a:avLst/>
                </a:prstGeom>
                <a:noFill/>
              </p:spPr>
              <p:txBody>
                <a:bodyPr wrap="square" rtlCol="0">
                  <a:spAutoFit/>
                </a:bodyPr>
                <a:lstStyle/>
                <a:p>
                  <a:r>
                    <a:rPr lang="el-GR" sz="1600" b="1" dirty="0">
                      <a:latin typeface="Comic Sans MS" panose="030F0702030302020204" pitchFamily="66" charset="0"/>
                    </a:rPr>
                    <a:t> </a:t>
                  </a:r>
                  <a:r>
                    <a:rPr lang="el-GR" b="1" dirty="0" smtClean="0">
                      <a:latin typeface="Comic Sans MS" panose="030F0702030302020204" pitchFamily="66" charset="0"/>
                    </a:rPr>
                    <a:t>.</a:t>
                  </a:r>
                </a:p>
                <a:p>
                  <a:r>
                    <a:rPr lang="el-GR" b="1" dirty="0">
                      <a:latin typeface="Comic Sans MS" panose="030F0702030302020204" pitchFamily="66" charset="0"/>
                    </a:rPr>
                    <a:t> </a:t>
                  </a:r>
                  <a:r>
                    <a:rPr lang="en-US" sz="1600" b="1" i="1" dirty="0" smtClean="0">
                      <a:latin typeface="Comic Sans MS" panose="030F0702030302020204" pitchFamily="66" charset="0"/>
                    </a:rPr>
                    <a:t>q</a:t>
                  </a:r>
                  <a:r>
                    <a:rPr lang="el-GR" sz="1600" b="1" baseline="-25000" dirty="0" smtClean="0">
                      <a:latin typeface="Comic Sans MS" panose="030F0702030302020204" pitchFamily="66" charset="0"/>
                    </a:rPr>
                    <a:t>Β</a:t>
                  </a:r>
                  <a:endParaRPr lang="el-GR" sz="1600" b="1" baseline="-25000" dirty="0">
                    <a:latin typeface="Comic Sans MS" panose="030F0702030302020204" pitchFamily="66" charset="0"/>
                  </a:endParaRPr>
                </a:p>
              </p:txBody>
            </p:sp>
            <p:sp>
              <p:nvSpPr>
                <p:cNvPr id="16" name="TextBox 15"/>
                <p:cNvSpPr txBox="1"/>
                <p:nvPr/>
              </p:nvSpPr>
              <p:spPr>
                <a:xfrm>
                  <a:off x="3069829" y="2114288"/>
                  <a:ext cx="586983" cy="369332"/>
                </a:xfrm>
                <a:prstGeom prst="rect">
                  <a:avLst/>
                </a:prstGeom>
                <a:noFill/>
              </p:spPr>
              <p:txBody>
                <a:bodyPr wrap="square" rtlCol="0">
                  <a:spAutoFit/>
                </a:bodyPr>
                <a:lstStyle/>
                <a:p>
                  <a:r>
                    <a:rPr lang="el-GR" dirty="0" smtClean="0"/>
                    <a:t>(</a:t>
                  </a:r>
                  <a:r>
                    <a:rPr lang="el-GR" b="1" dirty="0" smtClean="0"/>
                    <a:t>-</a:t>
                  </a:r>
                  <a:r>
                    <a:rPr lang="el-GR" dirty="0" smtClean="0"/>
                    <a:t>)</a:t>
                  </a:r>
                  <a:endParaRPr lang="el-GR" dirty="0"/>
                </a:p>
              </p:txBody>
            </p:sp>
          </p:grpSp>
          <p:grpSp>
            <p:nvGrpSpPr>
              <p:cNvPr id="22" name="Ομάδα 21"/>
              <p:cNvGrpSpPr/>
              <p:nvPr/>
            </p:nvGrpSpPr>
            <p:grpSpPr>
              <a:xfrm>
                <a:off x="5665265" y="2140983"/>
                <a:ext cx="655752" cy="734731"/>
                <a:chOff x="5665265" y="2140983"/>
                <a:chExt cx="655752" cy="734731"/>
              </a:xfrm>
            </p:grpSpPr>
            <p:sp>
              <p:nvSpPr>
                <p:cNvPr id="11" name="TextBox 10"/>
                <p:cNvSpPr txBox="1"/>
                <p:nvPr/>
              </p:nvSpPr>
              <p:spPr>
                <a:xfrm>
                  <a:off x="5665265" y="2229383"/>
                  <a:ext cx="648072" cy="646331"/>
                </a:xfrm>
                <a:prstGeom prst="rect">
                  <a:avLst/>
                </a:prstGeom>
                <a:noFill/>
              </p:spPr>
              <p:txBody>
                <a:bodyPr wrap="square" rtlCol="0">
                  <a:spAutoFit/>
                </a:bodyPr>
                <a:lstStyle/>
                <a:p>
                  <a:r>
                    <a:rPr lang="el-GR" sz="1600" b="1" dirty="0">
                      <a:latin typeface="Comic Sans MS" panose="030F0702030302020204" pitchFamily="66" charset="0"/>
                    </a:rPr>
                    <a:t> </a:t>
                  </a:r>
                  <a:r>
                    <a:rPr lang="el-GR" b="1" dirty="0" smtClean="0">
                      <a:latin typeface="Comic Sans MS" panose="030F0702030302020204" pitchFamily="66" charset="0"/>
                    </a:rPr>
                    <a:t>.</a:t>
                  </a:r>
                </a:p>
                <a:p>
                  <a:r>
                    <a:rPr lang="el-GR" b="1" dirty="0">
                      <a:latin typeface="Comic Sans MS" panose="030F0702030302020204" pitchFamily="66" charset="0"/>
                    </a:rPr>
                    <a:t> </a:t>
                  </a:r>
                  <a:r>
                    <a:rPr lang="en-US" sz="1600" b="1" i="1" dirty="0" smtClean="0">
                      <a:latin typeface="Comic Sans MS" panose="030F0702030302020204" pitchFamily="66" charset="0"/>
                    </a:rPr>
                    <a:t>q</a:t>
                  </a:r>
                  <a:r>
                    <a:rPr lang="el-GR" sz="1600" b="1" baseline="-25000" dirty="0" smtClean="0">
                      <a:latin typeface="Comic Sans MS" panose="030F0702030302020204" pitchFamily="66" charset="0"/>
                    </a:rPr>
                    <a:t>Γ</a:t>
                  </a:r>
                  <a:endParaRPr lang="el-GR" sz="1600" b="1" baseline="-25000" dirty="0">
                    <a:latin typeface="Comic Sans MS" panose="030F0702030302020204" pitchFamily="66" charset="0"/>
                  </a:endParaRPr>
                </a:p>
              </p:txBody>
            </p:sp>
            <p:sp>
              <p:nvSpPr>
                <p:cNvPr id="17" name="TextBox 16"/>
                <p:cNvSpPr txBox="1"/>
                <p:nvPr/>
              </p:nvSpPr>
              <p:spPr>
                <a:xfrm>
                  <a:off x="5734034" y="2140983"/>
                  <a:ext cx="586983" cy="369332"/>
                </a:xfrm>
                <a:prstGeom prst="rect">
                  <a:avLst/>
                </a:prstGeom>
                <a:noFill/>
              </p:spPr>
              <p:txBody>
                <a:bodyPr wrap="square" rtlCol="0">
                  <a:spAutoFit/>
                </a:bodyPr>
                <a:lstStyle/>
                <a:p>
                  <a:r>
                    <a:rPr lang="el-GR" dirty="0" smtClean="0"/>
                    <a:t>(</a:t>
                  </a:r>
                  <a:r>
                    <a:rPr lang="en-US" b="1" dirty="0" smtClean="0"/>
                    <a:t>+</a:t>
                  </a:r>
                  <a:r>
                    <a:rPr lang="el-GR" dirty="0" smtClean="0"/>
                    <a:t>)</a:t>
                  </a:r>
                  <a:endParaRPr lang="el-GR" dirty="0"/>
                </a:p>
              </p:txBody>
            </p:sp>
          </p:grpSp>
        </p:grpSp>
        <p:grpSp>
          <p:nvGrpSpPr>
            <p:cNvPr id="7" name="Ομάδα 6"/>
            <p:cNvGrpSpPr/>
            <p:nvPr/>
          </p:nvGrpSpPr>
          <p:grpSpPr>
            <a:xfrm>
              <a:off x="1513415" y="2115708"/>
              <a:ext cx="4426737" cy="349038"/>
              <a:chOff x="1513415" y="2115708"/>
              <a:chExt cx="4426737" cy="349038"/>
            </a:xfrm>
          </p:grpSpPr>
          <p:sp>
            <p:nvSpPr>
              <p:cNvPr id="6" name="TextBox 5"/>
              <p:cNvSpPr txBox="1"/>
              <p:nvPr/>
            </p:nvSpPr>
            <p:spPr>
              <a:xfrm>
                <a:off x="1513415" y="2115708"/>
                <a:ext cx="288032" cy="307777"/>
              </a:xfrm>
              <a:prstGeom prst="rect">
                <a:avLst/>
              </a:prstGeom>
              <a:noFill/>
            </p:spPr>
            <p:txBody>
              <a:bodyPr wrap="square" rtlCol="0">
                <a:spAutoFit/>
              </a:bodyPr>
              <a:lstStyle/>
              <a:p>
                <a:r>
                  <a:rPr lang="el-GR" sz="1400" b="1" dirty="0" smtClean="0">
                    <a:latin typeface="Comic Sans MS" panose="030F0702030302020204" pitchFamily="66" charset="0"/>
                  </a:rPr>
                  <a:t>Α</a:t>
                </a:r>
                <a:endParaRPr lang="el-GR" sz="1400" b="1" dirty="0">
                  <a:latin typeface="Comic Sans MS" panose="030F0702030302020204" pitchFamily="66" charset="0"/>
                </a:endParaRPr>
              </a:p>
            </p:txBody>
          </p:sp>
          <p:sp>
            <p:nvSpPr>
              <p:cNvPr id="31" name="TextBox 30"/>
              <p:cNvSpPr txBox="1"/>
              <p:nvPr/>
            </p:nvSpPr>
            <p:spPr>
              <a:xfrm>
                <a:off x="3007319" y="2156969"/>
                <a:ext cx="288032" cy="307777"/>
              </a:xfrm>
              <a:prstGeom prst="rect">
                <a:avLst/>
              </a:prstGeom>
              <a:noFill/>
            </p:spPr>
            <p:txBody>
              <a:bodyPr wrap="square" rtlCol="0">
                <a:spAutoFit/>
              </a:bodyPr>
              <a:lstStyle/>
              <a:p>
                <a:r>
                  <a:rPr lang="el-GR" sz="1400" b="1" dirty="0" smtClean="0">
                    <a:latin typeface="Comic Sans MS" panose="030F0702030302020204" pitchFamily="66" charset="0"/>
                  </a:rPr>
                  <a:t>Β</a:t>
                </a:r>
                <a:endParaRPr lang="el-GR" sz="1400" b="1" dirty="0">
                  <a:latin typeface="Comic Sans MS" panose="030F0702030302020204" pitchFamily="66" charset="0"/>
                </a:endParaRPr>
              </a:p>
            </p:txBody>
          </p:sp>
          <p:sp>
            <p:nvSpPr>
              <p:cNvPr id="35" name="TextBox 34"/>
              <p:cNvSpPr txBox="1"/>
              <p:nvPr/>
            </p:nvSpPr>
            <p:spPr>
              <a:xfrm>
                <a:off x="5652120" y="2156969"/>
                <a:ext cx="288032" cy="307777"/>
              </a:xfrm>
              <a:prstGeom prst="rect">
                <a:avLst/>
              </a:prstGeom>
              <a:noFill/>
            </p:spPr>
            <p:txBody>
              <a:bodyPr wrap="square" rtlCol="0">
                <a:spAutoFit/>
              </a:bodyPr>
              <a:lstStyle/>
              <a:p>
                <a:r>
                  <a:rPr lang="el-GR" sz="1400" b="1" dirty="0" smtClean="0">
                    <a:latin typeface="Comic Sans MS" panose="030F0702030302020204" pitchFamily="66" charset="0"/>
                  </a:rPr>
                  <a:t>Γ</a:t>
                </a:r>
                <a:endParaRPr lang="el-GR" sz="1400" b="1" dirty="0">
                  <a:latin typeface="Comic Sans MS" panose="030F0702030302020204" pitchFamily="66" charset="0"/>
                </a:endParaRPr>
              </a:p>
            </p:txBody>
          </p:sp>
        </p:grpSp>
      </p:grpSp>
      <mc:AlternateContent xmlns:mc="http://schemas.openxmlformats.org/markup-compatibility/2006" xmlns:a14="http://schemas.microsoft.com/office/drawing/2010/main">
        <mc:Choice Requires="a14">
          <p:sp>
            <p:nvSpPr>
              <p:cNvPr id="13" name="TextBox 12"/>
              <p:cNvSpPr txBox="1"/>
              <p:nvPr/>
            </p:nvSpPr>
            <p:spPr>
              <a:xfrm>
                <a:off x="1513415" y="4077072"/>
                <a:ext cx="5544616" cy="437492"/>
              </a:xfrm>
              <a:prstGeom prst="rect">
                <a:avLst/>
              </a:prstGeom>
              <a:noFill/>
            </p:spPr>
            <p:txBody>
              <a:bodyPr wrap="square" rtlCol="0">
                <a:spAutoFit/>
              </a:bodyPr>
              <a:lstStyle/>
              <a:p>
                <a:r>
                  <a:rPr lang="el-GR" sz="2000" b="1" dirty="0" smtClean="0">
                    <a:latin typeface="Comic Sans MS" panose="030F0702030302020204" pitchFamily="66" charset="0"/>
                  </a:rPr>
                  <a:t>Η συνισταμένη </a:t>
                </a:r>
                <a14:m>
                  <m:oMath xmlns:m="http://schemas.openxmlformats.org/officeDocument/2006/math">
                    <m:acc>
                      <m:accPr>
                        <m:chr m:val="⃗"/>
                        <m:ctrlPr>
                          <a:rPr lang="el-GR" sz="2000" b="1" i="1">
                            <a:solidFill>
                              <a:srgbClr val="FF0000"/>
                            </a:solidFill>
                            <a:effectLst>
                              <a:outerShdw blurRad="38100" dist="38100" dir="2700000" algn="tl">
                                <a:srgbClr val="000000">
                                  <a:alpha val="43137"/>
                                </a:srgbClr>
                              </a:outerShdw>
                            </a:effectLst>
                            <a:latin typeface="Cambria Math" panose="02040503050406030204" pitchFamily="18" charset="0"/>
                          </a:rPr>
                        </m:ctrlPr>
                      </m:accPr>
                      <m:e>
                        <m:r>
                          <a:rPr lang="en-US" sz="2000" b="1" i="1">
                            <a:solidFill>
                              <a:srgbClr val="FF0000"/>
                            </a:solidFill>
                            <a:effectLst>
                              <a:outerShdw blurRad="38100" dist="38100" dir="2700000" algn="tl">
                                <a:srgbClr val="000000">
                                  <a:alpha val="43137"/>
                                </a:srgbClr>
                              </a:outerShdw>
                            </a:effectLst>
                            <a:latin typeface="Cambria Math"/>
                          </a:rPr>
                          <m:t>𝑭</m:t>
                        </m:r>
                      </m:e>
                    </m:acc>
                  </m:oMath>
                </a14:m>
                <a:r>
                  <a:rPr lang="el-GR" sz="2000" b="1" dirty="0" smtClean="0">
                    <a:latin typeface="Comic Sans MS" panose="030F0702030302020204" pitchFamily="66" charset="0"/>
                  </a:rPr>
                  <a:t> των </a:t>
                </a:r>
                <a14:m>
                  <m:oMath xmlns:m="http://schemas.openxmlformats.org/officeDocument/2006/math">
                    <m:acc>
                      <m:accPr>
                        <m:chr m:val="⃗"/>
                        <m:ctrlPr>
                          <a:rPr lang="en-US" sz="2000" b="1" i="1">
                            <a:solidFill>
                              <a:srgbClr val="006600"/>
                            </a:solidFill>
                            <a:effectLst>
                              <a:outerShdw blurRad="38100" dist="38100" dir="2700000" algn="tl">
                                <a:srgbClr val="000000">
                                  <a:alpha val="43137"/>
                                </a:srgbClr>
                              </a:outerShdw>
                            </a:effectLst>
                            <a:latin typeface="Cambria Math" panose="02040503050406030204" pitchFamily="18" charset="0"/>
                          </a:rPr>
                        </m:ctrlPr>
                      </m:accPr>
                      <m:e>
                        <m:r>
                          <a:rPr lang="en-US" sz="2000" b="1" i="1">
                            <a:solidFill>
                              <a:srgbClr val="006600"/>
                            </a:solidFill>
                            <a:effectLst>
                              <a:outerShdw blurRad="38100" dist="38100" dir="2700000" algn="tl">
                                <a:srgbClr val="000000">
                                  <a:alpha val="43137"/>
                                </a:srgbClr>
                              </a:outerShdw>
                            </a:effectLst>
                            <a:latin typeface="Cambria Math"/>
                          </a:rPr>
                          <m:t>𝑭</m:t>
                        </m:r>
                      </m:e>
                    </m:acc>
                  </m:oMath>
                </a14:m>
                <a:r>
                  <a:rPr lang="en-US" sz="2000" b="1" baseline="-25000" dirty="0" smtClean="0">
                    <a:solidFill>
                      <a:srgbClr val="006600"/>
                    </a:solidFill>
                    <a:effectLst>
                      <a:outerShdw blurRad="38100" dist="38100" dir="2700000" algn="tl">
                        <a:srgbClr val="000000">
                          <a:alpha val="43137"/>
                        </a:srgbClr>
                      </a:outerShdw>
                    </a:effectLst>
                    <a:latin typeface="Comic Sans MS" panose="030F0702030302020204" pitchFamily="66" charset="0"/>
                  </a:rPr>
                  <a:t>AB</a:t>
                </a:r>
                <a:r>
                  <a:rPr lang="el-GR" sz="2000" b="1" baseline="-25000" dirty="0" smtClean="0">
                    <a:solidFill>
                      <a:srgbClr val="006600"/>
                    </a:solidFill>
                    <a:effectLst>
                      <a:outerShdw blurRad="38100" dist="38100" dir="2700000" algn="tl">
                        <a:srgbClr val="000000">
                          <a:alpha val="43137"/>
                        </a:srgbClr>
                      </a:outerShdw>
                    </a:effectLst>
                    <a:latin typeface="Comic Sans MS" panose="030F0702030302020204" pitchFamily="66" charset="0"/>
                  </a:rPr>
                  <a:t>  </a:t>
                </a:r>
                <a:r>
                  <a:rPr lang="el-GR" sz="2000" b="1" dirty="0" smtClean="0">
                    <a:latin typeface="Comic Sans MS" panose="030F0702030302020204" pitchFamily="66" charset="0"/>
                  </a:rPr>
                  <a:t>και </a:t>
                </a:r>
                <a14:m>
                  <m:oMath xmlns:m="http://schemas.openxmlformats.org/officeDocument/2006/math">
                    <m:acc>
                      <m:accPr>
                        <m:chr m:val="⃗"/>
                        <m:ctrlPr>
                          <a:rPr lang="en-US" sz="2000" b="1" i="1">
                            <a:solidFill>
                              <a:srgbClr val="0000FF"/>
                            </a:solidFill>
                            <a:effectLst>
                              <a:outerShdw blurRad="38100" dist="38100" dir="2700000" algn="tl">
                                <a:srgbClr val="000000">
                                  <a:alpha val="43137"/>
                                </a:srgbClr>
                              </a:outerShdw>
                            </a:effectLst>
                            <a:latin typeface="Cambria Math" panose="02040503050406030204" pitchFamily="18" charset="0"/>
                          </a:rPr>
                        </m:ctrlPr>
                      </m:accPr>
                      <m:e>
                        <m:r>
                          <a:rPr lang="en-US" sz="2000" b="1" i="1">
                            <a:solidFill>
                              <a:srgbClr val="0000FF"/>
                            </a:solidFill>
                            <a:effectLst>
                              <a:outerShdw blurRad="38100" dist="38100" dir="2700000" algn="tl">
                                <a:srgbClr val="000000">
                                  <a:alpha val="43137"/>
                                </a:srgbClr>
                              </a:outerShdw>
                            </a:effectLst>
                            <a:latin typeface="Cambria Math"/>
                          </a:rPr>
                          <m:t>𝑭</m:t>
                        </m:r>
                      </m:e>
                    </m:acc>
                  </m:oMath>
                </a14:m>
                <a:r>
                  <a:rPr lang="el-GR" sz="2000"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Γ</a:t>
                </a:r>
                <a:r>
                  <a:rPr lang="en-US" sz="2000"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B</a:t>
                </a:r>
                <a:r>
                  <a:rPr lang="el-GR" sz="2000" b="1" dirty="0" smtClean="0">
                    <a:latin typeface="Comic Sans MS" panose="030F0702030302020204" pitchFamily="66" charset="0"/>
                  </a:rPr>
                  <a:t>  θα είναι </a:t>
                </a:r>
                <a:endParaRPr lang="el-GR" sz="2000" b="1" dirty="0">
                  <a:latin typeface="Comic Sans MS" panose="030F0702030302020204" pitchFamily="66" charset="0"/>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1513415" y="4077072"/>
                <a:ext cx="5544616" cy="437492"/>
              </a:xfrm>
              <a:prstGeom prst="rect">
                <a:avLst/>
              </a:prstGeom>
              <a:blipFill rotWithShape="1">
                <a:blip r:embed="rId7"/>
                <a:stretch>
                  <a:fillRect l="-1099" b="-27778"/>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2" name="Ορθογώνιο 11"/>
              <p:cNvSpPr/>
              <p:nvPr/>
            </p:nvSpPr>
            <p:spPr>
              <a:xfrm>
                <a:off x="3541985" y="2380246"/>
                <a:ext cx="614271" cy="402931"/>
              </a:xfrm>
              <a:prstGeom prst="rect">
                <a:avLst/>
              </a:prstGeom>
            </p:spPr>
            <p:txBody>
              <a:bodyPr wrap="none">
                <a:spAutoFit/>
              </a:bodyPr>
              <a:lstStyle/>
              <a:p>
                <a14:m>
                  <m:oMath xmlns:m="http://schemas.openxmlformats.org/officeDocument/2006/math">
                    <m:acc>
                      <m:accPr>
                        <m:chr m:val="⃗"/>
                        <m:ctrlPr>
                          <a:rPr lang="en-US" b="1" i="1">
                            <a:solidFill>
                              <a:srgbClr val="0000FF"/>
                            </a:solidFill>
                            <a:effectLst>
                              <a:outerShdw blurRad="38100" dist="38100" dir="2700000" algn="tl">
                                <a:srgbClr val="000000">
                                  <a:alpha val="43137"/>
                                </a:srgbClr>
                              </a:outerShdw>
                            </a:effectLst>
                            <a:latin typeface="Cambria Math" panose="02040503050406030204" pitchFamily="18" charset="0"/>
                          </a:rPr>
                        </m:ctrlPr>
                      </m:accPr>
                      <m:e>
                        <m:r>
                          <a:rPr lang="en-US" b="1" i="1">
                            <a:solidFill>
                              <a:srgbClr val="0000FF"/>
                            </a:solidFill>
                            <a:effectLst>
                              <a:outerShdw blurRad="38100" dist="38100" dir="2700000" algn="tl">
                                <a:srgbClr val="000000">
                                  <a:alpha val="43137"/>
                                </a:srgbClr>
                              </a:outerShdw>
                            </a:effectLst>
                            <a:latin typeface="Cambria Math"/>
                          </a:rPr>
                          <m:t>𝑭</m:t>
                        </m:r>
                      </m:e>
                    </m:acc>
                  </m:oMath>
                </a14:m>
                <a:r>
                  <a:rPr lang="el-GR"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Γ</a:t>
                </a:r>
                <a:r>
                  <a:rPr lang="en-US" b="1" baseline="-25000" dirty="0">
                    <a:solidFill>
                      <a:srgbClr val="0000FF"/>
                    </a:solidFill>
                    <a:effectLst>
                      <a:outerShdw blurRad="38100" dist="38100" dir="2700000" algn="tl">
                        <a:srgbClr val="000000">
                          <a:alpha val="43137"/>
                        </a:srgbClr>
                      </a:outerShdw>
                    </a:effectLst>
                    <a:latin typeface="Comic Sans MS" panose="030F0702030302020204" pitchFamily="66" charset="0"/>
                  </a:rPr>
                  <a:t>B</a:t>
                </a:r>
                <a:r>
                  <a:rPr lang="el-GR" b="1" dirty="0">
                    <a:solidFill>
                      <a:srgbClr val="0000FF"/>
                    </a:solidFill>
                    <a:latin typeface="Comic Sans MS" panose="030F0702030302020204" pitchFamily="66" charset="0"/>
                  </a:rPr>
                  <a:t> </a:t>
                </a:r>
                <a:endParaRPr lang="el-GR" dirty="0"/>
              </a:p>
            </p:txBody>
          </p:sp>
        </mc:Choice>
        <mc:Fallback xmlns="">
          <p:sp>
            <p:nvSpPr>
              <p:cNvPr id="12" name="Ορθογώνιο 11"/>
              <p:cNvSpPr>
                <a:spLocks noRot="1" noChangeAspect="1" noMove="1" noResize="1" noEditPoints="1" noAdjustHandles="1" noChangeArrowheads="1" noChangeShapeType="1" noTextEdit="1"/>
              </p:cNvSpPr>
              <p:nvPr/>
            </p:nvSpPr>
            <p:spPr>
              <a:xfrm>
                <a:off x="3541985" y="2380246"/>
                <a:ext cx="614271" cy="402931"/>
              </a:xfrm>
              <a:prstGeom prst="rect">
                <a:avLst/>
              </a:prstGeom>
              <a:blipFill>
                <a:blip r:embed="rId8"/>
                <a:stretch>
                  <a:fillRect b="-23881"/>
                </a:stretch>
              </a:blipFill>
            </p:spPr>
            <p:txBody>
              <a:bodyPr/>
              <a:lstStyle/>
              <a:p>
                <a:r>
                  <a:rPr lang="el-GR">
                    <a:noFill/>
                  </a:rPr>
                  <a:t> </a:t>
                </a:r>
              </a:p>
            </p:txBody>
          </p:sp>
        </mc:Fallback>
      </mc:AlternateContent>
    </p:spTree>
    <p:extLst>
      <p:ext uri="{BB962C8B-B14F-4D97-AF65-F5344CB8AC3E}">
        <p14:creationId xmlns:p14="http://schemas.microsoft.com/office/powerpoint/2010/main" val="111319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ssolv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500"/>
                                        <p:tgtEl>
                                          <p:spTgt spid="32"/>
                                        </p:tgtEl>
                                      </p:cBhvr>
                                    </p:animEffect>
                                  </p:childTnLst>
                                </p:cTn>
                              </p:par>
                            </p:childTnLst>
                          </p:cTn>
                        </p:par>
                        <p:par>
                          <p:cTn id="24" fill="hold">
                            <p:stCondLst>
                              <p:cond delay="500"/>
                            </p:stCondLst>
                            <p:childTnLst>
                              <p:par>
                                <p:cTn id="25" presetID="10" presetClass="entr" presetSubtype="0" fill="hold" nodeType="afterEffect">
                                  <p:stCondLst>
                                    <p:cond delay="50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fade">
                                      <p:cBhvr>
                                        <p:cTn id="32" dur="500"/>
                                        <p:tgtEl>
                                          <p:spTgt spid="33"/>
                                        </p:tgtEl>
                                      </p:cBhvr>
                                    </p:animEffect>
                                  </p:childTnLst>
                                </p:cTn>
                              </p:par>
                            </p:childTnLst>
                          </p:cTn>
                        </p:par>
                        <p:par>
                          <p:cTn id="33" fill="hold">
                            <p:stCondLst>
                              <p:cond delay="500"/>
                            </p:stCondLst>
                            <p:childTnLst>
                              <p:par>
                                <p:cTn id="34" presetID="10" presetClass="entr" presetSubtype="0" fill="hold" nodeType="afterEffect">
                                  <p:stCondLst>
                                    <p:cond delay="25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500"/>
                                        <p:tgtEl>
                                          <p:spTgt spid="13"/>
                                        </p:tgtEl>
                                      </p:cBhvr>
                                    </p:animEffect>
                                  </p:childTnLst>
                                </p:cTn>
                              </p:par>
                            </p:childTnLst>
                          </p:cTn>
                        </p:par>
                        <p:par>
                          <p:cTn id="45" fill="hold">
                            <p:stCondLst>
                              <p:cond delay="500"/>
                            </p:stCondLst>
                            <p:childTnLst>
                              <p:par>
                                <p:cTn id="46" presetID="10" presetClass="entr" presetSubtype="0" fill="hold" grpId="0" nodeType="afterEffect">
                                  <p:stCondLst>
                                    <p:cond delay="500"/>
                                  </p:stCondLst>
                                  <p:childTnLst>
                                    <p:set>
                                      <p:cBhvr>
                                        <p:cTn id="47" dur="1" fill="hold">
                                          <p:stCondLst>
                                            <p:cond delay="0"/>
                                          </p:stCondLst>
                                        </p:cTn>
                                        <p:tgtEl>
                                          <p:spTgt spid="34"/>
                                        </p:tgtEl>
                                        <p:attrNameLst>
                                          <p:attrName>style.visibility</p:attrName>
                                        </p:attrNameLst>
                                      </p:cBhvr>
                                      <p:to>
                                        <p:strVal val="visible"/>
                                      </p:to>
                                    </p:set>
                                    <p:animEffect transition="in" filter="fade">
                                      <p:cBhvr>
                                        <p:cTn id="48" dur="500"/>
                                        <p:tgtEl>
                                          <p:spTgt spid="34"/>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6">
                                            <p:txEl>
                                              <p:pRg st="0" end="0"/>
                                            </p:txEl>
                                          </p:spTgt>
                                        </p:tgtEl>
                                        <p:attrNameLst>
                                          <p:attrName>style.visibility</p:attrName>
                                        </p:attrNameLst>
                                      </p:cBhvr>
                                      <p:to>
                                        <p:strVal val="visible"/>
                                      </p:to>
                                    </p:set>
                                    <p:animEffect transition="in" filter="fade">
                                      <p:cBhvr>
                                        <p:cTn id="53" dur="500"/>
                                        <p:tgtEl>
                                          <p:spTgt spid="36">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36">
                                            <p:txEl>
                                              <p:pRg st="2" end="2"/>
                                            </p:txEl>
                                          </p:spTgt>
                                        </p:tgtEl>
                                        <p:attrNameLst>
                                          <p:attrName>style.visibility</p:attrName>
                                        </p:attrNameLst>
                                      </p:cBhvr>
                                      <p:to>
                                        <p:strVal val="visible"/>
                                      </p:to>
                                    </p:set>
                                    <p:animEffect transition="in" filter="fade">
                                      <p:cBhvr>
                                        <p:cTn id="58" dur="500"/>
                                        <p:tgtEl>
                                          <p:spTgt spid="36">
                                            <p:txEl>
                                              <p:pRg st="2" end="2"/>
                                            </p:txEl>
                                          </p:spTgt>
                                        </p:tgtEl>
                                      </p:cBhvr>
                                    </p:animEffect>
                                  </p:childTnLst>
                                </p:cTn>
                              </p:par>
                            </p:childTnLst>
                          </p:cTn>
                        </p:par>
                        <p:par>
                          <p:cTn id="59" fill="hold">
                            <p:stCondLst>
                              <p:cond delay="500"/>
                            </p:stCondLst>
                            <p:childTnLst>
                              <p:par>
                                <p:cTn id="60" presetID="10" presetClass="entr" presetSubtype="0" fill="hold" nodeType="afterEffect">
                                  <p:stCondLst>
                                    <p:cond delay="50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32" grpId="0"/>
      <p:bldP spid="33" grpId="0"/>
      <p:bldP spid="34" grpId="0"/>
      <p:bldP spid="13"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13</a:t>
            </a:fld>
            <a:endParaRPr lang="el-GR" dirty="0">
              <a:solidFill>
                <a:prstClr val="black"/>
              </a:solidFill>
            </a:endParaRPr>
          </a:p>
        </p:txBody>
      </p:sp>
      <p:pic>
        <p:nvPicPr>
          <p:cNvPr id="5" name="Picture 3" descr="C:\Users\Merkouris\Desktop\2.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68873" y="2086093"/>
            <a:ext cx="6006253" cy="334439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p:cNvSpPr txBox="1">
            <a:spLocks noChangeArrowheads="1"/>
          </p:cNvSpPr>
          <p:nvPr/>
        </p:nvSpPr>
        <p:spPr>
          <a:xfrm>
            <a:off x="1835696" y="440148"/>
            <a:ext cx="6264696" cy="72008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altLang="el-GR" sz="3200" b="1" dirty="0" smtClean="0">
                <a:solidFill>
                  <a:srgbClr val="990033"/>
                </a:solidFill>
                <a:latin typeface="Comic Sans MS" pitchFamily="66" charset="0"/>
                <a:hlinkClick r:id="rId4"/>
              </a:rPr>
              <a:t>Γραφική παράσταση</a:t>
            </a:r>
            <a:r>
              <a:rPr lang="en-GB" altLang="el-GR" sz="3200" b="1" dirty="0" smtClean="0">
                <a:solidFill>
                  <a:srgbClr val="990033"/>
                </a:solidFill>
                <a:latin typeface="Comic Sans MS" pitchFamily="66" charset="0"/>
              </a:rPr>
              <a:t> </a:t>
            </a:r>
            <a:r>
              <a:rPr lang="en-GB" altLang="el-GR" sz="3200" b="1" i="1" dirty="0" smtClean="0">
                <a:solidFill>
                  <a:srgbClr val="990033"/>
                </a:solidFill>
                <a:latin typeface="Comic Sans MS" pitchFamily="66" charset="0"/>
              </a:rPr>
              <a:t>F</a:t>
            </a:r>
            <a:r>
              <a:rPr lang="en-GB" altLang="el-GR" sz="3200" b="1" baseline="-25000" dirty="0" smtClean="0">
                <a:solidFill>
                  <a:srgbClr val="990033"/>
                </a:solidFill>
                <a:latin typeface="Comic Sans MS" pitchFamily="66" charset="0"/>
              </a:rPr>
              <a:t>C</a:t>
            </a:r>
            <a:r>
              <a:rPr lang="en-GB" altLang="el-GR" sz="3200" b="1" dirty="0" smtClean="0">
                <a:solidFill>
                  <a:srgbClr val="990033"/>
                </a:solidFill>
                <a:latin typeface="Comic Sans MS" pitchFamily="66" charset="0"/>
              </a:rPr>
              <a:t>(</a:t>
            </a:r>
            <a:r>
              <a:rPr lang="en-GB" altLang="el-GR" sz="3200" b="1" i="1" dirty="0" smtClean="0">
                <a:solidFill>
                  <a:srgbClr val="990033"/>
                </a:solidFill>
                <a:latin typeface="Comic Sans MS" pitchFamily="66" charset="0"/>
              </a:rPr>
              <a:t>r</a:t>
            </a:r>
            <a:r>
              <a:rPr lang="en-GB" altLang="el-GR" sz="3200" b="1" dirty="0" smtClean="0">
                <a:solidFill>
                  <a:srgbClr val="990033"/>
                </a:solidFill>
                <a:latin typeface="Comic Sans MS" pitchFamily="66" charset="0"/>
              </a:rPr>
              <a:t>)</a:t>
            </a:r>
            <a:endParaRPr lang="el-GR" altLang="el-GR" sz="3200" b="1" dirty="0">
              <a:solidFill>
                <a:srgbClr val="990033"/>
              </a:solidFill>
              <a:latin typeface="Comic Sans MS" pitchFamily="66" charset="0"/>
            </a:endParaRPr>
          </a:p>
        </p:txBody>
      </p:sp>
      <p:graphicFrame>
        <p:nvGraphicFramePr>
          <p:cNvPr id="4" name="Αντικείμενο 3"/>
          <p:cNvGraphicFramePr>
            <a:graphicFrameLocks noChangeAspect="1"/>
          </p:cNvGraphicFramePr>
          <p:nvPr>
            <p:extLst>
              <p:ext uri="{D42A27DB-BD31-4B8C-83A1-F6EECF244321}">
                <p14:modId xmlns:p14="http://schemas.microsoft.com/office/powerpoint/2010/main" val="265292995"/>
              </p:ext>
            </p:extLst>
          </p:nvPr>
        </p:nvGraphicFramePr>
        <p:xfrm>
          <a:off x="4968044" y="2966201"/>
          <a:ext cx="2042596" cy="792088"/>
        </p:xfrm>
        <a:graphic>
          <a:graphicData uri="http://schemas.openxmlformats.org/presentationml/2006/ole">
            <mc:AlternateContent xmlns:mc="http://schemas.openxmlformats.org/markup-compatibility/2006">
              <mc:Choice xmlns:v="urn:schemas-microsoft-com:vml" Requires="v">
                <p:oleObj spid="_x0000_s3251" name="Εξίσωση" r:id="rId5" imgW="1009673" imgH="380876" progId="Equation.3">
                  <p:embed/>
                </p:oleObj>
              </mc:Choice>
              <mc:Fallback>
                <p:oleObj name="Εξίσωση" r:id="rId5" imgW="1009673" imgH="38087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68044" y="2966201"/>
                        <a:ext cx="2042596" cy="792088"/>
                      </a:xfrm>
                      <a:prstGeom prst="rect">
                        <a:avLst/>
                      </a:prstGeom>
                      <a:noFill/>
                      <a:ln>
                        <a:noFill/>
                      </a:ln>
                      <a:effectLst/>
                    </p:spPr>
                  </p:pic>
                </p:oleObj>
              </mc:Fallback>
            </mc:AlternateContent>
          </a:graphicData>
        </a:graphic>
      </p:graphicFrame>
      <mc:AlternateContent xmlns:mc="http://schemas.openxmlformats.org/markup-compatibility/2006" xmlns:a14="http://schemas.microsoft.com/office/drawing/2010/main">
        <mc:Choice Requires="a14">
          <p:sp>
            <p:nvSpPr>
              <p:cNvPr id="7" name="TextBox 6"/>
              <p:cNvSpPr txBox="1"/>
              <p:nvPr/>
            </p:nvSpPr>
            <p:spPr>
              <a:xfrm>
                <a:off x="2987824" y="1337190"/>
                <a:ext cx="3168352" cy="104124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l-GR"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3200" b="1" i="1" smtClean="0">
                              <a:solidFill>
                                <a:srgbClr val="FF0000"/>
                              </a:solidFill>
                              <a:effectLst>
                                <a:outerShdw blurRad="38100" dist="38100" dir="2700000" algn="tl">
                                  <a:srgbClr val="000000">
                                    <a:alpha val="43137"/>
                                  </a:srgbClr>
                                </a:outerShdw>
                              </a:effectLst>
                              <a:latin typeface="Cambria Math"/>
                            </a:rPr>
                            <m:t>𝑭</m:t>
                          </m:r>
                        </m:e>
                        <m:sub>
                          <m:r>
                            <a:rPr lang="en-US" sz="3200" b="1" i="1" smtClean="0">
                              <a:solidFill>
                                <a:srgbClr val="FF0000"/>
                              </a:solidFill>
                              <a:effectLst>
                                <a:outerShdw blurRad="38100" dist="38100" dir="2700000" algn="tl">
                                  <a:srgbClr val="000000">
                                    <a:alpha val="43137"/>
                                  </a:srgbClr>
                                </a:outerShdw>
                              </a:effectLst>
                              <a:latin typeface="Cambria Math"/>
                            </a:rPr>
                            <m:t>𝑪</m:t>
                          </m:r>
                        </m:sub>
                      </m:sSub>
                      <m:r>
                        <a:rPr lang="en-US" sz="3200" b="1" i="1" smtClean="0">
                          <a:solidFill>
                            <a:srgbClr val="FF0000"/>
                          </a:solidFill>
                          <a:effectLst>
                            <a:outerShdw blurRad="38100" dist="38100" dir="2700000" algn="tl">
                              <a:srgbClr val="000000">
                                <a:alpha val="43137"/>
                              </a:srgbClr>
                            </a:outerShdw>
                          </a:effectLst>
                          <a:latin typeface="Cambria Math"/>
                        </a:rPr>
                        <m:t> =  </m:t>
                      </m:r>
                      <m:r>
                        <a:rPr lang="en-US" sz="3200" b="1" i="1" smtClean="0">
                          <a:solidFill>
                            <a:srgbClr val="FF0000"/>
                          </a:solidFill>
                          <a:effectLst>
                            <a:outerShdw blurRad="38100" dist="38100" dir="2700000" algn="tl">
                              <a:srgbClr val="000000">
                                <a:alpha val="43137"/>
                              </a:srgbClr>
                            </a:outerShdw>
                          </a:effectLst>
                          <a:latin typeface="Cambria Math"/>
                        </a:rPr>
                        <m:t>𝒌</m:t>
                      </m:r>
                      <m:f>
                        <m:fPr>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d>
                            <m:dPr>
                              <m:begChr m:val="|"/>
                              <m:endChr m:val="|"/>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dPr>
                            <m:e>
                              <m:sSub>
                                <m:sSubPr>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3200" b="1" i="1" smtClean="0">
                                      <a:solidFill>
                                        <a:srgbClr val="FF0000"/>
                                      </a:solidFill>
                                      <a:effectLst>
                                        <a:outerShdw blurRad="38100" dist="38100" dir="2700000" algn="tl">
                                          <a:srgbClr val="000000">
                                            <a:alpha val="43137"/>
                                          </a:srgbClr>
                                        </a:outerShdw>
                                      </a:effectLst>
                                      <a:latin typeface="Cambria Math"/>
                                    </a:rPr>
                                    <m:t>𝒒</m:t>
                                  </m:r>
                                </m:e>
                                <m:sub>
                                  <m:r>
                                    <a:rPr lang="en-US" sz="3200" b="1" i="1" smtClean="0">
                                      <a:solidFill>
                                        <a:srgbClr val="FF0000"/>
                                      </a:solidFill>
                                      <a:effectLst>
                                        <a:outerShdw blurRad="38100" dist="38100" dir="2700000" algn="tl">
                                          <a:srgbClr val="000000">
                                            <a:alpha val="43137"/>
                                          </a:srgbClr>
                                        </a:outerShdw>
                                      </a:effectLst>
                                      <a:latin typeface="Cambria Math"/>
                                    </a:rPr>
                                    <m:t>𝟏</m:t>
                                  </m:r>
                                  <m:r>
                                    <a:rPr lang="en-US" sz="3200" b="1" i="1" smtClean="0">
                                      <a:solidFill>
                                        <a:srgbClr val="FF0000"/>
                                      </a:solidFill>
                                      <a:effectLst>
                                        <a:outerShdw blurRad="38100" dist="38100" dir="2700000" algn="tl">
                                          <a:srgbClr val="000000">
                                            <a:alpha val="43137"/>
                                          </a:srgbClr>
                                        </a:outerShdw>
                                      </a:effectLst>
                                      <a:latin typeface="Cambria Math"/>
                                    </a:rPr>
                                    <m:t>. </m:t>
                                  </m:r>
                                </m:sub>
                              </m:sSub>
                              <m:sSub>
                                <m:sSubPr>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3200" b="1" i="1" smtClean="0">
                                      <a:solidFill>
                                        <a:srgbClr val="FF0000"/>
                                      </a:solidFill>
                                      <a:effectLst>
                                        <a:outerShdw blurRad="38100" dist="38100" dir="2700000" algn="tl">
                                          <a:srgbClr val="000000">
                                            <a:alpha val="43137"/>
                                          </a:srgbClr>
                                        </a:outerShdw>
                                      </a:effectLst>
                                      <a:latin typeface="Cambria Math"/>
                                    </a:rPr>
                                    <m:t>𝒒</m:t>
                                  </m:r>
                                </m:e>
                                <m:sub>
                                  <m:r>
                                    <a:rPr lang="en-US" sz="3200" b="1" i="1" smtClean="0">
                                      <a:solidFill>
                                        <a:srgbClr val="FF0000"/>
                                      </a:solidFill>
                                      <a:effectLst>
                                        <a:outerShdw blurRad="38100" dist="38100" dir="2700000" algn="tl">
                                          <a:srgbClr val="000000">
                                            <a:alpha val="43137"/>
                                          </a:srgbClr>
                                        </a:outerShdw>
                                      </a:effectLst>
                                      <a:latin typeface="Cambria Math"/>
                                    </a:rPr>
                                    <m:t>𝟐</m:t>
                                  </m:r>
                                </m:sub>
                              </m:sSub>
                            </m:e>
                          </m:d>
                        </m:num>
                        <m:den>
                          <m:sSup>
                            <m:sSupPr>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pPr>
                            <m:e>
                              <m:r>
                                <a:rPr lang="en-US" sz="3200" b="1" i="1" smtClean="0">
                                  <a:solidFill>
                                    <a:srgbClr val="FF0000"/>
                                  </a:solidFill>
                                  <a:effectLst>
                                    <a:outerShdw blurRad="38100" dist="38100" dir="2700000" algn="tl">
                                      <a:srgbClr val="000000">
                                        <a:alpha val="43137"/>
                                      </a:srgbClr>
                                    </a:outerShdw>
                                  </a:effectLst>
                                  <a:latin typeface="Cambria Math"/>
                                </a:rPr>
                                <m:t>𝒓</m:t>
                              </m:r>
                            </m:e>
                            <m:sup>
                              <m:r>
                                <a:rPr lang="en-US" sz="3200" b="1" i="1" smtClean="0">
                                  <a:solidFill>
                                    <a:srgbClr val="FF0000"/>
                                  </a:solidFill>
                                  <a:effectLst>
                                    <a:outerShdw blurRad="38100" dist="38100" dir="2700000" algn="tl">
                                      <a:srgbClr val="000000">
                                        <a:alpha val="43137"/>
                                      </a:srgbClr>
                                    </a:outerShdw>
                                  </a:effectLst>
                                  <a:latin typeface="Cambria Math"/>
                                </a:rPr>
                                <m:t>𝟐</m:t>
                              </m:r>
                            </m:sup>
                          </m:sSup>
                        </m:den>
                      </m:f>
                    </m:oMath>
                  </m:oMathPara>
                </a14:m>
                <a:endParaRPr lang="el-GR" sz="32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2987824" y="1337190"/>
                <a:ext cx="3168352" cy="1041247"/>
              </a:xfrm>
              <a:prstGeom prst="rect">
                <a:avLst/>
              </a:prstGeom>
              <a:blipFill>
                <a:blip r:embed="rId7"/>
                <a:stretch>
                  <a:fillRect b="-1754"/>
                </a:stretch>
              </a:blipFill>
            </p:spPr>
            <p:txBody>
              <a:bodyPr/>
              <a:lstStyle/>
              <a:p>
                <a:r>
                  <a:rPr lang="en-GB">
                    <a:noFill/>
                  </a:rPr>
                  <a:t> </a:t>
                </a:r>
              </a:p>
            </p:txBody>
          </p:sp>
        </mc:Fallback>
      </mc:AlternateContent>
    </p:spTree>
    <p:extLst>
      <p:ext uri="{BB962C8B-B14F-4D97-AF65-F5344CB8AC3E}">
        <p14:creationId xmlns:p14="http://schemas.microsoft.com/office/powerpoint/2010/main" val="4005875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0-#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1000"/>
                                        <p:tgtEl>
                                          <p:spTgt spid="5"/>
                                        </p:tgtEl>
                                      </p:cBhvr>
                                    </p:animEffect>
                                  </p:childTnLst>
                                </p:cTn>
                              </p:par>
                            </p:childTnLst>
                          </p:cTn>
                        </p:par>
                        <p:par>
                          <p:cTn id="19" fill="hold">
                            <p:stCondLst>
                              <p:cond delay="1000"/>
                            </p:stCondLst>
                            <p:childTnLst>
                              <p:par>
                                <p:cTn id="20" presetID="9" presetClass="entr" presetSubtype="0" fill="hold" nodeType="afterEffect">
                                  <p:stCondLst>
                                    <p:cond delay="500"/>
                                  </p:stCondLst>
                                  <p:childTnLst>
                                    <p:set>
                                      <p:cBhvr>
                                        <p:cTn id="21" dur="1" fill="hold">
                                          <p:stCondLst>
                                            <p:cond delay="0"/>
                                          </p:stCondLst>
                                        </p:cTn>
                                        <p:tgtEl>
                                          <p:spTgt spid="4"/>
                                        </p:tgtEl>
                                        <p:attrNameLst>
                                          <p:attrName>style.visibility</p:attrName>
                                        </p:attrNameLst>
                                      </p:cBhvr>
                                      <p:to>
                                        <p:strVal val="visible"/>
                                      </p:to>
                                    </p:set>
                                    <p:animEffect transition="in" filter="dissolv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smtClean="0">
                <a:solidFill>
                  <a:schemeClr val="tx1"/>
                </a:solidFill>
              </a:rPr>
              <a:t>Μερκούρης Παναγιωτόπουλος – Φυσικός    </a:t>
            </a:r>
            <a:r>
              <a:rPr lang="en-US" dirty="0" smtClean="0">
                <a:solidFill>
                  <a:schemeClr val="tx1"/>
                </a:solidFill>
              </a:rPr>
              <a:t>www.merkopanas.blogspot.gr</a:t>
            </a:r>
            <a:endParaRPr lang="el-GR" dirty="0">
              <a:solidFill>
                <a:schemeClr val="tx1"/>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schemeClr val="tx1"/>
                </a:solidFill>
              </a:rPr>
              <a:pPr/>
              <a:t>14</a:t>
            </a:fld>
            <a:endParaRPr lang="el-GR" dirty="0">
              <a:solidFill>
                <a:schemeClr val="tx1"/>
              </a:solidFill>
            </a:endParaRPr>
          </a:p>
        </p:txBody>
      </p:sp>
      <p:sp>
        <p:nvSpPr>
          <p:cNvPr id="4" name="TextBox 3"/>
          <p:cNvSpPr txBox="1"/>
          <p:nvPr/>
        </p:nvSpPr>
        <p:spPr>
          <a:xfrm>
            <a:off x="824880" y="404664"/>
            <a:ext cx="7560840" cy="769441"/>
          </a:xfrm>
          <a:prstGeom prst="rect">
            <a:avLst/>
          </a:prstGeom>
          <a:noFill/>
        </p:spPr>
        <p:txBody>
          <a:bodyPr wrap="square" rtlCol="0">
            <a:spAutoFit/>
          </a:bodyPr>
          <a:lstStyle/>
          <a:p>
            <a:r>
              <a:rPr lang="el-GR" sz="2800" b="1" dirty="0" smtClean="0">
                <a:solidFill>
                  <a:srgbClr val="800000"/>
                </a:solidFill>
                <a:effectLst>
                  <a:outerShdw blurRad="38100" dist="38100" dir="2700000" algn="tl">
                    <a:srgbClr val="000000">
                      <a:alpha val="43137"/>
                    </a:srgbClr>
                  </a:outerShdw>
                </a:effectLst>
                <a:latin typeface="Comic Sans MS" panose="030F0702030302020204" pitchFamily="66" charset="0"/>
              </a:rPr>
              <a:t>Σύγκριση ηλεκτρικής και </a:t>
            </a:r>
            <a:r>
              <a:rPr lang="el-GR" sz="2800" b="1" dirty="0" err="1" smtClean="0">
                <a:solidFill>
                  <a:srgbClr val="800000"/>
                </a:solidFill>
                <a:effectLst>
                  <a:outerShdw blurRad="38100" dist="38100" dir="2700000" algn="tl">
                    <a:srgbClr val="000000">
                      <a:alpha val="43137"/>
                    </a:srgbClr>
                  </a:outerShdw>
                </a:effectLst>
                <a:latin typeface="Comic Sans MS" panose="030F0702030302020204" pitchFamily="66" charset="0"/>
              </a:rPr>
              <a:t>βαρυτικής</a:t>
            </a:r>
            <a:r>
              <a:rPr lang="el-GR" sz="2800" b="1" dirty="0" smtClean="0">
                <a:solidFill>
                  <a:srgbClr val="800000"/>
                </a:solidFill>
                <a:effectLst>
                  <a:outerShdw blurRad="38100" dist="38100" dir="2700000" algn="tl">
                    <a:srgbClr val="000000">
                      <a:alpha val="43137"/>
                    </a:srgbClr>
                  </a:outerShdw>
                </a:effectLst>
                <a:latin typeface="Comic Sans MS" panose="030F0702030302020204" pitchFamily="66" charset="0"/>
              </a:rPr>
              <a:t> δύναμης</a:t>
            </a:r>
          </a:p>
          <a:p>
            <a:pPr algn="ctr"/>
            <a:r>
              <a:rPr lang="el-GR" sz="1600" b="1" dirty="0" smtClean="0">
                <a:latin typeface="Comic Sans MS" panose="030F0702030302020204" pitchFamily="66" charset="0"/>
              </a:rPr>
              <a:t>(παράδειγμα 2, σελ. 15</a:t>
            </a:r>
            <a:r>
              <a:rPr lang="en-US" sz="1600" b="1" dirty="0" smtClean="0">
                <a:latin typeface="Comic Sans MS" panose="030F0702030302020204" pitchFamily="66" charset="0"/>
              </a:rPr>
              <a:t> </a:t>
            </a:r>
            <a:r>
              <a:rPr lang="el-GR" sz="1600" b="1" dirty="0" smtClean="0">
                <a:latin typeface="Comic Sans MS" panose="030F0702030302020204" pitchFamily="66" charset="0"/>
              </a:rPr>
              <a:t>βιβλίου)</a:t>
            </a:r>
            <a:endParaRPr lang="el-GR" sz="1600" b="1" dirty="0">
              <a:latin typeface="Comic Sans MS" panose="030F0702030302020204" pitchFamily="66" charset="0"/>
            </a:endParaRPr>
          </a:p>
        </p:txBody>
      </p:sp>
      <p:grpSp>
        <p:nvGrpSpPr>
          <p:cNvPr id="7" name="Ομάδα 6"/>
          <p:cNvGrpSpPr/>
          <p:nvPr/>
        </p:nvGrpSpPr>
        <p:grpSpPr>
          <a:xfrm>
            <a:off x="757021" y="1174105"/>
            <a:ext cx="7929780" cy="4755375"/>
            <a:chOff x="773045" y="958081"/>
            <a:chExt cx="7929780" cy="4755375"/>
          </a:xfrm>
        </p:grpSpPr>
        <p:sp>
          <p:nvSpPr>
            <p:cNvPr id="5" name="Ορθογώνιο 4"/>
            <p:cNvSpPr/>
            <p:nvPr/>
          </p:nvSpPr>
          <p:spPr>
            <a:xfrm>
              <a:off x="802043" y="958081"/>
              <a:ext cx="7571962" cy="2169825"/>
            </a:xfrm>
            <a:prstGeom prst="rect">
              <a:avLst/>
            </a:prstGeom>
          </p:spPr>
          <p:txBody>
            <a:bodyPr wrap="square">
              <a:spAutoFit/>
            </a:bodyPr>
            <a:lstStyle/>
            <a:p>
              <a:pPr algn="just">
                <a:lnSpc>
                  <a:spcPct val="150000"/>
                </a:lnSpc>
              </a:pPr>
              <a:r>
                <a:rPr lang="el-GR" dirty="0">
                  <a:latin typeface="Trebuchet MS" panose="020B0603020202020204" pitchFamily="34" charset="0"/>
                </a:rPr>
                <a:t>Να υπολογισθεί η δύναμη </a:t>
              </a:r>
              <a:r>
                <a:rPr lang="el-GR" dirty="0" err="1">
                  <a:latin typeface="Trebuchet MS" panose="020B0603020202020204" pitchFamily="34" charset="0"/>
                </a:rPr>
                <a:t>Coulomb</a:t>
              </a:r>
              <a:r>
                <a:rPr lang="el-GR" dirty="0">
                  <a:latin typeface="Trebuchet MS" panose="020B0603020202020204" pitchFamily="34" charset="0"/>
                </a:rPr>
                <a:t> που ασκείται μεταξύ πρωτονίου - ηλεκτρονίου στο άτομο του υδρογόνου και να συγκριθεί με τη δύναμη παγκόσμιας έλξης που ασκείται μεταξύ τους. </a:t>
              </a:r>
              <a:endParaRPr lang="el-GR" dirty="0" smtClean="0">
                <a:latin typeface="Trebuchet MS" panose="020B0603020202020204" pitchFamily="34" charset="0"/>
              </a:endParaRPr>
            </a:p>
            <a:p>
              <a:pPr algn="just">
                <a:lnSpc>
                  <a:spcPct val="150000"/>
                </a:lnSpc>
              </a:pPr>
              <a:r>
                <a:rPr lang="el-GR" dirty="0" smtClean="0">
                  <a:latin typeface="Trebuchet MS" panose="020B0603020202020204" pitchFamily="34" charset="0"/>
                </a:rPr>
                <a:t>Πόση </a:t>
              </a:r>
              <a:r>
                <a:rPr lang="el-GR" dirty="0">
                  <a:latin typeface="Trebuchet MS" panose="020B0603020202020204" pitchFamily="34" charset="0"/>
                </a:rPr>
                <a:t>θα έπρεπε να είναι η μάζα του πυρήνα, ώστε οι δύο δυνάμεις να είναι ίσου μέτρου;</a:t>
              </a:r>
            </a:p>
          </p:txBody>
        </p:sp>
        <p:sp>
          <p:nvSpPr>
            <p:cNvPr id="6" name="Ορθογώνιο 5"/>
            <p:cNvSpPr/>
            <p:nvPr/>
          </p:nvSpPr>
          <p:spPr>
            <a:xfrm>
              <a:off x="773045" y="3128133"/>
              <a:ext cx="7929780" cy="2585323"/>
            </a:xfrm>
            <a:prstGeom prst="rect">
              <a:avLst/>
            </a:prstGeom>
          </p:spPr>
          <p:txBody>
            <a:bodyPr wrap="square">
              <a:spAutoFit/>
            </a:bodyPr>
            <a:lstStyle/>
            <a:p>
              <a:pPr>
                <a:lnSpc>
                  <a:spcPct val="150000"/>
                </a:lnSpc>
              </a:pPr>
              <a:r>
                <a:rPr lang="el-GR" dirty="0">
                  <a:latin typeface="Trebuchet MS" panose="020B0603020202020204" pitchFamily="34" charset="0"/>
                </a:rPr>
                <a:t>Δίδονται:  </a:t>
              </a:r>
              <a:endParaRPr lang="el-GR" dirty="0" smtClean="0">
                <a:latin typeface="Trebuchet MS" panose="020B0603020202020204" pitchFamily="34" charset="0"/>
              </a:endParaRPr>
            </a:p>
            <a:p>
              <a:pPr>
                <a:lnSpc>
                  <a:spcPct val="150000"/>
                </a:lnSpc>
              </a:pPr>
              <a:r>
                <a:rPr lang="el-GR" dirty="0" smtClean="0">
                  <a:latin typeface="Trebuchet MS" panose="020B0603020202020204" pitchFamily="34" charset="0"/>
                </a:rPr>
                <a:t>φορτίο πρωτονίου  </a:t>
              </a:r>
              <a:r>
                <a:rPr lang="el-GR" i="1" dirty="0" err="1">
                  <a:latin typeface="Trebuchet MS" panose="020B0603020202020204" pitchFamily="34" charset="0"/>
                </a:rPr>
                <a:t>q</a:t>
              </a:r>
              <a:r>
                <a:rPr lang="el-GR" baseline="-25000" dirty="0" err="1">
                  <a:latin typeface="Trebuchet MS" panose="020B0603020202020204" pitchFamily="34" charset="0"/>
                </a:rPr>
                <a:t>p</a:t>
              </a:r>
              <a:r>
                <a:rPr lang="el-GR" dirty="0">
                  <a:latin typeface="Trebuchet MS" panose="020B0603020202020204" pitchFamily="34" charset="0"/>
                </a:rPr>
                <a:t> = +</a:t>
              </a:r>
              <a:r>
                <a:rPr lang="el-GR" dirty="0" smtClean="0">
                  <a:latin typeface="Trebuchet MS" panose="020B0603020202020204" pitchFamily="34" charset="0"/>
                </a:rPr>
                <a:t>1,6·10</a:t>
              </a:r>
              <a:r>
                <a:rPr lang="el-GR" baseline="30000" dirty="0" smtClean="0">
                  <a:latin typeface="Trebuchet MS" panose="020B0603020202020204" pitchFamily="34" charset="0"/>
                </a:rPr>
                <a:t>-19 </a:t>
              </a:r>
              <a:r>
                <a:rPr lang="el-GR" dirty="0" smtClean="0">
                  <a:latin typeface="Trebuchet MS" panose="020B0603020202020204" pitchFamily="34" charset="0"/>
                </a:rPr>
                <a:t>C, </a:t>
              </a:r>
              <a:r>
                <a:rPr lang="en-US" dirty="0" smtClean="0">
                  <a:latin typeface="Trebuchet MS" panose="020B0603020202020204" pitchFamily="34" charset="0"/>
                </a:rPr>
                <a:t>   </a:t>
              </a:r>
              <a:r>
                <a:rPr lang="el-GR" dirty="0" smtClean="0">
                  <a:latin typeface="Trebuchet MS" panose="020B0603020202020204" pitchFamily="34" charset="0"/>
                </a:rPr>
                <a:t>μάζα </a:t>
              </a:r>
              <a:r>
                <a:rPr lang="el-GR" dirty="0">
                  <a:latin typeface="Trebuchet MS" panose="020B0603020202020204" pitchFamily="34" charset="0"/>
                </a:rPr>
                <a:t>πρωτονίου </a:t>
              </a:r>
              <a:r>
                <a:rPr lang="el-GR" dirty="0" smtClean="0">
                  <a:latin typeface="Trebuchet MS" panose="020B0603020202020204" pitchFamily="34" charset="0"/>
                </a:rPr>
                <a:t> </a:t>
              </a:r>
              <a:r>
                <a:rPr lang="el-GR" i="1" dirty="0" err="1" smtClean="0">
                  <a:latin typeface="Trebuchet MS" panose="020B0603020202020204" pitchFamily="34" charset="0"/>
                </a:rPr>
                <a:t>m</a:t>
              </a:r>
              <a:r>
                <a:rPr lang="el-GR" baseline="-25000" dirty="0" err="1" smtClean="0">
                  <a:latin typeface="Trebuchet MS" panose="020B0603020202020204" pitchFamily="34" charset="0"/>
                </a:rPr>
                <a:t>p</a:t>
              </a:r>
              <a:r>
                <a:rPr lang="el-GR" dirty="0" smtClean="0">
                  <a:latin typeface="Trebuchet MS" panose="020B0603020202020204" pitchFamily="34" charset="0"/>
                </a:rPr>
                <a:t> </a:t>
              </a:r>
              <a:r>
                <a:rPr lang="el-GR" dirty="0">
                  <a:latin typeface="Trebuchet MS" panose="020B0603020202020204" pitchFamily="34" charset="0"/>
                </a:rPr>
                <a:t>= </a:t>
              </a:r>
              <a:r>
                <a:rPr lang="el-GR" dirty="0" smtClean="0">
                  <a:latin typeface="Trebuchet MS" panose="020B0603020202020204" pitchFamily="34" charset="0"/>
                </a:rPr>
                <a:t>1,7·10</a:t>
              </a:r>
              <a:r>
                <a:rPr lang="el-GR" baseline="30000" dirty="0" smtClean="0">
                  <a:latin typeface="Trebuchet MS" panose="020B0603020202020204" pitchFamily="34" charset="0"/>
                </a:rPr>
                <a:t>-27 </a:t>
              </a:r>
              <a:r>
                <a:rPr lang="el-GR" dirty="0" err="1" smtClean="0">
                  <a:latin typeface="Trebuchet MS" panose="020B0603020202020204" pitchFamily="34" charset="0"/>
                </a:rPr>
                <a:t>kg</a:t>
              </a:r>
              <a:r>
                <a:rPr lang="el-GR" dirty="0">
                  <a:latin typeface="Trebuchet MS" panose="020B0603020202020204" pitchFamily="34" charset="0"/>
                </a:rPr>
                <a:t>,</a:t>
              </a:r>
            </a:p>
            <a:p>
              <a:pPr>
                <a:lnSpc>
                  <a:spcPct val="150000"/>
                </a:lnSpc>
              </a:pPr>
              <a:r>
                <a:rPr lang="el-GR" dirty="0">
                  <a:latin typeface="Trebuchet MS" panose="020B0603020202020204" pitchFamily="34" charset="0"/>
                </a:rPr>
                <a:t>φορτίο </a:t>
              </a:r>
              <a:r>
                <a:rPr lang="el-GR" dirty="0" smtClean="0">
                  <a:latin typeface="Trebuchet MS" panose="020B0603020202020204" pitchFamily="34" charset="0"/>
                </a:rPr>
                <a:t>ηλεκτρονίου  </a:t>
              </a:r>
              <a:r>
                <a:rPr lang="el-GR" i="1" dirty="0" err="1">
                  <a:latin typeface="Trebuchet MS" panose="020B0603020202020204" pitchFamily="34" charset="0"/>
                </a:rPr>
                <a:t>q</a:t>
              </a:r>
              <a:r>
                <a:rPr lang="el-GR" baseline="-25000" dirty="0" err="1">
                  <a:latin typeface="Trebuchet MS" panose="020B0603020202020204" pitchFamily="34" charset="0"/>
                </a:rPr>
                <a:t>e</a:t>
              </a:r>
              <a:r>
                <a:rPr lang="el-GR" dirty="0">
                  <a:latin typeface="Trebuchet MS" panose="020B0603020202020204" pitchFamily="34" charset="0"/>
                </a:rPr>
                <a:t> = -</a:t>
              </a:r>
              <a:r>
                <a:rPr lang="el-GR" dirty="0" smtClean="0">
                  <a:latin typeface="Trebuchet MS" panose="020B0603020202020204" pitchFamily="34" charset="0"/>
                </a:rPr>
                <a:t>1,6·10</a:t>
              </a:r>
              <a:r>
                <a:rPr lang="el-GR" baseline="30000" dirty="0" smtClean="0">
                  <a:latin typeface="Trebuchet MS" panose="020B0603020202020204" pitchFamily="34" charset="0"/>
                </a:rPr>
                <a:t>-19 </a:t>
              </a:r>
              <a:r>
                <a:rPr lang="el-GR" dirty="0" smtClean="0">
                  <a:latin typeface="Trebuchet MS" panose="020B0603020202020204" pitchFamily="34" charset="0"/>
                </a:rPr>
                <a:t>C,  μάζα </a:t>
              </a:r>
              <a:r>
                <a:rPr lang="el-GR" dirty="0">
                  <a:latin typeface="Trebuchet MS" panose="020B0603020202020204" pitchFamily="34" charset="0"/>
                </a:rPr>
                <a:t>ηλεκτρονίου </a:t>
              </a:r>
              <a:r>
                <a:rPr lang="el-GR" dirty="0" smtClean="0">
                  <a:latin typeface="Trebuchet MS" panose="020B0603020202020204" pitchFamily="34" charset="0"/>
                </a:rPr>
                <a:t> </a:t>
              </a:r>
              <a:r>
                <a:rPr lang="el-GR" i="1" dirty="0" err="1" smtClean="0">
                  <a:latin typeface="Trebuchet MS" panose="020B0603020202020204" pitchFamily="34" charset="0"/>
                </a:rPr>
                <a:t>m</a:t>
              </a:r>
              <a:r>
                <a:rPr lang="el-GR" baseline="-25000" dirty="0" err="1" smtClean="0">
                  <a:latin typeface="Trebuchet MS" panose="020B0603020202020204" pitchFamily="34" charset="0"/>
                </a:rPr>
                <a:t>e</a:t>
              </a:r>
              <a:r>
                <a:rPr lang="el-GR" dirty="0" smtClean="0">
                  <a:latin typeface="Trebuchet MS" panose="020B0603020202020204" pitchFamily="34" charset="0"/>
                </a:rPr>
                <a:t> </a:t>
              </a:r>
              <a:r>
                <a:rPr lang="el-GR" dirty="0">
                  <a:latin typeface="Trebuchet MS" panose="020B0603020202020204" pitchFamily="34" charset="0"/>
                </a:rPr>
                <a:t>= </a:t>
              </a:r>
              <a:r>
                <a:rPr lang="el-GR" dirty="0" smtClean="0">
                  <a:latin typeface="Trebuchet MS" panose="020B0603020202020204" pitchFamily="34" charset="0"/>
                </a:rPr>
                <a:t>9,1·10</a:t>
              </a:r>
              <a:r>
                <a:rPr lang="el-GR" baseline="30000" dirty="0" smtClean="0">
                  <a:latin typeface="Trebuchet MS" panose="020B0603020202020204" pitchFamily="34" charset="0"/>
                </a:rPr>
                <a:t>-31</a:t>
              </a:r>
              <a:r>
                <a:rPr lang="el-GR" dirty="0" smtClean="0">
                  <a:latin typeface="Trebuchet MS" panose="020B0603020202020204" pitchFamily="34" charset="0"/>
                </a:rPr>
                <a:t> </a:t>
              </a:r>
              <a:r>
                <a:rPr lang="el-GR" dirty="0" err="1" smtClean="0">
                  <a:latin typeface="Trebuchet MS" panose="020B0603020202020204" pitchFamily="34" charset="0"/>
                </a:rPr>
                <a:t>kg</a:t>
              </a:r>
              <a:r>
                <a:rPr lang="el-GR" dirty="0">
                  <a:latin typeface="Trebuchet MS" panose="020B0603020202020204" pitchFamily="34" charset="0"/>
                </a:rPr>
                <a:t>,</a:t>
              </a:r>
            </a:p>
            <a:p>
              <a:pPr>
                <a:lnSpc>
                  <a:spcPct val="150000"/>
                </a:lnSpc>
              </a:pPr>
              <a:r>
                <a:rPr lang="el-GR" dirty="0">
                  <a:latin typeface="Trebuchet MS" panose="020B0603020202020204" pitchFamily="34" charset="0"/>
                </a:rPr>
                <a:t>ηλεκτρική σταθερά </a:t>
              </a:r>
              <a:r>
                <a:rPr lang="el-GR" dirty="0" smtClean="0">
                  <a:latin typeface="Trebuchet MS" panose="020B0603020202020204" pitchFamily="34" charset="0"/>
                </a:rPr>
                <a:t> k </a:t>
              </a:r>
              <a:r>
                <a:rPr lang="el-GR" dirty="0">
                  <a:latin typeface="Trebuchet MS" panose="020B0603020202020204" pitchFamily="34" charset="0"/>
                </a:rPr>
                <a:t>= </a:t>
              </a:r>
              <a:r>
                <a:rPr lang="el-GR" dirty="0" smtClean="0">
                  <a:latin typeface="Trebuchet MS" panose="020B0603020202020204" pitchFamily="34" charset="0"/>
                </a:rPr>
                <a:t>9·10</a:t>
              </a:r>
              <a:r>
                <a:rPr lang="el-GR" baseline="30000" dirty="0" smtClean="0">
                  <a:latin typeface="Trebuchet MS" panose="020B0603020202020204" pitchFamily="34" charset="0"/>
                </a:rPr>
                <a:t>9 </a:t>
              </a:r>
              <a:r>
                <a:rPr lang="el-GR" dirty="0" smtClean="0">
                  <a:latin typeface="Trebuchet MS" panose="020B0603020202020204" pitchFamily="34" charset="0"/>
                </a:rPr>
                <a:t>N·m</a:t>
              </a:r>
              <a:r>
                <a:rPr lang="el-GR" baseline="30000" dirty="0" smtClean="0">
                  <a:latin typeface="Trebuchet MS" panose="020B0603020202020204" pitchFamily="34" charset="0"/>
                </a:rPr>
                <a:t>2</a:t>
              </a:r>
              <a:r>
                <a:rPr lang="el-GR" dirty="0" smtClean="0">
                  <a:latin typeface="Trebuchet MS" panose="020B0603020202020204" pitchFamily="34" charset="0"/>
                </a:rPr>
                <a:t>/C</a:t>
              </a:r>
              <a:r>
                <a:rPr lang="el-GR" baseline="30000" dirty="0" smtClean="0">
                  <a:latin typeface="Trebuchet MS" panose="020B0603020202020204" pitchFamily="34" charset="0"/>
                </a:rPr>
                <a:t>2</a:t>
              </a:r>
              <a:r>
                <a:rPr lang="el-GR" dirty="0" smtClean="0">
                  <a:latin typeface="Trebuchet MS" panose="020B0603020202020204" pitchFamily="34" charset="0"/>
                </a:rPr>
                <a:t>,</a:t>
              </a:r>
            </a:p>
            <a:p>
              <a:pPr>
                <a:lnSpc>
                  <a:spcPct val="150000"/>
                </a:lnSpc>
              </a:pPr>
              <a:r>
                <a:rPr lang="el-GR" dirty="0">
                  <a:latin typeface="Trebuchet MS" panose="020B0603020202020204" pitchFamily="34" charset="0"/>
                </a:rPr>
                <a:t>σταθερά παγκόσμιας έλξης </a:t>
              </a:r>
              <a:r>
                <a:rPr lang="el-GR" dirty="0" smtClean="0">
                  <a:latin typeface="Trebuchet MS" panose="020B0603020202020204" pitchFamily="34" charset="0"/>
                </a:rPr>
                <a:t> G </a:t>
              </a:r>
              <a:r>
                <a:rPr lang="el-GR" dirty="0">
                  <a:latin typeface="Trebuchet MS" panose="020B0603020202020204" pitchFamily="34" charset="0"/>
                </a:rPr>
                <a:t>= </a:t>
              </a:r>
              <a:r>
                <a:rPr lang="el-GR" dirty="0" smtClean="0">
                  <a:latin typeface="Trebuchet MS" panose="020B0603020202020204" pitchFamily="34" charset="0"/>
                </a:rPr>
                <a:t>6,7·10</a:t>
              </a:r>
              <a:r>
                <a:rPr lang="el-GR" baseline="30000" dirty="0" smtClean="0">
                  <a:latin typeface="Trebuchet MS" panose="020B0603020202020204" pitchFamily="34" charset="0"/>
                </a:rPr>
                <a:t>-11 </a:t>
              </a:r>
              <a:r>
                <a:rPr lang="el-GR" dirty="0" smtClean="0">
                  <a:latin typeface="Trebuchet MS" panose="020B0603020202020204" pitchFamily="34" charset="0"/>
                </a:rPr>
                <a:t>N·m</a:t>
              </a:r>
              <a:r>
                <a:rPr lang="el-GR" baseline="30000" dirty="0" smtClean="0">
                  <a:latin typeface="Trebuchet MS" panose="020B0603020202020204" pitchFamily="34" charset="0"/>
                </a:rPr>
                <a:t>2</a:t>
              </a:r>
              <a:r>
                <a:rPr lang="el-GR" dirty="0" smtClean="0">
                  <a:latin typeface="Trebuchet MS" panose="020B0603020202020204" pitchFamily="34" charset="0"/>
                </a:rPr>
                <a:t>/kg</a:t>
              </a:r>
              <a:r>
                <a:rPr lang="el-GR" baseline="30000" dirty="0" smtClean="0">
                  <a:latin typeface="Trebuchet MS" panose="020B0603020202020204" pitchFamily="34" charset="0"/>
                </a:rPr>
                <a:t>2</a:t>
              </a:r>
              <a:r>
                <a:rPr lang="el-GR" dirty="0" smtClean="0">
                  <a:latin typeface="Trebuchet MS" panose="020B0603020202020204" pitchFamily="34" charset="0"/>
                </a:rPr>
                <a:t> </a:t>
              </a:r>
              <a:r>
                <a:rPr lang="el-GR" dirty="0">
                  <a:latin typeface="Trebuchet MS" panose="020B0603020202020204" pitchFamily="34" charset="0"/>
                </a:rPr>
                <a:t>και</a:t>
              </a:r>
            </a:p>
            <a:p>
              <a:pPr>
                <a:lnSpc>
                  <a:spcPct val="150000"/>
                </a:lnSpc>
              </a:pPr>
              <a:r>
                <a:rPr lang="el-GR" dirty="0">
                  <a:latin typeface="Trebuchet MS" panose="020B0603020202020204" pitchFamily="34" charset="0"/>
                </a:rPr>
                <a:t>ακτίνα τροχιάς του ηλεκτρονίου </a:t>
              </a:r>
              <a:r>
                <a:rPr lang="el-GR" dirty="0" smtClean="0">
                  <a:latin typeface="Trebuchet MS" panose="020B0603020202020204" pitchFamily="34" charset="0"/>
                </a:rPr>
                <a:t> </a:t>
              </a:r>
              <a:r>
                <a:rPr lang="el-GR" i="1" dirty="0" smtClean="0">
                  <a:latin typeface="Trebuchet MS" panose="020B0603020202020204" pitchFamily="34" charset="0"/>
                </a:rPr>
                <a:t>r</a:t>
              </a:r>
              <a:r>
                <a:rPr lang="el-GR" dirty="0" smtClean="0">
                  <a:latin typeface="Trebuchet MS" panose="020B0603020202020204" pitchFamily="34" charset="0"/>
                </a:rPr>
                <a:t> </a:t>
              </a:r>
              <a:r>
                <a:rPr lang="el-GR" dirty="0">
                  <a:latin typeface="Trebuchet MS" panose="020B0603020202020204" pitchFamily="34" charset="0"/>
                </a:rPr>
                <a:t>= </a:t>
              </a:r>
              <a:r>
                <a:rPr lang="el-GR" dirty="0" smtClean="0">
                  <a:latin typeface="Trebuchet MS" panose="020B0603020202020204" pitchFamily="34" charset="0"/>
                </a:rPr>
                <a:t>5,3·10</a:t>
              </a:r>
              <a:r>
                <a:rPr lang="el-GR" baseline="30000" dirty="0" smtClean="0">
                  <a:latin typeface="Trebuchet MS" panose="020B0603020202020204" pitchFamily="34" charset="0"/>
                </a:rPr>
                <a:t>-11 </a:t>
              </a:r>
              <a:r>
                <a:rPr lang="el-GR" dirty="0" smtClean="0">
                  <a:latin typeface="Trebuchet MS" panose="020B0603020202020204" pitchFamily="34" charset="0"/>
                </a:rPr>
                <a:t>m</a:t>
              </a:r>
              <a:r>
                <a:rPr lang="el-GR" dirty="0">
                  <a:latin typeface="Trebuchet MS" panose="020B0603020202020204" pitchFamily="34" charset="0"/>
                </a:rPr>
                <a:t>.</a:t>
              </a:r>
            </a:p>
          </p:txBody>
        </p:sp>
      </p:grpSp>
    </p:spTree>
    <p:extLst>
      <p:ext uri="{BB962C8B-B14F-4D97-AF65-F5344CB8AC3E}">
        <p14:creationId xmlns:p14="http://schemas.microsoft.com/office/powerpoint/2010/main" val="41858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smtClean="0">
                <a:solidFill>
                  <a:schemeClr val="tx1"/>
                </a:solidFill>
              </a:rPr>
              <a:t>Μερκούρης Παναγιωτόπουλος – Φυσικός    </a:t>
            </a:r>
            <a:r>
              <a:rPr lang="en-US" dirty="0" smtClean="0">
                <a:solidFill>
                  <a:schemeClr val="tx1"/>
                </a:solidFill>
              </a:rPr>
              <a:t>www.merkopanas.blogspot.gr</a:t>
            </a:r>
            <a:endParaRPr lang="el-GR" dirty="0">
              <a:solidFill>
                <a:schemeClr val="tx1"/>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schemeClr val="tx1"/>
                </a:solidFill>
              </a:rPr>
              <a:pPr/>
              <a:t>15</a:t>
            </a:fld>
            <a:endParaRPr lang="el-GR" dirty="0">
              <a:solidFill>
                <a:schemeClr val="tx1"/>
              </a:solidFill>
            </a:endParaRPr>
          </a:p>
        </p:txBody>
      </p:sp>
      <p:sp>
        <p:nvSpPr>
          <p:cNvPr id="5" name="Ορθογώνιο 4"/>
          <p:cNvSpPr/>
          <p:nvPr/>
        </p:nvSpPr>
        <p:spPr>
          <a:xfrm>
            <a:off x="683568" y="404664"/>
            <a:ext cx="5760640" cy="959173"/>
          </a:xfrm>
          <a:prstGeom prst="rect">
            <a:avLst/>
          </a:prstGeom>
        </p:spPr>
        <p:txBody>
          <a:bodyPr wrap="square">
            <a:spAutoFit/>
          </a:bodyPr>
          <a:lstStyle/>
          <a:p>
            <a:pPr algn="ctr">
              <a:lnSpc>
                <a:spcPct val="150000"/>
              </a:lnSpc>
            </a:pPr>
            <a:r>
              <a:rPr lang="el-GR" sz="2000" dirty="0">
                <a:latin typeface="Trebuchet MS" panose="020B0603020202020204" pitchFamily="34" charset="0"/>
              </a:rPr>
              <a:t>Η δύναμη </a:t>
            </a:r>
            <a:r>
              <a:rPr lang="el-GR" sz="2000" dirty="0" err="1">
                <a:latin typeface="Trebuchet MS" panose="020B0603020202020204" pitchFamily="34" charset="0"/>
              </a:rPr>
              <a:t>Coulomb</a:t>
            </a:r>
            <a:r>
              <a:rPr lang="el-GR" sz="2000" dirty="0">
                <a:latin typeface="Trebuchet MS" panose="020B0603020202020204" pitchFamily="34" charset="0"/>
              </a:rPr>
              <a:t> μεταξύ πρωτονίου-ηλεκτρονίου </a:t>
            </a:r>
            <a:r>
              <a:rPr lang="el-GR" sz="2000" dirty="0" smtClean="0">
                <a:latin typeface="Trebuchet MS" panose="020B0603020202020204" pitchFamily="34" charset="0"/>
              </a:rPr>
              <a:t>υπολογίζεται ότι είναι</a:t>
            </a:r>
            <a:endParaRPr lang="el-GR" sz="2000" dirty="0">
              <a:latin typeface="Trebuchet MS" panose="020B0603020202020204" pitchFamily="34" charset="0"/>
            </a:endParaRPr>
          </a:p>
        </p:txBody>
      </p:sp>
      <p:sp>
        <p:nvSpPr>
          <p:cNvPr id="6" name="Ορθογώνιο 5"/>
          <p:cNvSpPr/>
          <p:nvPr/>
        </p:nvSpPr>
        <p:spPr>
          <a:xfrm>
            <a:off x="6098739" y="698868"/>
            <a:ext cx="1922321" cy="400110"/>
          </a:xfrm>
          <a:prstGeom prst="rect">
            <a:avLst/>
          </a:prstGeom>
        </p:spPr>
        <p:txBody>
          <a:bodyPr wrap="none">
            <a:spAutoFit/>
          </a:bodyPr>
          <a:lstStyle/>
          <a:p>
            <a:r>
              <a:rPr lang="en-US" sz="2000" b="1" i="1" dirty="0" smtClean="0">
                <a:solidFill>
                  <a:srgbClr val="0000FF"/>
                </a:solidFill>
                <a:effectLst>
                  <a:outerShdw blurRad="38100" dist="38100" dir="2700000" algn="tl">
                    <a:srgbClr val="000000">
                      <a:alpha val="43137"/>
                    </a:srgbClr>
                  </a:outerShdw>
                </a:effectLst>
                <a:latin typeface="Trebuchet MS" panose="020B0603020202020204" pitchFamily="34" charset="0"/>
              </a:rPr>
              <a:t>F</a:t>
            </a:r>
            <a:r>
              <a:rPr lang="en-US" sz="2000" b="1" baseline="-25000" dirty="0" smtClean="0">
                <a:solidFill>
                  <a:srgbClr val="0000FF"/>
                </a:solidFill>
                <a:effectLst>
                  <a:outerShdw blurRad="38100" dist="38100" dir="2700000" algn="tl">
                    <a:srgbClr val="000000">
                      <a:alpha val="43137"/>
                    </a:srgbClr>
                  </a:outerShdw>
                </a:effectLst>
                <a:latin typeface="Trebuchet MS" panose="020B0603020202020204" pitchFamily="34" charset="0"/>
              </a:rPr>
              <a:t>C</a:t>
            </a:r>
            <a:r>
              <a:rPr lang="en-US" sz="2000" b="1" dirty="0" smtClean="0">
                <a:solidFill>
                  <a:srgbClr val="0000FF"/>
                </a:solidFill>
                <a:effectLst>
                  <a:outerShdw blurRad="38100" dist="38100" dir="2700000" algn="tl">
                    <a:srgbClr val="000000">
                      <a:alpha val="43137"/>
                    </a:srgbClr>
                  </a:outerShdw>
                </a:effectLst>
                <a:latin typeface="Trebuchet MS" panose="020B0603020202020204" pitchFamily="34" charset="0"/>
              </a:rPr>
              <a:t> = 8,2·10</a:t>
            </a:r>
            <a:r>
              <a:rPr lang="en-US" sz="2000" b="1" baseline="30000" dirty="0" smtClean="0">
                <a:solidFill>
                  <a:srgbClr val="0000FF"/>
                </a:solidFill>
                <a:effectLst>
                  <a:outerShdw blurRad="38100" dist="38100" dir="2700000" algn="tl">
                    <a:srgbClr val="000000">
                      <a:alpha val="43137"/>
                    </a:srgbClr>
                  </a:outerShdw>
                </a:effectLst>
                <a:latin typeface="Trebuchet MS" panose="020B0603020202020204" pitchFamily="34" charset="0"/>
              </a:rPr>
              <a:t>-8</a:t>
            </a:r>
            <a:r>
              <a:rPr lang="el-GR" sz="2000" b="1" baseline="30000" dirty="0" smtClean="0">
                <a:solidFill>
                  <a:srgbClr val="0000FF"/>
                </a:solidFill>
                <a:effectLst>
                  <a:outerShdw blurRad="38100" dist="38100" dir="2700000" algn="tl">
                    <a:srgbClr val="000000">
                      <a:alpha val="43137"/>
                    </a:srgbClr>
                  </a:outerShdw>
                </a:effectLst>
                <a:latin typeface="Trebuchet MS" panose="020B0603020202020204" pitchFamily="34" charset="0"/>
              </a:rPr>
              <a:t> </a:t>
            </a:r>
            <a:r>
              <a:rPr lang="en-US" sz="2000" b="1" dirty="0" smtClean="0">
                <a:solidFill>
                  <a:srgbClr val="0000FF"/>
                </a:solidFill>
                <a:effectLst>
                  <a:outerShdw blurRad="38100" dist="38100" dir="2700000" algn="tl">
                    <a:srgbClr val="000000">
                      <a:alpha val="43137"/>
                    </a:srgbClr>
                  </a:outerShdw>
                </a:effectLst>
                <a:latin typeface="Trebuchet MS" panose="020B0603020202020204" pitchFamily="34" charset="0"/>
              </a:rPr>
              <a:t>N</a:t>
            </a:r>
            <a:endParaRPr lang="el-GR" sz="2000" b="1" dirty="0">
              <a:solidFill>
                <a:srgbClr val="0000FF"/>
              </a:solidFill>
              <a:effectLst>
                <a:outerShdw blurRad="38100" dist="38100" dir="2700000" algn="tl">
                  <a:srgbClr val="000000">
                    <a:alpha val="43137"/>
                  </a:srgbClr>
                </a:outerShdw>
              </a:effectLst>
              <a:latin typeface="Trebuchet MS" panose="020B0603020202020204" pitchFamily="34" charset="0"/>
            </a:endParaRPr>
          </a:p>
        </p:txBody>
      </p:sp>
      <p:sp>
        <p:nvSpPr>
          <p:cNvPr id="7" name="Ορθογώνιο 6"/>
          <p:cNvSpPr/>
          <p:nvPr/>
        </p:nvSpPr>
        <p:spPr>
          <a:xfrm>
            <a:off x="659718" y="1454569"/>
            <a:ext cx="5568466" cy="1015663"/>
          </a:xfrm>
          <a:prstGeom prst="rect">
            <a:avLst/>
          </a:prstGeom>
        </p:spPr>
        <p:txBody>
          <a:bodyPr wrap="square">
            <a:spAutoFit/>
          </a:bodyPr>
          <a:lstStyle/>
          <a:p>
            <a:pPr>
              <a:lnSpc>
                <a:spcPct val="150000"/>
              </a:lnSpc>
            </a:pPr>
            <a:r>
              <a:rPr lang="el-GR" sz="2000" dirty="0">
                <a:latin typeface="Trebuchet MS" panose="020B0603020202020204" pitchFamily="34" charset="0"/>
              </a:rPr>
              <a:t>Η δύναμη παγκόσμιας έλξης μεταξύ των μαζών πρωτονίου-ηλεκτρονίου </a:t>
            </a:r>
            <a:r>
              <a:rPr lang="el-GR" sz="2000" dirty="0" smtClean="0">
                <a:latin typeface="Trebuchet MS" panose="020B0603020202020204" pitchFamily="34" charset="0"/>
              </a:rPr>
              <a:t>υπολογίζεται ότι είναι</a:t>
            </a:r>
            <a:endParaRPr lang="el-GR" sz="2000" dirty="0">
              <a:latin typeface="Trebuchet MS" panose="020B0603020202020204" pitchFamily="34" charset="0"/>
            </a:endParaRPr>
          </a:p>
        </p:txBody>
      </p:sp>
      <p:sp>
        <p:nvSpPr>
          <p:cNvPr id="8" name="Ορθογώνιο 7"/>
          <p:cNvSpPr/>
          <p:nvPr/>
        </p:nvSpPr>
        <p:spPr>
          <a:xfrm>
            <a:off x="6254345" y="1762345"/>
            <a:ext cx="2032929" cy="400110"/>
          </a:xfrm>
          <a:prstGeom prst="rect">
            <a:avLst/>
          </a:prstGeom>
        </p:spPr>
        <p:txBody>
          <a:bodyPr wrap="none">
            <a:spAutoFit/>
          </a:bodyPr>
          <a:lstStyle/>
          <a:p>
            <a:r>
              <a:rPr lang="en-US" sz="2000" b="1" i="1" dirty="0" smtClean="0">
                <a:solidFill>
                  <a:srgbClr val="0000FF"/>
                </a:solidFill>
                <a:effectLst>
                  <a:outerShdw blurRad="38100" dist="38100" dir="2700000" algn="tl">
                    <a:srgbClr val="000000">
                      <a:alpha val="43137"/>
                    </a:srgbClr>
                  </a:outerShdw>
                </a:effectLst>
                <a:latin typeface="Trebuchet MS" panose="020B0603020202020204" pitchFamily="34" charset="0"/>
              </a:rPr>
              <a:t>F</a:t>
            </a:r>
            <a:r>
              <a:rPr lang="en-US" sz="2000" b="1" baseline="-25000" dirty="0" smtClean="0">
                <a:solidFill>
                  <a:srgbClr val="0000FF"/>
                </a:solidFill>
                <a:effectLst>
                  <a:outerShdw blurRad="38100" dist="38100" dir="2700000" algn="tl">
                    <a:srgbClr val="000000">
                      <a:alpha val="43137"/>
                    </a:srgbClr>
                  </a:outerShdw>
                </a:effectLst>
                <a:latin typeface="Trebuchet MS" panose="020B0603020202020204" pitchFamily="34" charset="0"/>
              </a:rPr>
              <a:t>N</a:t>
            </a:r>
            <a:r>
              <a:rPr lang="en-US" sz="2000" b="1" dirty="0" smtClean="0">
                <a:solidFill>
                  <a:srgbClr val="0000FF"/>
                </a:solidFill>
                <a:effectLst>
                  <a:outerShdw blurRad="38100" dist="38100" dir="2700000" algn="tl">
                    <a:srgbClr val="000000">
                      <a:alpha val="43137"/>
                    </a:srgbClr>
                  </a:outerShdw>
                </a:effectLst>
                <a:latin typeface="Trebuchet MS" panose="020B0603020202020204" pitchFamily="34" charset="0"/>
              </a:rPr>
              <a:t> = 3,7·10</a:t>
            </a:r>
            <a:r>
              <a:rPr lang="en-US" sz="2000" b="1" baseline="30000" dirty="0" smtClean="0">
                <a:solidFill>
                  <a:srgbClr val="0000FF"/>
                </a:solidFill>
                <a:effectLst>
                  <a:outerShdw blurRad="38100" dist="38100" dir="2700000" algn="tl">
                    <a:srgbClr val="000000">
                      <a:alpha val="43137"/>
                    </a:srgbClr>
                  </a:outerShdw>
                </a:effectLst>
                <a:latin typeface="Trebuchet MS" panose="020B0603020202020204" pitchFamily="34" charset="0"/>
              </a:rPr>
              <a:t>-47</a:t>
            </a:r>
            <a:r>
              <a:rPr lang="el-GR" sz="2000" b="1" baseline="30000" dirty="0" smtClean="0">
                <a:solidFill>
                  <a:srgbClr val="0000FF"/>
                </a:solidFill>
                <a:effectLst>
                  <a:outerShdw blurRad="38100" dist="38100" dir="2700000" algn="tl">
                    <a:srgbClr val="000000">
                      <a:alpha val="43137"/>
                    </a:srgbClr>
                  </a:outerShdw>
                </a:effectLst>
                <a:latin typeface="Trebuchet MS" panose="020B0603020202020204" pitchFamily="34" charset="0"/>
              </a:rPr>
              <a:t> </a:t>
            </a:r>
            <a:r>
              <a:rPr lang="en-US" sz="2000" b="1" dirty="0" smtClean="0">
                <a:solidFill>
                  <a:srgbClr val="0000FF"/>
                </a:solidFill>
                <a:effectLst>
                  <a:outerShdw blurRad="38100" dist="38100" dir="2700000" algn="tl">
                    <a:srgbClr val="000000">
                      <a:alpha val="43137"/>
                    </a:srgbClr>
                  </a:outerShdw>
                </a:effectLst>
                <a:latin typeface="Trebuchet MS" panose="020B0603020202020204" pitchFamily="34" charset="0"/>
              </a:rPr>
              <a:t>N</a:t>
            </a:r>
            <a:endParaRPr lang="el-GR" sz="2000" b="1" dirty="0">
              <a:solidFill>
                <a:srgbClr val="0000FF"/>
              </a:solidFill>
              <a:effectLst>
                <a:outerShdw blurRad="38100" dist="38100" dir="2700000" algn="tl">
                  <a:srgbClr val="000000">
                    <a:alpha val="43137"/>
                  </a:srgbClr>
                </a:outerShdw>
              </a:effectLst>
              <a:latin typeface="Trebuchet MS" panose="020B0603020202020204" pitchFamily="34" charset="0"/>
            </a:endParaRPr>
          </a:p>
        </p:txBody>
      </p:sp>
      <mc:AlternateContent xmlns:mc="http://schemas.openxmlformats.org/markup-compatibility/2006" xmlns:a14="http://schemas.microsoft.com/office/drawing/2010/main">
        <mc:Choice Requires="a14">
          <p:sp>
            <p:nvSpPr>
              <p:cNvPr id="9" name="TextBox 8"/>
              <p:cNvSpPr txBox="1"/>
              <p:nvPr/>
            </p:nvSpPr>
            <p:spPr>
              <a:xfrm>
                <a:off x="2989688" y="2557608"/>
                <a:ext cx="3013752" cy="84420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sSub>
                            <m:sSubPr>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2400" b="1" i="1" smtClean="0">
                                  <a:solidFill>
                                    <a:srgbClr val="FF0000"/>
                                  </a:solidFill>
                                  <a:effectLst>
                                    <a:outerShdw blurRad="38100" dist="38100" dir="2700000" algn="tl">
                                      <a:srgbClr val="000000">
                                        <a:alpha val="43137"/>
                                      </a:srgbClr>
                                    </a:outerShdw>
                                  </a:effectLst>
                                  <a:latin typeface="Cambria Math"/>
                                </a:rPr>
                                <m:t>𝑭</m:t>
                              </m:r>
                            </m:e>
                            <m:sub>
                              <m:r>
                                <a:rPr lang="en-US" sz="2400" b="1" i="0" smtClean="0">
                                  <a:solidFill>
                                    <a:srgbClr val="FF0000"/>
                                  </a:solidFill>
                                  <a:effectLst>
                                    <a:outerShdw blurRad="38100" dist="38100" dir="2700000" algn="tl">
                                      <a:srgbClr val="000000">
                                        <a:alpha val="43137"/>
                                      </a:srgbClr>
                                    </a:outerShdw>
                                  </a:effectLst>
                                  <a:latin typeface="Cambria Math"/>
                                </a:rPr>
                                <m:t>𝐂</m:t>
                              </m:r>
                            </m:sub>
                          </m:sSub>
                        </m:num>
                        <m:den>
                          <m:sSub>
                            <m:sSubPr>
                              <m:ctrlPr>
                                <a:rPr lang="el-GR"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2400" b="1" i="1" smtClean="0">
                                  <a:solidFill>
                                    <a:srgbClr val="FF0000"/>
                                  </a:solidFill>
                                  <a:effectLst>
                                    <a:outerShdw blurRad="38100" dist="38100" dir="2700000" algn="tl">
                                      <a:srgbClr val="000000">
                                        <a:alpha val="43137"/>
                                      </a:srgbClr>
                                    </a:outerShdw>
                                  </a:effectLst>
                                  <a:latin typeface="Cambria Math"/>
                                </a:rPr>
                                <m:t>𝑭</m:t>
                              </m:r>
                            </m:e>
                            <m:sub>
                              <m:r>
                                <a:rPr lang="en-US" sz="2400" b="1" i="0" smtClean="0">
                                  <a:solidFill>
                                    <a:srgbClr val="FF0000"/>
                                  </a:solidFill>
                                  <a:effectLst>
                                    <a:outerShdw blurRad="38100" dist="38100" dir="2700000" algn="tl">
                                      <a:srgbClr val="000000">
                                        <a:alpha val="43137"/>
                                      </a:srgbClr>
                                    </a:outerShdw>
                                  </a:effectLst>
                                  <a:latin typeface="Cambria Math"/>
                                </a:rPr>
                                <m:t>𝐍</m:t>
                              </m:r>
                            </m:sub>
                          </m:sSub>
                        </m:den>
                      </m:f>
                      <m:r>
                        <a:rPr lang="en-US" sz="2400" b="1" i="1" smtClean="0">
                          <a:solidFill>
                            <a:srgbClr val="FF0000"/>
                          </a:solidFill>
                          <a:effectLst>
                            <a:outerShdw blurRad="38100" dist="38100" dir="2700000" algn="tl">
                              <a:srgbClr val="000000">
                                <a:alpha val="43137"/>
                              </a:srgbClr>
                            </a:outerShdw>
                          </a:effectLst>
                          <a:latin typeface="Cambria Math"/>
                        </a:rPr>
                        <m:t> =  </m:t>
                      </m:r>
                      <m:r>
                        <a:rPr lang="en-US" sz="2400" b="1" i="1" smtClean="0">
                          <a:solidFill>
                            <a:srgbClr val="FF0000"/>
                          </a:solidFill>
                          <a:effectLst>
                            <a:outerShdw blurRad="38100" dist="38100" dir="2700000" algn="tl">
                              <a:srgbClr val="000000">
                                <a:alpha val="43137"/>
                              </a:srgbClr>
                            </a:outerShdw>
                          </a:effectLst>
                          <a:latin typeface="Cambria Math"/>
                        </a:rPr>
                        <m:t>𝟐</m:t>
                      </m:r>
                      <m:r>
                        <a:rPr lang="en-US" sz="2400" b="1" i="1" smtClean="0">
                          <a:solidFill>
                            <a:srgbClr val="FF0000"/>
                          </a:solidFill>
                          <a:effectLst>
                            <a:outerShdw blurRad="38100" dist="38100" dir="2700000" algn="tl">
                              <a:srgbClr val="000000">
                                <a:alpha val="43137"/>
                              </a:srgbClr>
                            </a:outerShdw>
                          </a:effectLst>
                          <a:latin typeface="Cambria Math"/>
                        </a:rPr>
                        <m:t>,</m:t>
                      </m:r>
                      <m:r>
                        <a:rPr lang="en-US" sz="2400" b="1" i="1" smtClean="0">
                          <a:solidFill>
                            <a:srgbClr val="FF0000"/>
                          </a:solidFill>
                          <a:effectLst>
                            <a:outerShdw blurRad="38100" dist="38100" dir="2700000" algn="tl">
                              <a:srgbClr val="000000">
                                <a:alpha val="43137"/>
                              </a:srgbClr>
                            </a:outerShdw>
                          </a:effectLst>
                          <a:latin typeface="Cambria Math"/>
                        </a:rPr>
                        <m:t>𝟐</m:t>
                      </m:r>
                      <m:r>
                        <a:rPr lang="en-US" sz="2400" b="1" i="1" smtClean="0">
                          <a:solidFill>
                            <a:srgbClr val="FF0000"/>
                          </a:solidFill>
                          <a:effectLst>
                            <a:outerShdw blurRad="38100" dist="38100" dir="2700000" algn="tl">
                              <a:srgbClr val="000000">
                                <a:alpha val="43137"/>
                              </a:srgbClr>
                            </a:outerShdw>
                          </a:effectLst>
                          <a:latin typeface="Cambria Math"/>
                        </a:rPr>
                        <m:t>.</m:t>
                      </m:r>
                      <m:sSup>
                        <m:sSupPr>
                          <m:ctrlPr>
                            <a:rPr lang="en-US" sz="24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pPr>
                        <m:e>
                          <m:r>
                            <a:rPr lang="en-US" sz="2400" b="1" i="1" smtClean="0">
                              <a:solidFill>
                                <a:srgbClr val="FF0000"/>
                              </a:solidFill>
                              <a:effectLst>
                                <a:outerShdw blurRad="38100" dist="38100" dir="2700000" algn="tl">
                                  <a:srgbClr val="000000">
                                    <a:alpha val="43137"/>
                                  </a:srgbClr>
                                </a:outerShdw>
                              </a:effectLst>
                              <a:latin typeface="Cambria Math"/>
                            </a:rPr>
                            <m:t>𝟏𝟎</m:t>
                          </m:r>
                        </m:e>
                        <m:sup>
                          <m:r>
                            <a:rPr lang="en-US" sz="2400" b="1" i="1" smtClean="0">
                              <a:solidFill>
                                <a:srgbClr val="FF0000"/>
                              </a:solidFill>
                              <a:effectLst>
                                <a:outerShdw blurRad="38100" dist="38100" dir="2700000" algn="tl">
                                  <a:srgbClr val="000000">
                                    <a:alpha val="43137"/>
                                  </a:srgbClr>
                                </a:outerShdw>
                              </a:effectLst>
                              <a:latin typeface="Cambria Math"/>
                            </a:rPr>
                            <m:t>+</m:t>
                          </m:r>
                          <m:r>
                            <a:rPr lang="en-US" sz="2400" b="1" i="1" smtClean="0">
                              <a:solidFill>
                                <a:srgbClr val="FF0000"/>
                              </a:solidFill>
                              <a:effectLst>
                                <a:outerShdw blurRad="38100" dist="38100" dir="2700000" algn="tl">
                                  <a:srgbClr val="000000">
                                    <a:alpha val="43137"/>
                                  </a:srgbClr>
                                </a:outerShdw>
                              </a:effectLst>
                              <a:latin typeface="Cambria Math"/>
                            </a:rPr>
                            <m:t>𝟑𝟗</m:t>
                          </m:r>
                        </m:sup>
                      </m:sSup>
                    </m:oMath>
                  </m:oMathPara>
                </a14:m>
                <a:endParaRPr lang="el-GR" sz="2400" b="1" dirty="0">
                  <a:solidFill>
                    <a:srgbClr val="FF0000"/>
                  </a:solidFill>
                  <a:effectLst>
                    <a:outerShdw blurRad="38100" dist="38100" dir="2700000" algn="tl">
                      <a:srgbClr val="000000">
                        <a:alpha val="43137"/>
                      </a:srgbClr>
                    </a:outerShdw>
                  </a:effectLst>
                </a:endParaRPr>
              </a:p>
            </p:txBody>
          </p:sp>
        </mc:Choice>
        <mc:Fallback xmlns="">
          <p:sp>
            <p:nvSpPr>
              <p:cNvPr id="9" name="TextBox 8"/>
              <p:cNvSpPr txBox="1">
                <a:spLocks noRot="1" noChangeAspect="1" noMove="1" noResize="1" noEditPoints="1" noAdjustHandles="1" noChangeArrowheads="1" noChangeShapeType="1" noTextEdit="1"/>
              </p:cNvSpPr>
              <p:nvPr/>
            </p:nvSpPr>
            <p:spPr>
              <a:xfrm>
                <a:off x="2989688" y="2557608"/>
                <a:ext cx="3013752" cy="844205"/>
              </a:xfrm>
              <a:prstGeom prst="rect">
                <a:avLst/>
              </a:prstGeom>
              <a:blipFill>
                <a:blip r:embed="rId2"/>
                <a:stretch>
                  <a:fillRect/>
                </a:stretch>
              </a:blipFill>
            </p:spPr>
            <p:txBody>
              <a:bodyPr/>
              <a:lstStyle/>
              <a:p>
                <a:r>
                  <a:rPr lang="el-GR">
                    <a:noFill/>
                  </a:rPr>
                  <a:t> </a:t>
                </a:r>
              </a:p>
            </p:txBody>
          </p:sp>
        </mc:Fallback>
      </mc:AlternateContent>
      <p:sp>
        <p:nvSpPr>
          <p:cNvPr id="10" name="Ορθογώνιο 9"/>
          <p:cNvSpPr/>
          <p:nvPr/>
        </p:nvSpPr>
        <p:spPr>
          <a:xfrm>
            <a:off x="1195000" y="3489190"/>
            <a:ext cx="6984776" cy="1477328"/>
          </a:xfrm>
          <a:prstGeom prst="rect">
            <a:avLst/>
          </a:prstGeom>
        </p:spPr>
        <p:txBody>
          <a:bodyPr wrap="square">
            <a:spAutoFit/>
          </a:bodyPr>
          <a:lstStyle/>
          <a:p>
            <a:pPr algn="just">
              <a:lnSpc>
                <a:spcPct val="150000"/>
              </a:lnSpc>
            </a:pP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Η δύναμη </a:t>
            </a:r>
            <a:r>
              <a:rPr lang="el-GR" sz="2000" b="1" dirty="0" err="1">
                <a:solidFill>
                  <a:srgbClr val="FF0000"/>
                </a:solidFill>
                <a:effectLst>
                  <a:outerShdw blurRad="38100" dist="38100" dir="2700000" algn="tl">
                    <a:srgbClr val="000000">
                      <a:alpha val="43137"/>
                    </a:srgbClr>
                  </a:outerShdw>
                </a:effectLst>
                <a:latin typeface="Trebuchet MS" panose="020B0603020202020204" pitchFamily="34" charset="0"/>
              </a:rPr>
              <a:t>Coulomb</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 είναι περίπου 10</a:t>
            </a:r>
            <a:r>
              <a:rPr lang="el-GR" sz="2000" b="1" baseline="30000" dirty="0">
                <a:solidFill>
                  <a:srgbClr val="FF0000"/>
                </a:solidFill>
                <a:effectLst>
                  <a:outerShdw blurRad="38100" dist="38100" dir="2700000" algn="tl">
                    <a:srgbClr val="000000">
                      <a:alpha val="43137"/>
                    </a:srgbClr>
                  </a:outerShdw>
                </a:effectLst>
                <a:latin typeface="Trebuchet MS" panose="020B0603020202020204" pitchFamily="34" charset="0"/>
              </a:rPr>
              <a:t>39</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 </a:t>
            </a:r>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 </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φορές </a:t>
            </a: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μεγαλύτερη από τη δύναμη παγκόσμιας έλξης, γι' αυτό επικρατεί και οικοδομεί τον μικρόκοσμο.</a:t>
            </a:r>
          </a:p>
        </p:txBody>
      </p:sp>
      <p:sp>
        <p:nvSpPr>
          <p:cNvPr id="11" name="Ορθογώνιο 10"/>
          <p:cNvSpPr/>
          <p:nvPr/>
        </p:nvSpPr>
        <p:spPr>
          <a:xfrm>
            <a:off x="1209057" y="4880091"/>
            <a:ext cx="6725886" cy="1015663"/>
          </a:xfrm>
          <a:prstGeom prst="rect">
            <a:avLst/>
          </a:prstGeom>
        </p:spPr>
        <p:txBody>
          <a:bodyPr wrap="square">
            <a:spAutoFit/>
          </a:bodyPr>
          <a:lstStyle/>
          <a:p>
            <a:pPr>
              <a:lnSpc>
                <a:spcPct val="150000"/>
              </a:lnSpc>
            </a:pPr>
            <a:r>
              <a:rPr lang="el-GR" sz="2000" dirty="0" smtClean="0">
                <a:latin typeface="Trebuchet MS" panose="020B0603020202020204" pitchFamily="34" charset="0"/>
              </a:rPr>
              <a:t>Ο υπολογισμός </a:t>
            </a:r>
            <a:r>
              <a:rPr lang="el-GR" sz="2000" dirty="0">
                <a:latin typeface="Trebuchet MS" panose="020B0603020202020204" pitchFamily="34" charset="0"/>
              </a:rPr>
              <a:t>της υποθετικής μάζας </a:t>
            </a:r>
            <a:r>
              <a:rPr lang="el-GR" sz="2000" i="1" dirty="0" err="1">
                <a:latin typeface="Trebuchet MS" panose="020B0603020202020204" pitchFamily="34" charset="0"/>
              </a:rPr>
              <a:t>m</a:t>
            </a:r>
            <a:r>
              <a:rPr lang="el-GR" sz="2000" dirty="0" err="1">
                <a:latin typeface="Trebuchet MS" panose="020B0603020202020204" pitchFamily="34" charset="0"/>
              </a:rPr>
              <a:t>′</a:t>
            </a:r>
            <a:r>
              <a:rPr lang="el-GR" sz="2000" baseline="-25000" dirty="0" err="1">
                <a:latin typeface="Trebuchet MS" panose="020B0603020202020204" pitchFamily="34" charset="0"/>
              </a:rPr>
              <a:t>p</a:t>
            </a:r>
            <a:r>
              <a:rPr lang="el-GR" sz="2000" dirty="0">
                <a:latin typeface="Trebuchet MS" panose="020B0603020202020204" pitchFamily="34" charset="0"/>
              </a:rPr>
              <a:t> του </a:t>
            </a:r>
            <a:r>
              <a:rPr lang="el-GR" sz="2000" dirty="0" smtClean="0">
                <a:latin typeface="Trebuchet MS" panose="020B0603020202020204" pitchFamily="34" charset="0"/>
              </a:rPr>
              <a:t>πυρήνα μάς δίνει ως αποτέλεσμα  </a:t>
            </a:r>
            <a:endParaRPr lang="el-GR" sz="2000" dirty="0">
              <a:latin typeface="Trebuchet MS" panose="020B0603020202020204" pitchFamily="34" charset="0"/>
            </a:endParaRPr>
          </a:p>
        </p:txBody>
      </p:sp>
      <p:sp>
        <p:nvSpPr>
          <p:cNvPr id="13" name="TextBox 12"/>
          <p:cNvSpPr txBox="1"/>
          <p:nvPr/>
        </p:nvSpPr>
        <p:spPr>
          <a:xfrm>
            <a:off x="3722475" y="5440940"/>
            <a:ext cx="2531870" cy="400110"/>
          </a:xfrm>
          <a:prstGeom prst="rect">
            <a:avLst/>
          </a:prstGeom>
          <a:noFill/>
        </p:spPr>
        <p:txBody>
          <a:bodyPr wrap="square" rtlCol="0">
            <a:spAutoFit/>
          </a:bodyPr>
          <a:lstStyle/>
          <a:p>
            <a:r>
              <a:rPr lang="el-GR" sz="2000" b="1" i="1" dirty="0" err="1" smtClean="0">
                <a:solidFill>
                  <a:srgbClr val="FF0000"/>
                </a:solidFill>
                <a:effectLst>
                  <a:outerShdw blurRad="38100" dist="38100" dir="2700000" algn="tl">
                    <a:srgbClr val="000000">
                      <a:alpha val="43137"/>
                    </a:srgbClr>
                  </a:outerShdw>
                </a:effectLst>
                <a:latin typeface="Trebuchet MS" panose="020B0603020202020204" pitchFamily="34" charset="0"/>
              </a:rPr>
              <a:t>m</a:t>
            </a:r>
            <a:r>
              <a:rPr lang="el-GR" sz="2000" b="1" dirty="0" err="1" smtClean="0">
                <a:solidFill>
                  <a:srgbClr val="FF0000"/>
                </a:solidFill>
                <a:effectLst>
                  <a:outerShdw blurRad="38100" dist="38100" dir="2700000" algn="tl">
                    <a:srgbClr val="000000">
                      <a:alpha val="43137"/>
                    </a:srgbClr>
                  </a:outerShdw>
                </a:effectLst>
                <a:latin typeface="Trebuchet MS" panose="020B0603020202020204" pitchFamily="34" charset="0"/>
              </a:rPr>
              <a:t>′</a:t>
            </a:r>
            <a:r>
              <a:rPr lang="el-GR" sz="2000" b="1" baseline="-25000" dirty="0" err="1" smtClean="0">
                <a:solidFill>
                  <a:srgbClr val="FF0000"/>
                </a:solidFill>
                <a:effectLst>
                  <a:outerShdw blurRad="38100" dist="38100" dir="2700000" algn="tl">
                    <a:srgbClr val="000000">
                      <a:alpha val="43137"/>
                    </a:srgbClr>
                  </a:outerShdw>
                </a:effectLst>
                <a:latin typeface="Trebuchet MS" panose="020B0603020202020204" pitchFamily="34" charset="0"/>
              </a:rPr>
              <a:t>p</a:t>
            </a:r>
            <a:r>
              <a:rPr lang="el-GR" sz="2000" b="1" baseline="-25000" dirty="0" smtClean="0">
                <a:solidFill>
                  <a:srgbClr val="FF0000"/>
                </a:solidFill>
                <a:effectLst>
                  <a:outerShdw blurRad="38100" dist="38100" dir="2700000" algn="tl">
                    <a:srgbClr val="000000">
                      <a:alpha val="43137"/>
                    </a:srgbClr>
                  </a:outerShdw>
                </a:effectLst>
                <a:latin typeface="Trebuchet MS" panose="020B0603020202020204" pitchFamily="34" charset="0"/>
              </a:rPr>
              <a:t> </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 =  3,8.10</a:t>
            </a:r>
            <a:r>
              <a:rPr lang="el-GR" sz="2000" b="1" baseline="30000" dirty="0" smtClean="0">
                <a:solidFill>
                  <a:srgbClr val="FF0000"/>
                </a:solidFill>
                <a:effectLst>
                  <a:outerShdw blurRad="38100" dist="38100" dir="2700000" algn="tl">
                    <a:srgbClr val="000000">
                      <a:alpha val="43137"/>
                    </a:srgbClr>
                  </a:outerShdw>
                </a:effectLst>
                <a:latin typeface="Trebuchet MS" panose="020B0603020202020204" pitchFamily="34" charset="0"/>
              </a:rPr>
              <a:t>12</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 </a:t>
            </a:r>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kg.</a:t>
            </a:r>
            <a:endParaRPr lang="el-GR" sz="20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3563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47" presetClass="entr" presetSubtype="0" fill="hold" grpId="0" nodeType="afterEffect">
                                  <p:stCondLst>
                                    <p:cond delay="50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par>
                          <p:cTn id="19" fill="hold">
                            <p:stCondLst>
                              <p:cond delay="500"/>
                            </p:stCondLst>
                            <p:childTnLst>
                              <p:par>
                                <p:cTn id="20" presetID="47" presetClass="entr" presetSubtype="0" fill="hold" grpId="0" nodeType="afterEffect">
                                  <p:stCondLst>
                                    <p:cond delay="50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500"/>
                                        <p:tgtEl>
                                          <p:spTgt spid="9"/>
                                        </p:tgtEl>
                                      </p:cBhvr>
                                    </p:animEffect>
                                  </p:childTnLst>
                                </p:cTn>
                              </p:par>
                            </p:childTnLst>
                          </p:cTn>
                        </p:par>
                        <p:par>
                          <p:cTn id="30" fill="hold">
                            <p:stCondLst>
                              <p:cond delay="500"/>
                            </p:stCondLst>
                            <p:childTnLst>
                              <p:par>
                                <p:cTn id="31" presetID="10" presetClass="entr" presetSubtype="0" fill="hold" grpId="0" nodeType="afterEffect">
                                  <p:stCondLst>
                                    <p:cond delay="50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500"/>
                                        <p:tgtEl>
                                          <p:spTgt spid="11"/>
                                        </p:tgtEl>
                                      </p:cBhvr>
                                    </p:animEffect>
                                  </p:childTnLst>
                                </p:cTn>
                              </p:par>
                            </p:childTnLst>
                          </p:cTn>
                        </p:par>
                        <p:par>
                          <p:cTn id="39" fill="hold">
                            <p:stCondLst>
                              <p:cond delay="500"/>
                            </p:stCondLst>
                            <p:childTnLst>
                              <p:par>
                                <p:cTn id="40" presetID="47" presetClass="entr" presetSubtype="0" fill="hold" grpId="0" nodeType="afterEffect">
                                  <p:stCondLst>
                                    <p:cond delay="50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16</a:t>
            </a:fld>
            <a:endParaRPr lang="el-GR" dirty="0">
              <a:solidFill>
                <a:prstClr val="black"/>
              </a:solidFill>
            </a:endParaRPr>
          </a:p>
        </p:txBody>
      </p:sp>
      <p:sp>
        <p:nvSpPr>
          <p:cNvPr id="4" name="TextBox 3"/>
          <p:cNvSpPr txBox="1"/>
          <p:nvPr/>
        </p:nvSpPr>
        <p:spPr>
          <a:xfrm>
            <a:off x="1145905" y="334586"/>
            <a:ext cx="6984776" cy="707886"/>
          </a:xfrm>
          <a:prstGeom prst="rect">
            <a:avLst/>
          </a:prstGeom>
          <a:noFill/>
        </p:spPr>
        <p:txBody>
          <a:bodyPr wrap="square">
            <a:spAutoFit/>
          </a:bodyPr>
          <a:lstStyle>
            <a:lvl1pPr algn="ctr">
              <a:defRPr sz="2400" b="1">
                <a:solidFill>
                  <a:schemeClr val="tx1"/>
                </a:solidFill>
                <a:latin typeface="Comic Sans MS" pitchFamily="66" charset="0"/>
              </a:defRPr>
            </a:lvl1pPr>
            <a:lvl2pPr marL="742950" indent="-285750" algn="ctr">
              <a:defRPr sz="2400" b="1">
                <a:solidFill>
                  <a:schemeClr val="tx1"/>
                </a:solidFill>
                <a:latin typeface="Comic Sans MS" pitchFamily="66" charset="0"/>
              </a:defRPr>
            </a:lvl2pPr>
            <a:lvl3pPr marL="1143000" indent="-228600" algn="ctr">
              <a:defRPr sz="2400" b="1">
                <a:solidFill>
                  <a:schemeClr val="tx1"/>
                </a:solidFill>
                <a:latin typeface="Comic Sans MS" pitchFamily="66" charset="0"/>
              </a:defRPr>
            </a:lvl3pPr>
            <a:lvl4pPr marL="1600200" indent="-228600" algn="ctr">
              <a:defRPr sz="2400" b="1">
                <a:solidFill>
                  <a:schemeClr val="tx1"/>
                </a:solidFill>
                <a:latin typeface="Comic Sans MS" pitchFamily="66" charset="0"/>
              </a:defRPr>
            </a:lvl4pPr>
            <a:lvl5pPr marL="2057400" indent="-228600" algn="ctr">
              <a:defRPr sz="2400" b="1">
                <a:solidFill>
                  <a:schemeClr val="tx1"/>
                </a:solidFill>
                <a:latin typeface="Comic Sans MS" pitchFamily="66" charset="0"/>
              </a:defRPr>
            </a:lvl5pPr>
            <a:lvl6pPr marL="2514600" indent="-228600" algn="ctr" fontAlgn="base">
              <a:spcBef>
                <a:spcPct val="0"/>
              </a:spcBef>
              <a:spcAft>
                <a:spcPct val="0"/>
              </a:spcAft>
              <a:defRPr sz="2400" b="1">
                <a:solidFill>
                  <a:schemeClr val="tx1"/>
                </a:solidFill>
                <a:latin typeface="Comic Sans MS" pitchFamily="66" charset="0"/>
              </a:defRPr>
            </a:lvl6pPr>
            <a:lvl7pPr marL="2971800" indent="-228600" algn="ctr" fontAlgn="base">
              <a:spcBef>
                <a:spcPct val="0"/>
              </a:spcBef>
              <a:spcAft>
                <a:spcPct val="0"/>
              </a:spcAft>
              <a:defRPr sz="2400" b="1">
                <a:solidFill>
                  <a:schemeClr val="tx1"/>
                </a:solidFill>
                <a:latin typeface="Comic Sans MS" pitchFamily="66" charset="0"/>
              </a:defRPr>
            </a:lvl7pPr>
            <a:lvl8pPr marL="3429000" indent="-228600" algn="ctr" fontAlgn="base">
              <a:spcBef>
                <a:spcPct val="0"/>
              </a:spcBef>
              <a:spcAft>
                <a:spcPct val="0"/>
              </a:spcAft>
              <a:defRPr sz="2400" b="1">
                <a:solidFill>
                  <a:schemeClr val="tx1"/>
                </a:solidFill>
                <a:latin typeface="Comic Sans MS" pitchFamily="66" charset="0"/>
              </a:defRPr>
            </a:lvl8pPr>
            <a:lvl9pPr marL="3886200" indent="-228600" algn="ctr" fontAlgn="base">
              <a:spcBef>
                <a:spcPct val="0"/>
              </a:spcBef>
              <a:spcAft>
                <a:spcPct val="0"/>
              </a:spcAft>
              <a:defRPr sz="2400" b="1">
                <a:solidFill>
                  <a:schemeClr val="tx1"/>
                </a:solidFill>
                <a:latin typeface="Comic Sans MS" pitchFamily="66" charset="0"/>
              </a:defRPr>
            </a:lvl9pPr>
          </a:lstStyle>
          <a:p>
            <a:r>
              <a:rPr lang="el-GR" altLang="el-GR" sz="2000" dirty="0">
                <a:solidFill>
                  <a:srgbClr val="800000"/>
                </a:solidFill>
                <a:effectLst>
                  <a:outerShdw blurRad="38100" dist="38100" dir="2700000" algn="tl">
                    <a:srgbClr val="000000"/>
                  </a:outerShdw>
                </a:effectLst>
              </a:rPr>
              <a:t>Παρακάτω δίνονται μερικές διευθύνσεις όπου μπορείτε να βρείτε αναρτήσεις με </a:t>
            </a:r>
            <a:r>
              <a:rPr lang="el-GR" altLang="el-GR" sz="2000" dirty="0" smtClean="0">
                <a:solidFill>
                  <a:srgbClr val="800000"/>
                </a:solidFill>
                <a:effectLst>
                  <a:outerShdw blurRad="38100" dist="38100" dir="2700000" algn="tl">
                    <a:srgbClr val="000000"/>
                  </a:outerShdw>
                </a:effectLst>
              </a:rPr>
              <a:t>θέμα « Νόμος του </a:t>
            </a:r>
            <a:r>
              <a:rPr lang="en-US" altLang="el-GR" sz="2000" dirty="0" smtClean="0">
                <a:solidFill>
                  <a:srgbClr val="800000"/>
                </a:solidFill>
                <a:effectLst>
                  <a:outerShdw blurRad="38100" dist="38100" dir="2700000" algn="tl">
                    <a:srgbClr val="000000"/>
                  </a:outerShdw>
                </a:effectLst>
              </a:rPr>
              <a:t>Coulomb </a:t>
            </a:r>
            <a:r>
              <a:rPr lang="el-GR" altLang="el-GR" sz="2000" dirty="0" smtClean="0">
                <a:solidFill>
                  <a:srgbClr val="800000"/>
                </a:solidFill>
                <a:effectLst>
                  <a:outerShdw blurRad="38100" dist="38100" dir="2700000" algn="tl">
                    <a:srgbClr val="000000"/>
                  </a:outerShdw>
                </a:effectLst>
              </a:rPr>
              <a:t>».</a:t>
            </a:r>
            <a:endParaRPr lang="el-GR" altLang="el-GR" sz="2000" dirty="0">
              <a:solidFill>
                <a:srgbClr val="800000"/>
              </a:solidFill>
              <a:effectLst>
                <a:outerShdw blurRad="38100" dist="38100" dir="2700000" algn="tl">
                  <a:srgbClr val="000000"/>
                </a:outerShdw>
              </a:effectLst>
            </a:endParaRPr>
          </a:p>
        </p:txBody>
      </p:sp>
      <p:sp>
        <p:nvSpPr>
          <p:cNvPr id="5" name="Ορθογώνιο 4"/>
          <p:cNvSpPr/>
          <p:nvPr/>
        </p:nvSpPr>
        <p:spPr>
          <a:xfrm>
            <a:off x="612252" y="1268760"/>
            <a:ext cx="7920188" cy="4431983"/>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el-GR" altLang="el-GR" b="1" dirty="0" smtClean="0">
                <a:latin typeface="Comic Sans MS" pitchFamily="66" charset="0"/>
              </a:rPr>
              <a:t>Μια παρουσίαση με προσομοίωση στην ιστοσελίδα «Φυσική και Φωτογραφία» του Ηλία </a:t>
            </a:r>
            <a:r>
              <a:rPr lang="el-GR" altLang="el-GR" b="1" dirty="0" err="1" smtClean="0">
                <a:latin typeface="Comic Sans MS" pitchFamily="66" charset="0"/>
              </a:rPr>
              <a:t>Σιτσανλή</a:t>
            </a:r>
            <a:r>
              <a:rPr lang="el-GR" altLang="el-GR" b="1" dirty="0" smtClean="0">
                <a:latin typeface="Comic Sans MS" pitchFamily="66" charset="0"/>
              </a:rPr>
              <a:t>  </a:t>
            </a:r>
            <a:r>
              <a:rPr lang="el-GR" altLang="el-GR" b="1" dirty="0" smtClean="0">
                <a:latin typeface="Comic Sans MS" pitchFamily="66" charset="0"/>
                <a:hlinkClick r:id="rId2"/>
              </a:rPr>
              <a:t>εδώ</a:t>
            </a:r>
            <a:r>
              <a:rPr lang="el-GR" altLang="el-GR" b="1" dirty="0" smtClean="0">
                <a:latin typeface="Comic Sans MS" pitchFamily="66" charset="0"/>
              </a:rPr>
              <a:t>.</a:t>
            </a:r>
          </a:p>
          <a:p>
            <a:pPr algn="just"/>
            <a:endParaRPr lang="el-GR" sz="1200" b="1" dirty="0" smtClean="0">
              <a:latin typeface="Comic Sans MS" panose="030F0702030302020204" pitchFamily="66" charset="0"/>
            </a:endParaRPr>
          </a:p>
          <a:p>
            <a:pPr marL="342900" indent="-342900" algn="just">
              <a:buFont typeface="Arial" pitchFamily="34" charset="0"/>
              <a:buChar char="•"/>
            </a:pPr>
            <a:r>
              <a:rPr lang="el-GR" b="1" dirty="0" smtClean="0">
                <a:latin typeface="Comic Sans MS" panose="030F0702030302020204" pitchFamily="66" charset="0"/>
              </a:rPr>
              <a:t>Μια διαδικτυακή παρουσίαση από το Σταύρο </a:t>
            </a:r>
            <a:r>
              <a:rPr lang="el-GR" b="1" dirty="0" err="1" smtClean="0">
                <a:latin typeface="Comic Sans MS" panose="030F0702030302020204" pitchFamily="66" charset="0"/>
              </a:rPr>
              <a:t>Λουβερδή</a:t>
            </a:r>
            <a:r>
              <a:rPr lang="el-GR" b="1" dirty="0" smtClean="0">
                <a:latin typeface="Comic Sans MS" panose="030F0702030302020204" pitchFamily="66" charset="0"/>
              </a:rPr>
              <a:t>  </a:t>
            </a:r>
            <a:r>
              <a:rPr lang="el-GR" b="1" dirty="0" smtClean="0">
                <a:latin typeface="Comic Sans MS" panose="030F0702030302020204" pitchFamily="66" charset="0"/>
                <a:hlinkClick r:id="rId3"/>
              </a:rPr>
              <a:t>εδώ</a:t>
            </a:r>
            <a:r>
              <a:rPr lang="en-US" b="1" dirty="0" smtClean="0">
                <a:latin typeface="Comic Sans MS" panose="030F0702030302020204" pitchFamily="66" charset="0"/>
              </a:rPr>
              <a:t>.</a:t>
            </a:r>
            <a:endParaRPr lang="el-GR" b="1" dirty="0" smtClean="0">
              <a:latin typeface="Comic Sans MS" panose="030F0702030302020204" pitchFamily="66" charset="0"/>
            </a:endParaRPr>
          </a:p>
          <a:p>
            <a:pPr marL="342900" indent="-342900" algn="just">
              <a:buFont typeface="Arial" pitchFamily="34" charset="0"/>
              <a:buChar char="•"/>
            </a:pPr>
            <a:endParaRPr lang="el-GR" sz="1200" b="1" dirty="0">
              <a:latin typeface="Comic Sans MS" panose="030F0702030302020204" pitchFamily="66" charset="0"/>
            </a:endParaRPr>
          </a:p>
          <a:p>
            <a:pPr marL="342900" indent="-342900" algn="just">
              <a:buFont typeface="Arial" pitchFamily="34" charset="0"/>
              <a:buChar char="•"/>
            </a:pPr>
            <a:r>
              <a:rPr lang="el-GR" b="1" dirty="0" smtClean="0">
                <a:latin typeface="Comic Sans MS" panose="030F0702030302020204" pitchFamily="66" charset="0"/>
              </a:rPr>
              <a:t>Πειραματική εφαρμογή του νόμου από το Πανεπιστήμιο </a:t>
            </a:r>
            <a:r>
              <a:rPr lang="en-US" b="1" dirty="0" smtClean="0">
                <a:latin typeface="Comic Sans MS" panose="030F0702030302020204" pitchFamily="66" charset="0"/>
              </a:rPr>
              <a:t>UCLA</a:t>
            </a:r>
            <a:r>
              <a:rPr lang="el-GR" b="1" dirty="0" smtClean="0">
                <a:latin typeface="Comic Sans MS" panose="030F0702030302020204" pitchFamily="66" charset="0"/>
              </a:rPr>
              <a:t>  </a:t>
            </a:r>
            <a:r>
              <a:rPr lang="el-GR" b="1" dirty="0" smtClean="0">
                <a:latin typeface="Comic Sans MS" panose="030F0702030302020204" pitchFamily="66" charset="0"/>
                <a:hlinkClick r:id="rId4"/>
              </a:rPr>
              <a:t>εδώ</a:t>
            </a:r>
            <a:r>
              <a:rPr lang="el-GR" b="1" dirty="0" smtClean="0">
                <a:latin typeface="Comic Sans MS" panose="030F0702030302020204" pitchFamily="66" charset="0"/>
              </a:rPr>
              <a:t>.</a:t>
            </a:r>
          </a:p>
          <a:p>
            <a:pPr marL="342900" indent="-342900" algn="just">
              <a:buFont typeface="Arial" pitchFamily="34" charset="0"/>
              <a:buChar char="•"/>
            </a:pPr>
            <a:endParaRPr lang="el-GR" sz="1200" b="1" dirty="0">
              <a:latin typeface="Comic Sans MS" panose="030F0702030302020204" pitchFamily="66" charset="0"/>
            </a:endParaRPr>
          </a:p>
          <a:p>
            <a:pPr marL="342900" indent="-342900" algn="just">
              <a:lnSpc>
                <a:spcPct val="150000"/>
              </a:lnSpc>
              <a:buFont typeface="Arial" pitchFamily="34" charset="0"/>
              <a:buChar char="•"/>
            </a:pPr>
            <a:r>
              <a:rPr lang="el-GR" b="1" dirty="0" smtClean="0">
                <a:latin typeface="Comic Sans MS" panose="030F0702030302020204" pitchFamily="66" charset="0"/>
              </a:rPr>
              <a:t>Παρουσίαση στο αμφιθέατρο του ΜΙΤ από τον καθηγητή </a:t>
            </a:r>
            <a:r>
              <a:rPr lang="en-US" b="1" dirty="0" smtClean="0">
                <a:latin typeface="Comic Sans MS" panose="030F0702030302020204" pitchFamily="66" charset="0"/>
              </a:rPr>
              <a:t>Walter Lewin </a:t>
            </a:r>
            <a:r>
              <a:rPr lang="el-GR" b="1" dirty="0" smtClean="0">
                <a:latin typeface="Comic Sans MS" panose="030F0702030302020204" pitchFamily="66" charset="0"/>
              </a:rPr>
              <a:t> </a:t>
            </a:r>
            <a:r>
              <a:rPr lang="el-GR" b="1" dirty="0" smtClean="0">
                <a:latin typeface="Comic Sans MS" panose="030F0702030302020204" pitchFamily="66" charset="0"/>
                <a:hlinkClick r:id="rId5"/>
              </a:rPr>
              <a:t>εδώ</a:t>
            </a:r>
            <a:r>
              <a:rPr lang="el-GR" b="1" dirty="0" smtClean="0">
                <a:latin typeface="Comic Sans MS" panose="030F0702030302020204" pitchFamily="66" charset="0"/>
              </a:rPr>
              <a:t>.</a:t>
            </a:r>
          </a:p>
          <a:p>
            <a:pPr algn="just"/>
            <a:endParaRPr lang="el-GR" sz="1200" b="1" dirty="0" smtClean="0">
              <a:latin typeface="Comic Sans MS" panose="030F0702030302020204" pitchFamily="66" charset="0"/>
            </a:endParaRPr>
          </a:p>
          <a:p>
            <a:pPr marL="342900" indent="-342900" algn="just">
              <a:lnSpc>
                <a:spcPct val="150000"/>
              </a:lnSpc>
              <a:buFont typeface="Arial" pitchFamily="34" charset="0"/>
              <a:buChar char="•"/>
            </a:pPr>
            <a:r>
              <a:rPr lang="el-GR" b="1" dirty="0">
                <a:latin typeface="Comic Sans MS" panose="030F0702030302020204" pitchFamily="66" charset="0"/>
              </a:rPr>
              <a:t>Πειραματική πρόταση των </a:t>
            </a:r>
            <a:r>
              <a:rPr lang="el-GR" b="1" dirty="0" smtClean="0">
                <a:latin typeface="Comic Sans MS" panose="030F0702030302020204" pitchFamily="66" charset="0"/>
              </a:rPr>
              <a:t>Ι</a:t>
            </a:r>
            <a:r>
              <a:rPr lang="el-GR" b="1" dirty="0">
                <a:latin typeface="Comic Sans MS" panose="030F0702030302020204" pitchFamily="66" charset="0"/>
              </a:rPr>
              <a:t>. </a:t>
            </a:r>
            <a:r>
              <a:rPr lang="el-GR" b="1" dirty="0" err="1">
                <a:latin typeface="Comic Sans MS" panose="030F0702030302020204" pitchFamily="66" charset="0"/>
              </a:rPr>
              <a:t>Γάτσιου</a:t>
            </a:r>
            <a:r>
              <a:rPr lang="el-GR" b="1" dirty="0">
                <a:latin typeface="Comic Sans MS" panose="030F0702030302020204" pitchFamily="66" charset="0"/>
              </a:rPr>
              <a:t> και Ν. </a:t>
            </a:r>
            <a:r>
              <a:rPr lang="el-GR" b="1" dirty="0" err="1">
                <a:latin typeface="Comic Sans MS" panose="030F0702030302020204" pitchFamily="66" charset="0"/>
              </a:rPr>
              <a:t>Παπασταματίου</a:t>
            </a:r>
            <a:r>
              <a:rPr lang="el-GR" b="1" dirty="0">
                <a:latin typeface="Comic Sans MS" panose="030F0702030302020204" pitchFamily="66" charset="0"/>
              </a:rPr>
              <a:t> σε </a:t>
            </a:r>
            <a:r>
              <a:rPr lang="en-US" b="1" dirty="0">
                <a:latin typeface="Comic Sans MS" panose="030F0702030302020204" pitchFamily="66" charset="0"/>
              </a:rPr>
              <a:t>pdf </a:t>
            </a:r>
            <a:r>
              <a:rPr lang="el-GR" b="1" dirty="0">
                <a:latin typeface="Comic Sans MS" panose="030F0702030302020204" pitchFamily="66" charset="0"/>
              </a:rPr>
              <a:t>(σελ. 103) </a:t>
            </a:r>
            <a:r>
              <a:rPr lang="el-GR" b="1" dirty="0" smtClean="0">
                <a:latin typeface="Comic Sans MS" panose="030F0702030302020204" pitchFamily="66" charset="0"/>
              </a:rPr>
              <a:t> </a:t>
            </a:r>
            <a:r>
              <a:rPr lang="el-GR" b="1" dirty="0" smtClean="0">
                <a:latin typeface="Comic Sans MS" panose="030F0702030302020204" pitchFamily="66" charset="0"/>
                <a:hlinkClick r:id="rId6"/>
              </a:rPr>
              <a:t>εδώ</a:t>
            </a:r>
            <a:r>
              <a:rPr lang="el-GR" b="1" dirty="0">
                <a:latin typeface="Comic Sans MS" panose="030F0702030302020204" pitchFamily="66" charset="0"/>
              </a:rPr>
              <a:t>.</a:t>
            </a:r>
          </a:p>
          <a:p>
            <a:pPr algn="just"/>
            <a:endParaRPr lang="el-GR" sz="1200" b="1" dirty="0">
              <a:latin typeface="Comic Sans MS" panose="030F0702030302020204" pitchFamily="66" charset="0"/>
            </a:endParaRPr>
          </a:p>
          <a:p>
            <a:pPr marL="342900" indent="-342900" algn="just">
              <a:buFont typeface="Arial" pitchFamily="34" charset="0"/>
              <a:buChar char="•"/>
            </a:pPr>
            <a:r>
              <a:rPr lang="el-GR" b="1" dirty="0">
                <a:latin typeface="Comic Sans MS" panose="030F0702030302020204" pitchFamily="66" charset="0"/>
              </a:rPr>
              <a:t>Πολλές ασκήσεις </a:t>
            </a:r>
            <a:r>
              <a:rPr lang="el-GR" b="1" dirty="0" smtClean="0">
                <a:latin typeface="Comic Sans MS" panose="030F0702030302020204" pitchFamily="66" charset="0"/>
              </a:rPr>
              <a:t>συναδέλφων στο </a:t>
            </a:r>
            <a:r>
              <a:rPr lang="el-GR" b="1" dirty="0">
                <a:latin typeface="Comic Sans MS" panose="030F0702030302020204" pitchFamily="66" charset="0"/>
              </a:rPr>
              <a:t>«Υλικό Φυσικής – Χημείας» </a:t>
            </a:r>
            <a:r>
              <a:rPr lang="el-GR" b="1" dirty="0" smtClean="0">
                <a:latin typeface="Comic Sans MS" panose="030F0702030302020204" pitchFamily="66" charset="0"/>
              </a:rPr>
              <a:t> </a:t>
            </a:r>
            <a:r>
              <a:rPr lang="el-GR" b="1" dirty="0" smtClean="0">
                <a:latin typeface="Comic Sans MS" panose="030F0702030302020204" pitchFamily="66" charset="0"/>
                <a:hlinkClick r:id="rId7"/>
              </a:rPr>
              <a:t>εδώ</a:t>
            </a:r>
            <a:r>
              <a:rPr lang="el-GR" b="1" dirty="0" smtClean="0">
                <a:latin typeface="Comic Sans MS" panose="030F0702030302020204" pitchFamily="66" charset="0"/>
              </a:rPr>
              <a:t>.</a:t>
            </a:r>
          </a:p>
        </p:txBody>
      </p:sp>
    </p:spTree>
    <p:extLst>
      <p:ext uri="{BB962C8B-B14F-4D97-AF65-F5344CB8AC3E}">
        <p14:creationId xmlns:p14="http://schemas.microsoft.com/office/powerpoint/2010/main" val="2607778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20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20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20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additive="base">
                                        <p:cTn id="31" dur="2000" fill="hold"/>
                                        <p:tgtEl>
                                          <p:spTgt spid="5">
                                            <p:txEl>
                                              <p:pRg st="6" end="6"/>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 calcmode="lin" valueType="num">
                                      <p:cBhvr additive="base">
                                        <p:cTn id="37" dur="2000" fill="hold"/>
                                        <p:tgtEl>
                                          <p:spTgt spid="5">
                                            <p:txEl>
                                              <p:pRg st="8" end="8"/>
                                            </p:txEl>
                                          </p:spTgt>
                                        </p:tgtEl>
                                        <p:attrNameLst>
                                          <p:attrName>ppt_x</p:attrName>
                                        </p:attrNameLst>
                                      </p:cBhvr>
                                      <p:tavLst>
                                        <p:tav tm="0">
                                          <p:val>
                                            <p:strVal val="0-#ppt_w/2"/>
                                          </p:val>
                                        </p:tav>
                                        <p:tav tm="100000">
                                          <p:val>
                                            <p:strVal val="#ppt_x"/>
                                          </p:val>
                                        </p:tav>
                                      </p:tavLst>
                                    </p:anim>
                                    <p:anim calcmode="lin" valueType="num">
                                      <p:cBhvr additive="base">
                                        <p:cTn id="38" dur="2000" fill="hold"/>
                                        <p:tgtEl>
                                          <p:spTgt spid="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anim calcmode="lin" valueType="num">
                                      <p:cBhvr additive="base">
                                        <p:cTn id="43" dur="2000" fill="hold"/>
                                        <p:tgtEl>
                                          <p:spTgt spid="5">
                                            <p:txEl>
                                              <p:pRg st="10" end="10"/>
                                            </p:txEl>
                                          </p:spTgt>
                                        </p:tgtEl>
                                        <p:attrNameLst>
                                          <p:attrName>ppt_x</p:attrName>
                                        </p:attrNameLst>
                                      </p:cBhvr>
                                      <p:tavLst>
                                        <p:tav tm="0">
                                          <p:val>
                                            <p:strVal val="0-#ppt_w/2"/>
                                          </p:val>
                                        </p:tav>
                                        <p:tav tm="100000">
                                          <p:val>
                                            <p:strVal val="#ppt_x"/>
                                          </p:val>
                                        </p:tav>
                                      </p:tavLst>
                                    </p:anim>
                                    <p:anim calcmode="lin" valueType="num">
                                      <p:cBhvr additive="base">
                                        <p:cTn id="44" dur="2000" fill="hold"/>
                                        <p:tgtEl>
                                          <p:spTgt spid="5">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smtClean="0">
                <a:solidFill>
                  <a:schemeClr val="tx1"/>
                </a:solidFill>
              </a:rPr>
              <a:t>Μερκούρης Παναγιωτόπουλος – Φυσικός    </a:t>
            </a:r>
            <a:r>
              <a:rPr lang="en-US" dirty="0" smtClean="0">
                <a:solidFill>
                  <a:schemeClr val="tx1"/>
                </a:solidFill>
              </a:rPr>
              <a:t>www.merkopanas.blogspot.gr</a:t>
            </a:r>
            <a:endParaRPr lang="el-GR" dirty="0">
              <a:solidFill>
                <a:schemeClr val="tx1"/>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schemeClr val="tx1"/>
                </a:solidFill>
              </a:rPr>
              <a:pPr/>
              <a:t>17</a:t>
            </a:fld>
            <a:endParaRPr lang="el-GR" dirty="0">
              <a:solidFill>
                <a:schemeClr val="tx1"/>
              </a:solidFill>
            </a:endParaRPr>
          </a:p>
        </p:txBody>
      </p:sp>
      <p:sp>
        <p:nvSpPr>
          <p:cNvPr id="4" name="Text Box 4"/>
          <p:cNvSpPr txBox="1">
            <a:spLocks noChangeArrowheads="1"/>
          </p:cNvSpPr>
          <p:nvPr/>
        </p:nvSpPr>
        <p:spPr bwMode="auto">
          <a:xfrm>
            <a:off x="1547664" y="1018183"/>
            <a:ext cx="5832648" cy="95410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ct val="50000"/>
              </a:spcBef>
              <a:defRPr/>
            </a:pPr>
            <a:r>
              <a:rPr lang="el-GR" altLang="el-GR" sz="2800" b="1" dirty="0">
                <a:solidFill>
                  <a:srgbClr val="800000"/>
                </a:solidFill>
                <a:effectLst>
                  <a:outerShdw blurRad="38100" dist="38100" dir="2700000" algn="tl">
                    <a:srgbClr val="000000"/>
                  </a:outerShdw>
                </a:effectLst>
                <a:latin typeface="Comic Sans MS" pitchFamily="66" charset="0"/>
              </a:rPr>
              <a:t>Ερωτήσεις </a:t>
            </a:r>
            <a:r>
              <a:rPr lang="el-GR" altLang="el-GR" sz="2800" b="1" dirty="0" smtClean="0">
                <a:solidFill>
                  <a:srgbClr val="800000"/>
                </a:solidFill>
                <a:effectLst>
                  <a:outerShdw blurRad="38100" dist="38100" dir="2700000" algn="tl">
                    <a:srgbClr val="000000"/>
                  </a:outerShdw>
                </a:effectLst>
                <a:latin typeface="Comic Sans MS" pitchFamily="66" charset="0"/>
              </a:rPr>
              <a:t>στ</a:t>
            </a:r>
            <a:r>
              <a:rPr lang="en-US" altLang="el-GR" sz="2800" b="1" dirty="0" smtClean="0">
                <a:solidFill>
                  <a:srgbClr val="800000"/>
                </a:solidFill>
                <a:effectLst>
                  <a:outerShdw blurRad="38100" dist="38100" dir="2700000" algn="tl">
                    <a:srgbClr val="000000"/>
                  </a:outerShdw>
                </a:effectLst>
                <a:latin typeface="Comic Sans MS" pitchFamily="66" charset="0"/>
              </a:rPr>
              <a:t>o</a:t>
            </a:r>
            <a:r>
              <a:rPr lang="el-GR" altLang="el-GR" sz="2800" b="1" dirty="0" smtClean="0">
                <a:solidFill>
                  <a:srgbClr val="800000"/>
                </a:solidFill>
                <a:effectLst>
                  <a:outerShdw blurRad="38100" dist="38100" dir="2700000" algn="tl">
                    <a:srgbClr val="000000"/>
                  </a:outerShdw>
                </a:effectLst>
                <a:latin typeface="Comic Sans MS" pitchFamily="66" charset="0"/>
              </a:rPr>
              <a:t> </a:t>
            </a:r>
            <a:r>
              <a:rPr lang="el-GR" altLang="el-GR" sz="2800" b="1" dirty="0" smtClean="0">
                <a:solidFill>
                  <a:srgbClr val="FF0000"/>
                </a:solidFill>
                <a:effectLst>
                  <a:outerShdw blurRad="38100" dist="38100" dir="2700000" algn="tl">
                    <a:srgbClr val="000000"/>
                  </a:outerShdw>
                </a:effectLst>
                <a:latin typeface="Comic Sans MS" pitchFamily="66" charset="0"/>
              </a:rPr>
              <a:t>Νόμο του </a:t>
            </a:r>
            <a:r>
              <a:rPr lang="en-US" altLang="el-GR" sz="2800" b="1" dirty="0" smtClean="0">
                <a:solidFill>
                  <a:srgbClr val="FF0000"/>
                </a:solidFill>
                <a:effectLst>
                  <a:outerShdw blurRad="38100" dist="38100" dir="2700000" algn="tl">
                    <a:srgbClr val="000000"/>
                  </a:outerShdw>
                </a:effectLst>
                <a:latin typeface="Comic Sans MS" pitchFamily="66" charset="0"/>
              </a:rPr>
              <a:t>Coulomb </a:t>
            </a:r>
            <a:r>
              <a:rPr lang="el-GR" altLang="el-GR" sz="2800" b="1" dirty="0" smtClean="0">
                <a:solidFill>
                  <a:srgbClr val="800000"/>
                </a:solidFill>
                <a:effectLst>
                  <a:outerShdw blurRad="38100" dist="38100" dir="2700000" algn="tl">
                    <a:srgbClr val="000000"/>
                  </a:outerShdw>
                </a:effectLst>
                <a:latin typeface="Comic Sans MS" pitchFamily="66" charset="0"/>
              </a:rPr>
              <a:t>με </a:t>
            </a:r>
            <a:r>
              <a:rPr lang="el-GR" altLang="el-GR" sz="2800" b="1" dirty="0">
                <a:solidFill>
                  <a:srgbClr val="800000"/>
                </a:solidFill>
                <a:effectLst>
                  <a:outerShdw blurRad="38100" dist="38100" dir="2700000" algn="tl">
                    <a:srgbClr val="000000"/>
                  </a:outerShdw>
                </a:effectLst>
                <a:latin typeface="Comic Sans MS" pitchFamily="66" charset="0"/>
              </a:rPr>
              <a:t>το πρόγραμμα </a:t>
            </a:r>
            <a:r>
              <a:rPr lang="en-US" altLang="el-GR" sz="2800" b="1" dirty="0" smtClean="0">
                <a:solidFill>
                  <a:srgbClr val="800000"/>
                </a:solidFill>
                <a:effectLst>
                  <a:outerShdw blurRad="38100" dist="38100" dir="2700000" algn="tl">
                    <a:srgbClr val="000000"/>
                  </a:outerShdw>
                </a:effectLst>
                <a:latin typeface="Comic Sans MS" pitchFamily="66" charset="0"/>
              </a:rPr>
              <a:t>Hot </a:t>
            </a:r>
            <a:r>
              <a:rPr lang="en-US" altLang="el-GR" sz="2800" b="1" dirty="0">
                <a:solidFill>
                  <a:srgbClr val="800000"/>
                </a:solidFill>
                <a:effectLst>
                  <a:outerShdw blurRad="38100" dist="38100" dir="2700000" algn="tl">
                    <a:srgbClr val="000000"/>
                  </a:outerShdw>
                </a:effectLst>
                <a:latin typeface="Comic Sans MS" pitchFamily="66" charset="0"/>
              </a:rPr>
              <a:t>Potatoes</a:t>
            </a:r>
            <a:endParaRPr lang="el-GR" altLang="el-GR" sz="2800" b="1" dirty="0">
              <a:solidFill>
                <a:srgbClr val="800000"/>
              </a:solidFill>
              <a:effectLst>
                <a:outerShdw blurRad="38100" dist="38100" dir="2700000" algn="tl">
                  <a:srgbClr val="000000"/>
                </a:outerShdw>
              </a:effectLst>
              <a:latin typeface="Comic Sans MS" pitchFamily="66" charset="0"/>
            </a:endParaRPr>
          </a:p>
        </p:txBody>
      </p:sp>
      <p:sp>
        <p:nvSpPr>
          <p:cNvPr id="5" name="Text Box 5"/>
          <p:cNvSpPr txBox="1">
            <a:spLocks noChangeArrowheads="1"/>
          </p:cNvSpPr>
          <p:nvPr/>
        </p:nvSpPr>
        <p:spPr bwMode="auto">
          <a:xfrm>
            <a:off x="953141" y="3116292"/>
            <a:ext cx="702169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buFont typeface="Wingdings" pitchFamily="2" charset="2"/>
              <a:buChar char="Ø"/>
              <a:defRPr/>
            </a:pPr>
            <a:r>
              <a:rPr lang="el-GR" altLang="el-GR" sz="2400" b="1" dirty="0" smtClean="0">
                <a:latin typeface="Comic Sans MS" pitchFamily="66" charset="0"/>
              </a:rPr>
              <a:t>  </a:t>
            </a:r>
            <a:r>
              <a:rPr lang="el-GR" altLang="el-GR" sz="2000" b="1" dirty="0" smtClean="0">
                <a:latin typeface="Comic Sans MS" pitchFamily="66" charset="0"/>
              </a:rPr>
              <a:t>Ερωτήσεις </a:t>
            </a:r>
            <a:r>
              <a:rPr lang="el-GR" altLang="el-GR" sz="2000" b="1" dirty="0">
                <a:latin typeface="Comic Sans MS" pitchFamily="66" charset="0"/>
              </a:rPr>
              <a:t>Πολλαπλής </a:t>
            </a:r>
            <a:r>
              <a:rPr lang="el-GR" altLang="el-GR" sz="2000" b="1" dirty="0" smtClean="0">
                <a:latin typeface="Comic Sans MS" pitchFamily="66" charset="0"/>
              </a:rPr>
              <a:t>Επιλογής</a:t>
            </a:r>
            <a:r>
              <a:rPr lang="el-GR" altLang="el-GR" sz="2000" b="1" dirty="0">
                <a:latin typeface="Comic Sans MS" pitchFamily="66" charset="0"/>
              </a:rPr>
              <a:t> </a:t>
            </a:r>
            <a:r>
              <a:rPr lang="el-GR" altLang="el-GR" sz="2000" b="1" dirty="0" smtClean="0">
                <a:latin typeface="Comic Sans MS" pitchFamily="66" charset="0"/>
              </a:rPr>
              <a:t>(30 ερωτήσεις) </a:t>
            </a:r>
            <a:r>
              <a:rPr lang="el-GR" altLang="el-GR" sz="2000" b="1" dirty="0">
                <a:latin typeface="Comic Sans MS" pitchFamily="66" charset="0"/>
                <a:hlinkClick r:id="rId2"/>
              </a:rPr>
              <a:t>εδώ</a:t>
            </a:r>
            <a:r>
              <a:rPr lang="el-GR" altLang="el-GR" sz="2000" b="1" dirty="0" smtClean="0">
                <a:latin typeface="Comic Sans MS" pitchFamily="66" charset="0"/>
              </a:rPr>
              <a:t> </a:t>
            </a:r>
          </a:p>
          <a:p>
            <a:pPr>
              <a:spcBef>
                <a:spcPct val="50000"/>
              </a:spcBef>
              <a:defRPr/>
            </a:pPr>
            <a:r>
              <a:rPr lang="el-GR" altLang="el-GR" sz="2000" b="1" dirty="0" smtClean="0">
                <a:latin typeface="Comic Sans MS" pitchFamily="66" charset="0"/>
              </a:rPr>
              <a:t>     και </a:t>
            </a:r>
            <a:r>
              <a:rPr lang="el-GR" altLang="el-GR" sz="2000" b="1" dirty="0">
                <a:latin typeface="Comic Sans MS" pitchFamily="66" charset="0"/>
              </a:rPr>
              <a:t>(40 ερωτήσεις</a:t>
            </a:r>
            <a:r>
              <a:rPr lang="el-GR" altLang="el-GR" sz="2000" b="1" dirty="0" smtClean="0">
                <a:latin typeface="Comic Sans MS" pitchFamily="66" charset="0"/>
              </a:rPr>
              <a:t>) </a:t>
            </a:r>
            <a:r>
              <a:rPr lang="el-GR" altLang="el-GR" sz="2000" b="1" dirty="0" smtClean="0">
                <a:latin typeface="Comic Sans MS" pitchFamily="66" charset="0"/>
                <a:hlinkClick r:id="rId3"/>
              </a:rPr>
              <a:t>εδώ</a:t>
            </a:r>
            <a:endParaRPr lang="el-GR" altLang="el-GR" sz="2000" b="1" dirty="0">
              <a:latin typeface="Comic Sans MS" pitchFamily="66" charset="0"/>
            </a:endParaRPr>
          </a:p>
        </p:txBody>
      </p:sp>
      <p:sp>
        <p:nvSpPr>
          <p:cNvPr id="6" name="TextBox 5"/>
          <p:cNvSpPr txBox="1"/>
          <p:nvPr/>
        </p:nvSpPr>
        <p:spPr>
          <a:xfrm>
            <a:off x="1763688" y="1999893"/>
            <a:ext cx="5184576" cy="646331"/>
          </a:xfrm>
          <a:prstGeom prst="rect">
            <a:avLst/>
          </a:prstGeom>
          <a:noFill/>
        </p:spPr>
        <p:txBody>
          <a:bodyPr wrap="square" rtlCol="0">
            <a:spAutoFit/>
          </a:bodyPr>
          <a:lstStyle/>
          <a:p>
            <a:pPr algn="ctr"/>
            <a:r>
              <a:rPr lang="el-GR" dirty="0" smtClean="0">
                <a:latin typeface="Comic Sans MS" panose="030F0702030302020204" pitchFamily="66" charset="0"/>
              </a:rPr>
              <a:t>(Οι αναρτήσεις περιέχουν </a:t>
            </a:r>
            <a:r>
              <a:rPr lang="el-GR" dirty="0">
                <a:latin typeface="Comic Sans MS" panose="030F0702030302020204" pitchFamily="66" charset="0"/>
              </a:rPr>
              <a:t>ερωτήσεις και από </a:t>
            </a:r>
            <a:r>
              <a:rPr lang="el-GR" dirty="0" smtClean="0">
                <a:latin typeface="Comic Sans MS" panose="030F0702030302020204" pitchFamily="66" charset="0"/>
              </a:rPr>
              <a:t>άλλα θέματα του Ηλεκτροστατικού πεδίου)</a:t>
            </a:r>
            <a:endParaRPr lang="el-GR" dirty="0">
              <a:latin typeface="Comic Sans MS" panose="030F0702030302020204" pitchFamily="66" charset="0"/>
            </a:endParaRPr>
          </a:p>
        </p:txBody>
      </p:sp>
    </p:spTree>
    <p:extLst>
      <p:ext uri="{BB962C8B-B14F-4D97-AF65-F5344CB8AC3E}">
        <p14:creationId xmlns:p14="http://schemas.microsoft.com/office/powerpoint/2010/main" val="4042904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50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18</a:t>
            </a:fld>
            <a:endParaRPr lang="el-GR">
              <a:solidFill>
                <a:prstClr val="black">
                  <a:tint val="75000"/>
                </a:prstClr>
              </a:solidFill>
            </a:endParaRPr>
          </a:p>
        </p:txBody>
      </p:sp>
      <p:sp>
        <p:nvSpPr>
          <p:cNvPr id="4" name="Ορθογώνιο 3"/>
          <p:cNvSpPr/>
          <p:nvPr/>
        </p:nvSpPr>
        <p:spPr>
          <a:xfrm>
            <a:off x="1925289" y="293755"/>
            <a:ext cx="5136342" cy="707886"/>
          </a:xfrm>
          <a:prstGeom prst="rect">
            <a:avLst/>
          </a:prstGeom>
        </p:spPr>
        <p:txBody>
          <a:bodyPr wrap="none">
            <a:spAutoFit/>
          </a:bodyPr>
          <a:lstStyle/>
          <a:p>
            <a:r>
              <a:rPr lang="el-GR" sz="2400" b="1" dirty="0">
                <a:solidFill>
                  <a:srgbClr val="660033"/>
                </a:solidFill>
                <a:effectLst>
                  <a:outerShdw blurRad="38100" dist="38100" dir="2700000" algn="tl">
                    <a:srgbClr val="000000">
                      <a:alpha val="43137"/>
                    </a:srgbClr>
                  </a:outerShdw>
                </a:effectLst>
                <a:latin typeface="Comic Sans MS" panose="030F0702030302020204" pitchFamily="66" charset="0"/>
              </a:rPr>
              <a:t>Στρατηγική επίλυσης </a:t>
            </a:r>
            <a:r>
              <a:rPr lang="el-GR" sz="2400" b="1" dirty="0" smtClean="0">
                <a:solidFill>
                  <a:srgbClr val="660033"/>
                </a:solidFill>
                <a:effectLst>
                  <a:outerShdw blurRad="38100" dist="38100" dir="2700000" algn="tl">
                    <a:srgbClr val="000000">
                      <a:alpha val="43137"/>
                    </a:srgbClr>
                  </a:outerShdw>
                </a:effectLst>
                <a:latin typeface="Comic Sans MS" panose="030F0702030302020204" pitchFamily="66" charset="0"/>
              </a:rPr>
              <a:t>προβλημάτων</a:t>
            </a:r>
          </a:p>
          <a:p>
            <a:pPr algn="ctr"/>
            <a:r>
              <a:rPr lang="el-GR" sz="1600" b="1" dirty="0" smtClean="0">
                <a:solidFill>
                  <a:srgbClr val="660033"/>
                </a:solidFill>
                <a:effectLst>
                  <a:outerShdw blurRad="38100" dist="38100" dir="2700000" algn="tl">
                    <a:srgbClr val="000000">
                      <a:alpha val="43137"/>
                    </a:srgbClr>
                  </a:outerShdw>
                </a:effectLst>
                <a:latin typeface="Comic Sans MS" panose="030F0702030302020204" pitchFamily="66" charset="0"/>
              </a:rPr>
              <a:t>(σελ. 37)</a:t>
            </a:r>
          </a:p>
        </p:txBody>
      </p:sp>
      <p:sp>
        <p:nvSpPr>
          <p:cNvPr id="5" name="Ορθογώνιο 4"/>
          <p:cNvSpPr/>
          <p:nvPr/>
        </p:nvSpPr>
        <p:spPr>
          <a:xfrm>
            <a:off x="971600" y="908720"/>
            <a:ext cx="7200800" cy="4662815"/>
          </a:xfrm>
          <a:prstGeom prst="rect">
            <a:avLst/>
          </a:prstGeom>
        </p:spPr>
        <p:txBody>
          <a:bodyPr wrap="square">
            <a:spAutoFit/>
          </a:bodyPr>
          <a:lstStyle/>
          <a:p>
            <a:pPr algn="just">
              <a:lnSpc>
                <a:spcPct val="150000"/>
              </a:lnSpc>
            </a:pPr>
            <a:r>
              <a:rPr lang="el-GR" dirty="0">
                <a:solidFill>
                  <a:srgbClr val="1D1D1B"/>
                </a:solidFill>
                <a:latin typeface="Calibri" panose="020F0502020204030204" pitchFamily="34" charset="0"/>
              </a:rPr>
              <a:t>Για τον υπολογισμό </a:t>
            </a:r>
            <a:r>
              <a:rPr lang="el-GR" dirty="0" smtClean="0">
                <a:solidFill>
                  <a:srgbClr val="1D1D1B"/>
                </a:solidFill>
                <a:latin typeface="Calibri" panose="020F0502020204030204" pitchFamily="34" charset="0"/>
              </a:rPr>
              <a:t>ενός διανυσματικού μεγέθους όπως η δύναμη </a:t>
            </a:r>
            <a:r>
              <a:rPr lang="en-US" dirty="0" smtClean="0">
                <a:solidFill>
                  <a:srgbClr val="1D1D1B"/>
                </a:solidFill>
                <a:latin typeface="Calibri" panose="020F0502020204030204" pitchFamily="34" charset="0"/>
              </a:rPr>
              <a:t>Coulomb</a:t>
            </a:r>
            <a:r>
              <a:rPr lang="el-GR" dirty="0" smtClean="0">
                <a:solidFill>
                  <a:srgbClr val="1D1D1B"/>
                </a:solidFill>
                <a:latin typeface="Calibri" panose="020F0502020204030204" pitchFamily="34" charset="0"/>
              </a:rPr>
              <a:t>, δεν </a:t>
            </a:r>
            <a:r>
              <a:rPr lang="el-GR" dirty="0">
                <a:solidFill>
                  <a:srgbClr val="1D1D1B"/>
                </a:solidFill>
                <a:latin typeface="Calibri" panose="020F0502020204030204" pitchFamily="34" charset="0"/>
              </a:rPr>
              <a:t>πρέπει να ξεχνάμε ότι πρέπει να υπολογίζονται: Μέτρο - Διεύθυνση - Φορά.</a:t>
            </a:r>
          </a:p>
          <a:p>
            <a:pPr algn="just">
              <a:lnSpc>
                <a:spcPct val="150000"/>
              </a:lnSpc>
            </a:pPr>
            <a:r>
              <a:rPr lang="el-GR" b="1" dirty="0" smtClean="0">
                <a:solidFill>
                  <a:srgbClr val="1D1D1B"/>
                </a:solidFill>
                <a:latin typeface="Calibri" panose="020F0502020204030204" pitchFamily="34" charset="0"/>
              </a:rPr>
              <a:t>(</a:t>
            </a:r>
            <a:r>
              <a:rPr lang="el-GR" b="1" dirty="0">
                <a:solidFill>
                  <a:srgbClr val="1D1D1B"/>
                </a:solidFill>
                <a:latin typeface="Calibri" panose="020F0502020204030204" pitchFamily="34" charset="0"/>
              </a:rPr>
              <a:t>α) </a:t>
            </a:r>
            <a:r>
              <a:rPr lang="el-GR" b="1" dirty="0" smtClean="0">
                <a:solidFill>
                  <a:srgbClr val="1D1D1B"/>
                </a:solidFill>
                <a:latin typeface="Calibri" panose="020F0502020204030204" pitchFamily="34" charset="0"/>
              </a:rPr>
              <a:t> </a:t>
            </a:r>
            <a:r>
              <a:rPr lang="el-GR" dirty="0" smtClean="0">
                <a:solidFill>
                  <a:srgbClr val="1D1D1B"/>
                </a:solidFill>
                <a:latin typeface="Calibri" panose="020F0502020204030204" pitchFamily="34" charset="0"/>
              </a:rPr>
              <a:t>Αν </a:t>
            </a:r>
            <a:r>
              <a:rPr lang="el-GR" dirty="0">
                <a:solidFill>
                  <a:srgbClr val="1D1D1B"/>
                </a:solidFill>
                <a:latin typeface="Calibri" panose="020F0502020204030204" pitchFamily="34" charset="0"/>
              </a:rPr>
              <a:t>ζητείται </a:t>
            </a:r>
            <a:r>
              <a:rPr lang="el-GR" dirty="0" smtClean="0">
                <a:solidFill>
                  <a:srgbClr val="1D1D1B"/>
                </a:solidFill>
                <a:latin typeface="Calibri" panose="020F0502020204030204" pitchFamily="34" charset="0"/>
              </a:rPr>
              <a:t>σ’ </a:t>
            </a:r>
            <a:r>
              <a:rPr lang="el-GR" dirty="0">
                <a:solidFill>
                  <a:srgbClr val="1D1D1B"/>
                </a:solidFill>
                <a:latin typeface="Calibri" panose="020F0502020204030204" pitchFamily="34" charset="0"/>
              </a:rPr>
              <a:t>ένα πρόβλημα ο υπολογισμός της δύναμης που ασκείται από ένα φορτίο σε ένα άλλο φορτίο, εργαζόμαστε όπως επιβάλει ο νόμος του </a:t>
            </a:r>
            <a:r>
              <a:rPr lang="el-GR" dirty="0" err="1">
                <a:solidFill>
                  <a:srgbClr val="1D1D1B"/>
                </a:solidFill>
                <a:latin typeface="Calibri" panose="020F0502020204030204" pitchFamily="34" charset="0"/>
              </a:rPr>
              <a:t>Coulomb</a:t>
            </a:r>
            <a:r>
              <a:rPr lang="el-GR" dirty="0">
                <a:solidFill>
                  <a:srgbClr val="1D1D1B"/>
                </a:solidFill>
                <a:latin typeface="Calibri" panose="020F0502020204030204" pitchFamily="34" charset="0"/>
              </a:rPr>
              <a:t>, προσδιορίζοντας τα διανυσματικά χαρακτηριστικά της.</a:t>
            </a:r>
          </a:p>
          <a:p>
            <a:pPr algn="just">
              <a:lnSpc>
                <a:spcPct val="150000"/>
              </a:lnSpc>
            </a:pPr>
            <a:r>
              <a:rPr lang="el-GR" b="1" dirty="0">
                <a:solidFill>
                  <a:srgbClr val="1D1D1B"/>
                </a:solidFill>
                <a:latin typeface="Calibri" panose="020F0502020204030204" pitchFamily="34" charset="0"/>
              </a:rPr>
              <a:t>(β) </a:t>
            </a:r>
            <a:r>
              <a:rPr lang="el-GR" b="1" dirty="0" smtClean="0">
                <a:solidFill>
                  <a:srgbClr val="1D1D1B"/>
                </a:solidFill>
                <a:latin typeface="Calibri" panose="020F0502020204030204" pitchFamily="34" charset="0"/>
              </a:rPr>
              <a:t> </a:t>
            </a:r>
            <a:r>
              <a:rPr lang="el-GR" dirty="0" smtClean="0">
                <a:solidFill>
                  <a:srgbClr val="1D1D1B"/>
                </a:solidFill>
                <a:latin typeface="Calibri" panose="020F0502020204030204" pitchFamily="34" charset="0"/>
              </a:rPr>
              <a:t>Αν </a:t>
            </a:r>
            <a:r>
              <a:rPr lang="el-GR" dirty="0">
                <a:solidFill>
                  <a:srgbClr val="1D1D1B"/>
                </a:solidFill>
                <a:latin typeface="Calibri" panose="020F0502020204030204" pitchFamily="34" charset="0"/>
              </a:rPr>
              <a:t>ζητείται ο υπολογισμός της δύναμης που δέχεται ηλεκτρικό φορτίο από σύστημα δύο ή περισσότερων φορτίων, θα υπολογίσουμε τη δύναμη που οφείλεται σε κάθε ένα από τα φορτία αυτά και στη συνέχεια θα προσθέσουμε τις δυνάμεις διανυσματικά για να προσδιορίσουμε τελικά το μέτρο, τη διεύθυνση και τη φορά της συνισταμένης.</a:t>
            </a:r>
            <a:endParaRPr lang="el-GR" b="0" i="0" dirty="0">
              <a:solidFill>
                <a:srgbClr val="1D1D1B"/>
              </a:solidFill>
              <a:effectLst/>
              <a:latin typeface="Calibri" panose="020F0502020204030204" pitchFamily="34" charset="0"/>
            </a:endParaRPr>
          </a:p>
        </p:txBody>
      </p:sp>
      <mc:AlternateContent xmlns:mc="http://schemas.openxmlformats.org/markup-compatibility/2006">
        <mc:Choice xmlns:a14="http://schemas.microsoft.com/office/drawing/2010/main" Requires="a14">
          <p:sp>
            <p:nvSpPr>
              <p:cNvPr id="6" name="Ορθογώνιο 5"/>
              <p:cNvSpPr/>
              <p:nvPr/>
            </p:nvSpPr>
            <p:spPr>
              <a:xfrm>
                <a:off x="6302977" y="5085184"/>
                <a:ext cx="1869423" cy="402931"/>
              </a:xfrm>
              <a:prstGeom prst="rect">
                <a:avLst/>
              </a:prstGeom>
            </p:spPr>
            <p:txBody>
              <a:bodyPr wrap="none">
                <a:spAutoFit/>
              </a:bodyPr>
              <a:lstStyle/>
              <a:p>
                <a:r>
                  <a:rPr lang="en-US" altLang="el-GR" b="1" dirty="0">
                    <a:latin typeface="Comic Sans MS" pitchFamily="66" charset="0"/>
                  </a:rPr>
                  <a:t>(</a:t>
                </a:r>
                <a14:m>
                  <m:oMath xmlns:m="http://schemas.openxmlformats.org/officeDocument/2006/math">
                    <m:acc>
                      <m:accPr>
                        <m:chr m:val="⃗"/>
                        <m:ctrlPr>
                          <a:rPr lang="en-US" altLang="el-GR" b="1" i="1">
                            <a:latin typeface="Cambria Math" panose="02040503050406030204" pitchFamily="18" charset="0"/>
                          </a:rPr>
                        </m:ctrlPr>
                      </m:accPr>
                      <m:e>
                        <m:r>
                          <a:rPr lang="en-US" altLang="el-GR" b="1" i="1">
                            <a:latin typeface="Cambria Math"/>
                          </a:rPr>
                          <m:t>𝑭</m:t>
                        </m:r>
                      </m:e>
                    </m:acc>
                    <m:r>
                      <a:rPr lang="en-US" altLang="el-GR" b="1" i="1">
                        <a:latin typeface="Cambria Math"/>
                      </a:rPr>
                      <m:t>= </m:t>
                    </m:r>
                    <m:acc>
                      <m:accPr>
                        <m:chr m:val="⃗"/>
                        <m:ctrlPr>
                          <a:rPr lang="en-US" altLang="el-GR" b="1" i="1">
                            <a:latin typeface="Cambria Math" panose="02040503050406030204" pitchFamily="18" charset="0"/>
                          </a:rPr>
                        </m:ctrlPr>
                      </m:accPr>
                      <m:e>
                        <m:r>
                          <a:rPr lang="en-US" altLang="el-GR" b="1" i="1">
                            <a:latin typeface="Cambria Math"/>
                          </a:rPr>
                          <m:t>𝑭</m:t>
                        </m:r>
                      </m:e>
                    </m:acc>
                    <m:r>
                      <a:rPr lang="en-US" altLang="el-GR" b="1" i="1" baseline="-25000">
                        <a:latin typeface="Cambria Math"/>
                      </a:rPr>
                      <m:t>𝟏</m:t>
                    </m:r>
                  </m:oMath>
                </a14:m>
                <a:r>
                  <a:rPr lang="en-US" altLang="el-GR" b="1" dirty="0">
                    <a:latin typeface="Comic Sans MS" pitchFamily="66" charset="0"/>
                  </a:rPr>
                  <a:t>+</a:t>
                </a:r>
                <a14:m>
                  <m:oMath xmlns:m="http://schemas.openxmlformats.org/officeDocument/2006/math">
                    <m:acc>
                      <m:accPr>
                        <m:chr m:val="⃗"/>
                        <m:ctrlPr>
                          <a:rPr lang="en-US" altLang="el-GR" b="1" i="1" dirty="0">
                            <a:latin typeface="Cambria Math" panose="02040503050406030204" pitchFamily="18" charset="0"/>
                          </a:rPr>
                        </m:ctrlPr>
                      </m:accPr>
                      <m:e>
                        <m:r>
                          <a:rPr lang="en-US" altLang="el-GR" b="1" i="1" dirty="0">
                            <a:latin typeface="Cambria Math"/>
                          </a:rPr>
                          <m:t>𝑭</m:t>
                        </m:r>
                      </m:e>
                    </m:acc>
                    <m:r>
                      <a:rPr lang="en-US" altLang="el-GR" b="1" i="1" baseline="-25000" dirty="0">
                        <a:latin typeface="Cambria Math"/>
                      </a:rPr>
                      <m:t>𝟐</m:t>
                    </m:r>
                  </m:oMath>
                </a14:m>
                <a:r>
                  <a:rPr lang="en-US" altLang="el-GR" b="1" dirty="0" smtClean="0">
                    <a:latin typeface="Comic Sans MS" pitchFamily="66" charset="0"/>
                  </a:rPr>
                  <a:t>+…)</a:t>
                </a:r>
                <a:r>
                  <a:rPr lang="el-GR" altLang="el-GR" b="1" dirty="0" smtClean="0">
                    <a:latin typeface="Comic Sans MS" pitchFamily="66" charset="0"/>
                  </a:rPr>
                  <a:t> </a:t>
                </a:r>
                <a:endParaRPr lang="el-GR" dirty="0"/>
              </a:p>
            </p:txBody>
          </p:sp>
        </mc:Choice>
        <mc:Fallback>
          <p:sp>
            <p:nvSpPr>
              <p:cNvPr id="6" name="Ορθογώνιο 5"/>
              <p:cNvSpPr>
                <a:spLocks noRot="1" noChangeAspect="1" noMove="1" noResize="1" noEditPoints="1" noAdjustHandles="1" noChangeArrowheads="1" noChangeShapeType="1" noTextEdit="1"/>
              </p:cNvSpPr>
              <p:nvPr/>
            </p:nvSpPr>
            <p:spPr>
              <a:xfrm>
                <a:off x="6302977" y="5085184"/>
                <a:ext cx="1869423" cy="402931"/>
              </a:xfrm>
              <a:prstGeom prst="rect">
                <a:avLst/>
              </a:prstGeom>
              <a:blipFill>
                <a:blip r:embed="rId2"/>
                <a:stretch>
                  <a:fillRect l="-2932" b="-24242"/>
                </a:stretch>
              </a:blipFill>
            </p:spPr>
            <p:txBody>
              <a:bodyPr/>
              <a:lstStyle/>
              <a:p>
                <a:r>
                  <a:rPr lang="el-GR">
                    <a:noFill/>
                  </a:rPr>
                  <a:t> </a:t>
                </a:r>
              </a:p>
            </p:txBody>
          </p:sp>
        </mc:Fallback>
      </mc:AlternateContent>
    </p:spTree>
    <p:extLst>
      <p:ext uri="{BB962C8B-B14F-4D97-AF65-F5344CB8AC3E}">
        <p14:creationId xmlns:p14="http://schemas.microsoft.com/office/powerpoint/2010/main" val="218088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5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fade">
                                      <p:cBhvr>
                                        <p:cTn id="18" dur="5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fade">
                                      <p:cBhvr>
                                        <p:cTn id="23" dur="500"/>
                                        <p:tgtEl>
                                          <p:spTgt spid="5">
                                            <p:txEl>
                                              <p:pRg st="2" end="2"/>
                                            </p:txEl>
                                          </p:spTgt>
                                        </p:tgtEl>
                                      </p:cBhvr>
                                    </p:animEffect>
                                  </p:childTnLst>
                                </p:cTn>
                              </p:par>
                            </p:childTnLst>
                          </p:cTn>
                        </p:par>
                        <p:par>
                          <p:cTn id="24" fill="hold">
                            <p:stCondLst>
                              <p:cond delay="500"/>
                            </p:stCondLst>
                            <p:childTnLst>
                              <p:par>
                                <p:cTn id="25" presetID="42" presetClass="entr" presetSubtype="0" fill="hold" grpId="0" nodeType="afterEffect">
                                  <p:stCondLst>
                                    <p:cond delay="100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19</a:t>
            </a:fld>
            <a:endParaRPr lang="el-GR" dirty="0">
              <a:solidFill>
                <a:prstClr val="black"/>
              </a:solidFill>
            </a:endParaRPr>
          </a:p>
        </p:txBody>
      </p:sp>
      <p:sp>
        <p:nvSpPr>
          <p:cNvPr id="4" name="Text Box 4"/>
          <p:cNvSpPr txBox="1">
            <a:spLocks noChangeArrowheads="1"/>
          </p:cNvSpPr>
          <p:nvPr/>
        </p:nvSpPr>
        <p:spPr bwMode="auto">
          <a:xfrm>
            <a:off x="1835150" y="2133600"/>
            <a:ext cx="54006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l-GR" sz="3600" b="1" dirty="0">
                <a:solidFill>
                  <a:srgbClr val="660033"/>
                </a:solidFill>
                <a:effectLst>
                  <a:outerShdw blurRad="38100" dist="38100" dir="2700000" algn="tl">
                    <a:srgbClr val="000000"/>
                  </a:outerShdw>
                </a:effectLst>
                <a:latin typeface="Comic Sans MS" pitchFamily="66" charset="0"/>
              </a:rPr>
              <a:t>Εφαρμογές</a:t>
            </a:r>
          </a:p>
        </p:txBody>
      </p:sp>
    </p:spTree>
    <p:extLst>
      <p:ext uri="{BB962C8B-B14F-4D97-AF65-F5344CB8AC3E}">
        <p14:creationId xmlns:p14="http://schemas.microsoft.com/office/powerpoint/2010/main" val="1502514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a:t>
            </a:fld>
            <a:endParaRPr lang="el-GR" dirty="0">
              <a:solidFill>
                <a:prstClr val="black"/>
              </a:solidFill>
            </a:endParaRPr>
          </a:p>
        </p:txBody>
      </p:sp>
      <p:pic>
        <p:nvPicPr>
          <p:cNvPr id="9"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206598"/>
            <a:ext cx="1219200" cy="11620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Επεξήγηση με στρογγυλεμένο παραλληλόγραμμο 4"/>
          <p:cNvSpPr/>
          <p:nvPr/>
        </p:nvSpPr>
        <p:spPr>
          <a:xfrm>
            <a:off x="971600" y="471144"/>
            <a:ext cx="5040560" cy="2016224"/>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11" name="Επεξήγηση με στρογγυλεμένο παραλληλόγραμμο 10"/>
              <p:cNvSpPr/>
              <p:nvPr/>
            </p:nvSpPr>
            <p:spPr>
              <a:xfrm>
                <a:off x="2123728" y="1206598"/>
                <a:ext cx="6480720" cy="3816424"/>
              </a:xfrm>
              <a:prstGeom prst="wedgeRoundRectCallout">
                <a:avLst>
                  <a:gd name="adj1" fmla="val -59466"/>
                  <a:gd name="adj2" fmla="val 51875"/>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l-GR" sz="2400" b="1" dirty="0" smtClean="0">
                    <a:solidFill>
                      <a:schemeClr val="tx1"/>
                    </a:solidFill>
                    <a:latin typeface="Comic Sans MS" pitchFamily="66" charset="0"/>
                  </a:rPr>
                  <a:t>Μονάδα μέτρησης του ηλεκτρικού φορτίου (στο </a:t>
                </a:r>
                <a:r>
                  <a:rPr lang="en-US" sz="2400" b="1" dirty="0" smtClean="0">
                    <a:solidFill>
                      <a:schemeClr val="tx1"/>
                    </a:solidFill>
                    <a:latin typeface="Comic Sans MS" pitchFamily="66" charset="0"/>
                  </a:rPr>
                  <a:t>SI</a:t>
                </a:r>
                <a:r>
                  <a:rPr lang="el-GR" sz="2400" b="1" dirty="0" smtClean="0">
                    <a:solidFill>
                      <a:schemeClr val="tx1"/>
                    </a:solidFill>
                    <a:latin typeface="Comic Sans MS" pitchFamily="66" charset="0"/>
                  </a:rPr>
                  <a:t>)</a:t>
                </a:r>
                <a:r>
                  <a:rPr lang="en-US" sz="2400" b="1" dirty="0" smtClean="0">
                    <a:solidFill>
                      <a:schemeClr val="tx1"/>
                    </a:solidFill>
                    <a:latin typeface="Comic Sans MS" pitchFamily="66" charset="0"/>
                  </a:rPr>
                  <a:t> </a:t>
                </a:r>
                <a:r>
                  <a:rPr lang="el-GR" sz="2400" b="1" dirty="0" smtClean="0">
                    <a:solidFill>
                      <a:schemeClr val="tx1"/>
                    </a:solidFill>
                    <a:latin typeface="Comic Sans MS" pitchFamily="66" charset="0"/>
                  </a:rPr>
                  <a:t>είναι το</a:t>
                </a:r>
                <a:r>
                  <a:rPr lang="en-US" sz="2400" b="1" dirty="0" smtClean="0">
                    <a:solidFill>
                      <a:schemeClr val="tx1"/>
                    </a:solidFill>
                    <a:latin typeface="Comic Sans MS" pitchFamily="66" charset="0"/>
                  </a:rPr>
                  <a:t> …………………………….</a:t>
                </a:r>
              </a:p>
              <a:p>
                <a:endParaRPr lang="el-GR" sz="2400" b="1" dirty="0" smtClean="0">
                  <a:solidFill>
                    <a:schemeClr val="tx1"/>
                  </a:solidFill>
                  <a:latin typeface="Comic Sans MS" pitchFamily="66" charset="0"/>
                </a:endParaRPr>
              </a:p>
              <a:p>
                <a:r>
                  <a:rPr lang="el-GR" sz="2400" b="1" dirty="0" smtClean="0">
                    <a:solidFill>
                      <a:schemeClr val="tx1"/>
                    </a:solidFill>
                    <a:latin typeface="Comic Sans MS" pitchFamily="66" charset="0"/>
                  </a:rPr>
                  <a:t>1</a:t>
                </a:r>
                <a:r>
                  <a:rPr lang="en-US" sz="2400" b="1" dirty="0" err="1" smtClean="0">
                    <a:solidFill>
                      <a:schemeClr val="tx1"/>
                    </a:solidFill>
                    <a:latin typeface="Comic Sans MS" pitchFamily="66" charset="0"/>
                  </a:rPr>
                  <a:t>mC</a:t>
                </a:r>
                <a:r>
                  <a:rPr lang="en-US" sz="2400" b="1" dirty="0" smtClean="0">
                    <a:solidFill>
                      <a:schemeClr val="tx1"/>
                    </a:solidFill>
                    <a:latin typeface="Comic Sans MS" pitchFamily="66" charset="0"/>
                  </a:rPr>
                  <a:t> = ……… C, </a:t>
                </a:r>
                <a:r>
                  <a:rPr lang="el-GR" sz="2400" b="1" dirty="0" smtClean="0">
                    <a:solidFill>
                      <a:schemeClr val="tx1"/>
                    </a:solidFill>
                    <a:latin typeface="Comic Sans MS" pitchFamily="66" charset="0"/>
                  </a:rPr>
                  <a:t>1μ</a:t>
                </a:r>
                <a:r>
                  <a:rPr lang="en-US" sz="2400" b="1" dirty="0" smtClean="0">
                    <a:solidFill>
                      <a:schemeClr val="tx1"/>
                    </a:solidFill>
                    <a:latin typeface="Comic Sans MS" pitchFamily="66" charset="0"/>
                  </a:rPr>
                  <a:t>C = ……… C,  </a:t>
                </a:r>
              </a:p>
              <a:p>
                <a:endParaRPr lang="el-GR" sz="2400" b="1" dirty="0">
                  <a:solidFill>
                    <a:schemeClr val="tx1"/>
                  </a:solidFill>
                  <a:latin typeface="Comic Sans MS" pitchFamily="66" charset="0"/>
                </a:endParaRPr>
              </a:p>
              <a:p>
                <a:r>
                  <a:rPr lang="el-GR" sz="2400" b="1" dirty="0" smtClean="0">
                    <a:solidFill>
                      <a:schemeClr val="tx1"/>
                    </a:solidFill>
                    <a:latin typeface="Comic Sans MS" pitchFamily="66" charset="0"/>
                  </a:rPr>
                  <a:t>1</a:t>
                </a:r>
                <a:r>
                  <a:rPr lang="en-US" sz="2400" b="1" dirty="0" err="1" smtClean="0">
                    <a:solidFill>
                      <a:schemeClr val="tx1"/>
                    </a:solidFill>
                    <a:latin typeface="Comic Sans MS" pitchFamily="66" charset="0"/>
                  </a:rPr>
                  <a:t>nC</a:t>
                </a:r>
                <a:r>
                  <a:rPr lang="en-US" sz="2400" b="1" dirty="0" smtClean="0">
                    <a:solidFill>
                      <a:schemeClr val="tx1"/>
                    </a:solidFill>
                    <a:latin typeface="Comic Sans MS" pitchFamily="66" charset="0"/>
                  </a:rPr>
                  <a:t> </a:t>
                </a:r>
                <a:r>
                  <a:rPr lang="en-US" sz="2400" b="1" dirty="0">
                    <a:solidFill>
                      <a:schemeClr val="tx1"/>
                    </a:solidFill>
                    <a:latin typeface="Comic Sans MS" pitchFamily="66" charset="0"/>
                  </a:rPr>
                  <a:t>= </a:t>
                </a:r>
                <a:r>
                  <a:rPr lang="en-US" sz="2400" b="1" dirty="0" smtClean="0">
                    <a:solidFill>
                      <a:schemeClr val="tx1"/>
                    </a:solidFill>
                    <a:latin typeface="Comic Sans MS" pitchFamily="66" charset="0"/>
                  </a:rPr>
                  <a:t>……… C</a:t>
                </a:r>
                <a:r>
                  <a:rPr lang="en-US" sz="2400" b="1" dirty="0">
                    <a:solidFill>
                      <a:schemeClr val="tx1"/>
                    </a:solidFill>
                    <a:latin typeface="Comic Sans MS" pitchFamily="66" charset="0"/>
                  </a:rPr>
                  <a:t>, </a:t>
                </a:r>
                <a:r>
                  <a:rPr lang="en-US" sz="2400" b="1" dirty="0" smtClean="0">
                    <a:solidFill>
                      <a:schemeClr val="tx1"/>
                    </a:solidFill>
                    <a:latin typeface="Comic Sans MS" pitchFamily="66" charset="0"/>
                  </a:rPr>
                  <a:t> </a:t>
                </a:r>
                <a:r>
                  <a:rPr lang="el-GR" sz="2400" b="1" dirty="0" smtClean="0">
                    <a:solidFill>
                      <a:schemeClr val="tx1"/>
                    </a:solidFill>
                    <a:latin typeface="Comic Sans MS" pitchFamily="66" charset="0"/>
                  </a:rPr>
                  <a:t>1</a:t>
                </a:r>
                <a:r>
                  <a:rPr lang="en-US" sz="2400" b="1" dirty="0" err="1" smtClean="0">
                    <a:solidFill>
                      <a:schemeClr val="tx1"/>
                    </a:solidFill>
                    <a:latin typeface="Comic Sans MS" pitchFamily="66" charset="0"/>
                  </a:rPr>
                  <a:t>pC</a:t>
                </a:r>
                <a:r>
                  <a:rPr lang="en-US" sz="2400" b="1" dirty="0" smtClean="0">
                    <a:solidFill>
                      <a:schemeClr val="tx1"/>
                    </a:solidFill>
                    <a:latin typeface="Comic Sans MS" pitchFamily="66" charset="0"/>
                  </a:rPr>
                  <a:t> </a:t>
                </a:r>
                <a:r>
                  <a:rPr lang="en-US" sz="2400" b="1" dirty="0">
                    <a:solidFill>
                      <a:schemeClr val="tx1"/>
                    </a:solidFill>
                    <a:latin typeface="Comic Sans MS" pitchFamily="66" charset="0"/>
                  </a:rPr>
                  <a:t>= </a:t>
                </a:r>
                <a:r>
                  <a:rPr lang="en-US" sz="2400" b="1" dirty="0" smtClean="0">
                    <a:solidFill>
                      <a:schemeClr val="tx1"/>
                    </a:solidFill>
                    <a:latin typeface="Comic Sans MS" pitchFamily="66" charset="0"/>
                  </a:rPr>
                  <a:t>………</a:t>
                </a:r>
                <a:r>
                  <a:rPr lang="en-US" sz="2400" b="1" baseline="30000" dirty="0" smtClean="0">
                    <a:solidFill>
                      <a:schemeClr val="tx1"/>
                    </a:solidFill>
                    <a:latin typeface="Comic Sans MS" pitchFamily="66" charset="0"/>
                  </a:rPr>
                  <a:t> </a:t>
                </a:r>
                <a:r>
                  <a:rPr lang="en-US" sz="2400" b="1" dirty="0" smtClean="0">
                    <a:solidFill>
                      <a:schemeClr val="tx1"/>
                    </a:solidFill>
                    <a:latin typeface="Comic Sans MS" pitchFamily="66" charset="0"/>
                  </a:rPr>
                  <a:t>C. </a:t>
                </a:r>
              </a:p>
              <a:p>
                <a:endParaRPr lang="en-US" sz="2400" b="1" dirty="0">
                  <a:solidFill>
                    <a:schemeClr val="tx1"/>
                  </a:solidFill>
                  <a:latin typeface="Comic Sans MS" pitchFamily="66" charset="0"/>
                </a:endParaRPr>
              </a:p>
              <a:p>
                <a:r>
                  <a:rPr lang="el-GR" sz="2400" b="1" dirty="0" smtClean="0">
                    <a:solidFill>
                      <a:schemeClr val="tx1"/>
                    </a:solidFill>
                    <a:latin typeface="Comic Sans MS" pitchFamily="66" charset="0"/>
                  </a:rPr>
                  <a:t>Στοιχειώδες φορτίο  </a:t>
                </a:r>
                <a14:m>
                  <m:oMath xmlns:m="http://schemas.openxmlformats.org/officeDocument/2006/math">
                    <m:d>
                      <m:dPr>
                        <m:begChr m:val="|"/>
                        <m:endChr m:val="|"/>
                        <m:ctrlPr>
                          <a:rPr lang="el-GR" sz="2400" b="1" i="1" smtClean="0">
                            <a:solidFill>
                              <a:schemeClr val="tx1"/>
                            </a:solidFill>
                            <a:latin typeface="Cambria Math" panose="02040503050406030204" pitchFamily="18" charset="0"/>
                          </a:rPr>
                        </m:ctrlPr>
                      </m:dPr>
                      <m:e>
                        <m:r>
                          <a:rPr lang="en-US" sz="2400" b="1" i="1" smtClean="0">
                            <a:solidFill>
                              <a:schemeClr val="tx1"/>
                            </a:solidFill>
                            <a:latin typeface="Cambria Math"/>
                          </a:rPr>
                          <m:t>𝒆</m:t>
                        </m:r>
                      </m:e>
                    </m:d>
                    <m:r>
                      <a:rPr lang="en-US" sz="2400" b="1" i="1" smtClean="0">
                        <a:solidFill>
                          <a:schemeClr val="tx1"/>
                        </a:solidFill>
                        <a:latin typeface="Cambria Math"/>
                      </a:rPr>
                      <m:t>=</m:t>
                    </m:r>
                  </m:oMath>
                </a14:m>
                <a:r>
                  <a:rPr lang="en-US" sz="2400" b="1" dirty="0" smtClean="0">
                    <a:solidFill>
                      <a:schemeClr val="tx1"/>
                    </a:solidFill>
                    <a:latin typeface="Comic Sans MS" pitchFamily="66" charset="0"/>
                  </a:rPr>
                  <a:t> 1,6.10</a:t>
                </a:r>
                <a:r>
                  <a:rPr lang="en-US" sz="2400" b="1" baseline="30000" dirty="0" smtClean="0">
                    <a:solidFill>
                      <a:schemeClr val="tx1"/>
                    </a:solidFill>
                    <a:latin typeface="Comic Sans MS" pitchFamily="66" charset="0"/>
                  </a:rPr>
                  <a:t>-19</a:t>
                </a:r>
                <a:r>
                  <a:rPr lang="en-US" sz="2400" b="1" dirty="0" smtClean="0">
                    <a:solidFill>
                      <a:schemeClr val="tx1"/>
                    </a:solidFill>
                    <a:latin typeface="Comic Sans MS" pitchFamily="66" charset="0"/>
                  </a:rPr>
                  <a:t> C</a:t>
                </a:r>
                <a:endParaRPr lang="el-GR" sz="2400" b="1" dirty="0">
                  <a:solidFill>
                    <a:schemeClr val="tx1"/>
                  </a:solidFill>
                  <a:latin typeface="Comic Sans MS" pitchFamily="66" charset="0"/>
                </a:endParaRPr>
              </a:p>
            </p:txBody>
          </p:sp>
        </mc:Choice>
        <mc:Fallback xmlns="">
          <p:sp>
            <p:nvSpPr>
              <p:cNvPr id="11" name="Επεξήγηση με στρογγυλεμένο παραλληλόγραμμο 10"/>
              <p:cNvSpPr>
                <a:spLocks noRot="1" noChangeAspect="1" noMove="1" noResize="1" noEditPoints="1" noAdjustHandles="1" noChangeArrowheads="1" noChangeShapeType="1" noTextEdit="1"/>
              </p:cNvSpPr>
              <p:nvPr/>
            </p:nvSpPr>
            <p:spPr>
              <a:xfrm>
                <a:off x="2123728" y="1206598"/>
                <a:ext cx="6480720" cy="3816424"/>
              </a:xfrm>
              <a:prstGeom prst="wedgeRoundRectCallout">
                <a:avLst>
                  <a:gd name="adj1" fmla="val -59466"/>
                  <a:gd name="adj2" fmla="val 51875"/>
                  <a:gd name="adj3" fmla="val 16667"/>
                </a:avLst>
              </a:prstGeom>
              <a:blipFill>
                <a:blip r:embed="rId3"/>
                <a:stretch>
                  <a:fillRect/>
                </a:stretch>
              </a:blipFill>
              <a:ln>
                <a:noFill/>
              </a:ln>
            </p:spPr>
            <p:txBody>
              <a:bodyPr/>
              <a:lstStyle/>
              <a:p>
                <a:r>
                  <a:rPr lang="el-GR">
                    <a:noFill/>
                  </a:rPr>
                  <a:t> </a:t>
                </a:r>
              </a:p>
            </p:txBody>
          </p:sp>
        </mc:Fallback>
      </mc:AlternateContent>
      <p:sp>
        <p:nvSpPr>
          <p:cNvPr id="6" name="Ορθογώνιο 5"/>
          <p:cNvSpPr/>
          <p:nvPr/>
        </p:nvSpPr>
        <p:spPr>
          <a:xfrm>
            <a:off x="3347864" y="2852936"/>
            <a:ext cx="809837" cy="461665"/>
          </a:xfrm>
          <a:prstGeom prst="rect">
            <a:avLst/>
          </a:prstGeom>
        </p:spPr>
        <p:txBody>
          <a:bodyPr wrap="none">
            <a:spAutoFit/>
          </a:bodyPr>
          <a:lstStyle/>
          <a:p>
            <a:r>
              <a:rPr lang="en-US" sz="2400" b="1" dirty="0" smtClean="0">
                <a:solidFill>
                  <a:srgbClr val="FF0000"/>
                </a:solidFill>
                <a:effectLst>
                  <a:outerShdw blurRad="38100" dist="38100" dir="2700000" algn="tl">
                    <a:srgbClr val="000000">
                      <a:alpha val="43137"/>
                    </a:srgbClr>
                  </a:outerShdw>
                </a:effectLst>
                <a:latin typeface="Comic Sans MS" pitchFamily="66" charset="0"/>
              </a:rPr>
              <a:t>10</a:t>
            </a:r>
            <a:r>
              <a:rPr lang="en-US" sz="2400" b="1" baseline="30000" dirty="0" smtClean="0">
                <a:solidFill>
                  <a:srgbClr val="FF0000"/>
                </a:solidFill>
                <a:effectLst>
                  <a:outerShdw blurRad="38100" dist="38100" dir="2700000" algn="tl">
                    <a:srgbClr val="000000">
                      <a:alpha val="43137"/>
                    </a:srgbClr>
                  </a:outerShdw>
                </a:effectLst>
                <a:latin typeface="Comic Sans MS" pitchFamily="66" charset="0"/>
              </a:rPr>
              <a:t>-3</a:t>
            </a:r>
            <a:endParaRPr lang="el-GR" sz="2400" dirty="0">
              <a:solidFill>
                <a:srgbClr val="FF0000"/>
              </a:solidFill>
              <a:effectLst>
                <a:outerShdw blurRad="38100" dist="38100" dir="2700000" algn="tl">
                  <a:srgbClr val="000000">
                    <a:alpha val="43137"/>
                  </a:srgbClr>
                </a:outerShdw>
              </a:effectLst>
            </a:endParaRPr>
          </a:p>
        </p:txBody>
      </p:sp>
      <p:sp>
        <p:nvSpPr>
          <p:cNvPr id="10" name="Ορθογώνιο 9"/>
          <p:cNvSpPr/>
          <p:nvPr/>
        </p:nvSpPr>
        <p:spPr>
          <a:xfrm>
            <a:off x="3275856" y="3573016"/>
            <a:ext cx="809837" cy="461665"/>
          </a:xfrm>
          <a:prstGeom prst="rect">
            <a:avLst/>
          </a:prstGeom>
        </p:spPr>
        <p:txBody>
          <a:bodyPr wrap="none">
            <a:spAutoFit/>
          </a:bodyPr>
          <a:lstStyle/>
          <a:p>
            <a:r>
              <a:rPr lang="en-US" sz="2400" b="1" dirty="0" smtClean="0">
                <a:solidFill>
                  <a:srgbClr val="FF0000"/>
                </a:solidFill>
                <a:effectLst>
                  <a:outerShdw blurRad="38100" dist="38100" dir="2700000" algn="tl">
                    <a:srgbClr val="000000">
                      <a:alpha val="43137"/>
                    </a:srgbClr>
                  </a:outerShdw>
                </a:effectLst>
                <a:latin typeface="Comic Sans MS" pitchFamily="66" charset="0"/>
              </a:rPr>
              <a:t>10</a:t>
            </a:r>
            <a:r>
              <a:rPr lang="en-US" sz="2400" b="1" baseline="30000" dirty="0" smtClean="0">
                <a:solidFill>
                  <a:srgbClr val="FF0000"/>
                </a:solidFill>
                <a:effectLst>
                  <a:outerShdw blurRad="38100" dist="38100" dir="2700000" algn="tl">
                    <a:srgbClr val="000000">
                      <a:alpha val="43137"/>
                    </a:srgbClr>
                  </a:outerShdw>
                </a:effectLst>
                <a:latin typeface="Comic Sans MS" pitchFamily="66" charset="0"/>
              </a:rPr>
              <a:t>-9</a:t>
            </a:r>
            <a:endParaRPr lang="el-GR" sz="2400" dirty="0">
              <a:solidFill>
                <a:srgbClr val="FF0000"/>
              </a:solidFill>
              <a:effectLst>
                <a:outerShdw blurRad="38100" dist="38100" dir="2700000" algn="tl">
                  <a:srgbClr val="000000">
                    <a:alpha val="43137"/>
                  </a:srgbClr>
                </a:outerShdw>
              </a:effectLst>
            </a:endParaRPr>
          </a:p>
        </p:txBody>
      </p:sp>
      <p:sp>
        <p:nvSpPr>
          <p:cNvPr id="12" name="Ορθογώνιο 11"/>
          <p:cNvSpPr/>
          <p:nvPr/>
        </p:nvSpPr>
        <p:spPr>
          <a:xfrm>
            <a:off x="5544724" y="2852935"/>
            <a:ext cx="809837" cy="461665"/>
          </a:xfrm>
          <a:prstGeom prst="rect">
            <a:avLst/>
          </a:prstGeom>
        </p:spPr>
        <p:txBody>
          <a:bodyPr wrap="none">
            <a:spAutoFit/>
          </a:bodyPr>
          <a:lstStyle/>
          <a:p>
            <a:r>
              <a:rPr lang="en-US" sz="2400" b="1" dirty="0" smtClean="0">
                <a:solidFill>
                  <a:srgbClr val="FF0000"/>
                </a:solidFill>
                <a:effectLst>
                  <a:outerShdw blurRad="38100" dist="38100" dir="2700000" algn="tl">
                    <a:srgbClr val="000000">
                      <a:alpha val="43137"/>
                    </a:srgbClr>
                  </a:outerShdw>
                </a:effectLst>
                <a:latin typeface="Comic Sans MS" pitchFamily="66" charset="0"/>
              </a:rPr>
              <a:t>10</a:t>
            </a:r>
            <a:r>
              <a:rPr lang="en-US" sz="2400" b="1" baseline="30000" dirty="0" smtClean="0">
                <a:solidFill>
                  <a:srgbClr val="FF0000"/>
                </a:solidFill>
                <a:effectLst>
                  <a:outerShdw blurRad="38100" dist="38100" dir="2700000" algn="tl">
                    <a:srgbClr val="000000">
                      <a:alpha val="43137"/>
                    </a:srgbClr>
                  </a:outerShdw>
                </a:effectLst>
                <a:latin typeface="Comic Sans MS" pitchFamily="66" charset="0"/>
              </a:rPr>
              <a:t>-6</a:t>
            </a:r>
            <a:endParaRPr lang="el-GR" sz="2400" dirty="0">
              <a:solidFill>
                <a:srgbClr val="FF0000"/>
              </a:solidFill>
              <a:effectLst>
                <a:outerShdw blurRad="38100" dist="38100" dir="2700000" algn="tl">
                  <a:srgbClr val="000000">
                    <a:alpha val="43137"/>
                  </a:srgbClr>
                </a:outerShdw>
              </a:effectLst>
            </a:endParaRPr>
          </a:p>
        </p:txBody>
      </p:sp>
      <p:sp>
        <p:nvSpPr>
          <p:cNvPr id="13" name="Ορθογώνιο 12"/>
          <p:cNvSpPr/>
          <p:nvPr/>
        </p:nvSpPr>
        <p:spPr>
          <a:xfrm>
            <a:off x="5544724" y="3573015"/>
            <a:ext cx="934871" cy="461665"/>
          </a:xfrm>
          <a:prstGeom prst="rect">
            <a:avLst/>
          </a:prstGeom>
        </p:spPr>
        <p:txBody>
          <a:bodyPr wrap="none">
            <a:spAutoFit/>
          </a:bodyPr>
          <a:lstStyle/>
          <a:p>
            <a:r>
              <a:rPr lang="en-US" sz="2400" b="1" dirty="0" smtClean="0">
                <a:solidFill>
                  <a:srgbClr val="FF0000"/>
                </a:solidFill>
                <a:effectLst>
                  <a:outerShdw blurRad="38100" dist="38100" dir="2700000" algn="tl">
                    <a:srgbClr val="000000">
                      <a:alpha val="43137"/>
                    </a:srgbClr>
                  </a:outerShdw>
                </a:effectLst>
                <a:latin typeface="Comic Sans MS" pitchFamily="66" charset="0"/>
              </a:rPr>
              <a:t>10</a:t>
            </a:r>
            <a:r>
              <a:rPr lang="en-US" sz="2400" b="1" baseline="30000" dirty="0" smtClean="0">
                <a:solidFill>
                  <a:srgbClr val="FF0000"/>
                </a:solidFill>
                <a:effectLst>
                  <a:outerShdw blurRad="38100" dist="38100" dir="2700000" algn="tl">
                    <a:srgbClr val="000000">
                      <a:alpha val="43137"/>
                    </a:srgbClr>
                  </a:outerShdw>
                </a:effectLst>
                <a:latin typeface="Comic Sans MS" pitchFamily="66" charset="0"/>
              </a:rPr>
              <a:t>-12</a:t>
            </a:r>
            <a:endParaRPr lang="el-GR" sz="2400" dirty="0">
              <a:solidFill>
                <a:srgbClr val="FF0000"/>
              </a:solidFill>
              <a:effectLst>
                <a:outerShdw blurRad="38100" dist="38100" dir="2700000" algn="tl">
                  <a:srgbClr val="000000">
                    <a:alpha val="43137"/>
                  </a:srgbClr>
                </a:outerShdw>
              </a:effectLst>
            </a:endParaRPr>
          </a:p>
        </p:txBody>
      </p:sp>
      <p:sp>
        <p:nvSpPr>
          <p:cNvPr id="7" name="Ορθογώνιο 6"/>
          <p:cNvSpPr/>
          <p:nvPr/>
        </p:nvSpPr>
        <p:spPr>
          <a:xfrm>
            <a:off x="5033746" y="2017683"/>
            <a:ext cx="2095445" cy="461665"/>
          </a:xfrm>
          <a:prstGeom prst="rect">
            <a:avLst/>
          </a:prstGeom>
        </p:spPr>
        <p:txBody>
          <a:bodyPr wrap="none">
            <a:spAutoFit/>
          </a:bodyPr>
          <a:lstStyle/>
          <a:p>
            <a:r>
              <a:rPr lang="el-GR" sz="2400" b="1" dirty="0">
                <a:solidFill>
                  <a:srgbClr val="FF0000"/>
                </a:solidFill>
                <a:effectLst>
                  <a:outerShdw blurRad="38100" dist="38100" dir="2700000" algn="tl">
                    <a:srgbClr val="000000">
                      <a:alpha val="43137"/>
                    </a:srgbClr>
                  </a:outerShdw>
                </a:effectLst>
                <a:latin typeface="Comic Sans MS" pitchFamily="66" charset="0"/>
              </a:rPr>
              <a:t>1</a:t>
            </a:r>
            <a:r>
              <a:rPr lang="en-US" sz="2400" b="1" dirty="0" smtClean="0">
                <a:solidFill>
                  <a:srgbClr val="FF0000"/>
                </a:solidFill>
                <a:effectLst>
                  <a:outerShdw blurRad="38100" dist="38100" dir="2700000" algn="tl">
                    <a:srgbClr val="000000">
                      <a:alpha val="43137"/>
                    </a:srgbClr>
                  </a:outerShdw>
                </a:effectLst>
                <a:latin typeface="Comic Sans MS" pitchFamily="66" charset="0"/>
              </a:rPr>
              <a:t>C </a:t>
            </a:r>
            <a:r>
              <a:rPr lang="en-US" sz="2400" b="1" dirty="0">
                <a:solidFill>
                  <a:srgbClr val="FF0000"/>
                </a:solidFill>
                <a:effectLst>
                  <a:outerShdw blurRad="38100" dist="38100" dir="2700000" algn="tl">
                    <a:srgbClr val="000000">
                      <a:alpha val="43137"/>
                    </a:srgbClr>
                  </a:outerShdw>
                </a:effectLst>
                <a:latin typeface="Comic Sans MS" pitchFamily="66" charset="0"/>
              </a:rPr>
              <a:t>(</a:t>
            </a:r>
            <a:r>
              <a:rPr lang="el-GR" sz="2400" b="1" dirty="0">
                <a:solidFill>
                  <a:srgbClr val="FF0000"/>
                </a:solidFill>
                <a:effectLst>
                  <a:outerShdw blurRad="38100" dist="38100" dir="2700000" algn="tl">
                    <a:srgbClr val="000000">
                      <a:alpha val="43137"/>
                    </a:srgbClr>
                  </a:outerShdw>
                </a:effectLst>
                <a:latin typeface="Comic Sans MS" pitchFamily="66" charset="0"/>
              </a:rPr>
              <a:t>Κουλόμπ</a:t>
            </a:r>
            <a:r>
              <a:rPr lang="el-GR" sz="2400" b="1" dirty="0" smtClean="0">
                <a:solidFill>
                  <a:srgbClr val="FF0000"/>
                </a:solidFill>
                <a:effectLst>
                  <a:outerShdw blurRad="38100" dist="38100" dir="2700000" algn="tl">
                    <a:srgbClr val="000000">
                      <a:alpha val="43137"/>
                    </a:srgbClr>
                  </a:outerShdw>
                </a:effectLst>
                <a:latin typeface="Comic Sans MS" pitchFamily="66" charset="0"/>
              </a:rPr>
              <a:t>)</a:t>
            </a:r>
            <a:endParaRPr lang="en-US" sz="2400" b="1" dirty="0">
              <a:solidFill>
                <a:srgbClr val="FF0000"/>
              </a:solidFill>
              <a:effectLst>
                <a:outerShdw blurRad="38100" dist="38100" dir="2700000" algn="tl">
                  <a:srgbClr val="000000">
                    <a:alpha val="43137"/>
                  </a:srgbClr>
                </a:outerShdw>
              </a:effectLst>
              <a:latin typeface="Comic Sans MS" pitchFamily="66" charset="0"/>
            </a:endParaRPr>
          </a:p>
        </p:txBody>
      </p:sp>
      <p:sp>
        <p:nvSpPr>
          <p:cNvPr id="14" name="Επεξήγηση με στρογγυλεμένο παραλληλόγραμμο 13"/>
          <p:cNvSpPr/>
          <p:nvPr/>
        </p:nvSpPr>
        <p:spPr>
          <a:xfrm>
            <a:off x="2403666" y="544957"/>
            <a:ext cx="2554216" cy="774086"/>
          </a:xfrm>
          <a:prstGeom prst="wedgeRoundRectCallout">
            <a:avLst>
              <a:gd name="adj1" fmla="val -66142"/>
              <a:gd name="adj2" fmla="val 78321"/>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none" strike="noStrike" kern="1200" cap="none" spc="0" normalizeH="0" baseline="0" noProof="0" dirty="0">
                <a:ln>
                  <a:noFill/>
                </a:ln>
                <a:solidFill>
                  <a:srgbClr val="800000"/>
                </a:solidFill>
                <a:effectLst>
                  <a:outerShdw blurRad="38100" dist="38100" dir="2700000" algn="tl">
                    <a:srgbClr val="000000">
                      <a:alpha val="43137"/>
                    </a:srgbClr>
                  </a:outerShdw>
                </a:effectLst>
                <a:uLnTx/>
                <a:uFillTx/>
                <a:latin typeface="Comic Sans MS" pitchFamily="66" charset="0"/>
                <a:ea typeface="+mn-ea"/>
                <a:cs typeface="+mn-cs"/>
              </a:rPr>
              <a:t>Ας θυμηθούμε…</a:t>
            </a:r>
            <a:endParaRPr kumimoji="0" lang="en-US" sz="2400" b="1" i="0" u="none" strike="noStrike" kern="1200" cap="none" spc="0" normalizeH="0" baseline="0" noProof="0" dirty="0">
              <a:ln>
                <a:noFill/>
              </a:ln>
              <a:solidFill>
                <a:srgbClr val="800000"/>
              </a:solidFill>
              <a:effectLst>
                <a:outerShdw blurRad="38100" dist="38100" dir="2700000" algn="tl">
                  <a:srgbClr val="000000">
                    <a:alpha val="43137"/>
                  </a:srgbClr>
                </a:outerShdw>
              </a:effectLst>
              <a:uLnTx/>
              <a:uFillTx/>
              <a:latin typeface="Comic Sans MS" pitchFamily="66" charset="0"/>
              <a:ea typeface="+mn-ea"/>
              <a:cs typeface="+mn-cs"/>
            </a:endParaRPr>
          </a:p>
        </p:txBody>
      </p:sp>
    </p:spTree>
    <p:extLst>
      <p:ext uri="{BB962C8B-B14F-4D97-AF65-F5344CB8AC3E}">
        <p14:creationId xmlns:p14="http://schemas.microsoft.com/office/powerpoint/2010/main" val="2757199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par>
                          <p:cTn id="8" fill="hold">
                            <p:stCondLst>
                              <p:cond delay="500"/>
                            </p:stCondLst>
                            <p:childTnLst>
                              <p:par>
                                <p:cTn id="9" presetID="10" presetClass="entr" presetSubtype="0" fill="hold" nodeType="afterEffect">
                                  <p:stCondLst>
                                    <p:cond delay="25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500"/>
                                        <p:tgtEl>
                                          <p:spTgt spid="1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1">
                                            <p:txEl>
                                              <p:pRg st="0" end="0"/>
                                            </p:txEl>
                                          </p:spTgt>
                                        </p:tgtEl>
                                        <p:attrNameLst>
                                          <p:attrName>style.visibility</p:attrName>
                                        </p:attrNameLst>
                                      </p:cBhvr>
                                      <p:to>
                                        <p:strVal val="visible"/>
                                      </p:to>
                                    </p:set>
                                    <p:animEffect transition="in" filter="fade">
                                      <p:cBhvr>
                                        <p:cTn id="16" dur="500"/>
                                        <p:tgtEl>
                                          <p:spTgt spid="1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1">
                                            <p:txEl>
                                              <p:pRg st="2" end="2"/>
                                            </p:txEl>
                                          </p:spTgt>
                                        </p:tgtEl>
                                        <p:attrNameLst>
                                          <p:attrName>style.visibility</p:attrName>
                                        </p:attrNameLst>
                                      </p:cBhvr>
                                      <p:to>
                                        <p:strVal val="visible"/>
                                      </p:to>
                                    </p:set>
                                    <p:animEffect transition="in" filter="fade">
                                      <p:cBhvr>
                                        <p:cTn id="28" dur="500"/>
                                        <p:tgtEl>
                                          <p:spTgt spid="11">
                                            <p:txEl>
                                              <p:pRg st="2" end="2"/>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1">
                                            <p:txEl>
                                              <p:pRg st="4" end="4"/>
                                            </p:txEl>
                                          </p:spTgt>
                                        </p:tgtEl>
                                        <p:attrNameLst>
                                          <p:attrName>style.visibility</p:attrName>
                                        </p:attrNameLst>
                                      </p:cBhvr>
                                      <p:to>
                                        <p:strVal val="visible"/>
                                      </p:to>
                                    </p:set>
                                    <p:animEffect transition="in" filter="fade">
                                      <p:cBhvr>
                                        <p:cTn id="31" dur="500"/>
                                        <p:tgtEl>
                                          <p:spTgt spid="11">
                                            <p:txEl>
                                              <p:pRg st="4" end="4"/>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1">
                                            <p:txEl>
                                              <p:pRg st="6" end="6"/>
                                            </p:txEl>
                                          </p:spTgt>
                                        </p:tgtEl>
                                        <p:attrNameLst>
                                          <p:attrName>style.visibility</p:attrName>
                                        </p:attrNameLst>
                                      </p:cBhvr>
                                      <p:to>
                                        <p:strVal val="visible"/>
                                      </p:to>
                                    </p:set>
                                    <p:animEffect transition="in" filter="fade">
                                      <p:cBhvr>
                                        <p:cTn id="34" dur="500"/>
                                        <p:tgtEl>
                                          <p:spTgt spid="11">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1000"/>
                                        <p:tgtEl>
                                          <p:spTgt spid="6"/>
                                        </p:tgtEl>
                                      </p:cBhvr>
                                    </p:animEffect>
                                    <p:anim calcmode="lin" valueType="num">
                                      <p:cBhvr>
                                        <p:cTn id="40" dur="1000" fill="hold"/>
                                        <p:tgtEl>
                                          <p:spTgt spid="6"/>
                                        </p:tgtEl>
                                        <p:attrNameLst>
                                          <p:attrName>ppt_x</p:attrName>
                                        </p:attrNameLst>
                                      </p:cBhvr>
                                      <p:tavLst>
                                        <p:tav tm="0">
                                          <p:val>
                                            <p:strVal val="#ppt_x"/>
                                          </p:val>
                                        </p:tav>
                                        <p:tav tm="100000">
                                          <p:val>
                                            <p:strVal val="#ppt_x"/>
                                          </p:val>
                                        </p:tav>
                                      </p:tavLst>
                                    </p:anim>
                                    <p:anim calcmode="lin" valueType="num">
                                      <p:cBhvr>
                                        <p:cTn id="4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anim calcmode="lin" valueType="num">
                                      <p:cBhvr>
                                        <p:cTn id="47" dur="1000" fill="hold"/>
                                        <p:tgtEl>
                                          <p:spTgt spid="12"/>
                                        </p:tgtEl>
                                        <p:attrNameLst>
                                          <p:attrName>ppt_x</p:attrName>
                                        </p:attrNameLst>
                                      </p:cBhvr>
                                      <p:tavLst>
                                        <p:tav tm="0">
                                          <p:val>
                                            <p:strVal val="#ppt_x"/>
                                          </p:val>
                                        </p:tav>
                                        <p:tav tm="100000">
                                          <p:val>
                                            <p:strVal val="#ppt_x"/>
                                          </p:val>
                                        </p:tav>
                                      </p:tavLst>
                                    </p:anim>
                                    <p:anim calcmode="lin" valueType="num">
                                      <p:cBhvr>
                                        <p:cTn id="4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fade">
                                      <p:cBhvr>
                                        <p:cTn id="53" dur="1000"/>
                                        <p:tgtEl>
                                          <p:spTgt spid="10"/>
                                        </p:tgtEl>
                                      </p:cBhvr>
                                    </p:animEffect>
                                    <p:anim calcmode="lin" valueType="num">
                                      <p:cBhvr>
                                        <p:cTn id="54" dur="1000" fill="hold"/>
                                        <p:tgtEl>
                                          <p:spTgt spid="10"/>
                                        </p:tgtEl>
                                        <p:attrNameLst>
                                          <p:attrName>ppt_x</p:attrName>
                                        </p:attrNameLst>
                                      </p:cBhvr>
                                      <p:tavLst>
                                        <p:tav tm="0">
                                          <p:val>
                                            <p:strVal val="#ppt_x"/>
                                          </p:val>
                                        </p:tav>
                                        <p:tav tm="100000">
                                          <p:val>
                                            <p:strVal val="#ppt_x"/>
                                          </p:val>
                                        </p:tav>
                                      </p:tavLst>
                                    </p:anim>
                                    <p:anim calcmode="lin" valueType="num">
                                      <p:cBhvr>
                                        <p:cTn id="5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1000"/>
                                        <p:tgtEl>
                                          <p:spTgt spid="13"/>
                                        </p:tgtEl>
                                      </p:cBhvr>
                                    </p:animEffect>
                                    <p:anim calcmode="lin" valueType="num">
                                      <p:cBhvr>
                                        <p:cTn id="61" dur="1000" fill="hold"/>
                                        <p:tgtEl>
                                          <p:spTgt spid="13"/>
                                        </p:tgtEl>
                                        <p:attrNameLst>
                                          <p:attrName>ppt_x</p:attrName>
                                        </p:attrNameLst>
                                      </p:cBhvr>
                                      <p:tavLst>
                                        <p:tav tm="0">
                                          <p:val>
                                            <p:strVal val="#ppt_x"/>
                                          </p:val>
                                        </p:tav>
                                        <p:tav tm="100000">
                                          <p:val>
                                            <p:strVal val="#ppt_x"/>
                                          </p:val>
                                        </p:tav>
                                      </p:tavLst>
                                    </p:anim>
                                    <p:anim calcmode="lin" valueType="num">
                                      <p:cBhvr>
                                        <p:cTn id="6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2" grpId="0"/>
      <p:bldP spid="13"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20</a:t>
            </a:fld>
            <a:endParaRPr lang="el-GR" dirty="0">
              <a:solidFill>
                <a:prstClr val="black"/>
              </a:solidFill>
            </a:endParaRPr>
          </a:p>
        </p:txBody>
      </p:sp>
      <p:sp>
        <p:nvSpPr>
          <p:cNvPr id="4" name="TextBox 3"/>
          <p:cNvSpPr txBox="1"/>
          <p:nvPr/>
        </p:nvSpPr>
        <p:spPr>
          <a:xfrm>
            <a:off x="1331640" y="2276872"/>
            <a:ext cx="6480720" cy="892552"/>
          </a:xfrm>
          <a:prstGeom prst="rect">
            <a:avLst/>
          </a:prstGeom>
          <a:noFill/>
        </p:spPr>
        <p:txBody>
          <a:bodyPr wrap="square" rtlCol="0">
            <a:spAutoFit/>
          </a:bodyPr>
          <a:lstStyle/>
          <a:p>
            <a:pPr algn="ctr"/>
            <a:r>
              <a:rPr lang="el-GR" sz="3200" b="1" dirty="0" smtClean="0">
                <a:solidFill>
                  <a:srgbClr val="660033"/>
                </a:solidFill>
                <a:effectLst>
                  <a:outerShdw blurRad="38100" dist="38100" dir="2700000" algn="tl">
                    <a:srgbClr val="000000">
                      <a:alpha val="43137"/>
                    </a:srgbClr>
                  </a:outerShdw>
                </a:effectLst>
                <a:latin typeface="Comic Sans MS" panose="030F0702030302020204" pitchFamily="66" charset="0"/>
              </a:rPr>
              <a:t>Ερωτήσεις από το σχολικό βιβλίο</a:t>
            </a:r>
          </a:p>
          <a:p>
            <a:pPr algn="ctr"/>
            <a:r>
              <a:rPr lang="el-GR" sz="2000" b="1" dirty="0" smtClean="0">
                <a:solidFill>
                  <a:srgbClr val="660033"/>
                </a:solidFill>
                <a:effectLst>
                  <a:outerShdw blurRad="38100" dist="38100" dir="2700000" algn="tl">
                    <a:srgbClr val="000000">
                      <a:alpha val="43137"/>
                    </a:srgbClr>
                  </a:outerShdw>
                </a:effectLst>
                <a:latin typeface="Comic Sans MS" panose="030F0702030302020204" pitchFamily="66" charset="0"/>
              </a:rPr>
              <a:t>( από σελ. 43 )</a:t>
            </a:r>
            <a:endParaRPr lang="el-GR" sz="2000" b="1" dirty="0">
              <a:solidFill>
                <a:srgbClr val="660033"/>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197674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21</a:t>
            </a:fld>
            <a:endParaRPr lang="el-GR">
              <a:solidFill>
                <a:prstClr val="black">
                  <a:tint val="75000"/>
                </a:prstClr>
              </a:solidFill>
            </a:endParaRPr>
          </a:p>
        </p:txBody>
      </p:sp>
      <p:sp>
        <p:nvSpPr>
          <p:cNvPr id="4" name="Ορθογώνιο 3"/>
          <p:cNvSpPr/>
          <p:nvPr/>
        </p:nvSpPr>
        <p:spPr>
          <a:xfrm>
            <a:off x="898149" y="128643"/>
            <a:ext cx="6840760" cy="1938992"/>
          </a:xfrm>
          <a:prstGeom prst="rect">
            <a:avLst/>
          </a:prstGeom>
        </p:spPr>
        <p:txBody>
          <a:bodyPr wrap="square">
            <a:spAutoFit/>
          </a:bodyPr>
          <a:lstStyle/>
          <a:p>
            <a:pPr algn="just">
              <a:lnSpc>
                <a:spcPct val="150000"/>
              </a:lnSpc>
            </a:pPr>
            <a:r>
              <a:rPr lang="el-GR" sz="2000" b="1" dirty="0" smtClean="0">
                <a:latin typeface="Trebuchet MS" panose="020B0603020202020204" pitchFamily="34" charset="0"/>
              </a:rPr>
              <a:t>1.  (α</a:t>
            </a:r>
            <a:r>
              <a:rPr lang="el-GR" sz="2000" b="1" dirty="0">
                <a:latin typeface="Trebuchet MS" panose="020B0603020202020204" pitchFamily="34" charset="0"/>
              </a:rPr>
              <a:t>) </a:t>
            </a:r>
            <a:r>
              <a:rPr lang="el-GR" sz="2000" b="1" dirty="0" smtClean="0">
                <a:latin typeface="Trebuchet MS" panose="020B0603020202020204" pitchFamily="34" charset="0"/>
              </a:rPr>
              <a:t> </a:t>
            </a:r>
            <a:r>
              <a:rPr lang="el-GR" sz="2000" dirty="0" smtClean="0">
                <a:latin typeface="Trebuchet MS" panose="020B0603020202020204" pitchFamily="34" charset="0"/>
              </a:rPr>
              <a:t>Να διατυπώσετε </a:t>
            </a:r>
            <a:r>
              <a:rPr lang="el-GR" sz="2000" dirty="0">
                <a:latin typeface="Trebuchet MS" panose="020B0603020202020204" pitchFamily="34" charset="0"/>
              </a:rPr>
              <a:t>το νόμο του </a:t>
            </a:r>
            <a:r>
              <a:rPr lang="el-GR" sz="2000" dirty="0" err="1">
                <a:latin typeface="Trebuchet MS" panose="020B0603020202020204" pitchFamily="34" charset="0"/>
              </a:rPr>
              <a:t>Coulomb</a:t>
            </a:r>
            <a:r>
              <a:rPr lang="el-GR" sz="2000" dirty="0">
                <a:latin typeface="Trebuchet MS" panose="020B0603020202020204" pitchFamily="34" charset="0"/>
              </a:rPr>
              <a:t> και να γράψετε την αντίστοιχη σχέση.</a:t>
            </a:r>
          </a:p>
          <a:p>
            <a:pPr algn="just">
              <a:lnSpc>
                <a:spcPct val="150000"/>
              </a:lnSpc>
            </a:pPr>
            <a:r>
              <a:rPr lang="el-GR" sz="2000" b="1" dirty="0">
                <a:latin typeface="Trebuchet MS" panose="020B0603020202020204" pitchFamily="34" charset="0"/>
              </a:rPr>
              <a:t>(β) </a:t>
            </a:r>
            <a:r>
              <a:rPr lang="el-GR" sz="2000" b="1" dirty="0" smtClean="0">
                <a:latin typeface="Trebuchet MS" panose="020B0603020202020204" pitchFamily="34" charset="0"/>
              </a:rPr>
              <a:t> </a:t>
            </a:r>
            <a:r>
              <a:rPr lang="el-GR" sz="2000" dirty="0" smtClean="0">
                <a:latin typeface="Trebuchet MS" panose="020B0603020202020204" pitchFamily="34" charset="0"/>
              </a:rPr>
              <a:t>Ποιες </a:t>
            </a:r>
            <a:r>
              <a:rPr lang="el-GR" sz="2000" dirty="0">
                <a:latin typeface="Trebuchet MS" panose="020B0603020202020204" pitchFamily="34" charset="0"/>
              </a:rPr>
              <a:t>οι μονάδες των μεγεθών που εμφανίζονται στη σχέση;</a:t>
            </a:r>
          </a:p>
        </p:txBody>
      </p:sp>
      <p:sp>
        <p:nvSpPr>
          <p:cNvPr id="5" name="Ορθογώνιο 4"/>
          <p:cNvSpPr/>
          <p:nvPr/>
        </p:nvSpPr>
        <p:spPr>
          <a:xfrm>
            <a:off x="899592" y="2060848"/>
            <a:ext cx="7560840" cy="3785652"/>
          </a:xfrm>
          <a:prstGeom prst="rect">
            <a:avLst/>
          </a:prstGeom>
        </p:spPr>
        <p:txBody>
          <a:bodyPr wrap="square">
            <a:spAutoFit/>
          </a:bodyPr>
          <a:lstStyle/>
          <a:p>
            <a:pPr algn="just">
              <a:lnSpc>
                <a:spcPct val="150000"/>
              </a:lnSpc>
            </a:pPr>
            <a:r>
              <a:rPr lang="el-GR" sz="2000" b="1" dirty="0" smtClean="0">
                <a:latin typeface="Trebuchet MS" panose="020B0603020202020204" pitchFamily="34" charset="0"/>
              </a:rPr>
              <a:t>3.</a:t>
            </a:r>
            <a:r>
              <a:rPr lang="en-US" sz="2000" b="1" dirty="0" smtClean="0">
                <a:latin typeface="Trebuchet MS" panose="020B0603020202020204" pitchFamily="34" charset="0"/>
              </a:rPr>
              <a:t>  </a:t>
            </a:r>
            <a:r>
              <a:rPr lang="el-GR" sz="2000" dirty="0" smtClean="0">
                <a:latin typeface="Trebuchet MS" panose="020B0603020202020204" pitchFamily="34" charset="0"/>
              </a:rPr>
              <a:t>Δύο </a:t>
            </a:r>
            <a:r>
              <a:rPr lang="el-GR" sz="2000" dirty="0">
                <a:latin typeface="Trebuchet MS" panose="020B0603020202020204" pitchFamily="34" charset="0"/>
              </a:rPr>
              <a:t>όμοια ηλεκτρικά φορτία απέχουν </a:t>
            </a:r>
            <a:r>
              <a:rPr lang="el-GR" sz="2000" dirty="0" smtClean="0">
                <a:latin typeface="Trebuchet MS" panose="020B0603020202020204" pitchFamily="34" charset="0"/>
              </a:rPr>
              <a:t>σταθερή</a:t>
            </a:r>
            <a:r>
              <a:rPr lang="en-US" sz="2000" dirty="0" smtClean="0">
                <a:latin typeface="Trebuchet MS" panose="020B0603020202020204" pitchFamily="34" charset="0"/>
              </a:rPr>
              <a:t> </a:t>
            </a:r>
            <a:r>
              <a:rPr lang="el-GR" sz="2000" dirty="0" smtClean="0">
                <a:latin typeface="Trebuchet MS" panose="020B0603020202020204" pitchFamily="34" charset="0"/>
              </a:rPr>
              <a:t>απόσταση</a:t>
            </a:r>
            <a:r>
              <a:rPr lang="el-GR" sz="2000" dirty="0">
                <a:latin typeface="Trebuchet MS" panose="020B0603020202020204" pitchFamily="34" charset="0"/>
              </a:rPr>
              <a:t>. Ποιο </a:t>
            </a:r>
            <a:r>
              <a:rPr lang="el-GR" sz="2000" dirty="0" smtClean="0">
                <a:latin typeface="Trebuchet MS" panose="020B0603020202020204" pitchFamily="34" charset="0"/>
              </a:rPr>
              <a:t>θα </a:t>
            </a:r>
            <a:r>
              <a:rPr lang="el-GR" sz="2000" dirty="0">
                <a:latin typeface="Trebuchet MS" panose="020B0603020202020204" pitchFamily="34" charset="0"/>
              </a:rPr>
              <a:t>είναι το αποτέλεσμα στη δύναμη </a:t>
            </a:r>
            <a:r>
              <a:rPr lang="el-GR" sz="2000" dirty="0" err="1">
                <a:latin typeface="Trebuchet MS" panose="020B0603020202020204" pitchFamily="34" charset="0"/>
              </a:rPr>
              <a:t>Coulomb</a:t>
            </a:r>
            <a:r>
              <a:rPr lang="el-GR" sz="2000" dirty="0">
                <a:latin typeface="Trebuchet MS" panose="020B0603020202020204" pitchFamily="34" charset="0"/>
              </a:rPr>
              <a:t> εάν:</a:t>
            </a:r>
          </a:p>
          <a:p>
            <a:pPr algn="just">
              <a:lnSpc>
                <a:spcPct val="150000"/>
              </a:lnSpc>
            </a:pPr>
            <a:r>
              <a:rPr lang="el-GR" sz="2000" b="1" dirty="0">
                <a:latin typeface="Trebuchet MS" panose="020B0603020202020204" pitchFamily="34" charset="0"/>
              </a:rPr>
              <a:t>Α. </a:t>
            </a:r>
            <a:r>
              <a:rPr lang="el-GR" sz="2000" b="1" dirty="0" smtClean="0">
                <a:latin typeface="Trebuchet MS" panose="020B0603020202020204" pitchFamily="34" charset="0"/>
              </a:rPr>
              <a:t> </a:t>
            </a:r>
            <a:r>
              <a:rPr lang="el-GR" sz="2000" dirty="0" smtClean="0">
                <a:latin typeface="Trebuchet MS" panose="020B0603020202020204" pitchFamily="34" charset="0"/>
              </a:rPr>
              <a:t>Ένα </a:t>
            </a:r>
            <a:r>
              <a:rPr lang="el-GR" sz="2000" dirty="0">
                <a:latin typeface="Trebuchet MS" panose="020B0603020202020204" pitchFamily="34" charset="0"/>
              </a:rPr>
              <a:t>από τα δύο φορτία διπλασιαστεί</a:t>
            </a:r>
            <a:r>
              <a:rPr lang="el-GR" sz="2000" dirty="0" smtClean="0">
                <a:latin typeface="Trebuchet MS" panose="020B0603020202020204" pitchFamily="34" charset="0"/>
              </a:rPr>
              <a:t>.</a:t>
            </a:r>
            <a:endParaRPr lang="en-US" sz="2000" dirty="0" smtClean="0">
              <a:latin typeface="Trebuchet MS" panose="020B0603020202020204" pitchFamily="34" charset="0"/>
            </a:endParaRPr>
          </a:p>
          <a:p>
            <a:pPr algn="just">
              <a:lnSpc>
                <a:spcPct val="150000"/>
              </a:lnSpc>
            </a:pP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Η δύναμη </a:t>
            </a:r>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Coulomb </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θα διπλασιαστεί.</a:t>
            </a:r>
            <a:endPar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endParaRPr>
          </a:p>
          <a:p>
            <a:pPr algn="just">
              <a:lnSpc>
                <a:spcPct val="150000"/>
              </a:lnSpc>
            </a:pPr>
            <a:r>
              <a:rPr lang="el-GR" sz="2000" b="1" dirty="0">
                <a:latin typeface="Trebuchet MS" panose="020B0603020202020204" pitchFamily="34" charset="0"/>
              </a:rPr>
              <a:t>Β</a:t>
            </a:r>
            <a:r>
              <a:rPr lang="el-GR" sz="2000" b="1" dirty="0" smtClean="0">
                <a:latin typeface="Trebuchet MS" panose="020B0603020202020204" pitchFamily="34" charset="0"/>
              </a:rPr>
              <a:t>.  </a:t>
            </a:r>
            <a:r>
              <a:rPr lang="el-GR" sz="2000" dirty="0">
                <a:latin typeface="Trebuchet MS" panose="020B0603020202020204" pitchFamily="34" charset="0"/>
              </a:rPr>
              <a:t>Ένα φορτίο διπλασιαστεί και το άλλο υποδιπλασιαστεί</a:t>
            </a:r>
            <a:r>
              <a:rPr lang="el-GR" sz="2000" dirty="0" smtClean="0">
                <a:latin typeface="Trebuchet MS" panose="020B0603020202020204" pitchFamily="34" charset="0"/>
              </a:rPr>
              <a:t>.</a:t>
            </a:r>
          </a:p>
          <a:p>
            <a:pPr algn="just">
              <a:lnSpc>
                <a:spcPct val="150000"/>
              </a:lnSpc>
            </a:pP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Η δύναμη </a:t>
            </a:r>
            <a:r>
              <a:rPr lang="en-US" sz="2000" b="1" dirty="0">
                <a:solidFill>
                  <a:srgbClr val="FF0000"/>
                </a:solidFill>
                <a:effectLst>
                  <a:outerShdw blurRad="38100" dist="38100" dir="2700000" algn="tl">
                    <a:srgbClr val="000000">
                      <a:alpha val="43137"/>
                    </a:srgbClr>
                  </a:outerShdw>
                </a:effectLst>
                <a:latin typeface="Trebuchet MS" panose="020B0603020202020204" pitchFamily="34" charset="0"/>
              </a:rPr>
              <a:t>Coulomb </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θα παραμείνει σταθερή.</a:t>
            </a:r>
            <a:endParaRPr lang="el-GR" sz="2000" dirty="0">
              <a:latin typeface="Trebuchet MS" panose="020B0603020202020204" pitchFamily="34" charset="0"/>
            </a:endParaRPr>
          </a:p>
          <a:p>
            <a:pPr algn="just">
              <a:lnSpc>
                <a:spcPct val="150000"/>
              </a:lnSpc>
            </a:pPr>
            <a:r>
              <a:rPr lang="el-GR" sz="2000" b="1" dirty="0">
                <a:latin typeface="Trebuchet MS" panose="020B0603020202020204" pitchFamily="34" charset="0"/>
              </a:rPr>
              <a:t>Γ.  </a:t>
            </a:r>
            <a:r>
              <a:rPr lang="el-GR" sz="2000" dirty="0" smtClean="0">
                <a:latin typeface="Trebuchet MS" panose="020B0603020202020204" pitchFamily="34" charset="0"/>
              </a:rPr>
              <a:t>Διπλασιαστούν </a:t>
            </a:r>
            <a:r>
              <a:rPr lang="el-GR" sz="2000" dirty="0">
                <a:latin typeface="Trebuchet MS" panose="020B0603020202020204" pitchFamily="34" charset="0"/>
              </a:rPr>
              <a:t>και τα δύο φορτία</a:t>
            </a:r>
            <a:r>
              <a:rPr lang="el-GR" sz="2000" dirty="0" smtClean="0">
                <a:latin typeface="Trebuchet MS" panose="020B0603020202020204" pitchFamily="34" charset="0"/>
              </a:rPr>
              <a:t>.</a:t>
            </a:r>
          </a:p>
          <a:p>
            <a:pPr algn="just">
              <a:lnSpc>
                <a:spcPct val="150000"/>
              </a:lnSpc>
            </a:pPr>
            <a:r>
              <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rPr>
              <a:t>Η δύναμη </a:t>
            </a:r>
            <a:r>
              <a:rPr lang="en-US" sz="2000" b="1" dirty="0">
                <a:solidFill>
                  <a:srgbClr val="FF0000"/>
                </a:solidFill>
                <a:effectLst>
                  <a:outerShdw blurRad="38100" dist="38100" dir="2700000" algn="tl">
                    <a:srgbClr val="000000">
                      <a:alpha val="43137"/>
                    </a:srgbClr>
                  </a:outerShdw>
                </a:effectLst>
                <a:latin typeface="Trebuchet MS" panose="020B0603020202020204" pitchFamily="34" charset="0"/>
              </a:rPr>
              <a:t>Coulomb </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θα τετραπλασιαστεί.</a:t>
            </a:r>
            <a:endParaRPr lang="el-GR" sz="2000" dirty="0">
              <a:latin typeface="Trebuchet MS" panose="020B0603020202020204" pitchFamily="34" charset="0"/>
            </a:endParaRPr>
          </a:p>
        </p:txBody>
      </p:sp>
    </p:spTree>
    <p:extLst>
      <p:ext uri="{BB962C8B-B14F-4D97-AF65-F5344CB8AC3E}">
        <p14:creationId xmlns:p14="http://schemas.microsoft.com/office/powerpoint/2010/main" val="3751825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dissolv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dissolv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 calcmode="lin" valueType="num">
                                      <p:cBhvr additive="base">
                                        <p:cTn id="22" dur="20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dissolve">
                                      <p:cBhvr>
                                        <p:cTn id="28" dur="500"/>
                                        <p:tgtEl>
                                          <p:spTgt spid="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 calcmode="lin" valueType="num">
                                      <p:cBhvr additive="base">
                                        <p:cTn id="33" dur="20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34" dur="20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Effect transition="in" filter="dissolve">
                                      <p:cBhvr>
                                        <p:cTn id="39" dur="500"/>
                                        <p:tgtEl>
                                          <p:spTgt spid="5">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nodeType="clickEffect">
                                  <p:stCondLst>
                                    <p:cond delay="0"/>
                                  </p:stCondLst>
                                  <p:childTnLst>
                                    <p:set>
                                      <p:cBhvr>
                                        <p:cTn id="43" dur="1" fill="hold">
                                          <p:stCondLst>
                                            <p:cond delay="0"/>
                                          </p:stCondLst>
                                        </p:cTn>
                                        <p:tgtEl>
                                          <p:spTgt spid="5">
                                            <p:txEl>
                                              <p:pRg st="6" end="6"/>
                                            </p:txEl>
                                          </p:spTgt>
                                        </p:tgtEl>
                                        <p:attrNameLst>
                                          <p:attrName>style.visibility</p:attrName>
                                        </p:attrNameLst>
                                      </p:cBhvr>
                                      <p:to>
                                        <p:strVal val="visible"/>
                                      </p:to>
                                    </p:set>
                                    <p:anim calcmode="lin" valueType="num">
                                      <p:cBhvr additive="base">
                                        <p:cTn id="44" dur="2000" fill="hold"/>
                                        <p:tgtEl>
                                          <p:spTgt spid="5">
                                            <p:txEl>
                                              <p:pRg st="6" end="6"/>
                                            </p:txEl>
                                          </p:spTgt>
                                        </p:tgtEl>
                                        <p:attrNameLst>
                                          <p:attrName>ppt_x</p:attrName>
                                        </p:attrNameLst>
                                      </p:cBhvr>
                                      <p:tavLst>
                                        <p:tav tm="0">
                                          <p:val>
                                            <p:strVal val="0-#ppt_w/2"/>
                                          </p:val>
                                        </p:tav>
                                        <p:tav tm="100000">
                                          <p:val>
                                            <p:strVal val="#ppt_x"/>
                                          </p:val>
                                        </p:tav>
                                      </p:tavLst>
                                    </p:anim>
                                    <p:anim calcmode="lin" valueType="num">
                                      <p:cBhvr additive="base">
                                        <p:cTn id="45" dur="20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3" name="Slide Number Placeholder 2"/>
          <p:cNvSpPr>
            <a:spLocks noGrp="1"/>
          </p:cNvSpPr>
          <p:nvPr>
            <p:ph type="sldNum" sz="quarter" idx="12"/>
          </p:nvPr>
        </p:nvSpPr>
        <p:spPr/>
        <p:txBody>
          <a:bodyPr/>
          <a:lstStyle/>
          <a:p>
            <a:fld id="{3DF53439-851E-44AD-84B1-B6BFC3D0C743}" type="slidenum">
              <a:rPr lang="el-GR" smtClean="0">
                <a:solidFill>
                  <a:prstClr val="black">
                    <a:tint val="75000"/>
                  </a:prstClr>
                </a:solidFill>
              </a:rPr>
              <a:pPr/>
              <a:t>22</a:t>
            </a:fld>
            <a:endParaRPr lang="el-GR">
              <a:solidFill>
                <a:prstClr val="black">
                  <a:tint val="75000"/>
                </a:prstClr>
              </a:solidFill>
            </a:endParaRPr>
          </a:p>
        </p:txBody>
      </p:sp>
      <p:sp>
        <p:nvSpPr>
          <p:cNvPr id="4" name="Ορθογώνιο 4"/>
          <p:cNvSpPr/>
          <p:nvPr/>
        </p:nvSpPr>
        <p:spPr>
          <a:xfrm>
            <a:off x="1115616" y="471803"/>
            <a:ext cx="6912768" cy="2862322"/>
          </a:xfrm>
          <a:prstGeom prst="rect">
            <a:avLst/>
          </a:prstGeom>
        </p:spPr>
        <p:txBody>
          <a:bodyPr wrap="square">
            <a:spAutoFit/>
          </a:bodyPr>
          <a:lstStyle/>
          <a:p>
            <a:pPr algn="just">
              <a:lnSpc>
                <a:spcPct val="150000"/>
              </a:lnSpc>
            </a:pPr>
            <a:r>
              <a:rPr lang="el-GR" sz="2000" b="1" dirty="0" smtClean="0">
                <a:latin typeface="Trebuchet MS" panose="020B0603020202020204" pitchFamily="34" charset="0"/>
              </a:rPr>
              <a:t>6.  </a:t>
            </a:r>
            <a:r>
              <a:rPr lang="el-GR" sz="2000" dirty="0" smtClean="0">
                <a:latin typeface="Trebuchet MS" panose="020B0603020202020204" pitchFamily="34" charset="0"/>
              </a:rPr>
              <a:t>Δύο </a:t>
            </a:r>
            <a:r>
              <a:rPr lang="el-GR" sz="2000" dirty="0">
                <a:latin typeface="Trebuchet MS" panose="020B0603020202020204" pitchFamily="34" charset="0"/>
              </a:rPr>
              <a:t>ετερώνυμα ηλεκτρικά φορτία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1</a:t>
            </a:r>
            <a:r>
              <a:rPr lang="el-GR" sz="2000" dirty="0" smtClean="0">
                <a:latin typeface="Trebuchet MS" panose="020B0603020202020204" pitchFamily="34" charset="0"/>
              </a:rPr>
              <a:t> και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2</a:t>
            </a:r>
            <a:r>
              <a:rPr lang="el-GR" sz="2000" dirty="0" smtClean="0">
                <a:latin typeface="Trebuchet MS" panose="020B0603020202020204" pitchFamily="34" charset="0"/>
              </a:rPr>
              <a:t> έλκονται </a:t>
            </a:r>
            <a:r>
              <a:rPr lang="el-GR" sz="2000" dirty="0">
                <a:latin typeface="Trebuchet MS" panose="020B0603020202020204" pitchFamily="34" charset="0"/>
              </a:rPr>
              <a:t>με δύναμη </a:t>
            </a:r>
            <a:r>
              <a:rPr lang="el-GR" sz="2000" i="1" dirty="0" smtClean="0">
                <a:latin typeface="Trebuchet MS" panose="020B0603020202020204" pitchFamily="34" charset="0"/>
              </a:rPr>
              <a:t>F</a:t>
            </a:r>
            <a:r>
              <a:rPr lang="el-GR" sz="2000" dirty="0" smtClean="0">
                <a:latin typeface="Trebuchet MS" panose="020B0603020202020204" pitchFamily="34" charset="0"/>
              </a:rPr>
              <a:t>, όταν </a:t>
            </a:r>
            <a:r>
              <a:rPr lang="el-GR" sz="2000" dirty="0">
                <a:latin typeface="Trebuchet MS" panose="020B0603020202020204" pitchFamily="34" charset="0"/>
              </a:rPr>
              <a:t>η απόστασή τους είναι </a:t>
            </a:r>
            <a:r>
              <a:rPr lang="el-GR" sz="2000" i="1" dirty="0">
                <a:latin typeface="Trebuchet MS" panose="020B0603020202020204" pitchFamily="34" charset="0"/>
              </a:rPr>
              <a:t>r</a:t>
            </a:r>
            <a:r>
              <a:rPr lang="el-GR" sz="2000" dirty="0">
                <a:latin typeface="Trebuchet MS" panose="020B0603020202020204" pitchFamily="34" charset="0"/>
              </a:rPr>
              <a:t>. Να βρεθεί η απόσταση στην </a:t>
            </a:r>
            <a:r>
              <a:rPr lang="el-GR" sz="2000" dirty="0" smtClean="0">
                <a:latin typeface="Trebuchet MS" panose="020B0603020202020204" pitchFamily="34" charset="0"/>
              </a:rPr>
              <a:t>οποία πρέπει </a:t>
            </a:r>
            <a:r>
              <a:rPr lang="el-GR" sz="2000" dirty="0">
                <a:latin typeface="Trebuchet MS" panose="020B0603020202020204" pitchFamily="34" charset="0"/>
              </a:rPr>
              <a:t>να τοποθετηθούν, ώστε η ελκτική δύναμη να γίνει:</a:t>
            </a:r>
          </a:p>
          <a:p>
            <a:pPr algn="just">
              <a:lnSpc>
                <a:spcPct val="150000"/>
              </a:lnSpc>
            </a:pPr>
            <a:r>
              <a:rPr lang="el-GR" sz="2000" b="1" dirty="0">
                <a:latin typeface="Trebuchet MS" panose="020B0603020202020204" pitchFamily="34" charset="0"/>
              </a:rPr>
              <a:t>Α. </a:t>
            </a:r>
            <a:r>
              <a:rPr lang="el-GR" sz="2000" b="1" dirty="0" smtClean="0">
                <a:latin typeface="Trebuchet MS" panose="020B0603020202020204" pitchFamily="34" charset="0"/>
              </a:rPr>
              <a:t> </a:t>
            </a:r>
            <a:r>
              <a:rPr lang="el-GR" sz="2000" dirty="0" smtClean="0">
                <a:latin typeface="Trebuchet MS" panose="020B0603020202020204" pitchFamily="34" charset="0"/>
              </a:rPr>
              <a:t>4</a:t>
            </a:r>
            <a:r>
              <a:rPr lang="el-GR" sz="2000" i="1" dirty="0" smtClean="0">
                <a:latin typeface="Trebuchet MS" panose="020B0603020202020204" pitchFamily="34" charset="0"/>
              </a:rPr>
              <a:t>F.                           </a:t>
            </a:r>
            <a:endParaRPr lang="en-US" sz="2000" b="1" dirty="0" smtClean="0">
              <a:latin typeface="Trebuchet MS" panose="020B0603020202020204" pitchFamily="34" charset="0"/>
            </a:endParaRPr>
          </a:p>
          <a:p>
            <a:pPr algn="just">
              <a:lnSpc>
                <a:spcPct val="150000"/>
              </a:lnSpc>
            </a:pPr>
            <a:r>
              <a:rPr lang="el-GR" sz="2000" b="1" dirty="0" smtClean="0">
                <a:latin typeface="Trebuchet MS" panose="020B0603020202020204" pitchFamily="34" charset="0"/>
              </a:rPr>
              <a:t>Β</a:t>
            </a:r>
            <a:r>
              <a:rPr lang="el-GR" sz="2000" b="1" dirty="0">
                <a:latin typeface="Trebuchet MS" panose="020B0603020202020204" pitchFamily="34" charset="0"/>
              </a:rPr>
              <a:t>. </a:t>
            </a:r>
            <a:r>
              <a:rPr lang="el-GR" sz="2000" b="1" dirty="0" smtClean="0">
                <a:latin typeface="Trebuchet MS" panose="020B0603020202020204" pitchFamily="34" charset="0"/>
              </a:rPr>
              <a:t> </a:t>
            </a:r>
            <a:r>
              <a:rPr lang="el-GR" sz="2000" i="1" dirty="0" smtClean="0">
                <a:latin typeface="Trebuchet MS" panose="020B0603020202020204" pitchFamily="34" charset="0"/>
              </a:rPr>
              <a:t>F</a:t>
            </a:r>
            <a:r>
              <a:rPr lang="el-GR" sz="2000" dirty="0" smtClean="0">
                <a:latin typeface="Trebuchet MS" panose="020B0603020202020204" pitchFamily="34" charset="0"/>
              </a:rPr>
              <a:t>/4.</a:t>
            </a:r>
            <a:r>
              <a:rPr lang="en-US" sz="2000" dirty="0" smtClean="0">
                <a:latin typeface="Trebuchet MS" panose="020B0603020202020204" pitchFamily="34" charset="0"/>
              </a:rPr>
              <a:t>                         </a:t>
            </a:r>
          </a:p>
        </p:txBody>
      </p:sp>
      <p:sp>
        <p:nvSpPr>
          <p:cNvPr id="5" name="Ορθογώνιο 6"/>
          <p:cNvSpPr/>
          <p:nvPr/>
        </p:nvSpPr>
        <p:spPr>
          <a:xfrm>
            <a:off x="2780147" y="2393371"/>
            <a:ext cx="978153" cy="369332"/>
          </a:xfrm>
          <a:prstGeom prst="rect">
            <a:avLst/>
          </a:prstGeom>
        </p:spPr>
        <p:txBody>
          <a:bodyPr wrap="none">
            <a:spAutoFit/>
          </a:bodyPr>
          <a:lstStyle/>
          <a:p>
            <a:pPr algn="just"/>
            <a:r>
              <a:rPr lang="en-US" b="1" i="1" dirty="0">
                <a:solidFill>
                  <a:srgbClr val="FF0000"/>
                </a:solidFill>
                <a:effectLst>
                  <a:outerShdw blurRad="38100" dist="38100" dir="2700000" algn="tl">
                    <a:srgbClr val="000000">
                      <a:alpha val="43137"/>
                    </a:srgbClr>
                  </a:outerShdw>
                </a:effectLst>
                <a:latin typeface="Trebuchet MS" panose="020B0603020202020204" pitchFamily="34" charset="0"/>
              </a:rPr>
              <a:t>r</a:t>
            </a:r>
            <a:r>
              <a:rPr lang="en-US" b="1" baseline="-25000" dirty="0">
                <a:solidFill>
                  <a:srgbClr val="FF0000"/>
                </a:solidFill>
                <a:effectLst>
                  <a:outerShdw blurRad="38100" dist="38100" dir="2700000" algn="tl">
                    <a:srgbClr val="000000">
                      <a:alpha val="43137"/>
                    </a:srgbClr>
                  </a:outerShdw>
                </a:effectLst>
                <a:latin typeface="Trebuchet MS" panose="020B0603020202020204" pitchFamily="34" charset="0"/>
              </a:rPr>
              <a:t>1</a:t>
            </a:r>
            <a:r>
              <a:rPr lang="en-US" b="1" i="1" dirty="0">
                <a:solidFill>
                  <a:srgbClr val="FF0000"/>
                </a:solidFill>
                <a:effectLst>
                  <a:outerShdw blurRad="38100" dist="38100" dir="2700000" algn="tl">
                    <a:srgbClr val="000000">
                      <a:alpha val="43137"/>
                    </a:srgbClr>
                  </a:outerShdw>
                </a:effectLst>
                <a:latin typeface="Trebuchet MS" panose="020B0603020202020204" pitchFamily="34" charset="0"/>
              </a:rPr>
              <a:t> = </a:t>
            </a:r>
            <a:r>
              <a:rPr lang="en-US" b="1" i="1" dirty="0" smtClean="0">
                <a:solidFill>
                  <a:srgbClr val="FF0000"/>
                </a:solidFill>
                <a:effectLst>
                  <a:outerShdw blurRad="38100" dist="38100" dir="2700000" algn="tl">
                    <a:srgbClr val="000000">
                      <a:alpha val="43137"/>
                    </a:srgbClr>
                  </a:outerShdw>
                </a:effectLst>
                <a:latin typeface="Trebuchet MS" panose="020B0603020202020204" pitchFamily="34" charset="0"/>
              </a:rPr>
              <a:t>r</a:t>
            </a:r>
            <a:r>
              <a:rPr lang="en-US" b="1" dirty="0" smtClean="0">
                <a:solidFill>
                  <a:srgbClr val="FF0000"/>
                </a:solidFill>
                <a:effectLst>
                  <a:outerShdw blurRad="38100" dist="38100" dir="2700000" algn="tl">
                    <a:srgbClr val="000000">
                      <a:alpha val="43137"/>
                    </a:srgbClr>
                  </a:outerShdw>
                </a:effectLst>
                <a:latin typeface="Trebuchet MS" panose="020B0603020202020204" pitchFamily="34" charset="0"/>
              </a:rPr>
              <a:t>/2</a:t>
            </a:r>
            <a:endParaRPr lang="el-GR"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6" name="Ορθογώνιο 7"/>
          <p:cNvSpPr/>
          <p:nvPr/>
        </p:nvSpPr>
        <p:spPr>
          <a:xfrm>
            <a:off x="2843808" y="2852936"/>
            <a:ext cx="886781" cy="369332"/>
          </a:xfrm>
          <a:prstGeom prst="rect">
            <a:avLst/>
          </a:prstGeom>
        </p:spPr>
        <p:txBody>
          <a:bodyPr wrap="none">
            <a:spAutoFit/>
          </a:bodyPr>
          <a:lstStyle/>
          <a:p>
            <a:pPr algn="just"/>
            <a:r>
              <a:rPr lang="en-US" b="1" i="1" dirty="0">
                <a:solidFill>
                  <a:srgbClr val="FF0000"/>
                </a:solidFill>
                <a:effectLst>
                  <a:outerShdw blurRad="38100" dist="38100" dir="2700000" algn="tl">
                    <a:srgbClr val="000000">
                      <a:alpha val="43137"/>
                    </a:srgbClr>
                  </a:outerShdw>
                </a:effectLst>
                <a:latin typeface="Trebuchet MS" panose="020B0603020202020204" pitchFamily="34" charset="0"/>
              </a:rPr>
              <a:t>r</a:t>
            </a:r>
            <a:r>
              <a:rPr lang="en-US" b="1" baseline="-25000" dirty="0">
                <a:solidFill>
                  <a:srgbClr val="FF0000"/>
                </a:solidFill>
                <a:effectLst>
                  <a:outerShdw blurRad="38100" dist="38100" dir="2700000" algn="tl">
                    <a:srgbClr val="000000">
                      <a:alpha val="43137"/>
                    </a:srgbClr>
                  </a:outerShdw>
                </a:effectLst>
                <a:latin typeface="Trebuchet MS" panose="020B0603020202020204" pitchFamily="34" charset="0"/>
              </a:rPr>
              <a:t>2</a:t>
            </a:r>
            <a:r>
              <a:rPr lang="en-US" b="1" i="1" dirty="0">
                <a:solidFill>
                  <a:srgbClr val="FF0000"/>
                </a:solidFill>
                <a:effectLst>
                  <a:outerShdw blurRad="38100" dist="38100" dir="2700000" algn="tl">
                    <a:srgbClr val="000000">
                      <a:alpha val="43137"/>
                    </a:srgbClr>
                  </a:outerShdw>
                </a:effectLst>
                <a:latin typeface="Trebuchet MS" panose="020B0603020202020204" pitchFamily="34" charset="0"/>
              </a:rPr>
              <a:t> = </a:t>
            </a:r>
            <a:r>
              <a:rPr lang="en-US" b="1" dirty="0" smtClean="0">
                <a:solidFill>
                  <a:srgbClr val="FF0000"/>
                </a:solidFill>
                <a:effectLst>
                  <a:outerShdw blurRad="38100" dist="38100" dir="2700000" algn="tl">
                    <a:srgbClr val="000000">
                      <a:alpha val="43137"/>
                    </a:srgbClr>
                  </a:outerShdw>
                </a:effectLst>
                <a:latin typeface="Trebuchet MS" panose="020B0603020202020204" pitchFamily="34" charset="0"/>
              </a:rPr>
              <a:t>2</a:t>
            </a:r>
            <a:r>
              <a:rPr lang="en-US" b="1" i="1" dirty="0" smtClean="0">
                <a:solidFill>
                  <a:srgbClr val="FF0000"/>
                </a:solidFill>
                <a:effectLst>
                  <a:outerShdw blurRad="38100" dist="38100" dir="2700000" algn="tl">
                    <a:srgbClr val="000000">
                      <a:alpha val="43137"/>
                    </a:srgbClr>
                  </a:outerShdw>
                </a:effectLst>
                <a:latin typeface="Trebuchet MS" panose="020B0603020202020204" pitchFamily="34" charset="0"/>
              </a:rPr>
              <a:t>r</a:t>
            </a:r>
            <a:endParaRPr lang="el-GR" b="1" i="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Tree>
    <p:extLst>
      <p:ext uri="{BB962C8B-B14F-4D97-AF65-F5344CB8AC3E}">
        <p14:creationId xmlns:p14="http://schemas.microsoft.com/office/powerpoint/2010/main" val="604544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dissolve">
                                      <p:cBhvr>
                                        <p:cTn id="10" dur="500"/>
                                        <p:tgtEl>
                                          <p:spTgt spid="4">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dissolve">
                                      <p:cBhvr>
                                        <p:cTn id="13" dur="5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1000"/>
                                        <p:tgtEl>
                                          <p:spTgt spid="5"/>
                                        </p:tgtEl>
                                      </p:cBhvr>
                                    </p:animEffect>
                                    <p:anim calcmode="lin" valueType="num">
                                      <p:cBhvr>
                                        <p:cTn id="19" dur="1000" fill="hold"/>
                                        <p:tgtEl>
                                          <p:spTgt spid="5"/>
                                        </p:tgtEl>
                                        <p:attrNameLst>
                                          <p:attrName>ppt_x</p:attrName>
                                        </p:attrNameLst>
                                      </p:cBhvr>
                                      <p:tavLst>
                                        <p:tav tm="0">
                                          <p:val>
                                            <p:strVal val="#ppt_x"/>
                                          </p:val>
                                        </p:tav>
                                        <p:tav tm="100000">
                                          <p:val>
                                            <p:strVal val="#ppt_x"/>
                                          </p:val>
                                        </p:tav>
                                      </p:tavLst>
                                    </p:anim>
                                    <p:anim calcmode="lin" valueType="num">
                                      <p:cBhvr>
                                        <p:cTn id="2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anim calcmode="lin" valueType="num">
                                      <p:cBhvr>
                                        <p:cTn id="26" dur="1000" fill="hold"/>
                                        <p:tgtEl>
                                          <p:spTgt spid="6"/>
                                        </p:tgtEl>
                                        <p:attrNameLst>
                                          <p:attrName>ppt_x</p:attrName>
                                        </p:attrNameLst>
                                      </p:cBhvr>
                                      <p:tavLst>
                                        <p:tav tm="0">
                                          <p:val>
                                            <p:strVal val="#ppt_x"/>
                                          </p:val>
                                        </p:tav>
                                        <p:tav tm="100000">
                                          <p:val>
                                            <p:strVal val="#ppt_x"/>
                                          </p:val>
                                        </p:tav>
                                      </p:tavLst>
                                    </p:anim>
                                    <p:anim calcmode="lin" valueType="num">
                                      <p:cBhvr>
                                        <p:cTn id="2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23</a:t>
            </a:fld>
            <a:endParaRPr lang="el-GR" dirty="0">
              <a:solidFill>
                <a:prstClr val="black"/>
              </a:solidFill>
            </a:endParaRPr>
          </a:p>
        </p:txBody>
      </p:sp>
      <p:sp>
        <p:nvSpPr>
          <p:cNvPr id="4" name="TextBox 3"/>
          <p:cNvSpPr txBox="1"/>
          <p:nvPr/>
        </p:nvSpPr>
        <p:spPr>
          <a:xfrm>
            <a:off x="1331640" y="2276872"/>
            <a:ext cx="6480720" cy="892552"/>
          </a:xfrm>
          <a:prstGeom prst="rect">
            <a:avLst/>
          </a:prstGeom>
          <a:noFill/>
        </p:spPr>
        <p:txBody>
          <a:bodyPr wrap="square" rtlCol="0">
            <a:spAutoFit/>
          </a:bodyPr>
          <a:lstStyle/>
          <a:p>
            <a:pPr algn="ctr"/>
            <a:r>
              <a:rPr lang="el-GR" sz="3200" b="1" dirty="0" smtClean="0">
                <a:solidFill>
                  <a:srgbClr val="660033"/>
                </a:solidFill>
                <a:effectLst>
                  <a:outerShdw blurRad="38100" dist="38100" dir="2700000" algn="tl">
                    <a:srgbClr val="000000">
                      <a:alpha val="43137"/>
                    </a:srgbClr>
                  </a:outerShdw>
                </a:effectLst>
                <a:latin typeface="Comic Sans MS" panose="030F0702030302020204" pitchFamily="66" charset="0"/>
              </a:rPr>
              <a:t>Ασκήσεις από το σχολικό βιβλίο</a:t>
            </a:r>
          </a:p>
          <a:p>
            <a:pPr algn="ctr"/>
            <a:r>
              <a:rPr lang="el-GR" sz="2000" b="1" dirty="0" smtClean="0">
                <a:solidFill>
                  <a:srgbClr val="660033"/>
                </a:solidFill>
                <a:effectLst>
                  <a:outerShdw blurRad="38100" dist="38100" dir="2700000" algn="tl">
                    <a:srgbClr val="000000">
                      <a:alpha val="43137"/>
                    </a:srgbClr>
                  </a:outerShdw>
                </a:effectLst>
                <a:latin typeface="Comic Sans MS" panose="030F0702030302020204" pitchFamily="66" charset="0"/>
              </a:rPr>
              <a:t>( από σελ. 51 )</a:t>
            </a:r>
            <a:endParaRPr lang="el-GR" sz="2000" b="1" dirty="0">
              <a:solidFill>
                <a:srgbClr val="660033"/>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1055618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24</a:t>
            </a:fld>
            <a:endParaRPr lang="el-GR" dirty="0">
              <a:solidFill>
                <a:prstClr val="black"/>
              </a:solidFill>
            </a:endParaRPr>
          </a:p>
        </p:txBody>
      </p:sp>
      <p:sp>
        <p:nvSpPr>
          <p:cNvPr id="4" name="Ορθογώνιο 3"/>
          <p:cNvSpPr/>
          <p:nvPr/>
        </p:nvSpPr>
        <p:spPr>
          <a:xfrm>
            <a:off x="593975" y="260648"/>
            <a:ext cx="8075240" cy="5878532"/>
          </a:xfrm>
          <a:prstGeom prst="rect">
            <a:avLst/>
          </a:prstGeom>
        </p:spPr>
        <p:txBody>
          <a:bodyPr wrap="square">
            <a:spAutoFit/>
          </a:bodyPr>
          <a:lstStyle/>
          <a:p>
            <a:pPr algn="just">
              <a:lnSpc>
                <a:spcPct val="150000"/>
              </a:lnSpc>
            </a:pPr>
            <a:r>
              <a:rPr lang="el-GR" sz="2000" b="1" dirty="0" smtClean="0">
                <a:latin typeface="Trebuchet MS" panose="020B0603020202020204" pitchFamily="34" charset="0"/>
              </a:rPr>
              <a:t>2.</a:t>
            </a:r>
            <a:r>
              <a:rPr lang="en-US" sz="2000" b="1" dirty="0" smtClean="0">
                <a:latin typeface="Trebuchet MS" panose="020B0603020202020204" pitchFamily="34" charset="0"/>
              </a:rPr>
              <a:t> </a:t>
            </a:r>
            <a:r>
              <a:rPr lang="el-GR" sz="2000" dirty="0" smtClean="0">
                <a:latin typeface="Trebuchet MS" panose="020B0603020202020204" pitchFamily="34" charset="0"/>
              </a:rPr>
              <a:t>Δίνονται </a:t>
            </a:r>
            <a:r>
              <a:rPr lang="el-GR" sz="2000" dirty="0">
                <a:latin typeface="Trebuchet MS" panose="020B0603020202020204" pitchFamily="34" charset="0"/>
              </a:rPr>
              <a:t>δύο σημειακά φορτία </a:t>
            </a:r>
            <a:r>
              <a:rPr lang="el-GR" sz="2400" dirty="0" smtClean="0">
                <a:latin typeface="Trebuchet MS" panose="020B0603020202020204" pitchFamily="34" charset="0"/>
              </a:rPr>
              <a:t>-</a:t>
            </a:r>
            <a:r>
              <a:rPr lang="el-GR" sz="2000" dirty="0" smtClean="0">
                <a:latin typeface="Trebuchet MS" panose="020B0603020202020204" pitchFamily="34" charset="0"/>
              </a:rPr>
              <a:t>0,04μC.</a:t>
            </a:r>
            <a:r>
              <a:rPr lang="en-US" sz="2000" dirty="0" smtClean="0">
                <a:latin typeface="Trebuchet MS" panose="020B0603020202020204" pitchFamily="34" charset="0"/>
              </a:rPr>
              <a:t> </a:t>
            </a:r>
            <a:r>
              <a:rPr lang="el-GR" sz="2000" dirty="0" smtClean="0">
                <a:latin typeface="Trebuchet MS" panose="020B0603020202020204" pitchFamily="34" charset="0"/>
              </a:rPr>
              <a:t>Να </a:t>
            </a:r>
            <a:r>
              <a:rPr lang="el-GR" sz="2000" dirty="0">
                <a:latin typeface="Trebuchet MS" panose="020B0603020202020204" pitchFamily="34" charset="0"/>
              </a:rPr>
              <a:t>υπολογίσετε τη δύναμη που ασκείται από το ένα φορτίο </a:t>
            </a:r>
            <a:r>
              <a:rPr lang="el-GR" sz="2000" dirty="0" smtClean="0">
                <a:latin typeface="Trebuchet MS" panose="020B0603020202020204" pitchFamily="34" charset="0"/>
              </a:rPr>
              <a:t>στο</a:t>
            </a:r>
            <a:r>
              <a:rPr lang="en-US" sz="2000" dirty="0" smtClean="0">
                <a:latin typeface="Trebuchet MS" panose="020B0603020202020204" pitchFamily="34" charset="0"/>
              </a:rPr>
              <a:t> </a:t>
            </a:r>
            <a:r>
              <a:rPr lang="el-GR" sz="2000" dirty="0" smtClean="0">
                <a:latin typeface="Trebuchet MS" panose="020B0603020202020204" pitchFamily="34" charset="0"/>
              </a:rPr>
              <a:t>άλλο</a:t>
            </a:r>
            <a:r>
              <a:rPr lang="el-GR" sz="2000" dirty="0">
                <a:latin typeface="Trebuchet MS" panose="020B0603020202020204" pitchFamily="34" charset="0"/>
              </a:rPr>
              <a:t>, αν η απόστασή τους είναι:</a:t>
            </a:r>
          </a:p>
          <a:p>
            <a:pPr algn="just">
              <a:lnSpc>
                <a:spcPct val="150000"/>
              </a:lnSpc>
            </a:pPr>
            <a:r>
              <a:rPr lang="el-GR" sz="2000" b="1" dirty="0">
                <a:latin typeface="Trebuchet MS" panose="020B0603020202020204" pitchFamily="34" charset="0"/>
              </a:rPr>
              <a:t>Α. </a:t>
            </a:r>
            <a:r>
              <a:rPr lang="el-GR" sz="2000" dirty="0" smtClean="0">
                <a:latin typeface="Trebuchet MS" panose="020B0603020202020204" pitchFamily="34" charset="0"/>
              </a:rPr>
              <a:t>3cm</a:t>
            </a:r>
            <a:r>
              <a:rPr lang="en-US" sz="2000" dirty="0" smtClean="0">
                <a:latin typeface="Trebuchet MS" panose="020B0603020202020204" pitchFamily="34" charset="0"/>
              </a:rPr>
              <a:t>.                      </a:t>
            </a:r>
            <a:r>
              <a:rPr lang="el-GR" sz="2000" dirty="0" smtClean="0">
                <a:latin typeface="Trebuchet MS" panose="020B0603020202020204" pitchFamily="34" charset="0"/>
              </a:rPr>
              <a:t>    </a:t>
            </a:r>
            <a:r>
              <a:rPr lang="el-GR" sz="2000" b="1" dirty="0" smtClean="0">
                <a:latin typeface="Trebuchet MS" panose="020B0603020202020204" pitchFamily="34" charset="0"/>
              </a:rPr>
              <a:t> </a:t>
            </a:r>
            <a:r>
              <a:rPr lang="en-US" sz="2000" b="1" dirty="0" smtClean="0">
                <a:latin typeface="Trebuchet MS" panose="020B0603020202020204" pitchFamily="34" charset="0"/>
              </a:rPr>
              <a:t>                  </a:t>
            </a:r>
            <a:r>
              <a:rPr lang="el-GR" sz="2000" b="1" dirty="0" smtClean="0">
                <a:latin typeface="Trebuchet MS" panose="020B0603020202020204" pitchFamily="34" charset="0"/>
              </a:rPr>
              <a:t>Β</a:t>
            </a:r>
            <a:r>
              <a:rPr lang="el-GR" sz="2000" b="1" dirty="0">
                <a:latin typeface="Trebuchet MS" panose="020B0603020202020204" pitchFamily="34" charset="0"/>
              </a:rPr>
              <a:t>. </a:t>
            </a:r>
            <a:r>
              <a:rPr lang="el-GR" sz="2000" dirty="0" smtClean="0">
                <a:latin typeface="Trebuchet MS" panose="020B0603020202020204" pitchFamily="34" charset="0"/>
              </a:rPr>
              <a:t>6cm</a:t>
            </a:r>
            <a:r>
              <a:rPr lang="en-US" sz="2000" dirty="0" smtClean="0">
                <a:latin typeface="Trebuchet MS" panose="020B0603020202020204" pitchFamily="34" charset="0"/>
              </a:rPr>
              <a:t>.</a:t>
            </a:r>
          </a:p>
          <a:p>
            <a:pPr algn="just"/>
            <a:endParaRPr lang="en-US" sz="2000" dirty="0">
              <a:latin typeface="Trebuchet MS" panose="020B0603020202020204" pitchFamily="34" charset="0"/>
            </a:endParaRPr>
          </a:p>
          <a:p>
            <a:pPr algn="just">
              <a:lnSpc>
                <a:spcPct val="150000"/>
              </a:lnSpc>
            </a:pPr>
            <a:r>
              <a:rPr lang="el-GR" sz="2000" b="1" dirty="0">
                <a:latin typeface="Trebuchet MS" panose="020B0603020202020204" pitchFamily="34" charset="0"/>
              </a:rPr>
              <a:t>3. </a:t>
            </a:r>
            <a:r>
              <a:rPr lang="el-GR" sz="2000" dirty="0" smtClean="0">
                <a:latin typeface="Trebuchet MS" panose="020B0603020202020204" pitchFamily="34" charset="0"/>
              </a:rPr>
              <a:t>Δύο </a:t>
            </a:r>
            <a:r>
              <a:rPr lang="el-GR" sz="2000" dirty="0">
                <a:latin typeface="Trebuchet MS" panose="020B0603020202020204" pitchFamily="34" charset="0"/>
              </a:rPr>
              <a:t>μικρές φορτισμένες σφαίρες έχουν ίσα ηλεκτρικά φορτία </a:t>
            </a:r>
            <a:r>
              <a:rPr lang="en-US" sz="2000" dirty="0">
                <a:latin typeface="Trebuchet MS" panose="020B0603020202020204" pitchFamily="34" charset="0"/>
              </a:rPr>
              <a:t>-</a:t>
            </a:r>
            <a:r>
              <a:rPr lang="el-GR" sz="2000" dirty="0" smtClean="0">
                <a:latin typeface="Trebuchet MS" panose="020B0603020202020204" pitchFamily="34" charset="0"/>
              </a:rPr>
              <a:t>0,02μC</a:t>
            </a:r>
            <a:r>
              <a:rPr lang="el-GR" sz="2000" dirty="0">
                <a:latin typeface="Trebuchet MS" panose="020B0603020202020204" pitchFamily="34" charset="0"/>
              </a:rPr>
              <a:t>. Αν η δύναμη που ασκείται από τη μια σφαίρα στην </a:t>
            </a:r>
            <a:r>
              <a:rPr lang="el-GR" sz="2000" dirty="0" smtClean="0">
                <a:latin typeface="Trebuchet MS" panose="020B0603020202020204" pitchFamily="34" charset="0"/>
              </a:rPr>
              <a:t>άλλη</a:t>
            </a:r>
            <a:r>
              <a:rPr lang="en-US" sz="2000" dirty="0" smtClean="0">
                <a:latin typeface="Trebuchet MS" panose="020B0603020202020204" pitchFamily="34" charset="0"/>
              </a:rPr>
              <a:t> </a:t>
            </a:r>
            <a:r>
              <a:rPr lang="el-GR" sz="2000" dirty="0" smtClean="0">
                <a:latin typeface="Trebuchet MS" panose="020B0603020202020204" pitchFamily="34" charset="0"/>
              </a:rPr>
              <a:t>έχει </a:t>
            </a:r>
            <a:r>
              <a:rPr lang="el-GR" sz="2000" dirty="0">
                <a:latin typeface="Trebuchet MS" panose="020B0603020202020204" pitchFamily="34" charset="0"/>
              </a:rPr>
              <a:t>μέτρο </a:t>
            </a:r>
            <a:r>
              <a:rPr lang="el-GR" sz="2000" dirty="0" smtClean="0">
                <a:latin typeface="Trebuchet MS" panose="020B0603020202020204" pitchFamily="34" charset="0"/>
              </a:rPr>
              <a:t>9·10</a:t>
            </a:r>
            <a:r>
              <a:rPr lang="en-US" sz="2000" baseline="30000" dirty="0" smtClean="0">
                <a:latin typeface="Trebuchet MS" panose="020B0603020202020204" pitchFamily="34" charset="0"/>
              </a:rPr>
              <a:t>-</a:t>
            </a:r>
            <a:r>
              <a:rPr lang="el-GR" sz="2000" baseline="30000" dirty="0" smtClean="0">
                <a:latin typeface="Trebuchet MS" panose="020B0603020202020204" pitchFamily="34" charset="0"/>
              </a:rPr>
              <a:t>3</a:t>
            </a:r>
            <a:r>
              <a:rPr lang="el-GR" sz="2000" dirty="0" smtClean="0">
                <a:latin typeface="Trebuchet MS" panose="020B0603020202020204" pitchFamily="34" charset="0"/>
              </a:rPr>
              <a:t>Ν</a:t>
            </a:r>
            <a:r>
              <a:rPr lang="el-GR" sz="2000" dirty="0">
                <a:latin typeface="Trebuchet MS" panose="020B0603020202020204" pitchFamily="34" charset="0"/>
              </a:rPr>
              <a:t>, </a:t>
            </a:r>
            <a:r>
              <a:rPr lang="el-GR" sz="2000" dirty="0" smtClean="0">
                <a:latin typeface="Trebuchet MS" panose="020B0603020202020204" pitchFamily="34" charset="0"/>
              </a:rPr>
              <a:t>να υπολογιστεί  </a:t>
            </a:r>
            <a:r>
              <a:rPr lang="el-GR" sz="2000" dirty="0">
                <a:latin typeface="Trebuchet MS" panose="020B0603020202020204" pitchFamily="34" charset="0"/>
              </a:rPr>
              <a:t>η </a:t>
            </a:r>
            <a:r>
              <a:rPr lang="el-GR" sz="2000" dirty="0" smtClean="0">
                <a:latin typeface="Trebuchet MS" panose="020B0603020202020204" pitchFamily="34" charset="0"/>
              </a:rPr>
              <a:t>απόσταση μεταξύ των </a:t>
            </a:r>
            <a:r>
              <a:rPr lang="el-GR" sz="2000" dirty="0">
                <a:latin typeface="Trebuchet MS" panose="020B0603020202020204" pitchFamily="34" charset="0"/>
              </a:rPr>
              <a:t>σφαιρών</a:t>
            </a:r>
            <a:r>
              <a:rPr lang="el-GR" sz="2000" dirty="0" smtClean="0">
                <a:latin typeface="Trebuchet MS" panose="020B0603020202020204" pitchFamily="34" charset="0"/>
              </a:rPr>
              <a:t>.</a:t>
            </a:r>
          </a:p>
          <a:p>
            <a:pPr algn="just"/>
            <a:endParaRPr lang="en-US" sz="2000" dirty="0" smtClean="0">
              <a:latin typeface="Trebuchet MS" panose="020B0603020202020204" pitchFamily="34" charset="0"/>
            </a:endParaRPr>
          </a:p>
          <a:p>
            <a:pPr algn="just">
              <a:lnSpc>
                <a:spcPct val="150000"/>
              </a:lnSpc>
            </a:pPr>
            <a:r>
              <a:rPr lang="el-GR" sz="2000" b="1" dirty="0">
                <a:latin typeface="Trebuchet MS" panose="020B0603020202020204" pitchFamily="34" charset="0"/>
              </a:rPr>
              <a:t>4. </a:t>
            </a:r>
            <a:r>
              <a:rPr lang="el-GR" sz="2000" dirty="0" smtClean="0">
                <a:latin typeface="Trebuchet MS" panose="020B0603020202020204" pitchFamily="34" charset="0"/>
              </a:rPr>
              <a:t>Φορτίο 3∙10</a:t>
            </a:r>
            <a:r>
              <a:rPr lang="el-GR" sz="2000" baseline="30000" dirty="0" smtClean="0">
                <a:latin typeface="Trebuchet MS" panose="020B0603020202020204" pitchFamily="34" charset="0"/>
              </a:rPr>
              <a:t>-9</a:t>
            </a:r>
            <a:r>
              <a:rPr lang="el-GR" sz="2000" dirty="0" smtClean="0">
                <a:latin typeface="Trebuchet MS" panose="020B0603020202020204" pitchFamily="34" charset="0"/>
              </a:rPr>
              <a:t>C </a:t>
            </a:r>
            <a:r>
              <a:rPr lang="el-GR" sz="2000" dirty="0">
                <a:latin typeface="Trebuchet MS" panose="020B0603020202020204" pitchFamily="34" charset="0"/>
              </a:rPr>
              <a:t>βρίσκεται σε απόσταση </a:t>
            </a:r>
            <a:r>
              <a:rPr lang="el-GR" sz="2000" dirty="0" smtClean="0">
                <a:latin typeface="Trebuchet MS" panose="020B0603020202020204" pitchFamily="34" charset="0"/>
              </a:rPr>
              <a:t>2cm </a:t>
            </a:r>
            <a:r>
              <a:rPr lang="el-GR" sz="2000" dirty="0">
                <a:latin typeface="Trebuchet MS" panose="020B0603020202020204" pitchFamily="34" charset="0"/>
              </a:rPr>
              <a:t>από φορτίο </a:t>
            </a:r>
            <a:r>
              <a:rPr lang="el-GR" sz="2000" i="1" dirty="0">
                <a:latin typeface="Trebuchet MS" panose="020B0603020202020204" pitchFamily="34" charset="0"/>
              </a:rPr>
              <a:t>q</a:t>
            </a:r>
            <a:r>
              <a:rPr lang="el-GR" sz="2000" dirty="0">
                <a:latin typeface="Trebuchet MS" panose="020B0603020202020204" pitchFamily="34" charset="0"/>
              </a:rPr>
              <a:t>. </a:t>
            </a:r>
            <a:r>
              <a:rPr lang="el-GR" sz="2000" dirty="0" smtClean="0">
                <a:latin typeface="Trebuchet MS" panose="020B0603020202020204" pitchFamily="34" charset="0"/>
              </a:rPr>
              <a:t>Το</a:t>
            </a:r>
            <a:r>
              <a:rPr lang="en-US" sz="2000" dirty="0" smtClean="0">
                <a:latin typeface="Trebuchet MS" panose="020B0603020202020204" pitchFamily="34" charset="0"/>
              </a:rPr>
              <a:t> </a:t>
            </a:r>
            <a:r>
              <a:rPr lang="el-GR" sz="2000" dirty="0" smtClean="0">
                <a:latin typeface="Trebuchet MS" panose="020B0603020202020204" pitchFamily="34" charset="0"/>
              </a:rPr>
              <a:t>φορτίο </a:t>
            </a:r>
            <a:r>
              <a:rPr lang="el-GR" sz="2000" i="1" dirty="0">
                <a:latin typeface="Trebuchet MS" panose="020B0603020202020204" pitchFamily="34" charset="0"/>
              </a:rPr>
              <a:t>q</a:t>
            </a:r>
            <a:r>
              <a:rPr lang="el-GR" sz="2000" dirty="0">
                <a:latin typeface="Trebuchet MS" panose="020B0603020202020204" pitchFamily="34" charset="0"/>
              </a:rPr>
              <a:t> δέχεται ελκτική δύναμη μέτρου </a:t>
            </a:r>
            <a:r>
              <a:rPr lang="el-GR" sz="2000" dirty="0" smtClean="0">
                <a:latin typeface="Trebuchet MS" panose="020B0603020202020204" pitchFamily="34" charset="0"/>
              </a:rPr>
              <a:t>27·10</a:t>
            </a:r>
            <a:r>
              <a:rPr lang="el-GR" sz="2000" baseline="30000" dirty="0" smtClean="0">
                <a:latin typeface="Trebuchet MS" panose="020B0603020202020204" pitchFamily="34" charset="0"/>
              </a:rPr>
              <a:t>-5</a:t>
            </a:r>
            <a:r>
              <a:rPr lang="el-GR" sz="2000" dirty="0" smtClean="0">
                <a:latin typeface="Trebuchet MS" panose="020B0603020202020204" pitchFamily="34" charset="0"/>
              </a:rPr>
              <a:t>Ν</a:t>
            </a:r>
            <a:r>
              <a:rPr lang="el-GR" sz="2000" dirty="0">
                <a:latin typeface="Trebuchet MS" panose="020B0603020202020204" pitchFamily="34" charset="0"/>
              </a:rPr>
              <a:t>. Να </a:t>
            </a:r>
            <a:r>
              <a:rPr lang="el-GR" sz="2000" dirty="0" smtClean="0">
                <a:latin typeface="Trebuchet MS" panose="020B0603020202020204" pitchFamily="34" charset="0"/>
              </a:rPr>
              <a:t>βρεθούν</a:t>
            </a:r>
            <a:r>
              <a:rPr lang="en-US" sz="2000" dirty="0" smtClean="0">
                <a:latin typeface="Trebuchet MS" panose="020B0603020202020204" pitchFamily="34" charset="0"/>
              </a:rPr>
              <a:t> </a:t>
            </a:r>
            <a:r>
              <a:rPr lang="el-GR" sz="2000" dirty="0" smtClean="0">
                <a:latin typeface="Trebuchet MS" panose="020B0603020202020204" pitchFamily="34" charset="0"/>
              </a:rPr>
              <a:t>το </a:t>
            </a:r>
            <a:r>
              <a:rPr lang="el-GR" sz="2000" dirty="0">
                <a:latin typeface="Trebuchet MS" panose="020B0603020202020204" pitchFamily="34" charset="0"/>
              </a:rPr>
              <a:t>είδος και η ποσότητα του φορτίου </a:t>
            </a:r>
            <a:r>
              <a:rPr lang="el-GR" sz="2000" i="1" dirty="0">
                <a:latin typeface="Trebuchet MS" panose="020B0603020202020204" pitchFamily="34" charset="0"/>
              </a:rPr>
              <a:t>q</a:t>
            </a:r>
            <a:r>
              <a:rPr lang="el-GR" sz="2000" dirty="0">
                <a:latin typeface="Trebuchet MS" panose="020B0603020202020204" pitchFamily="34" charset="0"/>
              </a:rPr>
              <a:t>. Τα φορτία </a:t>
            </a:r>
            <a:r>
              <a:rPr lang="el-GR" sz="2000" dirty="0" smtClean="0">
                <a:latin typeface="Trebuchet MS" panose="020B0603020202020204" pitchFamily="34" charset="0"/>
              </a:rPr>
              <a:t>θεωρούνται</a:t>
            </a:r>
            <a:r>
              <a:rPr lang="en-US" sz="2000" dirty="0" smtClean="0">
                <a:latin typeface="Trebuchet MS" panose="020B0603020202020204" pitchFamily="34" charset="0"/>
              </a:rPr>
              <a:t> </a:t>
            </a:r>
            <a:r>
              <a:rPr lang="el-GR" sz="2000" dirty="0" smtClean="0">
                <a:latin typeface="Trebuchet MS" panose="020B0603020202020204" pitchFamily="34" charset="0"/>
              </a:rPr>
              <a:t>σημειακά</a:t>
            </a:r>
            <a:r>
              <a:rPr lang="el-GR" sz="2000" dirty="0">
                <a:latin typeface="Trebuchet MS" panose="020B0603020202020204" pitchFamily="34" charset="0"/>
              </a:rPr>
              <a:t>.</a:t>
            </a:r>
          </a:p>
        </p:txBody>
      </p:sp>
      <p:sp>
        <p:nvSpPr>
          <p:cNvPr id="5" name="TextBox 4"/>
          <p:cNvSpPr txBox="1"/>
          <p:nvPr/>
        </p:nvSpPr>
        <p:spPr>
          <a:xfrm>
            <a:off x="2123728" y="1844824"/>
            <a:ext cx="1224136" cy="400110"/>
          </a:xfrm>
          <a:prstGeom prst="rect">
            <a:avLst/>
          </a:prstGeom>
          <a:noFill/>
        </p:spPr>
        <p:txBody>
          <a:bodyPr wrap="square" rtlCol="0">
            <a:spAutoFit/>
          </a:bodyPr>
          <a:lstStyle/>
          <a:p>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16.10</a:t>
            </a:r>
            <a:r>
              <a:rPr lang="en-US" sz="2000" b="1" baseline="30000" dirty="0" smtClean="0">
                <a:solidFill>
                  <a:srgbClr val="FF0000"/>
                </a:solidFill>
                <a:effectLst>
                  <a:outerShdw blurRad="38100" dist="38100" dir="2700000" algn="tl">
                    <a:srgbClr val="000000">
                      <a:alpha val="43137"/>
                    </a:srgbClr>
                  </a:outerShdw>
                </a:effectLst>
                <a:latin typeface="Trebuchet MS" panose="020B0603020202020204" pitchFamily="34" charset="0"/>
              </a:rPr>
              <a:t>-3</a:t>
            </a:r>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N</a:t>
            </a:r>
            <a:endPar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6" name="TextBox 5"/>
          <p:cNvSpPr txBox="1"/>
          <p:nvPr/>
        </p:nvSpPr>
        <p:spPr>
          <a:xfrm>
            <a:off x="6395864" y="1844824"/>
            <a:ext cx="1224136" cy="400110"/>
          </a:xfrm>
          <a:prstGeom prst="rect">
            <a:avLst/>
          </a:prstGeom>
          <a:noFill/>
        </p:spPr>
        <p:txBody>
          <a:bodyPr wrap="square" rtlCol="0">
            <a:spAutoFit/>
          </a:bodyPr>
          <a:lstStyle/>
          <a:p>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4.10</a:t>
            </a:r>
            <a:r>
              <a:rPr lang="en-US" sz="2000" b="1" baseline="30000" dirty="0" smtClean="0">
                <a:solidFill>
                  <a:srgbClr val="FF0000"/>
                </a:solidFill>
                <a:effectLst>
                  <a:outerShdw blurRad="38100" dist="38100" dir="2700000" algn="tl">
                    <a:srgbClr val="000000">
                      <a:alpha val="43137"/>
                    </a:srgbClr>
                  </a:outerShdw>
                </a:effectLst>
                <a:latin typeface="Trebuchet MS" panose="020B0603020202020204" pitchFamily="34" charset="0"/>
              </a:rPr>
              <a:t>-3</a:t>
            </a:r>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N</a:t>
            </a:r>
            <a:endPar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7" name="Ορθογώνιο 6"/>
          <p:cNvSpPr/>
          <p:nvPr/>
        </p:nvSpPr>
        <p:spPr>
          <a:xfrm>
            <a:off x="7620000" y="3791947"/>
            <a:ext cx="688009" cy="400110"/>
          </a:xfrm>
          <a:prstGeom prst="rect">
            <a:avLst/>
          </a:prstGeom>
        </p:spPr>
        <p:txBody>
          <a:bodyPr wrap="none">
            <a:spAutoFit/>
          </a:bodyPr>
          <a:lstStyle/>
          <a:p>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2</a:t>
            </a:r>
            <a:r>
              <a:rPr lang="el-GR" sz="2000" b="1" dirty="0" err="1" smtClean="0">
                <a:solidFill>
                  <a:srgbClr val="FF0000"/>
                </a:solidFill>
                <a:effectLst>
                  <a:outerShdw blurRad="38100" dist="38100" dir="2700000" algn="tl">
                    <a:srgbClr val="000000">
                      <a:alpha val="43137"/>
                    </a:srgbClr>
                  </a:outerShdw>
                </a:effectLst>
                <a:latin typeface="Trebuchet MS" panose="020B0603020202020204" pitchFamily="34" charset="0"/>
              </a:rPr>
              <a:t>cm</a:t>
            </a:r>
            <a:endParaRPr lang="el-GR" sz="2000" b="1" dirty="0">
              <a:solidFill>
                <a:srgbClr val="FF0000"/>
              </a:solidFill>
              <a:effectLst>
                <a:outerShdw blurRad="38100" dist="38100" dir="2700000" algn="tl">
                  <a:srgbClr val="000000">
                    <a:alpha val="43137"/>
                  </a:srgbClr>
                </a:outerShdw>
              </a:effectLst>
            </a:endParaRPr>
          </a:p>
        </p:txBody>
      </p:sp>
      <p:sp>
        <p:nvSpPr>
          <p:cNvPr id="8" name="TextBox 7"/>
          <p:cNvSpPr txBox="1"/>
          <p:nvPr/>
        </p:nvSpPr>
        <p:spPr>
          <a:xfrm>
            <a:off x="2123728" y="5623554"/>
            <a:ext cx="2448272" cy="400110"/>
          </a:xfrm>
          <a:prstGeom prst="rect">
            <a:avLst/>
          </a:prstGeom>
          <a:noFill/>
        </p:spPr>
        <p:txBody>
          <a:bodyPr wrap="square" rtlCol="0">
            <a:spAutoFit/>
          </a:bodyPr>
          <a:lstStyle/>
          <a:p>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Αρνητικό,  </a:t>
            </a:r>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4.10</a:t>
            </a:r>
            <a:r>
              <a:rPr lang="en-US" sz="2000" b="1" baseline="30000" dirty="0" smtClean="0">
                <a:solidFill>
                  <a:srgbClr val="FF0000"/>
                </a:solidFill>
                <a:effectLst>
                  <a:outerShdw blurRad="38100" dist="38100" dir="2700000" algn="tl">
                    <a:srgbClr val="000000">
                      <a:alpha val="43137"/>
                    </a:srgbClr>
                  </a:outerShdw>
                </a:effectLst>
                <a:latin typeface="Trebuchet MS" panose="020B0603020202020204" pitchFamily="34" charset="0"/>
              </a:rPr>
              <a:t>-9</a:t>
            </a:r>
            <a:r>
              <a:rPr lang="en-US"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C</a:t>
            </a:r>
            <a:endPar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Tree>
    <p:extLst>
      <p:ext uri="{BB962C8B-B14F-4D97-AF65-F5344CB8AC3E}">
        <p14:creationId xmlns:p14="http://schemas.microsoft.com/office/powerpoint/2010/main" val="256409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dissolv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Effect transition="in" filter="dissolve">
                                      <p:cBhvr>
                                        <p:cTn id="29" dur="500"/>
                                        <p:tgtEl>
                                          <p:spTgt spid="4">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Effect transition="in" filter="dissolve">
                                      <p:cBhvr>
                                        <p:cTn id="41" dur="500"/>
                                        <p:tgtEl>
                                          <p:spTgt spid="4">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fade">
                                      <p:cBhvr>
                                        <p:cTn id="46" dur="1000"/>
                                        <p:tgtEl>
                                          <p:spTgt spid="8"/>
                                        </p:tgtEl>
                                      </p:cBhvr>
                                    </p:animEffect>
                                    <p:anim calcmode="lin" valueType="num">
                                      <p:cBhvr>
                                        <p:cTn id="47" dur="1000" fill="hold"/>
                                        <p:tgtEl>
                                          <p:spTgt spid="8"/>
                                        </p:tgtEl>
                                        <p:attrNameLst>
                                          <p:attrName>ppt_x</p:attrName>
                                        </p:attrNameLst>
                                      </p:cBhvr>
                                      <p:tavLst>
                                        <p:tav tm="0">
                                          <p:val>
                                            <p:strVal val="#ppt_x"/>
                                          </p:val>
                                        </p:tav>
                                        <p:tav tm="100000">
                                          <p:val>
                                            <p:strVal val="#ppt_x"/>
                                          </p:val>
                                        </p:tav>
                                      </p:tavLst>
                                    </p:anim>
                                    <p:anim calcmode="lin" valueType="num">
                                      <p:cBhvr>
                                        <p:cTn id="4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25</a:t>
            </a:fld>
            <a:endParaRPr lang="el-GR" dirty="0">
              <a:solidFill>
                <a:prstClr val="black"/>
              </a:solidFill>
            </a:endParaRPr>
          </a:p>
        </p:txBody>
      </p:sp>
      <p:sp>
        <p:nvSpPr>
          <p:cNvPr id="4" name="Ορθογώνιο 3"/>
          <p:cNvSpPr/>
          <p:nvPr/>
        </p:nvSpPr>
        <p:spPr>
          <a:xfrm>
            <a:off x="611560" y="548680"/>
            <a:ext cx="8064896" cy="4401205"/>
          </a:xfrm>
          <a:prstGeom prst="rect">
            <a:avLst/>
          </a:prstGeom>
        </p:spPr>
        <p:txBody>
          <a:bodyPr wrap="square">
            <a:spAutoFit/>
          </a:bodyPr>
          <a:lstStyle/>
          <a:p>
            <a:pPr algn="just">
              <a:lnSpc>
                <a:spcPct val="150000"/>
              </a:lnSpc>
            </a:pPr>
            <a:r>
              <a:rPr lang="el-GR" sz="2000" b="1" dirty="0">
                <a:latin typeface="Trebuchet MS" panose="020B0603020202020204" pitchFamily="34" charset="0"/>
              </a:rPr>
              <a:t>5. </a:t>
            </a:r>
            <a:r>
              <a:rPr lang="el-GR" sz="2000" dirty="0">
                <a:latin typeface="Trebuchet MS" panose="020B0603020202020204" pitchFamily="34" charset="0"/>
              </a:rPr>
              <a:t>Δοκιμαστικό φορτίο +</a:t>
            </a:r>
            <a:r>
              <a:rPr lang="el-GR" sz="2000" dirty="0" smtClean="0">
                <a:latin typeface="Trebuchet MS" panose="020B0603020202020204" pitchFamily="34" charset="0"/>
              </a:rPr>
              <a:t>2μC </a:t>
            </a:r>
            <a:r>
              <a:rPr lang="el-GR" sz="2000" dirty="0">
                <a:latin typeface="Trebuchet MS" panose="020B0603020202020204" pitchFamily="34" charset="0"/>
              </a:rPr>
              <a:t>τοποθετείται στο μέσο της απόστασης μεταξύ δύο φορτίων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smtClean="0">
                <a:latin typeface="Trebuchet MS" panose="020B0603020202020204" pitchFamily="34" charset="0"/>
              </a:rPr>
              <a:t>=+6μC </a:t>
            </a:r>
            <a:r>
              <a:rPr lang="el-GR" sz="2000" dirty="0">
                <a:latin typeface="Trebuchet MS" panose="020B0603020202020204" pitchFamily="34" charset="0"/>
              </a:rPr>
              <a:t>και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smtClean="0">
                <a:latin typeface="Trebuchet MS" panose="020B0603020202020204" pitchFamily="34" charset="0"/>
              </a:rPr>
              <a:t>=+4μC</a:t>
            </a:r>
            <a:r>
              <a:rPr lang="el-GR" sz="2000" dirty="0">
                <a:latin typeface="Trebuchet MS" panose="020B0603020202020204" pitchFamily="34" charset="0"/>
              </a:rPr>
              <a:t>, τα οποία απέχουν απόσταση </a:t>
            </a:r>
            <a:r>
              <a:rPr lang="el-GR" sz="2000" dirty="0" smtClean="0">
                <a:latin typeface="Trebuchet MS" panose="020B0603020202020204" pitchFamily="34" charset="0"/>
              </a:rPr>
              <a:t>10cm</a:t>
            </a:r>
            <a:r>
              <a:rPr lang="el-GR" sz="2000" dirty="0">
                <a:latin typeface="Trebuchet MS" panose="020B0603020202020204" pitchFamily="34" charset="0"/>
              </a:rPr>
              <a:t>. Να βρεθεί η δύναμη που ασκείται στο δοκιμαστικό φορτίο</a:t>
            </a:r>
            <a:r>
              <a:rPr lang="el-GR" sz="2000" dirty="0" smtClean="0">
                <a:latin typeface="Trebuchet MS" panose="020B0603020202020204" pitchFamily="34" charset="0"/>
              </a:rPr>
              <a:t>.</a:t>
            </a:r>
          </a:p>
          <a:p>
            <a:pPr algn="just"/>
            <a:endParaRPr lang="el-GR" sz="2000" dirty="0">
              <a:latin typeface="Trebuchet MS" panose="020B0603020202020204" pitchFamily="34" charset="0"/>
            </a:endParaRPr>
          </a:p>
          <a:p>
            <a:pPr algn="just"/>
            <a:endParaRPr lang="el-GR" sz="2000" b="1" dirty="0" smtClean="0">
              <a:latin typeface="Trebuchet MS" panose="020B0603020202020204" pitchFamily="34" charset="0"/>
            </a:endParaRPr>
          </a:p>
          <a:p>
            <a:pPr algn="just">
              <a:lnSpc>
                <a:spcPct val="150000"/>
              </a:lnSpc>
            </a:pPr>
            <a:r>
              <a:rPr lang="el-GR" sz="2000" b="1" dirty="0" smtClean="0">
                <a:latin typeface="Trebuchet MS" panose="020B0603020202020204" pitchFamily="34" charset="0"/>
              </a:rPr>
              <a:t>6</a:t>
            </a:r>
            <a:r>
              <a:rPr lang="el-GR" sz="2000" b="1" dirty="0">
                <a:latin typeface="Trebuchet MS" panose="020B0603020202020204" pitchFamily="34" charset="0"/>
              </a:rPr>
              <a:t>.  </a:t>
            </a:r>
            <a:r>
              <a:rPr lang="el-GR" sz="2000" dirty="0">
                <a:latin typeface="Trebuchet MS" panose="020B0603020202020204" pitchFamily="34" charset="0"/>
              </a:rPr>
              <a:t>Τρία φορτία +</a:t>
            </a:r>
            <a:r>
              <a:rPr lang="el-GR" sz="2000" dirty="0" smtClean="0">
                <a:latin typeface="Trebuchet MS" panose="020B0603020202020204" pitchFamily="34" charset="0"/>
              </a:rPr>
              <a:t>2μC</a:t>
            </a:r>
            <a:r>
              <a:rPr lang="el-GR" sz="2000" dirty="0">
                <a:latin typeface="Trebuchet MS" panose="020B0603020202020204" pitchFamily="34" charset="0"/>
              </a:rPr>
              <a:t>, -</a:t>
            </a:r>
            <a:r>
              <a:rPr lang="el-GR" sz="2000" dirty="0" smtClean="0">
                <a:latin typeface="Trebuchet MS" panose="020B0603020202020204" pitchFamily="34" charset="0"/>
              </a:rPr>
              <a:t>3μC </a:t>
            </a:r>
            <a:r>
              <a:rPr lang="el-GR" sz="2000" dirty="0">
                <a:latin typeface="Trebuchet MS" panose="020B0603020202020204" pitchFamily="34" charset="0"/>
              </a:rPr>
              <a:t>και -</a:t>
            </a:r>
            <a:r>
              <a:rPr lang="el-GR" sz="2000" dirty="0" smtClean="0">
                <a:latin typeface="Trebuchet MS" panose="020B0603020202020204" pitchFamily="34" charset="0"/>
              </a:rPr>
              <a:t>5μC </a:t>
            </a:r>
            <a:r>
              <a:rPr lang="el-GR" sz="2000" dirty="0">
                <a:latin typeface="Trebuchet MS" panose="020B0603020202020204" pitchFamily="34" charset="0"/>
              </a:rPr>
              <a:t>τοποθετούνται πάνω σε </a:t>
            </a:r>
            <a:r>
              <a:rPr lang="el-GR" sz="2000" dirty="0" smtClean="0">
                <a:latin typeface="Trebuchet MS" panose="020B0603020202020204" pitchFamily="34" charset="0"/>
              </a:rPr>
              <a:t>ευθεία και </a:t>
            </a:r>
            <a:r>
              <a:rPr lang="el-GR" sz="2000" dirty="0">
                <a:latin typeface="Trebuchet MS" panose="020B0603020202020204" pitchFamily="34" charset="0"/>
              </a:rPr>
              <a:t>στις θέσεις Α, Β, Γ αντίστοιχα. Αν οι αποστάσεις μεταξύ </a:t>
            </a:r>
            <a:r>
              <a:rPr lang="el-GR" sz="2000" dirty="0" smtClean="0">
                <a:latin typeface="Trebuchet MS" panose="020B0603020202020204" pitchFamily="34" charset="0"/>
              </a:rPr>
              <a:t>των φορτίων </a:t>
            </a:r>
            <a:r>
              <a:rPr lang="el-GR" sz="2000" dirty="0">
                <a:latin typeface="Trebuchet MS" panose="020B0603020202020204" pitchFamily="34" charset="0"/>
              </a:rPr>
              <a:t>είναι (ΑΒ</a:t>
            </a:r>
            <a:r>
              <a:rPr lang="el-GR" sz="2000" dirty="0" smtClean="0">
                <a:latin typeface="Trebuchet MS" panose="020B0603020202020204" pitchFamily="34" charset="0"/>
              </a:rPr>
              <a:t>) = 0,4m </a:t>
            </a:r>
            <a:r>
              <a:rPr lang="el-GR" sz="2000" dirty="0">
                <a:latin typeface="Trebuchet MS" panose="020B0603020202020204" pitchFamily="34" charset="0"/>
              </a:rPr>
              <a:t>και (ΑΓ</a:t>
            </a:r>
            <a:r>
              <a:rPr lang="el-GR" sz="2000" dirty="0" smtClean="0">
                <a:latin typeface="Trebuchet MS" panose="020B0603020202020204" pitchFamily="34" charset="0"/>
              </a:rPr>
              <a:t>) = 1,2m</a:t>
            </a:r>
            <a:r>
              <a:rPr lang="el-GR" sz="2000" dirty="0">
                <a:latin typeface="Trebuchet MS" panose="020B0603020202020204" pitchFamily="34" charset="0"/>
              </a:rPr>
              <a:t>, να βρεθεί η </a:t>
            </a:r>
            <a:r>
              <a:rPr lang="el-GR" sz="2000" dirty="0" smtClean="0">
                <a:latin typeface="Trebuchet MS" panose="020B0603020202020204" pitchFamily="34" charset="0"/>
              </a:rPr>
              <a:t>δύναμη που </a:t>
            </a:r>
            <a:r>
              <a:rPr lang="el-GR" sz="2000" dirty="0">
                <a:latin typeface="Trebuchet MS" panose="020B0603020202020204" pitchFamily="34" charset="0"/>
              </a:rPr>
              <a:t>ασκείται στο φορτίο -</a:t>
            </a:r>
            <a:r>
              <a:rPr lang="el-GR" sz="2000" dirty="0" smtClean="0">
                <a:latin typeface="Trebuchet MS" panose="020B0603020202020204" pitchFamily="34" charset="0"/>
              </a:rPr>
              <a:t>3μC</a:t>
            </a:r>
            <a:r>
              <a:rPr lang="el-GR" sz="2000" dirty="0">
                <a:latin typeface="Trebuchet MS" panose="020B0603020202020204" pitchFamily="34" charset="0"/>
              </a:rPr>
              <a:t>. </a:t>
            </a:r>
          </a:p>
        </p:txBody>
      </p:sp>
      <p:sp>
        <p:nvSpPr>
          <p:cNvPr id="5" name="TextBox 4"/>
          <p:cNvSpPr txBox="1"/>
          <p:nvPr/>
        </p:nvSpPr>
        <p:spPr>
          <a:xfrm>
            <a:off x="2699792" y="1988840"/>
            <a:ext cx="3744416" cy="400110"/>
          </a:xfrm>
          <a:prstGeom prst="rect">
            <a:avLst/>
          </a:prstGeom>
          <a:noFill/>
        </p:spPr>
        <p:txBody>
          <a:bodyPr wrap="square" rtlCol="0">
            <a:spAutoFit/>
          </a:bodyPr>
          <a:lstStyle/>
          <a:p>
            <a:r>
              <a:rPr lang="en-US" sz="2000" b="1" i="1" dirty="0" smtClean="0">
                <a:solidFill>
                  <a:srgbClr val="FF0000"/>
                </a:solidFill>
                <a:effectLst>
                  <a:outerShdw blurRad="38100" dist="38100" dir="2700000" algn="tl">
                    <a:srgbClr val="000000">
                      <a:alpha val="43137"/>
                    </a:srgbClr>
                  </a:outerShdw>
                </a:effectLst>
                <a:latin typeface="Trebuchet MS" panose="020B0603020202020204" pitchFamily="34" charset="0"/>
              </a:rPr>
              <a:t>F</a:t>
            </a:r>
            <a:r>
              <a:rPr lang="el-GR" sz="2000" b="1" baseline="-25000" dirty="0" err="1" smtClean="0">
                <a:solidFill>
                  <a:srgbClr val="FF0000"/>
                </a:solidFill>
                <a:effectLst>
                  <a:outerShdw blurRad="38100" dist="38100" dir="2700000" algn="tl">
                    <a:srgbClr val="000000">
                      <a:alpha val="43137"/>
                    </a:srgbClr>
                  </a:outerShdw>
                </a:effectLst>
                <a:latin typeface="Trebuchet MS" panose="020B0603020202020204" pitchFamily="34" charset="0"/>
              </a:rPr>
              <a:t>ολ</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 = 14,4Ν,   προς το </a:t>
            </a:r>
            <a:r>
              <a:rPr lang="el-GR" sz="2000" b="1" i="1" dirty="0">
                <a:solidFill>
                  <a:srgbClr val="FF0000"/>
                </a:solidFill>
                <a:effectLst>
                  <a:outerShdw blurRad="38100" dist="38100" dir="2700000" algn="tl">
                    <a:srgbClr val="000000">
                      <a:alpha val="43137"/>
                    </a:srgbClr>
                  </a:outerShdw>
                </a:effectLst>
                <a:latin typeface="Trebuchet MS" panose="020B0603020202020204" pitchFamily="34" charset="0"/>
              </a:rPr>
              <a:t>Q</a:t>
            </a:r>
            <a:r>
              <a:rPr lang="el-GR" sz="2000" b="1" baseline="-25000" dirty="0">
                <a:solidFill>
                  <a:srgbClr val="FF0000"/>
                </a:solidFill>
                <a:effectLst>
                  <a:outerShdw blurRad="38100" dist="38100" dir="2700000" algn="tl">
                    <a:srgbClr val="000000">
                      <a:alpha val="43137"/>
                    </a:srgbClr>
                  </a:outerShdw>
                </a:effectLst>
                <a:latin typeface="Trebuchet MS" panose="020B0603020202020204" pitchFamily="34" charset="0"/>
              </a:rPr>
              <a:t>2</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 </a:t>
            </a:r>
            <a:endPar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
        <p:nvSpPr>
          <p:cNvPr id="6" name="TextBox 5"/>
          <p:cNvSpPr txBox="1"/>
          <p:nvPr/>
        </p:nvSpPr>
        <p:spPr>
          <a:xfrm>
            <a:off x="3995936" y="4437112"/>
            <a:ext cx="3744416" cy="400110"/>
          </a:xfrm>
          <a:prstGeom prst="rect">
            <a:avLst/>
          </a:prstGeom>
          <a:noFill/>
        </p:spPr>
        <p:txBody>
          <a:bodyPr wrap="square" rtlCol="0">
            <a:spAutoFit/>
          </a:bodyPr>
          <a:lstStyle/>
          <a:p>
            <a:r>
              <a:rPr lang="en-US" sz="2000" b="1" i="1" dirty="0" smtClean="0">
                <a:solidFill>
                  <a:srgbClr val="FF0000"/>
                </a:solidFill>
                <a:effectLst>
                  <a:outerShdw blurRad="38100" dist="38100" dir="2700000" algn="tl">
                    <a:srgbClr val="000000">
                      <a:alpha val="43137"/>
                    </a:srgbClr>
                  </a:outerShdw>
                </a:effectLst>
                <a:latin typeface="Trebuchet MS" panose="020B0603020202020204" pitchFamily="34" charset="0"/>
              </a:rPr>
              <a:t>F</a:t>
            </a:r>
            <a:r>
              <a:rPr lang="el-GR" sz="2000" b="1" baseline="-25000" dirty="0" err="1" smtClean="0">
                <a:solidFill>
                  <a:srgbClr val="FF0000"/>
                </a:solidFill>
                <a:effectLst>
                  <a:outerShdw blurRad="38100" dist="38100" dir="2700000" algn="tl">
                    <a:srgbClr val="000000">
                      <a:alpha val="43137"/>
                    </a:srgbClr>
                  </a:outerShdw>
                </a:effectLst>
                <a:latin typeface="Trebuchet MS" panose="020B0603020202020204" pitchFamily="34" charset="0"/>
              </a:rPr>
              <a:t>ολ</a:t>
            </a:r>
            <a:r>
              <a:rPr lang="el-GR" sz="2000" b="1" dirty="0" smtClean="0">
                <a:solidFill>
                  <a:srgbClr val="FF0000"/>
                </a:solidFill>
                <a:effectLst>
                  <a:outerShdw blurRad="38100" dist="38100" dir="2700000" algn="tl">
                    <a:srgbClr val="000000">
                      <a:alpha val="43137"/>
                    </a:srgbClr>
                  </a:outerShdw>
                </a:effectLst>
                <a:latin typeface="Trebuchet MS" panose="020B0603020202020204" pitchFamily="34" charset="0"/>
              </a:rPr>
              <a:t> = 0,55Ν,   προς το Α </a:t>
            </a:r>
            <a:endParaRPr lang="el-GR" sz="2000" b="1" dirty="0">
              <a:solidFill>
                <a:srgbClr val="FF0000"/>
              </a:solidFill>
              <a:effectLst>
                <a:outerShdw blurRad="38100" dist="38100" dir="2700000" algn="tl">
                  <a:srgbClr val="000000">
                    <a:alpha val="43137"/>
                  </a:srgbClr>
                </a:outerShdw>
              </a:effectLst>
              <a:latin typeface="Trebuchet MS" panose="020B0603020202020204" pitchFamily="34" charset="0"/>
            </a:endParaRPr>
          </a:p>
        </p:txBody>
      </p:sp>
    </p:spTree>
    <p:extLst>
      <p:ext uri="{BB962C8B-B14F-4D97-AF65-F5344CB8AC3E}">
        <p14:creationId xmlns:p14="http://schemas.microsoft.com/office/powerpoint/2010/main" val="1767840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dissolve">
                                      <p:cBhvr>
                                        <p:cTn id="19" dur="500"/>
                                        <p:tgtEl>
                                          <p:spTgt spid="4">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anim calcmode="lin" valueType="num">
                                      <p:cBhvr>
                                        <p:cTn id="25" dur="1000" fill="hold"/>
                                        <p:tgtEl>
                                          <p:spTgt spid="6"/>
                                        </p:tgtEl>
                                        <p:attrNameLst>
                                          <p:attrName>ppt_x</p:attrName>
                                        </p:attrNameLst>
                                      </p:cBhvr>
                                      <p:tavLst>
                                        <p:tav tm="0">
                                          <p:val>
                                            <p:strVal val="#ppt_x"/>
                                          </p:val>
                                        </p:tav>
                                        <p:tav tm="100000">
                                          <p:val>
                                            <p:strVal val="#ppt_x"/>
                                          </p:val>
                                        </p:tav>
                                      </p:tavLst>
                                    </p:anim>
                                    <p:anim calcmode="lin" valueType="num">
                                      <p:cBhvr>
                                        <p:cTn id="2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26</a:t>
            </a:fld>
            <a:endParaRPr lang="el-GR" dirty="0">
              <a:solidFill>
                <a:prstClr val="black"/>
              </a:solidFill>
            </a:endParaRPr>
          </a:p>
        </p:txBody>
      </p:sp>
      <p:sp>
        <p:nvSpPr>
          <p:cNvPr id="4" name="TextBox 3"/>
          <p:cNvSpPr txBox="1"/>
          <p:nvPr/>
        </p:nvSpPr>
        <p:spPr>
          <a:xfrm>
            <a:off x="1907704" y="2267276"/>
            <a:ext cx="5400600" cy="1077218"/>
          </a:xfrm>
          <a:prstGeom prst="rect">
            <a:avLst/>
          </a:prstGeom>
          <a:noFill/>
        </p:spPr>
        <p:txBody>
          <a:bodyPr wrap="square" rtlCol="0">
            <a:spAutoFit/>
          </a:bodyPr>
          <a:lstStyle/>
          <a:p>
            <a:pPr algn="ctr"/>
            <a:r>
              <a:rPr lang="el-GR" sz="3200" b="1" dirty="0" smtClean="0">
                <a:solidFill>
                  <a:srgbClr val="660033"/>
                </a:solidFill>
                <a:effectLst>
                  <a:outerShdw blurRad="38100" dist="38100" dir="2700000" algn="tl">
                    <a:srgbClr val="000000">
                      <a:alpha val="43137"/>
                    </a:srgbClr>
                  </a:outerShdw>
                </a:effectLst>
                <a:latin typeface="Comic Sans MS" panose="030F0702030302020204" pitchFamily="66" charset="0"/>
              </a:rPr>
              <a:t>Ερωτήσεις εκτός του σχολικού βιβλίου</a:t>
            </a:r>
          </a:p>
        </p:txBody>
      </p:sp>
    </p:spTree>
    <p:extLst>
      <p:ext uri="{BB962C8B-B14F-4D97-AF65-F5344CB8AC3E}">
        <p14:creationId xmlns:p14="http://schemas.microsoft.com/office/powerpoint/2010/main" val="1789854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27</a:t>
            </a:fld>
            <a:endParaRPr lang="el-GR" dirty="0">
              <a:solidFill>
                <a:prstClr val="black"/>
              </a:solidFill>
            </a:endParaRPr>
          </a:p>
        </p:txBody>
      </p:sp>
      <p:sp>
        <p:nvSpPr>
          <p:cNvPr id="4" name="Rectangle 4"/>
          <p:cNvSpPr>
            <a:spLocks noChangeArrowheads="1"/>
          </p:cNvSpPr>
          <p:nvPr/>
        </p:nvSpPr>
        <p:spPr bwMode="auto">
          <a:xfrm>
            <a:off x="683568" y="332656"/>
            <a:ext cx="7416824"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a:lnSpc>
                <a:spcPct val="150000"/>
              </a:lnSpc>
            </a:pPr>
            <a:r>
              <a:rPr lang="el-GR" altLang="el-GR" sz="2000" b="1" dirty="0" smtClean="0">
                <a:latin typeface="Trebuchet MS" panose="020B0603020202020204" pitchFamily="34" charset="0"/>
              </a:rPr>
              <a:t>1</a:t>
            </a:r>
            <a:r>
              <a:rPr lang="en-US" altLang="el-GR" sz="2000" b="1" dirty="0" smtClean="0">
                <a:latin typeface="Trebuchet MS" panose="020B0603020202020204" pitchFamily="34" charset="0"/>
              </a:rPr>
              <a:t>.   </a:t>
            </a:r>
            <a:r>
              <a:rPr lang="en-US" altLang="el-GR" sz="2000" dirty="0">
                <a:latin typeface="Trebuchet MS" panose="020B0603020202020204" pitchFamily="34" charset="0"/>
              </a:rPr>
              <a:t>Ο </a:t>
            </a:r>
            <a:r>
              <a:rPr lang="en-US" altLang="el-GR" sz="2000" dirty="0" err="1">
                <a:latin typeface="Trebuchet MS" panose="020B0603020202020204" pitchFamily="34" charset="0"/>
              </a:rPr>
              <a:t>νόμος</a:t>
            </a:r>
            <a:r>
              <a:rPr lang="en-US" altLang="el-GR" sz="2000" dirty="0">
                <a:latin typeface="Trebuchet MS" panose="020B0603020202020204" pitchFamily="34" charset="0"/>
              </a:rPr>
              <a:t> </a:t>
            </a:r>
            <a:r>
              <a:rPr lang="en-US" altLang="el-GR" sz="2000" dirty="0" err="1">
                <a:latin typeface="Trebuchet MS" panose="020B0603020202020204" pitchFamily="34" charset="0"/>
              </a:rPr>
              <a:t>του</a:t>
            </a:r>
            <a:r>
              <a:rPr lang="en-US" altLang="el-GR" sz="2000" dirty="0">
                <a:latin typeface="Trebuchet MS" panose="020B0603020202020204" pitchFamily="34" charset="0"/>
              </a:rPr>
              <a:t> Coulomb </a:t>
            </a:r>
            <a:r>
              <a:rPr lang="en-US" altLang="el-GR" sz="2000" dirty="0" err="1">
                <a:latin typeface="Trebuchet MS" panose="020B0603020202020204" pitchFamily="34" charset="0"/>
              </a:rPr>
              <a:t>ισχύει</a:t>
            </a:r>
            <a:r>
              <a:rPr lang="en-US" altLang="el-GR" sz="2000" dirty="0">
                <a:latin typeface="Trebuchet MS" panose="020B0603020202020204" pitchFamily="34" charset="0"/>
              </a:rPr>
              <a:t> </a:t>
            </a:r>
          </a:p>
          <a:p>
            <a:pPr algn="just">
              <a:lnSpc>
                <a:spcPct val="150000"/>
              </a:lnSpc>
            </a:pPr>
            <a:r>
              <a:rPr lang="el-GR" altLang="el-GR" sz="2000" b="1" dirty="0">
                <a:latin typeface="Trebuchet MS" panose="020B0603020202020204" pitchFamily="34" charset="0"/>
              </a:rPr>
              <a:t>α</a:t>
            </a:r>
            <a:r>
              <a:rPr lang="en-US" altLang="el-GR" sz="2000" b="1" dirty="0">
                <a:latin typeface="Trebuchet MS" panose="020B0603020202020204" pitchFamily="34" charset="0"/>
              </a:rPr>
              <a:t>.</a:t>
            </a:r>
            <a:r>
              <a:rPr lang="el-GR" altLang="el-GR" sz="2000" dirty="0">
                <a:latin typeface="Trebuchet MS" panose="020B0603020202020204" pitchFamily="34" charset="0"/>
              </a:rPr>
              <a:t> </a:t>
            </a:r>
            <a:r>
              <a:rPr lang="en-US" altLang="el-GR" sz="2000" dirty="0" err="1">
                <a:latin typeface="Trebuchet MS" panose="020B0603020202020204" pitchFamily="34" charset="0"/>
              </a:rPr>
              <a:t>γι</a:t>
            </a:r>
            <a:r>
              <a:rPr lang="en-US" altLang="el-GR" sz="2000" dirty="0">
                <a:latin typeface="Trebuchet MS" panose="020B0603020202020204" pitchFamily="34" charset="0"/>
              </a:rPr>
              <a:t>α δύο ακίνητα σημειακά φορτία που βρίσκονται στο ίδιο </a:t>
            </a:r>
            <a:r>
              <a:rPr lang="en-US" altLang="el-GR" sz="2000" dirty="0" smtClean="0">
                <a:latin typeface="Trebuchet MS" panose="020B0603020202020204" pitchFamily="34" charset="0"/>
              </a:rPr>
              <a:t>διηλεκτρικό</a:t>
            </a:r>
            <a:r>
              <a:rPr lang="el-GR" altLang="el-GR" sz="2000" dirty="0" smtClean="0">
                <a:latin typeface="Trebuchet MS" panose="020B0603020202020204" pitchFamily="34" charset="0"/>
              </a:rPr>
              <a:t> </a:t>
            </a:r>
            <a:r>
              <a:rPr lang="en-US" altLang="el-GR" sz="2000" dirty="0" err="1" smtClean="0">
                <a:latin typeface="Trebuchet MS" panose="020B0603020202020204" pitchFamily="34" charset="0"/>
              </a:rPr>
              <a:t>μέσο</a:t>
            </a:r>
            <a:r>
              <a:rPr lang="en-US" altLang="el-GR" sz="2000" dirty="0">
                <a:latin typeface="Trebuchet MS" panose="020B0603020202020204" pitchFamily="34" charset="0"/>
              </a:rPr>
              <a:t>.</a:t>
            </a:r>
          </a:p>
          <a:p>
            <a:pPr algn="just">
              <a:lnSpc>
                <a:spcPct val="150000"/>
              </a:lnSpc>
            </a:pPr>
            <a:r>
              <a:rPr lang="el-GR" altLang="el-GR" sz="2000" b="1" dirty="0">
                <a:latin typeface="Trebuchet MS" panose="020B0603020202020204" pitchFamily="34" charset="0"/>
              </a:rPr>
              <a:t>β</a:t>
            </a:r>
            <a:r>
              <a:rPr lang="en-US" altLang="el-GR" sz="2000" b="1" dirty="0">
                <a:latin typeface="Trebuchet MS" panose="020B0603020202020204" pitchFamily="34" charset="0"/>
              </a:rPr>
              <a:t>.</a:t>
            </a:r>
            <a:r>
              <a:rPr lang="en-US" altLang="el-GR" sz="2000" dirty="0">
                <a:latin typeface="Trebuchet MS" panose="020B0603020202020204" pitchFamily="34" charset="0"/>
              </a:rPr>
              <a:t> </a:t>
            </a:r>
            <a:r>
              <a:rPr lang="el-GR" altLang="el-GR" sz="2000" dirty="0">
                <a:latin typeface="Trebuchet MS" panose="020B0603020202020204" pitchFamily="34" charset="0"/>
              </a:rPr>
              <a:t> </a:t>
            </a:r>
            <a:r>
              <a:rPr lang="en-US" altLang="el-GR" sz="2000" dirty="0" err="1">
                <a:latin typeface="Trebuchet MS" panose="020B0603020202020204" pitchFamily="34" charset="0"/>
              </a:rPr>
              <a:t>γι</a:t>
            </a:r>
            <a:r>
              <a:rPr lang="en-US" altLang="el-GR" sz="2000" dirty="0">
                <a:latin typeface="Trebuchet MS" panose="020B0603020202020204" pitchFamily="34" charset="0"/>
              </a:rPr>
              <a:t>α δύο οποιαδήποτε φορτισμένα σώματα.</a:t>
            </a:r>
          </a:p>
          <a:p>
            <a:pPr algn="just">
              <a:lnSpc>
                <a:spcPct val="150000"/>
              </a:lnSpc>
            </a:pPr>
            <a:r>
              <a:rPr lang="el-GR" altLang="el-GR" sz="2000" b="1" dirty="0">
                <a:latin typeface="Trebuchet MS" panose="020B0603020202020204" pitchFamily="34" charset="0"/>
              </a:rPr>
              <a:t>γ</a:t>
            </a:r>
            <a:r>
              <a:rPr lang="en-US" altLang="el-GR" sz="2000" b="1" dirty="0">
                <a:latin typeface="Trebuchet MS" panose="020B0603020202020204" pitchFamily="34" charset="0"/>
              </a:rPr>
              <a:t>.</a:t>
            </a:r>
            <a:r>
              <a:rPr lang="en-US" altLang="el-GR" sz="2000" dirty="0">
                <a:latin typeface="Trebuchet MS" panose="020B0603020202020204" pitchFamily="34" charset="0"/>
              </a:rPr>
              <a:t> </a:t>
            </a:r>
            <a:r>
              <a:rPr lang="el-GR" altLang="el-GR" sz="2000" dirty="0" smtClean="0">
                <a:latin typeface="Trebuchet MS" panose="020B0603020202020204" pitchFamily="34" charset="0"/>
              </a:rPr>
              <a:t> </a:t>
            </a:r>
            <a:r>
              <a:rPr lang="en-US" altLang="el-GR" sz="2000" dirty="0" err="1" smtClean="0">
                <a:latin typeface="Trebuchet MS" panose="020B0603020202020204" pitchFamily="34" charset="0"/>
              </a:rPr>
              <a:t>μόνο</a:t>
            </a:r>
            <a:r>
              <a:rPr lang="en-US" altLang="el-GR" sz="2000" dirty="0" smtClean="0">
                <a:latin typeface="Trebuchet MS" panose="020B0603020202020204" pitchFamily="34" charset="0"/>
              </a:rPr>
              <a:t> </a:t>
            </a:r>
            <a:r>
              <a:rPr lang="en-US" altLang="el-GR" sz="2000" dirty="0">
                <a:latin typeface="Trebuchet MS" panose="020B0603020202020204" pitchFamily="34" charset="0"/>
              </a:rPr>
              <a:t>αν τα </a:t>
            </a:r>
            <a:r>
              <a:rPr lang="en-US" altLang="el-GR" sz="2000" dirty="0" err="1">
                <a:latin typeface="Trebuchet MS" panose="020B0603020202020204" pitchFamily="34" charset="0"/>
              </a:rPr>
              <a:t>φορτί</a:t>
            </a:r>
            <a:r>
              <a:rPr lang="en-US" altLang="el-GR" sz="2000" dirty="0">
                <a:latin typeface="Trebuchet MS" panose="020B0603020202020204" pitchFamily="34" charset="0"/>
              </a:rPr>
              <a:t>α που αλληλεπιδρούν είναι </a:t>
            </a:r>
            <a:r>
              <a:rPr lang="en-US" altLang="el-GR" sz="2000" dirty="0" smtClean="0">
                <a:latin typeface="Trebuchet MS" panose="020B0603020202020204" pitchFamily="34" charset="0"/>
              </a:rPr>
              <a:t>ομ</a:t>
            </a:r>
            <a:r>
              <a:rPr lang="el-GR" altLang="el-GR" sz="2000" dirty="0" err="1" smtClean="0">
                <a:latin typeface="Trebuchet MS" panose="020B0603020202020204" pitchFamily="34" charset="0"/>
              </a:rPr>
              <a:t>ώνυμα</a:t>
            </a:r>
            <a:r>
              <a:rPr lang="en-US" altLang="el-GR" sz="2000" dirty="0" smtClean="0">
                <a:latin typeface="Trebuchet MS" panose="020B0603020202020204" pitchFamily="34" charset="0"/>
              </a:rPr>
              <a:t>.</a:t>
            </a:r>
            <a:endParaRPr lang="en-US" altLang="el-GR" sz="2000" dirty="0">
              <a:latin typeface="Trebuchet MS" panose="020B0603020202020204" pitchFamily="34" charset="0"/>
            </a:endParaRPr>
          </a:p>
          <a:p>
            <a:pPr algn="just">
              <a:lnSpc>
                <a:spcPct val="150000"/>
              </a:lnSpc>
            </a:pPr>
            <a:r>
              <a:rPr lang="el-GR" altLang="el-GR" sz="2000" b="1" dirty="0">
                <a:latin typeface="Trebuchet MS" panose="020B0603020202020204" pitchFamily="34" charset="0"/>
              </a:rPr>
              <a:t>δ</a:t>
            </a:r>
            <a:r>
              <a:rPr lang="en-US" altLang="el-GR" sz="2000" b="1" dirty="0">
                <a:latin typeface="Trebuchet MS" panose="020B0603020202020204" pitchFamily="34" charset="0"/>
              </a:rPr>
              <a:t>.</a:t>
            </a:r>
            <a:r>
              <a:rPr lang="en-US" altLang="el-GR" sz="2000" dirty="0">
                <a:latin typeface="Trebuchet MS" panose="020B0603020202020204" pitchFamily="34" charset="0"/>
              </a:rPr>
              <a:t>  </a:t>
            </a:r>
            <a:r>
              <a:rPr lang="en-US" altLang="el-GR" sz="2000" dirty="0" err="1">
                <a:latin typeface="Trebuchet MS" panose="020B0603020202020204" pitchFamily="34" charset="0"/>
              </a:rPr>
              <a:t>γι</a:t>
            </a:r>
            <a:r>
              <a:rPr lang="en-US" altLang="el-GR" sz="2000" dirty="0">
                <a:latin typeface="Trebuchet MS" panose="020B0603020202020204" pitchFamily="34" charset="0"/>
              </a:rPr>
              <a:t>α δύο σημειακές μάζες </a:t>
            </a:r>
            <a:r>
              <a:rPr lang="en-US" altLang="el-GR" sz="2000" i="1" dirty="0">
                <a:latin typeface="Trebuchet MS" panose="020B0603020202020204" pitchFamily="34" charset="0"/>
              </a:rPr>
              <a:t>m</a:t>
            </a:r>
            <a:r>
              <a:rPr lang="en-US" altLang="el-GR" sz="2000" baseline="-25000" dirty="0">
                <a:latin typeface="Trebuchet MS" panose="020B0603020202020204" pitchFamily="34" charset="0"/>
              </a:rPr>
              <a:t>1</a:t>
            </a:r>
            <a:r>
              <a:rPr lang="en-US" altLang="el-GR" sz="2000" dirty="0">
                <a:latin typeface="Trebuchet MS" panose="020B0603020202020204" pitchFamily="34" charset="0"/>
              </a:rPr>
              <a:t> και </a:t>
            </a:r>
            <a:r>
              <a:rPr lang="en-US" altLang="el-GR" sz="2000" i="1" dirty="0">
                <a:latin typeface="Trebuchet MS" panose="020B0603020202020204" pitchFamily="34" charset="0"/>
              </a:rPr>
              <a:t>m</a:t>
            </a:r>
            <a:r>
              <a:rPr lang="en-US" altLang="el-GR" sz="2000" baseline="-25000" dirty="0">
                <a:latin typeface="Trebuchet MS" panose="020B0603020202020204" pitchFamily="34" charset="0"/>
              </a:rPr>
              <a:t>2</a:t>
            </a:r>
            <a:r>
              <a:rPr lang="en-US" altLang="el-GR" sz="2000" dirty="0">
                <a:latin typeface="Trebuchet MS" panose="020B0603020202020204" pitchFamily="34" charset="0"/>
              </a:rPr>
              <a:t>.</a:t>
            </a:r>
            <a:endParaRPr lang="el-GR" altLang="el-GR" sz="2000" dirty="0">
              <a:latin typeface="Trebuchet MS" panose="020B0603020202020204" pitchFamily="34" charset="0"/>
            </a:endParaRPr>
          </a:p>
          <a:p>
            <a:pPr algn="just"/>
            <a:endParaRPr lang="en-US" altLang="el-GR" sz="2000" b="1" dirty="0" smtClean="0">
              <a:latin typeface="Trebuchet MS" panose="020B0603020202020204" pitchFamily="34" charset="0"/>
              <a:cs typeface="Times New Roman" pitchFamily="18" charset="0"/>
            </a:endParaRPr>
          </a:p>
          <a:p>
            <a:pPr algn="just">
              <a:lnSpc>
                <a:spcPct val="150000"/>
              </a:lnSpc>
            </a:pPr>
            <a:r>
              <a:rPr lang="el-GR" altLang="el-GR" sz="2000" b="1" dirty="0" smtClean="0">
                <a:latin typeface="Trebuchet MS" panose="020B0603020202020204" pitchFamily="34" charset="0"/>
                <a:cs typeface="Times New Roman" pitchFamily="18" charset="0"/>
              </a:rPr>
              <a:t>2</a:t>
            </a:r>
            <a:r>
              <a:rPr lang="en-US" altLang="el-GR" sz="2000" b="1" dirty="0" smtClean="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Μετ</a:t>
            </a:r>
            <a:r>
              <a:rPr lang="en-US" altLang="el-GR" sz="2000" dirty="0">
                <a:latin typeface="Trebuchet MS" panose="020B0603020202020204" pitchFamily="34" charset="0"/>
                <a:cs typeface="Times New Roman" pitchFamily="18" charset="0"/>
              </a:rPr>
              <a:t>αξύ δύο σημειακών ηλεκτρικών φορτίων </a:t>
            </a:r>
            <a:r>
              <a:rPr lang="en-US" altLang="el-GR" sz="2000" i="1" dirty="0">
                <a:latin typeface="Trebuchet MS" panose="020B0603020202020204" pitchFamily="34" charset="0"/>
                <a:cs typeface="Times New Roman" pitchFamily="18" charset="0"/>
              </a:rPr>
              <a:t>Q</a:t>
            </a:r>
            <a:r>
              <a:rPr lang="en-US" altLang="el-GR" sz="2000" baseline="-30000" dirty="0">
                <a:latin typeface="Trebuchet MS" panose="020B0603020202020204" pitchFamily="34" charset="0"/>
                <a:cs typeface="Times New Roman" pitchFamily="18" charset="0"/>
              </a:rPr>
              <a:t>1</a:t>
            </a:r>
            <a:r>
              <a:rPr lang="en-US" altLang="el-GR" sz="2000" dirty="0">
                <a:latin typeface="Trebuchet MS" panose="020B0603020202020204" pitchFamily="34" charset="0"/>
                <a:cs typeface="Times New Roman" pitchFamily="18" charset="0"/>
              </a:rPr>
              <a:t> και </a:t>
            </a:r>
            <a:r>
              <a:rPr lang="en-US" altLang="el-GR" sz="2000" i="1" dirty="0">
                <a:latin typeface="Trebuchet MS" panose="020B0603020202020204" pitchFamily="34" charset="0"/>
                <a:cs typeface="Times New Roman" pitchFamily="18" charset="0"/>
              </a:rPr>
              <a:t>Q</a:t>
            </a:r>
            <a:r>
              <a:rPr lang="en-US" altLang="el-GR" sz="2000" baseline="-30000" dirty="0">
                <a:latin typeface="Trebuchet MS" panose="020B0603020202020204" pitchFamily="34" charset="0"/>
                <a:cs typeface="Times New Roman" pitchFamily="18" charset="0"/>
              </a:rPr>
              <a:t>2</a:t>
            </a:r>
            <a:r>
              <a:rPr lang="en-US" altLang="el-GR" sz="2000" dirty="0">
                <a:latin typeface="Trebuchet MS" panose="020B0603020202020204" pitchFamily="34" charset="0"/>
                <a:cs typeface="Times New Roman" pitchFamily="18" charset="0"/>
              </a:rPr>
              <a:t> που βρίσκονται σε απόσταση </a:t>
            </a:r>
            <a:r>
              <a:rPr lang="en-US" altLang="el-GR" sz="2000" i="1" dirty="0">
                <a:latin typeface="Trebuchet MS" panose="020B0603020202020204" pitchFamily="34" charset="0"/>
                <a:cs typeface="Times New Roman" pitchFamily="18" charset="0"/>
              </a:rPr>
              <a:t>r</a:t>
            </a:r>
            <a:r>
              <a:rPr lang="en-US" altLang="el-GR" sz="2000" dirty="0">
                <a:latin typeface="Trebuchet MS" panose="020B0603020202020204" pitchFamily="34" charset="0"/>
                <a:cs typeface="Times New Roman" pitchFamily="18" charset="0"/>
              </a:rPr>
              <a:t> εμφανίζεται ηλεκτροστατική δύναμη </a:t>
            </a:r>
            <a:r>
              <a:rPr lang="en-US" altLang="el-GR" sz="2000" dirty="0" smtClean="0">
                <a:latin typeface="Trebuchet MS" panose="020B0603020202020204" pitchFamily="34" charset="0"/>
                <a:cs typeface="Times New Roman" pitchFamily="18" charset="0"/>
              </a:rPr>
              <a:t>μέτρου</a:t>
            </a:r>
            <a:r>
              <a:rPr lang="el-GR" altLang="el-GR" sz="2000" dirty="0" smtClean="0">
                <a:latin typeface="Trebuchet MS" panose="020B0603020202020204" pitchFamily="34" charset="0"/>
                <a:cs typeface="Times New Roman" pitchFamily="18" charset="0"/>
              </a:rPr>
              <a:t> </a:t>
            </a:r>
            <a:r>
              <a:rPr lang="en-US" altLang="el-GR" sz="2000" i="1" dirty="0" smtClean="0">
                <a:latin typeface="Trebuchet MS" panose="020B0603020202020204" pitchFamily="34" charset="0"/>
                <a:cs typeface="Times New Roman" pitchFamily="18" charset="0"/>
              </a:rPr>
              <a:t>F</a:t>
            </a:r>
            <a:r>
              <a:rPr lang="en-US" altLang="el-GR" sz="2000"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Αν</a:t>
            </a:r>
            <a:r>
              <a:rPr lang="en-US" altLang="el-GR" sz="2000"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δι</a:t>
            </a:r>
            <a:r>
              <a:rPr lang="en-US" altLang="el-GR" sz="2000" dirty="0">
                <a:latin typeface="Trebuchet MS" panose="020B0603020202020204" pitchFamily="34" charset="0"/>
                <a:cs typeface="Times New Roman" pitchFamily="18" charset="0"/>
              </a:rPr>
              <a:t>πλασιάσω κάθε φορτίο και τα φέρω σε απόσταση  </a:t>
            </a:r>
            <a:r>
              <a:rPr lang="en-US" altLang="el-GR" sz="2000" i="1" dirty="0" smtClean="0">
                <a:latin typeface="Trebuchet MS" panose="020B0603020202020204" pitchFamily="34" charset="0"/>
                <a:cs typeface="Times New Roman" pitchFamily="18" charset="0"/>
              </a:rPr>
              <a:t>r</a:t>
            </a:r>
            <a:r>
              <a:rPr lang="en-US" altLang="el-GR" sz="2000" baseline="-30000" dirty="0" smtClean="0">
                <a:latin typeface="Trebuchet MS" panose="020B0603020202020204" pitchFamily="34" charset="0"/>
                <a:cs typeface="Times New Roman" pitchFamily="18" charset="0"/>
              </a:rPr>
              <a:t>1</a:t>
            </a:r>
            <a:r>
              <a:rPr lang="el-GR" altLang="el-GR" sz="2000" baseline="-30000" dirty="0" smtClean="0">
                <a:latin typeface="Trebuchet MS" panose="020B0603020202020204" pitchFamily="34" charset="0"/>
                <a:cs typeface="Times New Roman" pitchFamily="18" charset="0"/>
              </a:rPr>
              <a:t> </a:t>
            </a:r>
            <a:r>
              <a:rPr lang="en-US" altLang="el-GR" sz="2000" dirty="0" smtClean="0">
                <a:latin typeface="Trebuchet MS" panose="020B0603020202020204" pitchFamily="34" charset="0"/>
                <a:cs typeface="Times New Roman" pitchFamily="18" charset="0"/>
              </a:rPr>
              <a:t>=</a:t>
            </a:r>
            <a:r>
              <a:rPr lang="el-GR" altLang="el-GR" sz="2000" dirty="0" smtClean="0">
                <a:latin typeface="Trebuchet MS" panose="020B0603020202020204" pitchFamily="34" charset="0"/>
                <a:cs typeface="Times New Roman" pitchFamily="18" charset="0"/>
              </a:rPr>
              <a:t> </a:t>
            </a:r>
            <a:r>
              <a:rPr lang="en-US" altLang="el-GR" sz="2000" dirty="0" smtClean="0">
                <a:latin typeface="Trebuchet MS" panose="020B0603020202020204" pitchFamily="34" charset="0"/>
                <a:cs typeface="Times New Roman" pitchFamily="18" charset="0"/>
              </a:rPr>
              <a:t>2</a:t>
            </a:r>
            <a:r>
              <a:rPr lang="en-US" altLang="el-GR" sz="2000" i="1" dirty="0" smtClean="0">
                <a:latin typeface="Trebuchet MS" panose="020B0603020202020204" pitchFamily="34" charset="0"/>
                <a:cs typeface="Times New Roman" pitchFamily="18" charset="0"/>
              </a:rPr>
              <a:t>r</a:t>
            </a:r>
            <a:r>
              <a:rPr lang="en-US" altLang="el-GR" sz="2000" dirty="0">
                <a:latin typeface="Trebuchet MS" panose="020B0603020202020204" pitchFamily="34" charset="0"/>
                <a:cs typeface="Times New Roman" pitchFamily="18" charset="0"/>
              </a:rPr>
              <a:t>, η μεταξύ τους δύναμη </a:t>
            </a:r>
            <a:r>
              <a:rPr lang="en-US" altLang="el-GR" sz="2000" i="1" dirty="0">
                <a:latin typeface="Trebuchet MS" panose="020B0603020202020204" pitchFamily="34" charset="0"/>
                <a:cs typeface="Times New Roman" pitchFamily="18" charset="0"/>
              </a:rPr>
              <a:t>F</a:t>
            </a:r>
            <a:r>
              <a:rPr lang="en-US" altLang="el-GR" sz="2000" baseline="-30000" dirty="0">
                <a:latin typeface="Trebuchet MS" panose="020B0603020202020204" pitchFamily="34" charset="0"/>
                <a:cs typeface="Times New Roman" pitchFamily="18" charset="0"/>
              </a:rPr>
              <a:t>1</a:t>
            </a:r>
            <a:r>
              <a:rPr lang="en-US" altLang="el-GR" sz="2000" dirty="0">
                <a:latin typeface="Trebuchet MS" panose="020B0603020202020204" pitchFamily="34" charset="0"/>
                <a:cs typeface="Times New Roman" pitchFamily="18" charset="0"/>
              </a:rPr>
              <a:t> θα έχει μέτρο</a:t>
            </a:r>
            <a:endParaRPr lang="en-US" altLang="el-GR" sz="2000" dirty="0">
              <a:latin typeface="Trebuchet MS" panose="020B0603020202020204" pitchFamily="34" charset="0"/>
            </a:endParaRPr>
          </a:p>
          <a:p>
            <a:pPr algn="just" eaLnBrk="0" hangingPunct="0">
              <a:lnSpc>
                <a:spcPct val="150000"/>
              </a:lnSpc>
            </a:pPr>
            <a:r>
              <a:rPr lang="el-GR" altLang="el-GR" sz="2000" b="1" dirty="0" smtClean="0">
                <a:latin typeface="Trebuchet MS" panose="020B0603020202020204" pitchFamily="34" charset="0"/>
              </a:rPr>
              <a:t>α</a:t>
            </a:r>
            <a:r>
              <a:rPr lang="en-US" altLang="el-GR" sz="2000" b="1" dirty="0">
                <a:latin typeface="Trebuchet MS" panose="020B0603020202020204" pitchFamily="34" charset="0"/>
                <a:cs typeface="Times New Roman" pitchFamily="18" charset="0"/>
              </a:rPr>
              <a:t>. </a:t>
            </a:r>
            <a:r>
              <a:rPr lang="en-US" altLang="el-GR" sz="2000" b="1" dirty="0" smtClean="0">
                <a:latin typeface="Trebuchet MS" panose="020B0603020202020204" pitchFamily="34" charset="0"/>
                <a:cs typeface="Times New Roman" pitchFamily="18" charset="0"/>
              </a:rPr>
              <a:t> </a:t>
            </a:r>
            <a:r>
              <a:rPr lang="en-US" altLang="el-GR" sz="2000" i="1" dirty="0" smtClean="0">
                <a:latin typeface="Trebuchet MS" panose="020B0603020202020204" pitchFamily="34" charset="0"/>
                <a:cs typeface="Times New Roman" pitchFamily="18" charset="0"/>
              </a:rPr>
              <a:t>F</a:t>
            </a:r>
            <a:r>
              <a:rPr lang="en-US" altLang="el-GR" sz="2000" baseline="-30000" dirty="0" smtClean="0">
                <a:latin typeface="Trebuchet MS" panose="020B0603020202020204" pitchFamily="34" charset="0"/>
                <a:cs typeface="Times New Roman" pitchFamily="18" charset="0"/>
              </a:rPr>
              <a:t>1 </a:t>
            </a:r>
            <a:r>
              <a:rPr lang="en-US" altLang="el-GR" sz="2000" dirty="0" smtClean="0">
                <a:latin typeface="Trebuchet MS" panose="020B0603020202020204" pitchFamily="34" charset="0"/>
                <a:cs typeface="Times New Roman" pitchFamily="18" charset="0"/>
              </a:rPr>
              <a:t>= </a:t>
            </a:r>
            <a:r>
              <a:rPr lang="en-US" altLang="el-GR" sz="2000" i="1" dirty="0" smtClean="0">
                <a:latin typeface="Trebuchet MS" panose="020B0603020202020204" pitchFamily="34" charset="0"/>
                <a:cs typeface="Times New Roman" pitchFamily="18" charset="0"/>
              </a:rPr>
              <a:t>F</a:t>
            </a:r>
            <a:r>
              <a:rPr lang="en-GB" altLang="el-GR" sz="2000" dirty="0">
                <a:latin typeface="Trebuchet MS" panose="020B0603020202020204" pitchFamily="34" charset="0"/>
                <a:cs typeface="Times New Roman" pitchFamily="18" charset="0"/>
              </a:rPr>
              <a:t>.</a:t>
            </a:r>
            <a:r>
              <a:rPr lang="en-US" altLang="el-GR" sz="2000" b="1" dirty="0">
                <a:latin typeface="Trebuchet MS" panose="020B0603020202020204" pitchFamily="34" charset="0"/>
                <a:cs typeface="Times New Roman" pitchFamily="18" charset="0"/>
              </a:rPr>
              <a:t>   </a:t>
            </a:r>
            <a:r>
              <a:rPr lang="el-GR" altLang="el-GR" sz="2000" b="1" dirty="0">
                <a:latin typeface="Trebuchet MS" panose="020B0603020202020204" pitchFamily="34" charset="0"/>
              </a:rPr>
              <a:t>   </a:t>
            </a:r>
            <a:r>
              <a:rPr lang="el-GR" altLang="el-GR" sz="2000" b="1" dirty="0" smtClean="0">
                <a:latin typeface="Trebuchet MS" panose="020B0603020202020204" pitchFamily="34" charset="0"/>
              </a:rPr>
              <a:t> β</a:t>
            </a:r>
            <a:r>
              <a:rPr lang="en-US" altLang="el-GR" sz="2000" b="1" dirty="0" smtClean="0">
                <a:latin typeface="Trebuchet MS" panose="020B0603020202020204" pitchFamily="34" charset="0"/>
                <a:cs typeface="Times New Roman" pitchFamily="18" charset="0"/>
              </a:rPr>
              <a:t>.  </a:t>
            </a:r>
            <a:r>
              <a:rPr lang="en-US" altLang="el-GR" sz="2000" i="1" dirty="0" smtClean="0">
                <a:latin typeface="Trebuchet MS" panose="020B0603020202020204" pitchFamily="34" charset="0"/>
                <a:cs typeface="Times New Roman" pitchFamily="18" charset="0"/>
              </a:rPr>
              <a:t>F</a:t>
            </a:r>
            <a:r>
              <a:rPr lang="en-US" altLang="el-GR" sz="2000" baseline="-30000" dirty="0" smtClean="0">
                <a:latin typeface="Trebuchet MS" panose="020B0603020202020204" pitchFamily="34" charset="0"/>
                <a:cs typeface="Times New Roman" pitchFamily="18" charset="0"/>
              </a:rPr>
              <a:t>1 </a:t>
            </a:r>
            <a:r>
              <a:rPr lang="en-US" altLang="el-GR" sz="2000" dirty="0" smtClean="0">
                <a:latin typeface="Trebuchet MS" panose="020B0603020202020204" pitchFamily="34" charset="0"/>
                <a:cs typeface="Times New Roman" pitchFamily="18" charset="0"/>
              </a:rPr>
              <a:t>= 4</a:t>
            </a:r>
            <a:r>
              <a:rPr lang="en-US" altLang="el-GR" sz="2000" i="1" dirty="0" smtClean="0">
                <a:latin typeface="Trebuchet MS" panose="020B0603020202020204" pitchFamily="34" charset="0"/>
                <a:cs typeface="Times New Roman" pitchFamily="18" charset="0"/>
              </a:rPr>
              <a:t>F</a:t>
            </a:r>
            <a:r>
              <a:rPr lang="en-US" altLang="el-GR" sz="2000" dirty="0">
                <a:latin typeface="Trebuchet MS" panose="020B0603020202020204" pitchFamily="34" charset="0"/>
                <a:cs typeface="Times New Roman" pitchFamily="18" charset="0"/>
              </a:rPr>
              <a:t>.</a:t>
            </a:r>
            <a:r>
              <a:rPr lang="en-US" altLang="el-GR" sz="2000" b="1" dirty="0">
                <a:latin typeface="Trebuchet MS" panose="020B0603020202020204" pitchFamily="34" charset="0"/>
                <a:cs typeface="Times New Roman" pitchFamily="18" charset="0"/>
              </a:rPr>
              <a:t>  </a:t>
            </a:r>
            <a:r>
              <a:rPr lang="el-GR" altLang="el-GR" sz="2000" b="1" dirty="0">
                <a:latin typeface="Trebuchet MS" panose="020B0603020202020204" pitchFamily="34" charset="0"/>
              </a:rPr>
              <a:t>    </a:t>
            </a:r>
            <a:r>
              <a:rPr lang="el-GR" altLang="el-GR" sz="2000" b="1" dirty="0" smtClean="0">
                <a:latin typeface="Trebuchet MS" panose="020B0603020202020204" pitchFamily="34" charset="0"/>
              </a:rPr>
              <a:t> γ</a:t>
            </a:r>
            <a:r>
              <a:rPr lang="en-US" altLang="el-GR" sz="2000" b="1" dirty="0" smtClean="0">
                <a:latin typeface="Trebuchet MS" panose="020B0603020202020204" pitchFamily="34" charset="0"/>
                <a:cs typeface="Times New Roman" pitchFamily="18" charset="0"/>
              </a:rPr>
              <a:t>.  </a:t>
            </a:r>
            <a:r>
              <a:rPr lang="en-US" altLang="el-GR" sz="2000" i="1" dirty="0" smtClean="0">
                <a:latin typeface="Trebuchet MS" panose="020B0603020202020204" pitchFamily="34" charset="0"/>
                <a:cs typeface="Times New Roman" pitchFamily="18" charset="0"/>
              </a:rPr>
              <a:t>F</a:t>
            </a:r>
            <a:r>
              <a:rPr lang="en-US" altLang="el-GR" sz="2000" baseline="-30000" dirty="0" smtClean="0">
                <a:latin typeface="Trebuchet MS" panose="020B0603020202020204" pitchFamily="34" charset="0"/>
                <a:cs typeface="Times New Roman" pitchFamily="18" charset="0"/>
              </a:rPr>
              <a:t>1 </a:t>
            </a:r>
            <a:r>
              <a:rPr lang="en-US" altLang="el-GR" sz="2000" dirty="0" smtClean="0">
                <a:latin typeface="Trebuchet MS" panose="020B0603020202020204" pitchFamily="34" charset="0"/>
                <a:cs typeface="Times New Roman" pitchFamily="18" charset="0"/>
              </a:rPr>
              <a:t>=</a:t>
            </a:r>
            <a:r>
              <a:rPr lang="el-GR" altLang="el-GR" sz="2000" dirty="0" smtClean="0">
                <a:latin typeface="Trebuchet MS" panose="020B0603020202020204" pitchFamily="34" charset="0"/>
              </a:rPr>
              <a:t> </a:t>
            </a:r>
            <a:r>
              <a:rPr lang="en-US" altLang="el-GR" sz="2000" i="1" dirty="0" smtClean="0">
                <a:latin typeface="Trebuchet MS" panose="020B0603020202020204" pitchFamily="34" charset="0"/>
              </a:rPr>
              <a:t>F</a:t>
            </a:r>
            <a:r>
              <a:rPr lang="en-US" altLang="el-GR" sz="2000" dirty="0" smtClean="0">
                <a:latin typeface="Trebuchet MS" panose="020B0603020202020204" pitchFamily="34" charset="0"/>
              </a:rPr>
              <a:t>/4</a:t>
            </a:r>
            <a:r>
              <a:rPr lang="el-GR" altLang="el-GR" sz="2000" dirty="0" smtClean="0">
                <a:latin typeface="Trebuchet MS" panose="020B0603020202020204" pitchFamily="34" charset="0"/>
              </a:rPr>
              <a:t>.       </a:t>
            </a:r>
            <a:r>
              <a:rPr lang="el-GR" altLang="el-GR" sz="2000" b="1" dirty="0" smtClean="0">
                <a:latin typeface="Trebuchet MS" panose="020B0603020202020204" pitchFamily="34" charset="0"/>
              </a:rPr>
              <a:t>δ.</a:t>
            </a:r>
            <a:r>
              <a:rPr lang="en-US" altLang="el-GR" sz="2000" b="1" dirty="0" smtClean="0">
                <a:latin typeface="Trebuchet MS" panose="020B0603020202020204" pitchFamily="34" charset="0"/>
              </a:rPr>
              <a:t> </a:t>
            </a:r>
            <a:r>
              <a:rPr lang="el-GR" altLang="el-GR" sz="2000" b="1" dirty="0" smtClean="0">
                <a:latin typeface="Trebuchet MS" panose="020B0603020202020204" pitchFamily="34" charset="0"/>
              </a:rPr>
              <a:t> </a:t>
            </a:r>
            <a:r>
              <a:rPr lang="en-US" altLang="el-GR" sz="2000" i="1" dirty="0" smtClean="0">
                <a:latin typeface="Trebuchet MS" panose="020B0603020202020204" pitchFamily="34" charset="0"/>
              </a:rPr>
              <a:t>F</a:t>
            </a:r>
            <a:r>
              <a:rPr lang="en-US" altLang="el-GR" sz="2000" baseline="-25000" dirty="0" smtClean="0">
                <a:latin typeface="Trebuchet MS" panose="020B0603020202020204" pitchFamily="34" charset="0"/>
              </a:rPr>
              <a:t>1 </a:t>
            </a:r>
            <a:r>
              <a:rPr lang="en-US" altLang="el-GR" sz="2000" dirty="0" smtClean="0">
                <a:latin typeface="Trebuchet MS" panose="020B0603020202020204" pitchFamily="34" charset="0"/>
              </a:rPr>
              <a:t>= </a:t>
            </a:r>
            <a:r>
              <a:rPr lang="el-GR" altLang="el-GR" sz="2000" dirty="0" smtClean="0">
                <a:latin typeface="Trebuchet MS" panose="020B0603020202020204" pitchFamily="34" charset="0"/>
              </a:rPr>
              <a:t>2</a:t>
            </a:r>
            <a:r>
              <a:rPr lang="en-US" altLang="el-GR" sz="2000" i="1" dirty="0">
                <a:latin typeface="Trebuchet MS" panose="020B0603020202020204" pitchFamily="34" charset="0"/>
              </a:rPr>
              <a:t>F</a:t>
            </a:r>
            <a:r>
              <a:rPr lang="en-US" altLang="el-GR" sz="2000" dirty="0">
                <a:latin typeface="Trebuchet MS" panose="020B0603020202020204" pitchFamily="34" charset="0"/>
              </a:rPr>
              <a:t>.</a:t>
            </a:r>
            <a:r>
              <a:rPr lang="el-GR" altLang="el-GR" sz="2000" b="1" dirty="0">
                <a:latin typeface="Trebuchet MS" panose="020B0603020202020204" pitchFamily="34" charset="0"/>
              </a:rPr>
              <a:t> </a:t>
            </a:r>
          </a:p>
        </p:txBody>
      </p:sp>
      <p:sp>
        <p:nvSpPr>
          <p:cNvPr id="5" name="Έλλειψη 4"/>
          <p:cNvSpPr/>
          <p:nvPr/>
        </p:nvSpPr>
        <p:spPr>
          <a:xfrm>
            <a:off x="654959" y="908720"/>
            <a:ext cx="432048"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Έλλειψη 5"/>
          <p:cNvSpPr/>
          <p:nvPr/>
        </p:nvSpPr>
        <p:spPr>
          <a:xfrm>
            <a:off x="650495" y="5397981"/>
            <a:ext cx="432048" cy="41309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450852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1000"/>
                                        <p:tgtEl>
                                          <p:spTgt spid="5"/>
                                        </p:tgtEl>
                                      </p:cBhvr>
                                    </p:animEffect>
                                    <p:anim calcmode="lin" valueType="num">
                                      <p:cBhvr>
                                        <p:cTn id="25" dur="1000" fill="hold"/>
                                        <p:tgtEl>
                                          <p:spTgt spid="5"/>
                                        </p:tgtEl>
                                        <p:attrNameLst>
                                          <p:attrName>ppt_x</p:attrName>
                                        </p:attrNameLst>
                                      </p:cBhvr>
                                      <p:tavLst>
                                        <p:tav tm="0">
                                          <p:val>
                                            <p:strVal val="#ppt_x"/>
                                          </p:val>
                                        </p:tav>
                                        <p:tav tm="100000">
                                          <p:val>
                                            <p:strVal val="#ppt_x"/>
                                          </p:val>
                                        </p:tav>
                                      </p:tavLst>
                                    </p:anim>
                                    <p:anim calcmode="lin" valueType="num">
                                      <p:cBhvr>
                                        <p:cTn id="2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Effect transition="in" filter="fade">
                                      <p:cBhvr>
                                        <p:cTn id="31" dur="500"/>
                                        <p:tgtEl>
                                          <p:spTgt spid="4">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7" end="7"/>
                                            </p:txEl>
                                          </p:spTgt>
                                        </p:tgtEl>
                                        <p:attrNameLst>
                                          <p:attrName>style.visibility</p:attrName>
                                        </p:attrNameLst>
                                      </p:cBhvr>
                                      <p:to>
                                        <p:strVal val="visible"/>
                                      </p:to>
                                    </p:set>
                                    <p:animEffect transition="in" filter="fade">
                                      <p:cBhvr>
                                        <p:cTn id="34" dur="500"/>
                                        <p:tgtEl>
                                          <p:spTgt spid="4">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1000"/>
                                        <p:tgtEl>
                                          <p:spTgt spid="6"/>
                                        </p:tgtEl>
                                      </p:cBhvr>
                                    </p:animEffect>
                                    <p:anim calcmode="lin" valueType="num">
                                      <p:cBhvr>
                                        <p:cTn id="40" dur="1000" fill="hold"/>
                                        <p:tgtEl>
                                          <p:spTgt spid="6"/>
                                        </p:tgtEl>
                                        <p:attrNameLst>
                                          <p:attrName>ppt_x</p:attrName>
                                        </p:attrNameLst>
                                      </p:cBhvr>
                                      <p:tavLst>
                                        <p:tav tm="0">
                                          <p:val>
                                            <p:strVal val="#ppt_x"/>
                                          </p:val>
                                        </p:tav>
                                        <p:tav tm="100000">
                                          <p:val>
                                            <p:strVal val="#ppt_x"/>
                                          </p:val>
                                        </p:tav>
                                      </p:tavLst>
                                    </p:anim>
                                    <p:anim calcmode="lin" valueType="num">
                                      <p:cBhvr>
                                        <p:cTn id="4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28</a:t>
            </a:fld>
            <a:endParaRPr lang="el-GR" dirty="0">
              <a:solidFill>
                <a:prstClr val="black"/>
              </a:solidFill>
            </a:endParaRPr>
          </a:p>
        </p:txBody>
      </p:sp>
      <p:sp>
        <p:nvSpPr>
          <p:cNvPr id="25" name="Έλλειψη 24"/>
          <p:cNvSpPr/>
          <p:nvPr/>
        </p:nvSpPr>
        <p:spPr>
          <a:xfrm>
            <a:off x="4644008" y="3919073"/>
            <a:ext cx="432048" cy="3941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7" name="Ομάδα 6"/>
          <p:cNvGrpSpPr/>
          <p:nvPr/>
        </p:nvGrpSpPr>
        <p:grpSpPr>
          <a:xfrm>
            <a:off x="1043608" y="104600"/>
            <a:ext cx="7056784" cy="4247317"/>
            <a:chOff x="1043608" y="104600"/>
            <a:chExt cx="7056784" cy="4247317"/>
          </a:xfrm>
        </p:grpSpPr>
        <p:grpSp>
          <p:nvGrpSpPr>
            <p:cNvPr id="5" name="Ομάδα 4"/>
            <p:cNvGrpSpPr/>
            <p:nvPr/>
          </p:nvGrpSpPr>
          <p:grpSpPr>
            <a:xfrm>
              <a:off x="2195736" y="2228258"/>
              <a:ext cx="4635500" cy="1165225"/>
              <a:chOff x="1943568" y="1897343"/>
              <a:chExt cx="4635500" cy="1165225"/>
            </a:xfrm>
          </p:grpSpPr>
          <p:grpSp>
            <p:nvGrpSpPr>
              <p:cNvPr id="6" name="Group 4"/>
              <p:cNvGrpSpPr>
                <a:grpSpLocks noChangeAspect="1"/>
              </p:cNvGrpSpPr>
              <p:nvPr/>
            </p:nvGrpSpPr>
            <p:grpSpPr bwMode="auto">
              <a:xfrm>
                <a:off x="1943568" y="1897343"/>
                <a:ext cx="4635500" cy="1165225"/>
                <a:chOff x="1306" y="1117"/>
                <a:chExt cx="2920" cy="734"/>
              </a:xfrm>
            </p:grpSpPr>
            <p:sp>
              <p:nvSpPr>
                <p:cNvPr id="8" name="Rectangle 5"/>
                <p:cNvSpPr>
                  <a:spLocks noChangeArrowheads="1"/>
                </p:cNvSpPr>
                <p:nvPr/>
              </p:nvSpPr>
              <p:spPr bwMode="auto">
                <a:xfrm>
                  <a:off x="1545" y="1434"/>
                  <a:ext cx="2378" cy="20"/>
                </a:xfrm>
                <a:prstGeom prst="rect">
                  <a:avLst/>
                </a:prstGeom>
                <a:solidFill>
                  <a:srgbClr val="1F1A1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1" name="Freeform 8"/>
                <p:cNvSpPr>
                  <a:spLocks/>
                </p:cNvSpPr>
                <p:nvPr/>
              </p:nvSpPr>
              <p:spPr bwMode="auto">
                <a:xfrm>
                  <a:off x="2603" y="1389"/>
                  <a:ext cx="113" cy="110"/>
                </a:xfrm>
                <a:custGeom>
                  <a:avLst/>
                  <a:gdLst>
                    <a:gd name="T0" fmla="*/ 73 w 143"/>
                    <a:gd name="T1" fmla="*/ 0 h 110"/>
                    <a:gd name="T2" fmla="*/ 87 w 143"/>
                    <a:gd name="T3" fmla="*/ 0 h 110"/>
                    <a:gd name="T4" fmla="*/ 101 w 143"/>
                    <a:gd name="T5" fmla="*/ 4 h 110"/>
                    <a:gd name="T6" fmla="*/ 112 w 143"/>
                    <a:gd name="T7" fmla="*/ 9 h 110"/>
                    <a:gd name="T8" fmla="*/ 124 w 143"/>
                    <a:gd name="T9" fmla="*/ 15 h 110"/>
                    <a:gd name="T10" fmla="*/ 132 w 143"/>
                    <a:gd name="T11" fmla="*/ 24 h 110"/>
                    <a:gd name="T12" fmla="*/ 138 w 143"/>
                    <a:gd name="T13" fmla="*/ 32 h 110"/>
                    <a:gd name="T14" fmla="*/ 143 w 143"/>
                    <a:gd name="T15" fmla="*/ 43 h 110"/>
                    <a:gd name="T16" fmla="*/ 143 w 143"/>
                    <a:gd name="T17" fmla="*/ 54 h 110"/>
                    <a:gd name="T18" fmla="*/ 143 w 143"/>
                    <a:gd name="T19" fmla="*/ 65 h 110"/>
                    <a:gd name="T20" fmla="*/ 138 w 143"/>
                    <a:gd name="T21" fmla="*/ 76 h 110"/>
                    <a:gd name="T22" fmla="*/ 132 w 143"/>
                    <a:gd name="T23" fmla="*/ 86 h 110"/>
                    <a:gd name="T24" fmla="*/ 124 w 143"/>
                    <a:gd name="T25" fmla="*/ 93 h 110"/>
                    <a:gd name="T26" fmla="*/ 112 w 143"/>
                    <a:gd name="T27" fmla="*/ 99 h 110"/>
                    <a:gd name="T28" fmla="*/ 101 w 143"/>
                    <a:gd name="T29" fmla="*/ 106 h 110"/>
                    <a:gd name="T30" fmla="*/ 87 w 143"/>
                    <a:gd name="T31" fmla="*/ 108 h 110"/>
                    <a:gd name="T32" fmla="*/ 73 w 143"/>
                    <a:gd name="T33" fmla="*/ 110 h 110"/>
                    <a:gd name="T34" fmla="*/ 59 w 143"/>
                    <a:gd name="T35" fmla="*/ 108 h 110"/>
                    <a:gd name="T36" fmla="*/ 45 w 143"/>
                    <a:gd name="T37" fmla="*/ 106 h 110"/>
                    <a:gd name="T38" fmla="*/ 31 w 143"/>
                    <a:gd name="T39" fmla="*/ 99 h 110"/>
                    <a:gd name="T40" fmla="*/ 23 w 143"/>
                    <a:gd name="T41" fmla="*/ 93 h 110"/>
                    <a:gd name="T42" fmla="*/ 14 w 143"/>
                    <a:gd name="T43" fmla="*/ 86 h 110"/>
                    <a:gd name="T44" fmla="*/ 6 w 143"/>
                    <a:gd name="T45" fmla="*/ 76 h 110"/>
                    <a:gd name="T46" fmla="*/ 3 w 143"/>
                    <a:gd name="T47" fmla="*/ 65 h 110"/>
                    <a:gd name="T48" fmla="*/ 0 w 143"/>
                    <a:gd name="T49" fmla="*/ 54 h 110"/>
                    <a:gd name="T50" fmla="*/ 3 w 143"/>
                    <a:gd name="T51" fmla="*/ 43 h 110"/>
                    <a:gd name="T52" fmla="*/ 6 w 143"/>
                    <a:gd name="T53" fmla="*/ 32 h 110"/>
                    <a:gd name="T54" fmla="*/ 14 w 143"/>
                    <a:gd name="T55" fmla="*/ 24 h 110"/>
                    <a:gd name="T56" fmla="*/ 23 w 143"/>
                    <a:gd name="T57" fmla="*/ 15 h 110"/>
                    <a:gd name="T58" fmla="*/ 31 w 143"/>
                    <a:gd name="T59" fmla="*/ 9 h 110"/>
                    <a:gd name="T60" fmla="*/ 45 w 143"/>
                    <a:gd name="T61" fmla="*/ 4 h 110"/>
                    <a:gd name="T62" fmla="*/ 59 w 143"/>
                    <a:gd name="T63" fmla="*/ 0 h 110"/>
                    <a:gd name="T64" fmla="*/ 73 w 143"/>
                    <a:gd name="T6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3" h="110">
                      <a:moveTo>
                        <a:pt x="73" y="0"/>
                      </a:moveTo>
                      <a:lnTo>
                        <a:pt x="87" y="0"/>
                      </a:lnTo>
                      <a:lnTo>
                        <a:pt x="101" y="4"/>
                      </a:lnTo>
                      <a:lnTo>
                        <a:pt x="112" y="9"/>
                      </a:lnTo>
                      <a:lnTo>
                        <a:pt x="124" y="15"/>
                      </a:lnTo>
                      <a:lnTo>
                        <a:pt x="132" y="24"/>
                      </a:lnTo>
                      <a:lnTo>
                        <a:pt x="138" y="32"/>
                      </a:lnTo>
                      <a:lnTo>
                        <a:pt x="143" y="43"/>
                      </a:lnTo>
                      <a:lnTo>
                        <a:pt x="143" y="54"/>
                      </a:lnTo>
                      <a:lnTo>
                        <a:pt x="143" y="65"/>
                      </a:lnTo>
                      <a:lnTo>
                        <a:pt x="138" y="76"/>
                      </a:lnTo>
                      <a:lnTo>
                        <a:pt x="132" y="86"/>
                      </a:lnTo>
                      <a:lnTo>
                        <a:pt x="124" y="93"/>
                      </a:lnTo>
                      <a:lnTo>
                        <a:pt x="112" y="99"/>
                      </a:lnTo>
                      <a:lnTo>
                        <a:pt x="101" y="106"/>
                      </a:lnTo>
                      <a:lnTo>
                        <a:pt x="87" y="108"/>
                      </a:lnTo>
                      <a:lnTo>
                        <a:pt x="73" y="110"/>
                      </a:lnTo>
                      <a:lnTo>
                        <a:pt x="59" y="108"/>
                      </a:lnTo>
                      <a:lnTo>
                        <a:pt x="45" y="106"/>
                      </a:lnTo>
                      <a:lnTo>
                        <a:pt x="31" y="99"/>
                      </a:lnTo>
                      <a:lnTo>
                        <a:pt x="23" y="93"/>
                      </a:lnTo>
                      <a:lnTo>
                        <a:pt x="14" y="86"/>
                      </a:lnTo>
                      <a:lnTo>
                        <a:pt x="6" y="76"/>
                      </a:lnTo>
                      <a:lnTo>
                        <a:pt x="3" y="65"/>
                      </a:lnTo>
                      <a:lnTo>
                        <a:pt x="0" y="54"/>
                      </a:lnTo>
                      <a:lnTo>
                        <a:pt x="3" y="43"/>
                      </a:lnTo>
                      <a:lnTo>
                        <a:pt x="6" y="32"/>
                      </a:lnTo>
                      <a:lnTo>
                        <a:pt x="14" y="24"/>
                      </a:lnTo>
                      <a:lnTo>
                        <a:pt x="23" y="15"/>
                      </a:lnTo>
                      <a:lnTo>
                        <a:pt x="31" y="9"/>
                      </a:lnTo>
                      <a:lnTo>
                        <a:pt x="45" y="4"/>
                      </a:lnTo>
                      <a:lnTo>
                        <a:pt x="59" y="0"/>
                      </a:lnTo>
                      <a:lnTo>
                        <a:pt x="73"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2" name="Freeform 9"/>
                <p:cNvSpPr>
                  <a:spLocks/>
                </p:cNvSpPr>
                <p:nvPr/>
              </p:nvSpPr>
              <p:spPr bwMode="auto">
                <a:xfrm>
                  <a:off x="2603" y="1389"/>
                  <a:ext cx="113" cy="110"/>
                </a:xfrm>
                <a:custGeom>
                  <a:avLst/>
                  <a:gdLst>
                    <a:gd name="T0" fmla="*/ 73 w 143"/>
                    <a:gd name="T1" fmla="*/ 0 h 110"/>
                    <a:gd name="T2" fmla="*/ 87 w 143"/>
                    <a:gd name="T3" fmla="*/ 0 h 110"/>
                    <a:gd name="T4" fmla="*/ 101 w 143"/>
                    <a:gd name="T5" fmla="*/ 4 h 110"/>
                    <a:gd name="T6" fmla="*/ 112 w 143"/>
                    <a:gd name="T7" fmla="*/ 9 h 110"/>
                    <a:gd name="T8" fmla="*/ 124 w 143"/>
                    <a:gd name="T9" fmla="*/ 15 h 110"/>
                    <a:gd name="T10" fmla="*/ 132 w 143"/>
                    <a:gd name="T11" fmla="*/ 24 h 110"/>
                    <a:gd name="T12" fmla="*/ 138 w 143"/>
                    <a:gd name="T13" fmla="*/ 32 h 110"/>
                    <a:gd name="T14" fmla="*/ 143 w 143"/>
                    <a:gd name="T15" fmla="*/ 43 h 110"/>
                    <a:gd name="T16" fmla="*/ 143 w 143"/>
                    <a:gd name="T17" fmla="*/ 54 h 110"/>
                    <a:gd name="T18" fmla="*/ 143 w 143"/>
                    <a:gd name="T19" fmla="*/ 65 h 110"/>
                    <a:gd name="T20" fmla="*/ 138 w 143"/>
                    <a:gd name="T21" fmla="*/ 76 h 110"/>
                    <a:gd name="T22" fmla="*/ 132 w 143"/>
                    <a:gd name="T23" fmla="*/ 86 h 110"/>
                    <a:gd name="T24" fmla="*/ 124 w 143"/>
                    <a:gd name="T25" fmla="*/ 93 h 110"/>
                    <a:gd name="T26" fmla="*/ 112 w 143"/>
                    <a:gd name="T27" fmla="*/ 99 h 110"/>
                    <a:gd name="T28" fmla="*/ 101 w 143"/>
                    <a:gd name="T29" fmla="*/ 106 h 110"/>
                    <a:gd name="T30" fmla="*/ 87 w 143"/>
                    <a:gd name="T31" fmla="*/ 108 h 110"/>
                    <a:gd name="T32" fmla="*/ 73 w 143"/>
                    <a:gd name="T33" fmla="*/ 110 h 110"/>
                    <a:gd name="T34" fmla="*/ 59 w 143"/>
                    <a:gd name="T35" fmla="*/ 108 h 110"/>
                    <a:gd name="T36" fmla="*/ 45 w 143"/>
                    <a:gd name="T37" fmla="*/ 106 h 110"/>
                    <a:gd name="T38" fmla="*/ 31 w 143"/>
                    <a:gd name="T39" fmla="*/ 99 h 110"/>
                    <a:gd name="T40" fmla="*/ 23 w 143"/>
                    <a:gd name="T41" fmla="*/ 93 h 110"/>
                    <a:gd name="T42" fmla="*/ 14 w 143"/>
                    <a:gd name="T43" fmla="*/ 86 h 110"/>
                    <a:gd name="T44" fmla="*/ 6 w 143"/>
                    <a:gd name="T45" fmla="*/ 76 h 110"/>
                    <a:gd name="T46" fmla="*/ 3 w 143"/>
                    <a:gd name="T47" fmla="*/ 65 h 110"/>
                    <a:gd name="T48" fmla="*/ 0 w 143"/>
                    <a:gd name="T49" fmla="*/ 54 h 110"/>
                    <a:gd name="T50" fmla="*/ 3 w 143"/>
                    <a:gd name="T51" fmla="*/ 43 h 110"/>
                    <a:gd name="T52" fmla="*/ 6 w 143"/>
                    <a:gd name="T53" fmla="*/ 32 h 110"/>
                    <a:gd name="T54" fmla="*/ 14 w 143"/>
                    <a:gd name="T55" fmla="*/ 24 h 110"/>
                    <a:gd name="T56" fmla="*/ 23 w 143"/>
                    <a:gd name="T57" fmla="*/ 15 h 110"/>
                    <a:gd name="T58" fmla="*/ 31 w 143"/>
                    <a:gd name="T59" fmla="*/ 9 h 110"/>
                    <a:gd name="T60" fmla="*/ 45 w 143"/>
                    <a:gd name="T61" fmla="*/ 4 h 110"/>
                    <a:gd name="T62" fmla="*/ 59 w 143"/>
                    <a:gd name="T63" fmla="*/ 0 h 110"/>
                    <a:gd name="T64" fmla="*/ 73 w 143"/>
                    <a:gd name="T6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3" h="110">
                      <a:moveTo>
                        <a:pt x="73" y="0"/>
                      </a:moveTo>
                      <a:lnTo>
                        <a:pt x="87" y="0"/>
                      </a:lnTo>
                      <a:lnTo>
                        <a:pt x="101" y="4"/>
                      </a:lnTo>
                      <a:lnTo>
                        <a:pt x="112" y="9"/>
                      </a:lnTo>
                      <a:lnTo>
                        <a:pt x="124" y="15"/>
                      </a:lnTo>
                      <a:lnTo>
                        <a:pt x="132" y="24"/>
                      </a:lnTo>
                      <a:lnTo>
                        <a:pt x="138" y="32"/>
                      </a:lnTo>
                      <a:lnTo>
                        <a:pt x="143" y="43"/>
                      </a:lnTo>
                      <a:lnTo>
                        <a:pt x="143" y="54"/>
                      </a:lnTo>
                      <a:lnTo>
                        <a:pt x="143" y="65"/>
                      </a:lnTo>
                      <a:lnTo>
                        <a:pt x="138" y="76"/>
                      </a:lnTo>
                      <a:lnTo>
                        <a:pt x="132" y="86"/>
                      </a:lnTo>
                      <a:lnTo>
                        <a:pt x="124" y="93"/>
                      </a:lnTo>
                      <a:lnTo>
                        <a:pt x="112" y="99"/>
                      </a:lnTo>
                      <a:lnTo>
                        <a:pt x="101" y="106"/>
                      </a:lnTo>
                      <a:lnTo>
                        <a:pt x="87" y="108"/>
                      </a:lnTo>
                      <a:lnTo>
                        <a:pt x="73" y="110"/>
                      </a:lnTo>
                      <a:lnTo>
                        <a:pt x="59" y="108"/>
                      </a:lnTo>
                      <a:lnTo>
                        <a:pt x="45" y="106"/>
                      </a:lnTo>
                      <a:lnTo>
                        <a:pt x="31" y="99"/>
                      </a:lnTo>
                      <a:lnTo>
                        <a:pt x="23" y="93"/>
                      </a:lnTo>
                      <a:lnTo>
                        <a:pt x="14" y="86"/>
                      </a:lnTo>
                      <a:lnTo>
                        <a:pt x="6" y="76"/>
                      </a:lnTo>
                      <a:lnTo>
                        <a:pt x="3" y="65"/>
                      </a:lnTo>
                      <a:lnTo>
                        <a:pt x="0" y="54"/>
                      </a:lnTo>
                      <a:lnTo>
                        <a:pt x="3" y="43"/>
                      </a:lnTo>
                      <a:lnTo>
                        <a:pt x="6" y="32"/>
                      </a:lnTo>
                      <a:lnTo>
                        <a:pt x="14" y="24"/>
                      </a:lnTo>
                      <a:lnTo>
                        <a:pt x="23" y="15"/>
                      </a:lnTo>
                      <a:lnTo>
                        <a:pt x="31" y="9"/>
                      </a:lnTo>
                      <a:lnTo>
                        <a:pt x="45" y="4"/>
                      </a:lnTo>
                      <a:lnTo>
                        <a:pt x="59" y="0"/>
                      </a:lnTo>
                      <a:lnTo>
                        <a:pt x="73" y="0"/>
                      </a:lnTo>
                      <a:close/>
                    </a:path>
                  </a:pathLst>
                </a:custGeom>
                <a:noFill/>
                <a:ln w="4763">
                  <a:solidFill>
                    <a:srgbClr val="1F1A1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5" name="Freeform 12"/>
                <p:cNvSpPr>
                  <a:spLocks noEditPoints="1"/>
                </p:cNvSpPr>
                <p:nvPr/>
              </p:nvSpPr>
              <p:spPr bwMode="auto">
                <a:xfrm>
                  <a:off x="1376" y="1192"/>
                  <a:ext cx="197" cy="147"/>
                </a:xfrm>
                <a:custGeom>
                  <a:avLst/>
                  <a:gdLst>
                    <a:gd name="T0" fmla="*/ 127 w 197"/>
                    <a:gd name="T1" fmla="*/ 100 h 147"/>
                    <a:gd name="T2" fmla="*/ 54 w 197"/>
                    <a:gd name="T3" fmla="*/ 100 h 147"/>
                    <a:gd name="T4" fmla="*/ 42 w 197"/>
                    <a:gd name="T5" fmla="*/ 121 h 147"/>
                    <a:gd name="T6" fmla="*/ 37 w 197"/>
                    <a:gd name="T7" fmla="*/ 130 h 147"/>
                    <a:gd name="T8" fmla="*/ 37 w 197"/>
                    <a:gd name="T9" fmla="*/ 134 h 147"/>
                    <a:gd name="T10" fmla="*/ 37 w 197"/>
                    <a:gd name="T11" fmla="*/ 139 h 147"/>
                    <a:gd name="T12" fmla="*/ 40 w 197"/>
                    <a:gd name="T13" fmla="*/ 141 h 147"/>
                    <a:gd name="T14" fmla="*/ 48 w 197"/>
                    <a:gd name="T15" fmla="*/ 143 h 147"/>
                    <a:gd name="T16" fmla="*/ 59 w 197"/>
                    <a:gd name="T17" fmla="*/ 143 h 147"/>
                    <a:gd name="T18" fmla="*/ 59 w 197"/>
                    <a:gd name="T19" fmla="*/ 147 h 147"/>
                    <a:gd name="T20" fmla="*/ 0 w 197"/>
                    <a:gd name="T21" fmla="*/ 147 h 147"/>
                    <a:gd name="T22" fmla="*/ 0 w 197"/>
                    <a:gd name="T23" fmla="*/ 143 h 147"/>
                    <a:gd name="T24" fmla="*/ 9 w 197"/>
                    <a:gd name="T25" fmla="*/ 141 h 147"/>
                    <a:gd name="T26" fmla="*/ 14 w 197"/>
                    <a:gd name="T27" fmla="*/ 139 h 147"/>
                    <a:gd name="T28" fmla="*/ 23 w 197"/>
                    <a:gd name="T29" fmla="*/ 132 h 147"/>
                    <a:gd name="T30" fmla="*/ 31 w 197"/>
                    <a:gd name="T31" fmla="*/ 119 h 147"/>
                    <a:gd name="T32" fmla="*/ 96 w 197"/>
                    <a:gd name="T33" fmla="*/ 0 h 147"/>
                    <a:gd name="T34" fmla="*/ 101 w 197"/>
                    <a:gd name="T35" fmla="*/ 0 h 147"/>
                    <a:gd name="T36" fmla="*/ 166 w 197"/>
                    <a:gd name="T37" fmla="*/ 119 h 147"/>
                    <a:gd name="T38" fmla="*/ 171 w 197"/>
                    <a:gd name="T39" fmla="*/ 132 h 147"/>
                    <a:gd name="T40" fmla="*/ 180 w 197"/>
                    <a:gd name="T41" fmla="*/ 139 h 147"/>
                    <a:gd name="T42" fmla="*/ 186 w 197"/>
                    <a:gd name="T43" fmla="*/ 143 h 147"/>
                    <a:gd name="T44" fmla="*/ 197 w 197"/>
                    <a:gd name="T45" fmla="*/ 143 h 147"/>
                    <a:gd name="T46" fmla="*/ 197 w 197"/>
                    <a:gd name="T47" fmla="*/ 147 h 147"/>
                    <a:gd name="T48" fmla="*/ 124 w 197"/>
                    <a:gd name="T49" fmla="*/ 147 h 147"/>
                    <a:gd name="T50" fmla="*/ 124 w 197"/>
                    <a:gd name="T51" fmla="*/ 143 h 147"/>
                    <a:gd name="T52" fmla="*/ 132 w 197"/>
                    <a:gd name="T53" fmla="*/ 143 h 147"/>
                    <a:gd name="T54" fmla="*/ 138 w 197"/>
                    <a:gd name="T55" fmla="*/ 141 h 147"/>
                    <a:gd name="T56" fmla="*/ 141 w 197"/>
                    <a:gd name="T57" fmla="*/ 139 h 147"/>
                    <a:gd name="T58" fmla="*/ 143 w 197"/>
                    <a:gd name="T59" fmla="*/ 134 h 147"/>
                    <a:gd name="T60" fmla="*/ 141 w 197"/>
                    <a:gd name="T61" fmla="*/ 128 h 147"/>
                    <a:gd name="T62" fmla="*/ 138 w 197"/>
                    <a:gd name="T63" fmla="*/ 119 h 147"/>
                    <a:gd name="T64" fmla="*/ 127 w 197"/>
                    <a:gd name="T65" fmla="*/ 100 h 147"/>
                    <a:gd name="T66" fmla="*/ 121 w 197"/>
                    <a:gd name="T67" fmla="*/ 91 h 147"/>
                    <a:gd name="T68" fmla="*/ 90 w 197"/>
                    <a:gd name="T69" fmla="*/ 35 h 147"/>
                    <a:gd name="T70" fmla="*/ 59 w 197"/>
                    <a:gd name="T71" fmla="*/ 91 h 147"/>
                    <a:gd name="T72" fmla="*/ 121 w 197"/>
                    <a:gd name="T73" fmla="*/ 91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7" h="147">
                      <a:moveTo>
                        <a:pt x="127" y="100"/>
                      </a:moveTo>
                      <a:lnTo>
                        <a:pt x="54" y="100"/>
                      </a:lnTo>
                      <a:lnTo>
                        <a:pt x="42" y="121"/>
                      </a:lnTo>
                      <a:lnTo>
                        <a:pt x="37" y="130"/>
                      </a:lnTo>
                      <a:lnTo>
                        <a:pt x="37" y="134"/>
                      </a:lnTo>
                      <a:lnTo>
                        <a:pt x="37" y="139"/>
                      </a:lnTo>
                      <a:lnTo>
                        <a:pt x="40" y="141"/>
                      </a:lnTo>
                      <a:lnTo>
                        <a:pt x="48" y="143"/>
                      </a:lnTo>
                      <a:lnTo>
                        <a:pt x="59" y="143"/>
                      </a:lnTo>
                      <a:lnTo>
                        <a:pt x="59" y="147"/>
                      </a:lnTo>
                      <a:lnTo>
                        <a:pt x="0" y="147"/>
                      </a:lnTo>
                      <a:lnTo>
                        <a:pt x="0" y="143"/>
                      </a:lnTo>
                      <a:lnTo>
                        <a:pt x="9" y="141"/>
                      </a:lnTo>
                      <a:lnTo>
                        <a:pt x="14" y="139"/>
                      </a:lnTo>
                      <a:lnTo>
                        <a:pt x="23" y="132"/>
                      </a:lnTo>
                      <a:lnTo>
                        <a:pt x="31" y="119"/>
                      </a:lnTo>
                      <a:lnTo>
                        <a:pt x="96" y="0"/>
                      </a:lnTo>
                      <a:lnTo>
                        <a:pt x="101" y="0"/>
                      </a:lnTo>
                      <a:lnTo>
                        <a:pt x="166" y="119"/>
                      </a:lnTo>
                      <a:lnTo>
                        <a:pt x="171" y="132"/>
                      </a:lnTo>
                      <a:lnTo>
                        <a:pt x="180" y="139"/>
                      </a:lnTo>
                      <a:lnTo>
                        <a:pt x="186" y="143"/>
                      </a:lnTo>
                      <a:lnTo>
                        <a:pt x="197" y="143"/>
                      </a:lnTo>
                      <a:lnTo>
                        <a:pt x="197" y="147"/>
                      </a:lnTo>
                      <a:lnTo>
                        <a:pt x="124" y="147"/>
                      </a:lnTo>
                      <a:lnTo>
                        <a:pt x="124" y="143"/>
                      </a:lnTo>
                      <a:lnTo>
                        <a:pt x="132" y="143"/>
                      </a:lnTo>
                      <a:lnTo>
                        <a:pt x="138" y="141"/>
                      </a:lnTo>
                      <a:lnTo>
                        <a:pt x="141" y="139"/>
                      </a:lnTo>
                      <a:lnTo>
                        <a:pt x="143" y="134"/>
                      </a:lnTo>
                      <a:lnTo>
                        <a:pt x="141" y="128"/>
                      </a:lnTo>
                      <a:lnTo>
                        <a:pt x="138" y="119"/>
                      </a:lnTo>
                      <a:lnTo>
                        <a:pt x="127" y="100"/>
                      </a:lnTo>
                      <a:close/>
                      <a:moveTo>
                        <a:pt x="121" y="91"/>
                      </a:moveTo>
                      <a:lnTo>
                        <a:pt x="90" y="35"/>
                      </a:lnTo>
                      <a:lnTo>
                        <a:pt x="59" y="91"/>
                      </a:lnTo>
                      <a:lnTo>
                        <a:pt x="121" y="9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dirty="0">
                    <a:latin typeface="Trebuchet MS" panose="020B0603020202020204" pitchFamily="34" charset="0"/>
                  </a:endParaRPr>
                </a:p>
              </p:txBody>
            </p:sp>
            <p:sp>
              <p:nvSpPr>
                <p:cNvPr id="16" name="Freeform 13"/>
                <p:cNvSpPr>
                  <a:spLocks/>
                </p:cNvSpPr>
                <p:nvPr/>
              </p:nvSpPr>
              <p:spPr bwMode="auto">
                <a:xfrm>
                  <a:off x="2558" y="1197"/>
                  <a:ext cx="239" cy="142"/>
                </a:xfrm>
                <a:custGeom>
                  <a:avLst/>
                  <a:gdLst>
                    <a:gd name="T0" fmla="*/ 110 w 239"/>
                    <a:gd name="T1" fmla="*/ 142 h 142"/>
                    <a:gd name="T2" fmla="*/ 37 w 239"/>
                    <a:gd name="T3" fmla="*/ 21 h 142"/>
                    <a:gd name="T4" fmla="*/ 37 w 239"/>
                    <a:gd name="T5" fmla="*/ 119 h 142"/>
                    <a:gd name="T6" fmla="*/ 40 w 239"/>
                    <a:gd name="T7" fmla="*/ 129 h 142"/>
                    <a:gd name="T8" fmla="*/ 42 w 239"/>
                    <a:gd name="T9" fmla="*/ 134 h 142"/>
                    <a:gd name="T10" fmla="*/ 48 w 239"/>
                    <a:gd name="T11" fmla="*/ 138 h 142"/>
                    <a:gd name="T12" fmla="*/ 56 w 239"/>
                    <a:gd name="T13" fmla="*/ 138 h 142"/>
                    <a:gd name="T14" fmla="*/ 65 w 239"/>
                    <a:gd name="T15" fmla="*/ 138 h 142"/>
                    <a:gd name="T16" fmla="*/ 65 w 239"/>
                    <a:gd name="T17" fmla="*/ 142 h 142"/>
                    <a:gd name="T18" fmla="*/ 0 w 239"/>
                    <a:gd name="T19" fmla="*/ 142 h 142"/>
                    <a:gd name="T20" fmla="*/ 0 w 239"/>
                    <a:gd name="T21" fmla="*/ 138 h 142"/>
                    <a:gd name="T22" fmla="*/ 6 w 239"/>
                    <a:gd name="T23" fmla="*/ 138 h 142"/>
                    <a:gd name="T24" fmla="*/ 14 w 239"/>
                    <a:gd name="T25" fmla="*/ 138 h 142"/>
                    <a:gd name="T26" fmla="*/ 23 w 239"/>
                    <a:gd name="T27" fmla="*/ 134 h 142"/>
                    <a:gd name="T28" fmla="*/ 26 w 239"/>
                    <a:gd name="T29" fmla="*/ 127 h 142"/>
                    <a:gd name="T30" fmla="*/ 26 w 239"/>
                    <a:gd name="T31" fmla="*/ 119 h 142"/>
                    <a:gd name="T32" fmla="*/ 26 w 239"/>
                    <a:gd name="T33" fmla="*/ 23 h 142"/>
                    <a:gd name="T34" fmla="*/ 26 w 239"/>
                    <a:gd name="T35" fmla="*/ 17 h 142"/>
                    <a:gd name="T36" fmla="*/ 23 w 239"/>
                    <a:gd name="T37" fmla="*/ 11 h 142"/>
                    <a:gd name="T38" fmla="*/ 20 w 239"/>
                    <a:gd name="T39" fmla="*/ 8 h 142"/>
                    <a:gd name="T40" fmla="*/ 14 w 239"/>
                    <a:gd name="T41" fmla="*/ 6 h 142"/>
                    <a:gd name="T42" fmla="*/ 9 w 239"/>
                    <a:gd name="T43" fmla="*/ 4 h 142"/>
                    <a:gd name="T44" fmla="*/ 0 w 239"/>
                    <a:gd name="T45" fmla="*/ 4 h 142"/>
                    <a:gd name="T46" fmla="*/ 0 w 239"/>
                    <a:gd name="T47" fmla="*/ 0 h 142"/>
                    <a:gd name="T48" fmla="*/ 51 w 239"/>
                    <a:gd name="T49" fmla="*/ 0 h 142"/>
                    <a:gd name="T50" fmla="*/ 118 w 239"/>
                    <a:gd name="T51" fmla="*/ 112 h 142"/>
                    <a:gd name="T52" fmla="*/ 186 w 239"/>
                    <a:gd name="T53" fmla="*/ 0 h 142"/>
                    <a:gd name="T54" fmla="*/ 239 w 239"/>
                    <a:gd name="T55" fmla="*/ 0 h 142"/>
                    <a:gd name="T56" fmla="*/ 239 w 239"/>
                    <a:gd name="T57" fmla="*/ 4 h 142"/>
                    <a:gd name="T58" fmla="*/ 230 w 239"/>
                    <a:gd name="T59" fmla="*/ 4 h 142"/>
                    <a:gd name="T60" fmla="*/ 222 w 239"/>
                    <a:gd name="T61" fmla="*/ 4 h 142"/>
                    <a:gd name="T62" fmla="*/ 214 w 239"/>
                    <a:gd name="T63" fmla="*/ 8 h 142"/>
                    <a:gd name="T64" fmla="*/ 214 w 239"/>
                    <a:gd name="T65" fmla="*/ 15 h 142"/>
                    <a:gd name="T66" fmla="*/ 211 w 239"/>
                    <a:gd name="T67" fmla="*/ 23 h 142"/>
                    <a:gd name="T68" fmla="*/ 211 w 239"/>
                    <a:gd name="T69" fmla="*/ 119 h 142"/>
                    <a:gd name="T70" fmla="*/ 214 w 239"/>
                    <a:gd name="T71" fmla="*/ 129 h 142"/>
                    <a:gd name="T72" fmla="*/ 216 w 239"/>
                    <a:gd name="T73" fmla="*/ 134 h 142"/>
                    <a:gd name="T74" fmla="*/ 222 w 239"/>
                    <a:gd name="T75" fmla="*/ 138 h 142"/>
                    <a:gd name="T76" fmla="*/ 230 w 239"/>
                    <a:gd name="T77" fmla="*/ 138 h 142"/>
                    <a:gd name="T78" fmla="*/ 239 w 239"/>
                    <a:gd name="T79" fmla="*/ 138 h 142"/>
                    <a:gd name="T80" fmla="*/ 239 w 239"/>
                    <a:gd name="T81" fmla="*/ 142 h 142"/>
                    <a:gd name="T82" fmla="*/ 160 w 239"/>
                    <a:gd name="T83" fmla="*/ 142 h 142"/>
                    <a:gd name="T84" fmla="*/ 160 w 239"/>
                    <a:gd name="T85" fmla="*/ 138 h 142"/>
                    <a:gd name="T86" fmla="*/ 166 w 239"/>
                    <a:gd name="T87" fmla="*/ 138 h 142"/>
                    <a:gd name="T88" fmla="*/ 177 w 239"/>
                    <a:gd name="T89" fmla="*/ 138 h 142"/>
                    <a:gd name="T90" fmla="*/ 183 w 239"/>
                    <a:gd name="T91" fmla="*/ 134 h 142"/>
                    <a:gd name="T92" fmla="*/ 186 w 239"/>
                    <a:gd name="T93" fmla="*/ 127 h 142"/>
                    <a:gd name="T94" fmla="*/ 186 w 239"/>
                    <a:gd name="T95" fmla="*/ 119 h 142"/>
                    <a:gd name="T96" fmla="*/ 186 w 239"/>
                    <a:gd name="T97" fmla="*/ 21 h 142"/>
                    <a:gd name="T98" fmla="*/ 113 w 239"/>
                    <a:gd name="T99" fmla="*/ 142 h 142"/>
                    <a:gd name="T100" fmla="*/ 110 w 239"/>
                    <a:gd name="T101"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39" h="142">
                      <a:moveTo>
                        <a:pt x="110" y="142"/>
                      </a:moveTo>
                      <a:lnTo>
                        <a:pt x="37" y="21"/>
                      </a:lnTo>
                      <a:lnTo>
                        <a:pt x="37" y="119"/>
                      </a:lnTo>
                      <a:lnTo>
                        <a:pt x="40" y="129"/>
                      </a:lnTo>
                      <a:lnTo>
                        <a:pt x="42" y="134"/>
                      </a:lnTo>
                      <a:lnTo>
                        <a:pt x="48" y="138"/>
                      </a:lnTo>
                      <a:lnTo>
                        <a:pt x="56" y="138"/>
                      </a:lnTo>
                      <a:lnTo>
                        <a:pt x="65" y="138"/>
                      </a:lnTo>
                      <a:lnTo>
                        <a:pt x="65" y="142"/>
                      </a:lnTo>
                      <a:lnTo>
                        <a:pt x="0" y="142"/>
                      </a:lnTo>
                      <a:lnTo>
                        <a:pt x="0" y="138"/>
                      </a:lnTo>
                      <a:lnTo>
                        <a:pt x="6" y="138"/>
                      </a:lnTo>
                      <a:lnTo>
                        <a:pt x="14" y="138"/>
                      </a:lnTo>
                      <a:lnTo>
                        <a:pt x="23" y="134"/>
                      </a:lnTo>
                      <a:lnTo>
                        <a:pt x="26" y="127"/>
                      </a:lnTo>
                      <a:lnTo>
                        <a:pt x="26" y="119"/>
                      </a:lnTo>
                      <a:lnTo>
                        <a:pt x="26" y="23"/>
                      </a:lnTo>
                      <a:lnTo>
                        <a:pt x="26" y="17"/>
                      </a:lnTo>
                      <a:lnTo>
                        <a:pt x="23" y="11"/>
                      </a:lnTo>
                      <a:lnTo>
                        <a:pt x="20" y="8"/>
                      </a:lnTo>
                      <a:lnTo>
                        <a:pt x="14" y="6"/>
                      </a:lnTo>
                      <a:lnTo>
                        <a:pt x="9" y="4"/>
                      </a:lnTo>
                      <a:lnTo>
                        <a:pt x="0" y="4"/>
                      </a:lnTo>
                      <a:lnTo>
                        <a:pt x="0" y="0"/>
                      </a:lnTo>
                      <a:lnTo>
                        <a:pt x="51" y="0"/>
                      </a:lnTo>
                      <a:lnTo>
                        <a:pt x="118" y="112"/>
                      </a:lnTo>
                      <a:lnTo>
                        <a:pt x="186" y="0"/>
                      </a:lnTo>
                      <a:lnTo>
                        <a:pt x="239" y="0"/>
                      </a:lnTo>
                      <a:lnTo>
                        <a:pt x="239" y="4"/>
                      </a:lnTo>
                      <a:lnTo>
                        <a:pt x="230" y="4"/>
                      </a:lnTo>
                      <a:lnTo>
                        <a:pt x="222" y="4"/>
                      </a:lnTo>
                      <a:lnTo>
                        <a:pt x="214" y="8"/>
                      </a:lnTo>
                      <a:lnTo>
                        <a:pt x="214" y="15"/>
                      </a:lnTo>
                      <a:lnTo>
                        <a:pt x="211" y="23"/>
                      </a:lnTo>
                      <a:lnTo>
                        <a:pt x="211" y="119"/>
                      </a:lnTo>
                      <a:lnTo>
                        <a:pt x="214" y="129"/>
                      </a:lnTo>
                      <a:lnTo>
                        <a:pt x="216" y="134"/>
                      </a:lnTo>
                      <a:lnTo>
                        <a:pt x="222" y="138"/>
                      </a:lnTo>
                      <a:lnTo>
                        <a:pt x="230" y="138"/>
                      </a:lnTo>
                      <a:lnTo>
                        <a:pt x="239" y="138"/>
                      </a:lnTo>
                      <a:lnTo>
                        <a:pt x="239" y="142"/>
                      </a:lnTo>
                      <a:lnTo>
                        <a:pt x="160" y="142"/>
                      </a:lnTo>
                      <a:lnTo>
                        <a:pt x="160" y="138"/>
                      </a:lnTo>
                      <a:lnTo>
                        <a:pt x="166" y="138"/>
                      </a:lnTo>
                      <a:lnTo>
                        <a:pt x="177" y="138"/>
                      </a:lnTo>
                      <a:lnTo>
                        <a:pt x="183" y="134"/>
                      </a:lnTo>
                      <a:lnTo>
                        <a:pt x="186" y="127"/>
                      </a:lnTo>
                      <a:lnTo>
                        <a:pt x="186" y="119"/>
                      </a:lnTo>
                      <a:lnTo>
                        <a:pt x="186" y="21"/>
                      </a:lnTo>
                      <a:lnTo>
                        <a:pt x="113" y="142"/>
                      </a:lnTo>
                      <a:lnTo>
                        <a:pt x="110" y="14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7" name="Freeform 14"/>
                <p:cNvSpPr>
                  <a:spLocks noEditPoints="1"/>
                </p:cNvSpPr>
                <p:nvPr/>
              </p:nvSpPr>
              <p:spPr bwMode="auto">
                <a:xfrm>
                  <a:off x="3785" y="1197"/>
                  <a:ext cx="169" cy="142"/>
                </a:xfrm>
                <a:custGeom>
                  <a:avLst/>
                  <a:gdLst>
                    <a:gd name="T0" fmla="*/ 143 w 169"/>
                    <a:gd name="T1" fmla="*/ 73 h 142"/>
                    <a:gd name="T2" fmla="*/ 160 w 169"/>
                    <a:gd name="T3" fmla="*/ 84 h 142"/>
                    <a:gd name="T4" fmla="*/ 166 w 169"/>
                    <a:gd name="T5" fmla="*/ 97 h 142"/>
                    <a:gd name="T6" fmla="*/ 166 w 169"/>
                    <a:gd name="T7" fmla="*/ 114 h 142"/>
                    <a:gd name="T8" fmla="*/ 149 w 169"/>
                    <a:gd name="T9" fmla="*/ 131 h 142"/>
                    <a:gd name="T10" fmla="*/ 115 w 169"/>
                    <a:gd name="T11" fmla="*/ 142 h 142"/>
                    <a:gd name="T12" fmla="*/ 0 w 169"/>
                    <a:gd name="T13" fmla="*/ 142 h 142"/>
                    <a:gd name="T14" fmla="*/ 9 w 169"/>
                    <a:gd name="T15" fmla="*/ 138 h 142"/>
                    <a:gd name="T16" fmla="*/ 25 w 169"/>
                    <a:gd name="T17" fmla="*/ 134 h 142"/>
                    <a:gd name="T18" fmla="*/ 28 w 169"/>
                    <a:gd name="T19" fmla="*/ 116 h 142"/>
                    <a:gd name="T20" fmla="*/ 25 w 169"/>
                    <a:gd name="T21" fmla="*/ 15 h 142"/>
                    <a:gd name="T22" fmla="*/ 17 w 169"/>
                    <a:gd name="T23" fmla="*/ 4 h 142"/>
                    <a:gd name="T24" fmla="*/ 0 w 169"/>
                    <a:gd name="T25" fmla="*/ 4 h 142"/>
                    <a:gd name="T26" fmla="*/ 82 w 169"/>
                    <a:gd name="T27" fmla="*/ 0 h 142"/>
                    <a:gd name="T28" fmla="*/ 118 w 169"/>
                    <a:gd name="T29" fmla="*/ 2 h 142"/>
                    <a:gd name="T30" fmla="*/ 135 w 169"/>
                    <a:gd name="T31" fmla="*/ 6 h 142"/>
                    <a:gd name="T32" fmla="*/ 149 w 169"/>
                    <a:gd name="T33" fmla="*/ 15 h 142"/>
                    <a:gd name="T34" fmla="*/ 157 w 169"/>
                    <a:gd name="T35" fmla="*/ 26 h 142"/>
                    <a:gd name="T36" fmla="*/ 160 w 169"/>
                    <a:gd name="T37" fmla="*/ 39 h 142"/>
                    <a:gd name="T38" fmla="*/ 152 w 169"/>
                    <a:gd name="T39" fmla="*/ 56 h 142"/>
                    <a:gd name="T40" fmla="*/ 127 w 169"/>
                    <a:gd name="T41" fmla="*/ 69 h 142"/>
                    <a:gd name="T42" fmla="*/ 59 w 169"/>
                    <a:gd name="T43" fmla="*/ 65 h 142"/>
                    <a:gd name="T44" fmla="*/ 73 w 169"/>
                    <a:gd name="T45" fmla="*/ 65 h 142"/>
                    <a:gd name="T46" fmla="*/ 98 w 169"/>
                    <a:gd name="T47" fmla="*/ 65 h 142"/>
                    <a:gd name="T48" fmla="*/ 118 w 169"/>
                    <a:gd name="T49" fmla="*/ 58 h 142"/>
                    <a:gd name="T50" fmla="*/ 129 w 169"/>
                    <a:gd name="T51" fmla="*/ 45 h 142"/>
                    <a:gd name="T52" fmla="*/ 129 w 169"/>
                    <a:gd name="T53" fmla="*/ 30 h 142"/>
                    <a:gd name="T54" fmla="*/ 124 w 169"/>
                    <a:gd name="T55" fmla="*/ 19 h 142"/>
                    <a:gd name="T56" fmla="*/ 110 w 169"/>
                    <a:gd name="T57" fmla="*/ 11 h 142"/>
                    <a:gd name="T58" fmla="*/ 90 w 169"/>
                    <a:gd name="T59" fmla="*/ 6 h 142"/>
                    <a:gd name="T60" fmla="*/ 65 w 169"/>
                    <a:gd name="T61" fmla="*/ 6 h 142"/>
                    <a:gd name="T62" fmla="*/ 54 w 169"/>
                    <a:gd name="T63" fmla="*/ 65 h 142"/>
                    <a:gd name="T64" fmla="*/ 70 w 169"/>
                    <a:gd name="T65" fmla="*/ 134 h 142"/>
                    <a:gd name="T66" fmla="*/ 96 w 169"/>
                    <a:gd name="T67" fmla="*/ 134 h 142"/>
                    <a:gd name="T68" fmla="*/ 115 w 169"/>
                    <a:gd name="T69" fmla="*/ 129 h 142"/>
                    <a:gd name="T70" fmla="*/ 129 w 169"/>
                    <a:gd name="T71" fmla="*/ 121 h 142"/>
                    <a:gd name="T72" fmla="*/ 135 w 169"/>
                    <a:gd name="T73" fmla="*/ 112 h 142"/>
                    <a:gd name="T74" fmla="*/ 135 w 169"/>
                    <a:gd name="T75" fmla="*/ 97 h 142"/>
                    <a:gd name="T76" fmla="*/ 124 w 169"/>
                    <a:gd name="T77" fmla="*/ 82 h 142"/>
                    <a:gd name="T78" fmla="*/ 96 w 169"/>
                    <a:gd name="T79" fmla="*/ 73 h 142"/>
                    <a:gd name="T80" fmla="*/ 70 w 169"/>
                    <a:gd name="T81" fmla="*/ 73 h 142"/>
                    <a:gd name="T82" fmla="*/ 59 w 169"/>
                    <a:gd name="T83" fmla="*/ 73 h 142"/>
                    <a:gd name="T84" fmla="*/ 54 w 169"/>
                    <a:gd name="T85" fmla="*/ 131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9" h="142">
                      <a:moveTo>
                        <a:pt x="127" y="69"/>
                      </a:moveTo>
                      <a:lnTo>
                        <a:pt x="143" y="73"/>
                      </a:lnTo>
                      <a:lnTo>
                        <a:pt x="155" y="80"/>
                      </a:lnTo>
                      <a:lnTo>
                        <a:pt x="160" y="84"/>
                      </a:lnTo>
                      <a:lnTo>
                        <a:pt x="166" y="90"/>
                      </a:lnTo>
                      <a:lnTo>
                        <a:pt x="166" y="97"/>
                      </a:lnTo>
                      <a:lnTo>
                        <a:pt x="169" y="103"/>
                      </a:lnTo>
                      <a:lnTo>
                        <a:pt x="166" y="114"/>
                      </a:lnTo>
                      <a:lnTo>
                        <a:pt x="160" y="123"/>
                      </a:lnTo>
                      <a:lnTo>
                        <a:pt x="149" y="131"/>
                      </a:lnTo>
                      <a:lnTo>
                        <a:pt x="135" y="138"/>
                      </a:lnTo>
                      <a:lnTo>
                        <a:pt x="115" y="142"/>
                      </a:lnTo>
                      <a:lnTo>
                        <a:pt x="87" y="142"/>
                      </a:lnTo>
                      <a:lnTo>
                        <a:pt x="0" y="142"/>
                      </a:lnTo>
                      <a:lnTo>
                        <a:pt x="0" y="138"/>
                      </a:lnTo>
                      <a:lnTo>
                        <a:pt x="9" y="138"/>
                      </a:lnTo>
                      <a:lnTo>
                        <a:pt x="17" y="138"/>
                      </a:lnTo>
                      <a:lnTo>
                        <a:pt x="25" y="134"/>
                      </a:lnTo>
                      <a:lnTo>
                        <a:pt x="25" y="127"/>
                      </a:lnTo>
                      <a:lnTo>
                        <a:pt x="28" y="116"/>
                      </a:lnTo>
                      <a:lnTo>
                        <a:pt x="28" y="26"/>
                      </a:lnTo>
                      <a:lnTo>
                        <a:pt x="25" y="15"/>
                      </a:lnTo>
                      <a:lnTo>
                        <a:pt x="23" y="8"/>
                      </a:lnTo>
                      <a:lnTo>
                        <a:pt x="17" y="4"/>
                      </a:lnTo>
                      <a:lnTo>
                        <a:pt x="9" y="4"/>
                      </a:lnTo>
                      <a:lnTo>
                        <a:pt x="0" y="4"/>
                      </a:lnTo>
                      <a:lnTo>
                        <a:pt x="0" y="0"/>
                      </a:lnTo>
                      <a:lnTo>
                        <a:pt x="82" y="0"/>
                      </a:lnTo>
                      <a:lnTo>
                        <a:pt x="101" y="0"/>
                      </a:lnTo>
                      <a:lnTo>
                        <a:pt x="118" y="2"/>
                      </a:lnTo>
                      <a:lnTo>
                        <a:pt x="127" y="4"/>
                      </a:lnTo>
                      <a:lnTo>
                        <a:pt x="135" y="6"/>
                      </a:lnTo>
                      <a:lnTo>
                        <a:pt x="143" y="11"/>
                      </a:lnTo>
                      <a:lnTo>
                        <a:pt x="149" y="15"/>
                      </a:lnTo>
                      <a:lnTo>
                        <a:pt x="152" y="21"/>
                      </a:lnTo>
                      <a:lnTo>
                        <a:pt x="157" y="26"/>
                      </a:lnTo>
                      <a:lnTo>
                        <a:pt x="157" y="32"/>
                      </a:lnTo>
                      <a:lnTo>
                        <a:pt x="160" y="39"/>
                      </a:lnTo>
                      <a:lnTo>
                        <a:pt x="157" y="47"/>
                      </a:lnTo>
                      <a:lnTo>
                        <a:pt x="152" y="56"/>
                      </a:lnTo>
                      <a:lnTo>
                        <a:pt x="141" y="65"/>
                      </a:lnTo>
                      <a:lnTo>
                        <a:pt x="127" y="69"/>
                      </a:lnTo>
                      <a:close/>
                      <a:moveTo>
                        <a:pt x="54" y="65"/>
                      </a:moveTo>
                      <a:lnTo>
                        <a:pt x="59" y="65"/>
                      </a:lnTo>
                      <a:lnTo>
                        <a:pt x="65" y="65"/>
                      </a:lnTo>
                      <a:lnTo>
                        <a:pt x="73" y="65"/>
                      </a:lnTo>
                      <a:lnTo>
                        <a:pt x="79" y="65"/>
                      </a:lnTo>
                      <a:lnTo>
                        <a:pt x="98" y="65"/>
                      </a:lnTo>
                      <a:lnTo>
                        <a:pt x="110" y="62"/>
                      </a:lnTo>
                      <a:lnTo>
                        <a:pt x="118" y="58"/>
                      </a:lnTo>
                      <a:lnTo>
                        <a:pt x="127" y="52"/>
                      </a:lnTo>
                      <a:lnTo>
                        <a:pt x="129" y="45"/>
                      </a:lnTo>
                      <a:lnTo>
                        <a:pt x="129" y="36"/>
                      </a:lnTo>
                      <a:lnTo>
                        <a:pt x="129" y="30"/>
                      </a:lnTo>
                      <a:lnTo>
                        <a:pt x="127" y="26"/>
                      </a:lnTo>
                      <a:lnTo>
                        <a:pt x="124" y="19"/>
                      </a:lnTo>
                      <a:lnTo>
                        <a:pt x="118" y="15"/>
                      </a:lnTo>
                      <a:lnTo>
                        <a:pt x="110" y="11"/>
                      </a:lnTo>
                      <a:lnTo>
                        <a:pt x="101" y="8"/>
                      </a:lnTo>
                      <a:lnTo>
                        <a:pt x="90" y="6"/>
                      </a:lnTo>
                      <a:lnTo>
                        <a:pt x="79" y="6"/>
                      </a:lnTo>
                      <a:lnTo>
                        <a:pt x="65" y="6"/>
                      </a:lnTo>
                      <a:lnTo>
                        <a:pt x="54" y="8"/>
                      </a:lnTo>
                      <a:lnTo>
                        <a:pt x="54" y="65"/>
                      </a:lnTo>
                      <a:close/>
                      <a:moveTo>
                        <a:pt x="54" y="131"/>
                      </a:moveTo>
                      <a:lnTo>
                        <a:pt x="70" y="134"/>
                      </a:lnTo>
                      <a:lnTo>
                        <a:pt x="84" y="136"/>
                      </a:lnTo>
                      <a:lnTo>
                        <a:pt x="96" y="134"/>
                      </a:lnTo>
                      <a:lnTo>
                        <a:pt x="107" y="134"/>
                      </a:lnTo>
                      <a:lnTo>
                        <a:pt x="115" y="129"/>
                      </a:lnTo>
                      <a:lnTo>
                        <a:pt x="124" y="127"/>
                      </a:lnTo>
                      <a:lnTo>
                        <a:pt x="129" y="121"/>
                      </a:lnTo>
                      <a:lnTo>
                        <a:pt x="132" y="116"/>
                      </a:lnTo>
                      <a:lnTo>
                        <a:pt x="135" y="112"/>
                      </a:lnTo>
                      <a:lnTo>
                        <a:pt x="135" y="106"/>
                      </a:lnTo>
                      <a:lnTo>
                        <a:pt x="135" y="97"/>
                      </a:lnTo>
                      <a:lnTo>
                        <a:pt x="129" y="88"/>
                      </a:lnTo>
                      <a:lnTo>
                        <a:pt x="124" y="82"/>
                      </a:lnTo>
                      <a:lnTo>
                        <a:pt x="110" y="77"/>
                      </a:lnTo>
                      <a:lnTo>
                        <a:pt x="96" y="73"/>
                      </a:lnTo>
                      <a:lnTo>
                        <a:pt x="79" y="73"/>
                      </a:lnTo>
                      <a:lnTo>
                        <a:pt x="70" y="73"/>
                      </a:lnTo>
                      <a:lnTo>
                        <a:pt x="65" y="73"/>
                      </a:lnTo>
                      <a:lnTo>
                        <a:pt x="59" y="73"/>
                      </a:lnTo>
                      <a:lnTo>
                        <a:pt x="54" y="73"/>
                      </a:lnTo>
                      <a:lnTo>
                        <a:pt x="54" y="13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8" name="Freeform 15"/>
                <p:cNvSpPr>
                  <a:spLocks noEditPoints="1"/>
                </p:cNvSpPr>
                <p:nvPr/>
              </p:nvSpPr>
              <p:spPr bwMode="auto">
                <a:xfrm>
                  <a:off x="3788" y="1596"/>
                  <a:ext cx="191" cy="147"/>
                </a:xfrm>
                <a:custGeom>
                  <a:avLst/>
                  <a:gdLst>
                    <a:gd name="T0" fmla="*/ 112 w 191"/>
                    <a:gd name="T1" fmla="*/ 132 h 147"/>
                    <a:gd name="T2" fmla="*/ 118 w 191"/>
                    <a:gd name="T3" fmla="*/ 141 h 147"/>
                    <a:gd name="T4" fmla="*/ 132 w 191"/>
                    <a:gd name="T5" fmla="*/ 147 h 147"/>
                    <a:gd name="T6" fmla="*/ 70 w 191"/>
                    <a:gd name="T7" fmla="*/ 143 h 147"/>
                    <a:gd name="T8" fmla="*/ 84 w 191"/>
                    <a:gd name="T9" fmla="*/ 139 h 147"/>
                    <a:gd name="T10" fmla="*/ 90 w 191"/>
                    <a:gd name="T11" fmla="*/ 126 h 147"/>
                    <a:gd name="T12" fmla="*/ 67 w 191"/>
                    <a:gd name="T13" fmla="*/ 100 h 147"/>
                    <a:gd name="T14" fmla="*/ 39 w 191"/>
                    <a:gd name="T15" fmla="*/ 102 h 147"/>
                    <a:gd name="T16" fmla="*/ 14 w 191"/>
                    <a:gd name="T17" fmla="*/ 91 h 147"/>
                    <a:gd name="T18" fmla="*/ 3 w 191"/>
                    <a:gd name="T19" fmla="*/ 67 h 147"/>
                    <a:gd name="T20" fmla="*/ 6 w 191"/>
                    <a:gd name="T21" fmla="*/ 35 h 147"/>
                    <a:gd name="T22" fmla="*/ 31 w 191"/>
                    <a:gd name="T23" fmla="*/ 9 h 147"/>
                    <a:gd name="T24" fmla="*/ 65 w 191"/>
                    <a:gd name="T25" fmla="*/ 0 h 147"/>
                    <a:gd name="T26" fmla="*/ 87 w 191"/>
                    <a:gd name="T27" fmla="*/ 5 h 147"/>
                    <a:gd name="T28" fmla="*/ 107 w 191"/>
                    <a:gd name="T29" fmla="*/ 0 h 147"/>
                    <a:gd name="T30" fmla="*/ 90 w 191"/>
                    <a:gd name="T31" fmla="*/ 33 h 147"/>
                    <a:gd name="T32" fmla="*/ 81 w 191"/>
                    <a:gd name="T33" fmla="*/ 15 h 147"/>
                    <a:gd name="T34" fmla="*/ 62 w 191"/>
                    <a:gd name="T35" fmla="*/ 9 h 147"/>
                    <a:gd name="T36" fmla="*/ 39 w 191"/>
                    <a:gd name="T37" fmla="*/ 13 h 147"/>
                    <a:gd name="T38" fmla="*/ 25 w 191"/>
                    <a:gd name="T39" fmla="*/ 31 h 147"/>
                    <a:gd name="T40" fmla="*/ 25 w 191"/>
                    <a:gd name="T41" fmla="*/ 59 h 147"/>
                    <a:gd name="T42" fmla="*/ 34 w 191"/>
                    <a:gd name="T43" fmla="*/ 78 h 147"/>
                    <a:gd name="T44" fmla="*/ 53 w 191"/>
                    <a:gd name="T45" fmla="*/ 89 h 147"/>
                    <a:gd name="T46" fmla="*/ 76 w 191"/>
                    <a:gd name="T47" fmla="*/ 87 h 147"/>
                    <a:gd name="T48" fmla="*/ 138 w 191"/>
                    <a:gd name="T49" fmla="*/ 87 h 147"/>
                    <a:gd name="T50" fmla="*/ 154 w 191"/>
                    <a:gd name="T51" fmla="*/ 72 h 147"/>
                    <a:gd name="T52" fmla="*/ 182 w 191"/>
                    <a:gd name="T53" fmla="*/ 76 h 147"/>
                    <a:gd name="T54" fmla="*/ 182 w 191"/>
                    <a:gd name="T55" fmla="*/ 93 h 147"/>
                    <a:gd name="T56" fmla="*/ 185 w 191"/>
                    <a:gd name="T57" fmla="*/ 108 h 147"/>
                    <a:gd name="T58" fmla="*/ 188 w 191"/>
                    <a:gd name="T59" fmla="*/ 128 h 147"/>
                    <a:gd name="T60" fmla="*/ 171 w 191"/>
                    <a:gd name="T61" fmla="*/ 143 h 147"/>
                    <a:gd name="T62" fmla="*/ 146 w 191"/>
                    <a:gd name="T63" fmla="*/ 145 h 147"/>
                    <a:gd name="T64" fmla="*/ 138 w 191"/>
                    <a:gd name="T65" fmla="*/ 139 h 147"/>
                    <a:gd name="T66" fmla="*/ 140 w 191"/>
                    <a:gd name="T67" fmla="*/ 136 h 147"/>
                    <a:gd name="T68" fmla="*/ 146 w 191"/>
                    <a:gd name="T69" fmla="*/ 136 h 147"/>
                    <a:gd name="T70" fmla="*/ 154 w 191"/>
                    <a:gd name="T71" fmla="*/ 139 h 147"/>
                    <a:gd name="T72" fmla="*/ 163 w 191"/>
                    <a:gd name="T73" fmla="*/ 141 h 147"/>
                    <a:gd name="T74" fmla="*/ 180 w 191"/>
                    <a:gd name="T75" fmla="*/ 132 h 147"/>
                    <a:gd name="T76" fmla="*/ 177 w 191"/>
                    <a:gd name="T77" fmla="*/ 119 h 147"/>
                    <a:gd name="T78" fmla="*/ 171 w 191"/>
                    <a:gd name="T79" fmla="*/ 113 h 147"/>
                    <a:gd name="T80" fmla="*/ 154 w 191"/>
                    <a:gd name="T81" fmla="*/ 108 h 147"/>
                    <a:gd name="T82" fmla="*/ 157 w 191"/>
                    <a:gd name="T83" fmla="*/ 106 h 147"/>
                    <a:gd name="T84" fmla="*/ 171 w 191"/>
                    <a:gd name="T85" fmla="*/ 98 h 147"/>
                    <a:gd name="T86" fmla="*/ 174 w 191"/>
                    <a:gd name="T87" fmla="*/ 85 h 147"/>
                    <a:gd name="T88" fmla="*/ 160 w 191"/>
                    <a:gd name="T89" fmla="*/ 78 h 147"/>
                    <a:gd name="T90" fmla="*/ 146 w 191"/>
                    <a:gd name="T91" fmla="*/ 8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1" h="147">
                      <a:moveTo>
                        <a:pt x="112" y="0"/>
                      </a:moveTo>
                      <a:lnTo>
                        <a:pt x="112" y="126"/>
                      </a:lnTo>
                      <a:lnTo>
                        <a:pt x="112" y="132"/>
                      </a:lnTo>
                      <a:lnTo>
                        <a:pt x="112" y="136"/>
                      </a:lnTo>
                      <a:lnTo>
                        <a:pt x="115" y="139"/>
                      </a:lnTo>
                      <a:lnTo>
                        <a:pt x="118" y="141"/>
                      </a:lnTo>
                      <a:lnTo>
                        <a:pt x="124" y="143"/>
                      </a:lnTo>
                      <a:lnTo>
                        <a:pt x="132" y="143"/>
                      </a:lnTo>
                      <a:lnTo>
                        <a:pt x="132" y="147"/>
                      </a:lnTo>
                      <a:lnTo>
                        <a:pt x="67" y="147"/>
                      </a:lnTo>
                      <a:lnTo>
                        <a:pt x="67" y="143"/>
                      </a:lnTo>
                      <a:lnTo>
                        <a:pt x="70" y="143"/>
                      </a:lnTo>
                      <a:lnTo>
                        <a:pt x="79" y="143"/>
                      </a:lnTo>
                      <a:lnTo>
                        <a:pt x="81" y="141"/>
                      </a:lnTo>
                      <a:lnTo>
                        <a:pt x="84" y="139"/>
                      </a:lnTo>
                      <a:lnTo>
                        <a:pt x="87" y="136"/>
                      </a:lnTo>
                      <a:lnTo>
                        <a:pt x="87" y="132"/>
                      </a:lnTo>
                      <a:lnTo>
                        <a:pt x="90" y="126"/>
                      </a:lnTo>
                      <a:lnTo>
                        <a:pt x="90" y="85"/>
                      </a:lnTo>
                      <a:lnTo>
                        <a:pt x="76" y="93"/>
                      </a:lnTo>
                      <a:lnTo>
                        <a:pt x="67" y="100"/>
                      </a:lnTo>
                      <a:lnTo>
                        <a:pt x="56" y="102"/>
                      </a:lnTo>
                      <a:lnTo>
                        <a:pt x="48" y="104"/>
                      </a:lnTo>
                      <a:lnTo>
                        <a:pt x="39" y="102"/>
                      </a:lnTo>
                      <a:lnTo>
                        <a:pt x="31" y="100"/>
                      </a:lnTo>
                      <a:lnTo>
                        <a:pt x="22" y="95"/>
                      </a:lnTo>
                      <a:lnTo>
                        <a:pt x="14" y="91"/>
                      </a:lnTo>
                      <a:lnTo>
                        <a:pt x="8" y="85"/>
                      </a:lnTo>
                      <a:lnTo>
                        <a:pt x="6" y="76"/>
                      </a:lnTo>
                      <a:lnTo>
                        <a:pt x="3" y="67"/>
                      </a:lnTo>
                      <a:lnTo>
                        <a:pt x="0" y="56"/>
                      </a:lnTo>
                      <a:lnTo>
                        <a:pt x="3" y="46"/>
                      </a:lnTo>
                      <a:lnTo>
                        <a:pt x="6" y="35"/>
                      </a:lnTo>
                      <a:lnTo>
                        <a:pt x="11" y="24"/>
                      </a:lnTo>
                      <a:lnTo>
                        <a:pt x="20" y="18"/>
                      </a:lnTo>
                      <a:lnTo>
                        <a:pt x="31" y="9"/>
                      </a:lnTo>
                      <a:lnTo>
                        <a:pt x="39" y="5"/>
                      </a:lnTo>
                      <a:lnTo>
                        <a:pt x="53" y="2"/>
                      </a:lnTo>
                      <a:lnTo>
                        <a:pt x="65" y="0"/>
                      </a:lnTo>
                      <a:lnTo>
                        <a:pt x="73" y="2"/>
                      </a:lnTo>
                      <a:lnTo>
                        <a:pt x="79" y="2"/>
                      </a:lnTo>
                      <a:lnTo>
                        <a:pt x="87" y="5"/>
                      </a:lnTo>
                      <a:lnTo>
                        <a:pt x="93" y="9"/>
                      </a:lnTo>
                      <a:lnTo>
                        <a:pt x="98" y="5"/>
                      </a:lnTo>
                      <a:lnTo>
                        <a:pt x="107" y="0"/>
                      </a:lnTo>
                      <a:lnTo>
                        <a:pt x="112" y="0"/>
                      </a:lnTo>
                      <a:close/>
                      <a:moveTo>
                        <a:pt x="90" y="78"/>
                      </a:moveTo>
                      <a:lnTo>
                        <a:pt x="90" y="33"/>
                      </a:lnTo>
                      <a:lnTo>
                        <a:pt x="87" y="24"/>
                      </a:lnTo>
                      <a:lnTo>
                        <a:pt x="87" y="20"/>
                      </a:lnTo>
                      <a:lnTo>
                        <a:pt x="81" y="15"/>
                      </a:lnTo>
                      <a:lnTo>
                        <a:pt x="76" y="11"/>
                      </a:lnTo>
                      <a:lnTo>
                        <a:pt x="70" y="9"/>
                      </a:lnTo>
                      <a:lnTo>
                        <a:pt x="62" y="9"/>
                      </a:lnTo>
                      <a:lnTo>
                        <a:pt x="53" y="9"/>
                      </a:lnTo>
                      <a:lnTo>
                        <a:pt x="48" y="11"/>
                      </a:lnTo>
                      <a:lnTo>
                        <a:pt x="39" y="13"/>
                      </a:lnTo>
                      <a:lnTo>
                        <a:pt x="34" y="18"/>
                      </a:lnTo>
                      <a:lnTo>
                        <a:pt x="31" y="24"/>
                      </a:lnTo>
                      <a:lnTo>
                        <a:pt x="25" y="31"/>
                      </a:lnTo>
                      <a:lnTo>
                        <a:pt x="25" y="39"/>
                      </a:lnTo>
                      <a:lnTo>
                        <a:pt x="22" y="48"/>
                      </a:lnTo>
                      <a:lnTo>
                        <a:pt x="25" y="59"/>
                      </a:lnTo>
                      <a:lnTo>
                        <a:pt x="25" y="65"/>
                      </a:lnTo>
                      <a:lnTo>
                        <a:pt x="31" y="74"/>
                      </a:lnTo>
                      <a:lnTo>
                        <a:pt x="34" y="78"/>
                      </a:lnTo>
                      <a:lnTo>
                        <a:pt x="42" y="82"/>
                      </a:lnTo>
                      <a:lnTo>
                        <a:pt x="48" y="87"/>
                      </a:lnTo>
                      <a:lnTo>
                        <a:pt x="53" y="89"/>
                      </a:lnTo>
                      <a:lnTo>
                        <a:pt x="62" y="89"/>
                      </a:lnTo>
                      <a:lnTo>
                        <a:pt x="70" y="89"/>
                      </a:lnTo>
                      <a:lnTo>
                        <a:pt x="76" y="87"/>
                      </a:lnTo>
                      <a:lnTo>
                        <a:pt x="81" y="82"/>
                      </a:lnTo>
                      <a:lnTo>
                        <a:pt x="90" y="78"/>
                      </a:lnTo>
                      <a:close/>
                      <a:moveTo>
                        <a:pt x="138" y="87"/>
                      </a:moveTo>
                      <a:lnTo>
                        <a:pt x="143" y="80"/>
                      </a:lnTo>
                      <a:lnTo>
                        <a:pt x="149" y="74"/>
                      </a:lnTo>
                      <a:lnTo>
                        <a:pt x="154" y="72"/>
                      </a:lnTo>
                      <a:lnTo>
                        <a:pt x="163" y="72"/>
                      </a:lnTo>
                      <a:lnTo>
                        <a:pt x="174" y="72"/>
                      </a:lnTo>
                      <a:lnTo>
                        <a:pt x="182" y="76"/>
                      </a:lnTo>
                      <a:lnTo>
                        <a:pt x="185" y="80"/>
                      </a:lnTo>
                      <a:lnTo>
                        <a:pt x="185" y="85"/>
                      </a:lnTo>
                      <a:lnTo>
                        <a:pt x="182" y="93"/>
                      </a:lnTo>
                      <a:lnTo>
                        <a:pt x="174" y="102"/>
                      </a:lnTo>
                      <a:lnTo>
                        <a:pt x="180" y="104"/>
                      </a:lnTo>
                      <a:lnTo>
                        <a:pt x="185" y="108"/>
                      </a:lnTo>
                      <a:lnTo>
                        <a:pt x="188" y="115"/>
                      </a:lnTo>
                      <a:lnTo>
                        <a:pt x="191" y="119"/>
                      </a:lnTo>
                      <a:lnTo>
                        <a:pt x="188" y="128"/>
                      </a:lnTo>
                      <a:lnTo>
                        <a:pt x="182" y="136"/>
                      </a:lnTo>
                      <a:lnTo>
                        <a:pt x="177" y="141"/>
                      </a:lnTo>
                      <a:lnTo>
                        <a:pt x="171" y="143"/>
                      </a:lnTo>
                      <a:lnTo>
                        <a:pt x="163" y="145"/>
                      </a:lnTo>
                      <a:lnTo>
                        <a:pt x="154" y="145"/>
                      </a:lnTo>
                      <a:lnTo>
                        <a:pt x="146" y="145"/>
                      </a:lnTo>
                      <a:lnTo>
                        <a:pt x="140" y="143"/>
                      </a:lnTo>
                      <a:lnTo>
                        <a:pt x="138" y="141"/>
                      </a:lnTo>
                      <a:lnTo>
                        <a:pt x="138" y="139"/>
                      </a:lnTo>
                      <a:lnTo>
                        <a:pt x="138" y="139"/>
                      </a:lnTo>
                      <a:lnTo>
                        <a:pt x="140" y="136"/>
                      </a:lnTo>
                      <a:lnTo>
                        <a:pt x="140" y="136"/>
                      </a:lnTo>
                      <a:lnTo>
                        <a:pt x="143" y="136"/>
                      </a:lnTo>
                      <a:lnTo>
                        <a:pt x="146" y="136"/>
                      </a:lnTo>
                      <a:lnTo>
                        <a:pt x="146" y="136"/>
                      </a:lnTo>
                      <a:lnTo>
                        <a:pt x="149" y="136"/>
                      </a:lnTo>
                      <a:lnTo>
                        <a:pt x="152" y="139"/>
                      </a:lnTo>
                      <a:lnTo>
                        <a:pt x="154" y="139"/>
                      </a:lnTo>
                      <a:lnTo>
                        <a:pt x="157" y="141"/>
                      </a:lnTo>
                      <a:lnTo>
                        <a:pt x="160" y="141"/>
                      </a:lnTo>
                      <a:lnTo>
                        <a:pt x="163" y="141"/>
                      </a:lnTo>
                      <a:lnTo>
                        <a:pt x="168" y="139"/>
                      </a:lnTo>
                      <a:lnTo>
                        <a:pt x="174" y="136"/>
                      </a:lnTo>
                      <a:lnTo>
                        <a:pt x="180" y="132"/>
                      </a:lnTo>
                      <a:lnTo>
                        <a:pt x="180" y="126"/>
                      </a:lnTo>
                      <a:lnTo>
                        <a:pt x="180" y="121"/>
                      </a:lnTo>
                      <a:lnTo>
                        <a:pt x="177" y="119"/>
                      </a:lnTo>
                      <a:lnTo>
                        <a:pt x="177" y="115"/>
                      </a:lnTo>
                      <a:lnTo>
                        <a:pt x="174" y="115"/>
                      </a:lnTo>
                      <a:lnTo>
                        <a:pt x="171" y="113"/>
                      </a:lnTo>
                      <a:lnTo>
                        <a:pt x="166" y="110"/>
                      </a:lnTo>
                      <a:lnTo>
                        <a:pt x="160" y="108"/>
                      </a:lnTo>
                      <a:lnTo>
                        <a:pt x="154" y="108"/>
                      </a:lnTo>
                      <a:lnTo>
                        <a:pt x="154" y="108"/>
                      </a:lnTo>
                      <a:lnTo>
                        <a:pt x="154" y="106"/>
                      </a:lnTo>
                      <a:lnTo>
                        <a:pt x="157" y="106"/>
                      </a:lnTo>
                      <a:lnTo>
                        <a:pt x="163" y="104"/>
                      </a:lnTo>
                      <a:lnTo>
                        <a:pt x="168" y="102"/>
                      </a:lnTo>
                      <a:lnTo>
                        <a:pt x="171" y="98"/>
                      </a:lnTo>
                      <a:lnTo>
                        <a:pt x="174" y="93"/>
                      </a:lnTo>
                      <a:lnTo>
                        <a:pt x="174" y="91"/>
                      </a:lnTo>
                      <a:lnTo>
                        <a:pt x="174" y="85"/>
                      </a:lnTo>
                      <a:lnTo>
                        <a:pt x="171" y="80"/>
                      </a:lnTo>
                      <a:lnTo>
                        <a:pt x="166" y="78"/>
                      </a:lnTo>
                      <a:lnTo>
                        <a:pt x="160" y="78"/>
                      </a:lnTo>
                      <a:lnTo>
                        <a:pt x="154" y="78"/>
                      </a:lnTo>
                      <a:lnTo>
                        <a:pt x="149" y="80"/>
                      </a:lnTo>
                      <a:lnTo>
                        <a:pt x="146" y="82"/>
                      </a:lnTo>
                      <a:lnTo>
                        <a:pt x="140" y="87"/>
                      </a:lnTo>
                      <a:lnTo>
                        <a:pt x="138" y="8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19" name="Freeform 16"/>
                <p:cNvSpPr>
                  <a:spLocks noEditPoints="1"/>
                </p:cNvSpPr>
                <p:nvPr/>
              </p:nvSpPr>
              <p:spPr bwMode="auto">
                <a:xfrm>
                  <a:off x="2617" y="1596"/>
                  <a:ext cx="197" cy="147"/>
                </a:xfrm>
                <a:custGeom>
                  <a:avLst/>
                  <a:gdLst>
                    <a:gd name="T0" fmla="*/ 110 w 197"/>
                    <a:gd name="T1" fmla="*/ 126 h 147"/>
                    <a:gd name="T2" fmla="*/ 113 w 197"/>
                    <a:gd name="T3" fmla="*/ 136 h 147"/>
                    <a:gd name="T4" fmla="*/ 118 w 197"/>
                    <a:gd name="T5" fmla="*/ 141 h 147"/>
                    <a:gd name="T6" fmla="*/ 132 w 197"/>
                    <a:gd name="T7" fmla="*/ 143 h 147"/>
                    <a:gd name="T8" fmla="*/ 68 w 197"/>
                    <a:gd name="T9" fmla="*/ 147 h 147"/>
                    <a:gd name="T10" fmla="*/ 70 w 197"/>
                    <a:gd name="T11" fmla="*/ 143 h 147"/>
                    <a:gd name="T12" fmla="*/ 82 w 197"/>
                    <a:gd name="T13" fmla="*/ 141 h 147"/>
                    <a:gd name="T14" fmla="*/ 87 w 197"/>
                    <a:gd name="T15" fmla="*/ 136 h 147"/>
                    <a:gd name="T16" fmla="*/ 87 w 197"/>
                    <a:gd name="T17" fmla="*/ 126 h 147"/>
                    <a:gd name="T18" fmla="*/ 76 w 197"/>
                    <a:gd name="T19" fmla="*/ 93 h 147"/>
                    <a:gd name="T20" fmla="*/ 56 w 197"/>
                    <a:gd name="T21" fmla="*/ 102 h 147"/>
                    <a:gd name="T22" fmla="*/ 40 w 197"/>
                    <a:gd name="T23" fmla="*/ 102 h 147"/>
                    <a:gd name="T24" fmla="*/ 23 w 197"/>
                    <a:gd name="T25" fmla="*/ 95 h 147"/>
                    <a:gd name="T26" fmla="*/ 9 w 197"/>
                    <a:gd name="T27" fmla="*/ 85 h 147"/>
                    <a:gd name="T28" fmla="*/ 0 w 197"/>
                    <a:gd name="T29" fmla="*/ 67 h 147"/>
                    <a:gd name="T30" fmla="*/ 0 w 197"/>
                    <a:gd name="T31" fmla="*/ 46 h 147"/>
                    <a:gd name="T32" fmla="*/ 11 w 197"/>
                    <a:gd name="T33" fmla="*/ 24 h 147"/>
                    <a:gd name="T34" fmla="*/ 28 w 197"/>
                    <a:gd name="T35" fmla="*/ 9 h 147"/>
                    <a:gd name="T36" fmla="*/ 51 w 197"/>
                    <a:gd name="T37" fmla="*/ 2 h 147"/>
                    <a:gd name="T38" fmla="*/ 73 w 197"/>
                    <a:gd name="T39" fmla="*/ 2 h 147"/>
                    <a:gd name="T40" fmla="*/ 84 w 197"/>
                    <a:gd name="T41" fmla="*/ 5 h 147"/>
                    <a:gd name="T42" fmla="*/ 98 w 197"/>
                    <a:gd name="T43" fmla="*/ 5 h 147"/>
                    <a:gd name="T44" fmla="*/ 110 w 197"/>
                    <a:gd name="T45" fmla="*/ 0 h 147"/>
                    <a:gd name="T46" fmla="*/ 87 w 197"/>
                    <a:gd name="T47" fmla="*/ 33 h 147"/>
                    <a:gd name="T48" fmla="*/ 84 w 197"/>
                    <a:gd name="T49" fmla="*/ 20 h 147"/>
                    <a:gd name="T50" fmla="*/ 76 w 197"/>
                    <a:gd name="T51" fmla="*/ 11 h 147"/>
                    <a:gd name="T52" fmla="*/ 59 w 197"/>
                    <a:gd name="T53" fmla="*/ 9 h 147"/>
                    <a:gd name="T54" fmla="*/ 45 w 197"/>
                    <a:gd name="T55" fmla="*/ 11 h 147"/>
                    <a:gd name="T56" fmla="*/ 34 w 197"/>
                    <a:gd name="T57" fmla="*/ 18 h 147"/>
                    <a:gd name="T58" fmla="*/ 25 w 197"/>
                    <a:gd name="T59" fmla="*/ 31 h 147"/>
                    <a:gd name="T60" fmla="*/ 23 w 197"/>
                    <a:gd name="T61" fmla="*/ 48 h 147"/>
                    <a:gd name="T62" fmla="*/ 25 w 197"/>
                    <a:gd name="T63" fmla="*/ 65 h 147"/>
                    <a:gd name="T64" fmla="*/ 34 w 197"/>
                    <a:gd name="T65" fmla="*/ 78 h 147"/>
                    <a:gd name="T66" fmla="*/ 48 w 197"/>
                    <a:gd name="T67" fmla="*/ 87 h 147"/>
                    <a:gd name="T68" fmla="*/ 62 w 197"/>
                    <a:gd name="T69" fmla="*/ 89 h 147"/>
                    <a:gd name="T70" fmla="*/ 76 w 197"/>
                    <a:gd name="T71" fmla="*/ 87 h 147"/>
                    <a:gd name="T72" fmla="*/ 87 w 197"/>
                    <a:gd name="T73" fmla="*/ 78 h 147"/>
                    <a:gd name="T74" fmla="*/ 188 w 197"/>
                    <a:gd name="T75" fmla="*/ 143 h 147"/>
                    <a:gd name="T76" fmla="*/ 135 w 197"/>
                    <a:gd name="T77" fmla="*/ 141 h 147"/>
                    <a:gd name="T78" fmla="*/ 169 w 197"/>
                    <a:gd name="T79" fmla="*/ 115 h 147"/>
                    <a:gd name="T80" fmla="*/ 177 w 197"/>
                    <a:gd name="T81" fmla="*/ 95 h 147"/>
                    <a:gd name="T82" fmla="*/ 171 w 197"/>
                    <a:gd name="T83" fmla="*/ 82 h 147"/>
                    <a:gd name="T84" fmla="*/ 160 w 197"/>
                    <a:gd name="T85" fmla="*/ 78 h 147"/>
                    <a:gd name="T86" fmla="*/ 146 w 197"/>
                    <a:gd name="T87" fmla="*/ 82 h 147"/>
                    <a:gd name="T88" fmla="*/ 141 w 197"/>
                    <a:gd name="T89" fmla="*/ 91 h 147"/>
                    <a:gd name="T90" fmla="*/ 141 w 197"/>
                    <a:gd name="T91" fmla="*/ 82 h 147"/>
                    <a:gd name="T92" fmla="*/ 155 w 197"/>
                    <a:gd name="T93" fmla="*/ 72 h 147"/>
                    <a:gd name="T94" fmla="*/ 174 w 197"/>
                    <a:gd name="T95" fmla="*/ 72 h 147"/>
                    <a:gd name="T96" fmla="*/ 188 w 197"/>
                    <a:gd name="T97" fmla="*/ 82 h 147"/>
                    <a:gd name="T98" fmla="*/ 188 w 197"/>
                    <a:gd name="T99" fmla="*/ 95 h 147"/>
                    <a:gd name="T100" fmla="*/ 180 w 197"/>
                    <a:gd name="T101" fmla="*/ 108 h 147"/>
                    <a:gd name="T102" fmla="*/ 157 w 197"/>
                    <a:gd name="T103" fmla="*/ 130 h 147"/>
                    <a:gd name="T104" fmla="*/ 174 w 197"/>
                    <a:gd name="T105" fmla="*/ 136 h 147"/>
                    <a:gd name="T106" fmla="*/ 183 w 197"/>
                    <a:gd name="T107" fmla="*/ 136 h 147"/>
                    <a:gd name="T108" fmla="*/ 188 w 197"/>
                    <a:gd name="T109" fmla="*/ 134 h 147"/>
                    <a:gd name="T110" fmla="*/ 194 w 197"/>
                    <a:gd name="T111" fmla="*/ 13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7" h="147">
                      <a:moveTo>
                        <a:pt x="110" y="0"/>
                      </a:moveTo>
                      <a:lnTo>
                        <a:pt x="110" y="126"/>
                      </a:lnTo>
                      <a:lnTo>
                        <a:pt x="113" y="132"/>
                      </a:lnTo>
                      <a:lnTo>
                        <a:pt x="113" y="136"/>
                      </a:lnTo>
                      <a:lnTo>
                        <a:pt x="115" y="139"/>
                      </a:lnTo>
                      <a:lnTo>
                        <a:pt x="118" y="141"/>
                      </a:lnTo>
                      <a:lnTo>
                        <a:pt x="124" y="143"/>
                      </a:lnTo>
                      <a:lnTo>
                        <a:pt x="132" y="143"/>
                      </a:lnTo>
                      <a:lnTo>
                        <a:pt x="132" y="147"/>
                      </a:lnTo>
                      <a:lnTo>
                        <a:pt x="68" y="147"/>
                      </a:lnTo>
                      <a:lnTo>
                        <a:pt x="68" y="143"/>
                      </a:lnTo>
                      <a:lnTo>
                        <a:pt x="70" y="143"/>
                      </a:lnTo>
                      <a:lnTo>
                        <a:pt x="76" y="143"/>
                      </a:lnTo>
                      <a:lnTo>
                        <a:pt x="82" y="141"/>
                      </a:lnTo>
                      <a:lnTo>
                        <a:pt x="84" y="139"/>
                      </a:lnTo>
                      <a:lnTo>
                        <a:pt x="87" y="136"/>
                      </a:lnTo>
                      <a:lnTo>
                        <a:pt x="87" y="132"/>
                      </a:lnTo>
                      <a:lnTo>
                        <a:pt x="87" y="126"/>
                      </a:lnTo>
                      <a:lnTo>
                        <a:pt x="87" y="85"/>
                      </a:lnTo>
                      <a:lnTo>
                        <a:pt x="76" y="93"/>
                      </a:lnTo>
                      <a:lnTo>
                        <a:pt x="68" y="100"/>
                      </a:lnTo>
                      <a:lnTo>
                        <a:pt x="56" y="102"/>
                      </a:lnTo>
                      <a:lnTo>
                        <a:pt x="48" y="104"/>
                      </a:lnTo>
                      <a:lnTo>
                        <a:pt x="40" y="102"/>
                      </a:lnTo>
                      <a:lnTo>
                        <a:pt x="31" y="100"/>
                      </a:lnTo>
                      <a:lnTo>
                        <a:pt x="23" y="95"/>
                      </a:lnTo>
                      <a:lnTo>
                        <a:pt x="14" y="91"/>
                      </a:lnTo>
                      <a:lnTo>
                        <a:pt x="9" y="85"/>
                      </a:lnTo>
                      <a:lnTo>
                        <a:pt x="3" y="76"/>
                      </a:lnTo>
                      <a:lnTo>
                        <a:pt x="0" y="67"/>
                      </a:lnTo>
                      <a:lnTo>
                        <a:pt x="0" y="56"/>
                      </a:lnTo>
                      <a:lnTo>
                        <a:pt x="0" y="46"/>
                      </a:lnTo>
                      <a:lnTo>
                        <a:pt x="6" y="35"/>
                      </a:lnTo>
                      <a:lnTo>
                        <a:pt x="11" y="24"/>
                      </a:lnTo>
                      <a:lnTo>
                        <a:pt x="20" y="18"/>
                      </a:lnTo>
                      <a:lnTo>
                        <a:pt x="28" y="9"/>
                      </a:lnTo>
                      <a:lnTo>
                        <a:pt x="40" y="5"/>
                      </a:lnTo>
                      <a:lnTo>
                        <a:pt x="51" y="2"/>
                      </a:lnTo>
                      <a:lnTo>
                        <a:pt x="65" y="0"/>
                      </a:lnTo>
                      <a:lnTo>
                        <a:pt x="73" y="2"/>
                      </a:lnTo>
                      <a:lnTo>
                        <a:pt x="79" y="2"/>
                      </a:lnTo>
                      <a:lnTo>
                        <a:pt x="84" y="5"/>
                      </a:lnTo>
                      <a:lnTo>
                        <a:pt x="90" y="9"/>
                      </a:lnTo>
                      <a:lnTo>
                        <a:pt x="98" y="5"/>
                      </a:lnTo>
                      <a:lnTo>
                        <a:pt x="107" y="0"/>
                      </a:lnTo>
                      <a:lnTo>
                        <a:pt x="110" y="0"/>
                      </a:lnTo>
                      <a:close/>
                      <a:moveTo>
                        <a:pt x="87" y="78"/>
                      </a:moveTo>
                      <a:lnTo>
                        <a:pt x="87" y="33"/>
                      </a:lnTo>
                      <a:lnTo>
                        <a:pt x="87" y="24"/>
                      </a:lnTo>
                      <a:lnTo>
                        <a:pt x="84" y="20"/>
                      </a:lnTo>
                      <a:lnTo>
                        <a:pt x="82" y="15"/>
                      </a:lnTo>
                      <a:lnTo>
                        <a:pt x="76" y="11"/>
                      </a:lnTo>
                      <a:lnTo>
                        <a:pt x="68" y="9"/>
                      </a:lnTo>
                      <a:lnTo>
                        <a:pt x="59" y="9"/>
                      </a:lnTo>
                      <a:lnTo>
                        <a:pt x="54" y="9"/>
                      </a:lnTo>
                      <a:lnTo>
                        <a:pt x="45" y="11"/>
                      </a:lnTo>
                      <a:lnTo>
                        <a:pt x="40" y="13"/>
                      </a:lnTo>
                      <a:lnTo>
                        <a:pt x="34" y="18"/>
                      </a:lnTo>
                      <a:lnTo>
                        <a:pt x="28" y="24"/>
                      </a:lnTo>
                      <a:lnTo>
                        <a:pt x="25" y="31"/>
                      </a:lnTo>
                      <a:lnTo>
                        <a:pt x="23" y="39"/>
                      </a:lnTo>
                      <a:lnTo>
                        <a:pt x="23" y="48"/>
                      </a:lnTo>
                      <a:lnTo>
                        <a:pt x="23" y="59"/>
                      </a:lnTo>
                      <a:lnTo>
                        <a:pt x="25" y="65"/>
                      </a:lnTo>
                      <a:lnTo>
                        <a:pt x="28" y="74"/>
                      </a:lnTo>
                      <a:lnTo>
                        <a:pt x="34" y="78"/>
                      </a:lnTo>
                      <a:lnTo>
                        <a:pt x="40" y="82"/>
                      </a:lnTo>
                      <a:lnTo>
                        <a:pt x="48" y="87"/>
                      </a:lnTo>
                      <a:lnTo>
                        <a:pt x="54" y="89"/>
                      </a:lnTo>
                      <a:lnTo>
                        <a:pt x="62" y="89"/>
                      </a:lnTo>
                      <a:lnTo>
                        <a:pt x="70" y="89"/>
                      </a:lnTo>
                      <a:lnTo>
                        <a:pt x="76" y="87"/>
                      </a:lnTo>
                      <a:lnTo>
                        <a:pt x="82" y="82"/>
                      </a:lnTo>
                      <a:lnTo>
                        <a:pt x="87" y="78"/>
                      </a:lnTo>
                      <a:close/>
                      <a:moveTo>
                        <a:pt x="197" y="130"/>
                      </a:moveTo>
                      <a:lnTo>
                        <a:pt x="188" y="143"/>
                      </a:lnTo>
                      <a:lnTo>
                        <a:pt x="135" y="143"/>
                      </a:lnTo>
                      <a:lnTo>
                        <a:pt x="135" y="141"/>
                      </a:lnTo>
                      <a:lnTo>
                        <a:pt x="155" y="126"/>
                      </a:lnTo>
                      <a:lnTo>
                        <a:pt x="169" y="115"/>
                      </a:lnTo>
                      <a:lnTo>
                        <a:pt x="177" y="104"/>
                      </a:lnTo>
                      <a:lnTo>
                        <a:pt x="177" y="95"/>
                      </a:lnTo>
                      <a:lnTo>
                        <a:pt x="177" y="89"/>
                      </a:lnTo>
                      <a:lnTo>
                        <a:pt x="171" y="82"/>
                      </a:lnTo>
                      <a:lnTo>
                        <a:pt x="166" y="80"/>
                      </a:lnTo>
                      <a:lnTo>
                        <a:pt x="160" y="78"/>
                      </a:lnTo>
                      <a:lnTo>
                        <a:pt x="155" y="80"/>
                      </a:lnTo>
                      <a:lnTo>
                        <a:pt x="146" y="82"/>
                      </a:lnTo>
                      <a:lnTo>
                        <a:pt x="143" y="87"/>
                      </a:lnTo>
                      <a:lnTo>
                        <a:pt x="141" y="91"/>
                      </a:lnTo>
                      <a:lnTo>
                        <a:pt x="138" y="91"/>
                      </a:lnTo>
                      <a:lnTo>
                        <a:pt x="141" y="82"/>
                      </a:lnTo>
                      <a:lnTo>
                        <a:pt x="146" y="76"/>
                      </a:lnTo>
                      <a:lnTo>
                        <a:pt x="155" y="72"/>
                      </a:lnTo>
                      <a:lnTo>
                        <a:pt x="163" y="72"/>
                      </a:lnTo>
                      <a:lnTo>
                        <a:pt x="174" y="72"/>
                      </a:lnTo>
                      <a:lnTo>
                        <a:pt x="183" y="76"/>
                      </a:lnTo>
                      <a:lnTo>
                        <a:pt x="188" y="82"/>
                      </a:lnTo>
                      <a:lnTo>
                        <a:pt x="191" y="89"/>
                      </a:lnTo>
                      <a:lnTo>
                        <a:pt x="188" y="95"/>
                      </a:lnTo>
                      <a:lnTo>
                        <a:pt x="185" y="100"/>
                      </a:lnTo>
                      <a:lnTo>
                        <a:pt x="180" y="108"/>
                      </a:lnTo>
                      <a:lnTo>
                        <a:pt x="171" y="119"/>
                      </a:lnTo>
                      <a:lnTo>
                        <a:pt x="157" y="130"/>
                      </a:lnTo>
                      <a:lnTo>
                        <a:pt x="149" y="136"/>
                      </a:lnTo>
                      <a:lnTo>
                        <a:pt x="174" y="136"/>
                      </a:lnTo>
                      <a:lnTo>
                        <a:pt x="180" y="136"/>
                      </a:lnTo>
                      <a:lnTo>
                        <a:pt x="183" y="136"/>
                      </a:lnTo>
                      <a:lnTo>
                        <a:pt x="185" y="134"/>
                      </a:lnTo>
                      <a:lnTo>
                        <a:pt x="188" y="134"/>
                      </a:lnTo>
                      <a:lnTo>
                        <a:pt x="191" y="132"/>
                      </a:lnTo>
                      <a:lnTo>
                        <a:pt x="194" y="130"/>
                      </a:lnTo>
                      <a:lnTo>
                        <a:pt x="197" y="13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20" name="Freeform 17"/>
                <p:cNvSpPr>
                  <a:spLocks noEditPoints="1"/>
                </p:cNvSpPr>
                <p:nvPr/>
              </p:nvSpPr>
              <p:spPr bwMode="auto">
                <a:xfrm>
                  <a:off x="3788" y="1596"/>
                  <a:ext cx="191" cy="147"/>
                </a:xfrm>
                <a:custGeom>
                  <a:avLst/>
                  <a:gdLst>
                    <a:gd name="T0" fmla="*/ 112 w 191"/>
                    <a:gd name="T1" fmla="*/ 132 h 147"/>
                    <a:gd name="T2" fmla="*/ 118 w 191"/>
                    <a:gd name="T3" fmla="*/ 141 h 147"/>
                    <a:gd name="T4" fmla="*/ 132 w 191"/>
                    <a:gd name="T5" fmla="*/ 147 h 147"/>
                    <a:gd name="T6" fmla="*/ 70 w 191"/>
                    <a:gd name="T7" fmla="*/ 143 h 147"/>
                    <a:gd name="T8" fmla="*/ 84 w 191"/>
                    <a:gd name="T9" fmla="*/ 139 h 147"/>
                    <a:gd name="T10" fmla="*/ 90 w 191"/>
                    <a:gd name="T11" fmla="*/ 126 h 147"/>
                    <a:gd name="T12" fmla="*/ 67 w 191"/>
                    <a:gd name="T13" fmla="*/ 100 h 147"/>
                    <a:gd name="T14" fmla="*/ 39 w 191"/>
                    <a:gd name="T15" fmla="*/ 102 h 147"/>
                    <a:gd name="T16" fmla="*/ 14 w 191"/>
                    <a:gd name="T17" fmla="*/ 91 h 147"/>
                    <a:gd name="T18" fmla="*/ 3 w 191"/>
                    <a:gd name="T19" fmla="*/ 67 h 147"/>
                    <a:gd name="T20" fmla="*/ 6 w 191"/>
                    <a:gd name="T21" fmla="*/ 35 h 147"/>
                    <a:gd name="T22" fmla="*/ 31 w 191"/>
                    <a:gd name="T23" fmla="*/ 9 h 147"/>
                    <a:gd name="T24" fmla="*/ 65 w 191"/>
                    <a:gd name="T25" fmla="*/ 0 h 147"/>
                    <a:gd name="T26" fmla="*/ 87 w 191"/>
                    <a:gd name="T27" fmla="*/ 5 h 147"/>
                    <a:gd name="T28" fmla="*/ 107 w 191"/>
                    <a:gd name="T29" fmla="*/ 0 h 147"/>
                    <a:gd name="T30" fmla="*/ 90 w 191"/>
                    <a:gd name="T31" fmla="*/ 33 h 147"/>
                    <a:gd name="T32" fmla="*/ 81 w 191"/>
                    <a:gd name="T33" fmla="*/ 15 h 147"/>
                    <a:gd name="T34" fmla="*/ 62 w 191"/>
                    <a:gd name="T35" fmla="*/ 9 h 147"/>
                    <a:gd name="T36" fmla="*/ 39 w 191"/>
                    <a:gd name="T37" fmla="*/ 13 h 147"/>
                    <a:gd name="T38" fmla="*/ 25 w 191"/>
                    <a:gd name="T39" fmla="*/ 31 h 147"/>
                    <a:gd name="T40" fmla="*/ 25 w 191"/>
                    <a:gd name="T41" fmla="*/ 59 h 147"/>
                    <a:gd name="T42" fmla="*/ 34 w 191"/>
                    <a:gd name="T43" fmla="*/ 78 h 147"/>
                    <a:gd name="T44" fmla="*/ 53 w 191"/>
                    <a:gd name="T45" fmla="*/ 89 h 147"/>
                    <a:gd name="T46" fmla="*/ 76 w 191"/>
                    <a:gd name="T47" fmla="*/ 87 h 147"/>
                    <a:gd name="T48" fmla="*/ 138 w 191"/>
                    <a:gd name="T49" fmla="*/ 87 h 147"/>
                    <a:gd name="T50" fmla="*/ 154 w 191"/>
                    <a:gd name="T51" fmla="*/ 72 h 147"/>
                    <a:gd name="T52" fmla="*/ 182 w 191"/>
                    <a:gd name="T53" fmla="*/ 76 h 147"/>
                    <a:gd name="T54" fmla="*/ 182 w 191"/>
                    <a:gd name="T55" fmla="*/ 93 h 147"/>
                    <a:gd name="T56" fmla="*/ 185 w 191"/>
                    <a:gd name="T57" fmla="*/ 108 h 147"/>
                    <a:gd name="T58" fmla="*/ 188 w 191"/>
                    <a:gd name="T59" fmla="*/ 128 h 147"/>
                    <a:gd name="T60" fmla="*/ 171 w 191"/>
                    <a:gd name="T61" fmla="*/ 143 h 147"/>
                    <a:gd name="T62" fmla="*/ 146 w 191"/>
                    <a:gd name="T63" fmla="*/ 145 h 147"/>
                    <a:gd name="T64" fmla="*/ 138 w 191"/>
                    <a:gd name="T65" fmla="*/ 139 h 147"/>
                    <a:gd name="T66" fmla="*/ 140 w 191"/>
                    <a:gd name="T67" fmla="*/ 136 h 147"/>
                    <a:gd name="T68" fmla="*/ 146 w 191"/>
                    <a:gd name="T69" fmla="*/ 136 h 147"/>
                    <a:gd name="T70" fmla="*/ 154 w 191"/>
                    <a:gd name="T71" fmla="*/ 139 h 147"/>
                    <a:gd name="T72" fmla="*/ 163 w 191"/>
                    <a:gd name="T73" fmla="*/ 141 h 147"/>
                    <a:gd name="T74" fmla="*/ 180 w 191"/>
                    <a:gd name="T75" fmla="*/ 132 h 147"/>
                    <a:gd name="T76" fmla="*/ 177 w 191"/>
                    <a:gd name="T77" fmla="*/ 119 h 147"/>
                    <a:gd name="T78" fmla="*/ 171 w 191"/>
                    <a:gd name="T79" fmla="*/ 113 h 147"/>
                    <a:gd name="T80" fmla="*/ 154 w 191"/>
                    <a:gd name="T81" fmla="*/ 108 h 147"/>
                    <a:gd name="T82" fmla="*/ 157 w 191"/>
                    <a:gd name="T83" fmla="*/ 106 h 147"/>
                    <a:gd name="T84" fmla="*/ 171 w 191"/>
                    <a:gd name="T85" fmla="*/ 98 h 147"/>
                    <a:gd name="T86" fmla="*/ 174 w 191"/>
                    <a:gd name="T87" fmla="*/ 85 h 147"/>
                    <a:gd name="T88" fmla="*/ 160 w 191"/>
                    <a:gd name="T89" fmla="*/ 78 h 147"/>
                    <a:gd name="T90" fmla="*/ 146 w 191"/>
                    <a:gd name="T91" fmla="*/ 8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1" h="147">
                      <a:moveTo>
                        <a:pt x="112" y="0"/>
                      </a:moveTo>
                      <a:lnTo>
                        <a:pt x="112" y="126"/>
                      </a:lnTo>
                      <a:lnTo>
                        <a:pt x="112" y="132"/>
                      </a:lnTo>
                      <a:lnTo>
                        <a:pt x="112" y="136"/>
                      </a:lnTo>
                      <a:lnTo>
                        <a:pt x="115" y="139"/>
                      </a:lnTo>
                      <a:lnTo>
                        <a:pt x="118" y="141"/>
                      </a:lnTo>
                      <a:lnTo>
                        <a:pt x="124" y="143"/>
                      </a:lnTo>
                      <a:lnTo>
                        <a:pt x="132" y="143"/>
                      </a:lnTo>
                      <a:lnTo>
                        <a:pt x="132" y="147"/>
                      </a:lnTo>
                      <a:lnTo>
                        <a:pt x="67" y="147"/>
                      </a:lnTo>
                      <a:lnTo>
                        <a:pt x="67" y="143"/>
                      </a:lnTo>
                      <a:lnTo>
                        <a:pt x="70" y="143"/>
                      </a:lnTo>
                      <a:lnTo>
                        <a:pt x="79" y="143"/>
                      </a:lnTo>
                      <a:lnTo>
                        <a:pt x="81" y="141"/>
                      </a:lnTo>
                      <a:lnTo>
                        <a:pt x="84" y="139"/>
                      </a:lnTo>
                      <a:lnTo>
                        <a:pt x="87" y="136"/>
                      </a:lnTo>
                      <a:lnTo>
                        <a:pt x="87" y="132"/>
                      </a:lnTo>
                      <a:lnTo>
                        <a:pt x="90" y="126"/>
                      </a:lnTo>
                      <a:lnTo>
                        <a:pt x="90" y="85"/>
                      </a:lnTo>
                      <a:lnTo>
                        <a:pt x="76" y="93"/>
                      </a:lnTo>
                      <a:lnTo>
                        <a:pt x="67" y="100"/>
                      </a:lnTo>
                      <a:lnTo>
                        <a:pt x="56" y="102"/>
                      </a:lnTo>
                      <a:lnTo>
                        <a:pt x="48" y="104"/>
                      </a:lnTo>
                      <a:lnTo>
                        <a:pt x="39" y="102"/>
                      </a:lnTo>
                      <a:lnTo>
                        <a:pt x="31" y="100"/>
                      </a:lnTo>
                      <a:lnTo>
                        <a:pt x="22" y="95"/>
                      </a:lnTo>
                      <a:lnTo>
                        <a:pt x="14" y="91"/>
                      </a:lnTo>
                      <a:lnTo>
                        <a:pt x="8" y="85"/>
                      </a:lnTo>
                      <a:lnTo>
                        <a:pt x="6" y="76"/>
                      </a:lnTo>
                      <a:lnTo>
                        <a:pt x="3" y="67"/>
                      </a:lnTo>
                      <a:lnTo>
                        <a:pt x="0" y="56"/>
                      </a:lnTo>
                      <a:lnTo>
                        <a:pt x="3" y="46"/>
                      </a:lnTo>
                      <a:lnTo>
                        <a:pt x="6" y="35"/>
                      </a:lnTo>
                      <a:lnTo>
                        <a:pt x="11" y="24"/>
                      </a:lnTo>
                      <a:lnTo>
                        <a:pt x="20" y="18"/>
                      </a:lnTo>
                      <a:lnTo>
                        <a:pt x="31" y="9"/>
                      </a:lnTo>
                      <a:lnTo>
                        <a:pt x="39" y="5"/>
                      </a:lnTo>
                      <a:lnTo>
                        <a:pt x="53" y="2"/>
                      </a:lnTo>
                      <a:lnTo>
                        <a:pt x="65" y="0"/>
                      </a:lnTo>
                      <a:lnTo>
                        <a:pt x="73" y="2"/>
                      </a:lnTo>
                      <a:lnTo>
                        <a:pt x="79" y="2"/>
                      </a:lnTo>
                      <a:lnTo>
                        <a:pt x="87" y="5"/>
                      </a:lnTo>
                      <a:lnTo>
                        <a:pt x="93" y="9"/>
                      </a:lnTo>
                      <a:lnTo>
                        <a:pt x="98" y="5"/>
                      </a:lnTo>
                      <a:lnTo>
                        <a:pt x="107" y="0"/>
                      </a:lnTo>
                      <a:lnTo>
                        <a:pt x="112" y="0"/>
                      </a:lnTo>
                      <a:close/>
                      <a:moveTo>
                        <a:pt x="90" y="78"/>
                      </a:moveTo>
                      <a:lnTo>
                        <a:pt x="90" y="33"/>
                      </a:lnTo>
                      <a:lnTo>
                        <a:pt x="87" y="24"/>
                      </a:lnTo>
                      <a:lnTo>
                        <a:pt x="87" y="20"/>
                      </a:lnTo>
                      <a:lnTo>
                        <a:pt x="81" y="15"/>
                      </a:lnTo>
                      <a:lnTo>
                        <a:pt x="76" y="11"/>
                      </a:lnTo>
                      <a:lnTo>
                        <a:pt x="70" y="9"/>
                      </a:lnTo>
                      <a:lnTo>
                        <a:pt x="62" y="9"/>
                      </a:lnTo>
                      <a:lnTo>
                        <a:pt x="53" y="9"/>
                      </a:lnTo>
                      <a:lnTo>
                        <a:pt x="48" y="11"/>
                      </a:lnTo>
                      <a:lnTo>
                        <a:pt x="39" y="13"/>
                      </a:lnTo>
                      <a:lnTo>
                        <a:pt x="34" y="18"/>
                      </a:lnTo>
                      <a:lnTo>
                        <a:pt x="31" y="24"/>
                      </a:lnTo>
                      <a:lnTo>
                        <a:pt x="25" y="31"/>
                      </a:lnTo>
                      <a:lnTo>
                        <a:pt x="25" y="39"/>
                      </a:lnTo>
                      <a:lnTo>
                        <a:pt x="22" y="48"/>
                      </a:lnTo>
                      <a:lnTo>
                        <a:pt x="25" y="59"/>
                      </a:lnTo>
                      <a:lnTo>
                        <a:pt x="25" y="65"/>
                      </a:lnTo>
                      <a:lnTo>
                        <a:pt x="31" y="74"/>
                      </a:lnTo>
                      <a:lnTo>
                        <a:pt x="34" y="78"/>
                      </a:lnTo>
                      <a:lnTo>
                        <a:pt x="42" y="82"/>
                      </a:lnTo>
                      <a:lnTo>
                        <a:pt x="48" y="87"/>
                      </a:lnTo>
                      <a:lnTo>
                        <a:pt x="53" y="89"/>
                      </a:lnTo>
                      <a:lnTo>
                        <a:pt x="62" y="89"/>
                      </a:lnTo>
                      <a:lnTo>
                        <a:pt x="70" y="89"/>
                      </a:lnTo>
                      <a:lnTo>
                        <a:pt x="76" y="87"/>
                      </a:lnTo>
                      <a:lnTo>
                        <a:pt x="81" y="82"/>
                      </a:lnTo>
                      <a:lnTo>
                        <a:pt x="90" y="78"/>
                      </a:lnTo>
                      <a:close/>
                      <a:moveTo>
                        <a:pt x="138" y="87"/>
                      </a:moveTo>
                      <a:lnTo>
                        <a:pt x="143" y="80"/>
                      </a:lnTo>
                      <a:lnTo>
                        <a:pt x="149" y="74"/>
                      </a:lnTo>
                      <a:lnTo>
                        <a:pt x="154" y="72"/>
                      </a:lnTo>
                      <a:lnTo>
                        <a:pt x="163" y="72"/>
                      </a:lnTo>
                      <a:lnTo>
                        <a:pt x="174" y="72"/>
                      </a:lnTo>
                      <a:lnTo>
                        <a:pt x="182" y="76"/>
                      </a:lnTo>
                      <a:lnTo>
                        <a:pt x="185" y="80"/>
                      </a:lnTo>
                      <a:lnTo>
                        <a:pt x="185" y="85"/>
                      </a:lnTo>
                      <a:lnTo>
                        <a:pt x="182" y="93"/>
                      </a:lnTo>
                      <a:lnTo>
                        <a:pt x="174" y="102"/>
                      </a:lnTo>
                      <a:lnTo>
                        <a:pt x="180" y="104"/>
                      </a:lnTo>
                      <a:lnTo>
                        <a:pt x="185" y="108"/>
                      </a:lnTo>
                      <a:lnTo>
                        <a:pt x="188" y="115"/>
                      </a:lnTo>
                      <a:lnTo>
                        <a:pt x="191" y="119"/>
                      </a:lnTo>
                      <a:lnTo>
                        <a:pt x="188" y="128"/>
                      </a:lnTo>
                      <a:lnTo>
                        <a:pt x="182" y="136"/>
                      </a:lnTo>
                      <a:lnTo>
                        <a:pt x="177" y="141"/>
                      </a:lnTo>
                      <a:lnTo>
                        <a:pt x="171" y="143"/>
                      </a:lnTo>
                      <a:lnTo>
                        <a:pt x="163" y="145"/>
                      </a:lnTo>
                      <a:lnTo>
                        <a:pt x="154" y="145"/>
                      </a:lnTo>
                      <a:lnTo>
                        <a:pt x="146" y="145"/>
                      </a:lnTo>
                      <a:lnTo>
                        <a:pt x="140" y="143"/>
                      </a:lnTo>
                      <a:lnTo>
                        <a:pt x="138" y="141"/>
                      </a:lnTo>
                      <a:lnTo>
                        <a:pt x="138" y="139"/>
                      </a:lnTo>
                      <a:lnTo>
                        <a:pt x="138" y="139"/>
                      </a:lnTo>
                      <a:lnTo>
                        <a:pt x="140" y="136"/>
                      </a:lnTo>
                      <a:lnTo>
                        <a:pt x="140" y="136"/>
                      </a:lnTo>
                      <a:lnTo>
                        <a:pt x="143" y="136"/>
                      </a:lnTo>
                      <a:lnTo>
                        <a:pt x="146" y="136"/>
                      </a:lnTo>
                      <a:lnTo>
                        <a:pt x="146" y="136"/>
                      </a:lnTo>
                      <a:lnTo>
                        <a:pt x="149" y="136"/>
                      </a:lnTo>
                      <a:lnTo>
                        <a:pt x="152" y="139"/>
                      </a:lnTo>
                      <a:lnTo>
                        <a:pt x="154" y="139"/>
                      </a:lnTo>
                      <a:lnTo>
                        <a:pt x="157" y="141"/>
                      </a:lnTo>
                      <a:lnTo>
                        <a:pt x="160" y="141"/>
                      </a:lnTo>
                      <a:lnTo>
                        <a:pt x="163" y="141"/>
                      </a:lnTo>
                      <a:lnTo>
                        <a:pt x="168" y="139"/>
                      </a:lnTo>
                      <a:lnTo>
                        <a:pt x="174" y="136"/>
                      </a:lnTo>
                      <a:lnTo>
                        <a:pt x="180" y="132"/>
                      </a:lnTo>
                      <a:lnTo>
                        <a:pt x="180" y="126"/>
                      </a:lnTo>
                      <a:lnTo>
                        <a:pt x="180" y="121"/>
                      </a:lnTo>
                      <a:lnTo>
                        <a:pt x="177" y="119"/>
                      </a:lnTo>
                      <a:lnTo>
                        <a:pt x="177" y="115"/>
                      </a:lnTo>
                      <a:lnTo>
                        <a:pt x="174" y="115"/>
                      </a:lnTo>
                      <a:lnTo>
                        <a:pt x="171" y="113"/>
                      </a:lnTo>
                      <a:lnTo>
                        <a:pt x="166" y="110"/>
                      </a:lnTo>
                      <a:lnTo>
                        <a:pt x="160" y="108"/>
                      </a:lnTo>
                      <a:lnTo>
                        <a:pt x="154" y="108"/>
                      </a:lnTo>
                      <a:lnTo>
                        <a:pt x="154" y="108"/>
                      </a:lnTo>
                      <a:lnTo>
                        <a:pt x="154" y="106"/>
                      </a:lnTo>
                      <a:lnTo>
                        <a:pt x="157" y="106"/>
                      </a:lnTo>
                      <a:lnTo>
                        <a:pt x="163" y="104"/>
                      </a:lnTo>
                      <a:lnTo>
                        <a:pt x="168" y="102"/>
                      </a:lnTo>
                      <a:lnTo>
                        <a:pt x="171" y="98"/>
                      </a:lnTo>
                      <a:lnTo>
                        <a:pt x="174" y="93"/>
                      </a:lnTo>
                      <a:lnTo>
                        <a:pt x="174" y="91"/>
                      </a:lnTo>
                      <a:lnTo>
                        <a:pt x="174" y="85"/>
                      </a:lnTo>
                      <a:lnTo>
                        <a:pt x="171" y="80"/>
                      </a:lnTo>
                      <a:lnTo>
                        <a:pt x="166" y="78"/>
                      </a:lnTo>
                      <a:lnTo>
                        <a:pt x="160" y="78"/>
                      </a:lnTo>
                      <a:lnTo>
                        <a:pt x="154" y="78"/>
                      </a:lnTo>
                      <a:lnTo>
                        <a:pt x="149" y="80"/>
                      </a:lnTo>
                      <a:lnTo>
                        <a:pt x="146" y="82"/>
                      </a:lnTo>
                      <a:lnTo>
                        <a:pt x="140" y="87"/>
                      </a:lnTo>
                      <a:lnTo>
                        <a:pt x="138" y="8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21" name="Freeform 18"/>
                <p:cNvSpPr>
                  <a:spLocks noEditPoints="1"/>
                </p:cNvSpPr>
                <p:nvPr/>
              </p:nvSpPr>
              <p:spPr bwMode="auto">
                <a:xfrm>
                  <a:off x="1404" y="1592"/>
                  <a:ext cx="186" cy="147"/>
                </a:xfrm>
                <a:custGeom>
                  <a:avLst/>
                  <a:gdLst>
                    <a:gd name="T0" fmla="*/ 113 w 186"/>
                    <a:gd name="T1" fmla="*/ 126 h 147"/>
                    <a:gd name="T2" fmla="*/ 113 w 186"/>
                    <a:gd name="T3" fmla="*/ 136 h 147"/>
                    <a:gd name="T4" fmla="*/ 118 w 186"/>
                    <a:gd name="T5" fmla="*/ 141 h 147"/>
                    <a:gd name="T6" fmla="*/ 132 w 186"/>
                    <a:gd name="T7" fmla="*/ 143 h 147"/>
                    <a:gd name="T8" fmla="*/ 68 w 186"/>
                    <a:gd name="T9" fmla="*/ 147 h 147"/>
                    <a:gd name="T10" fmla="*/ 71 w 186"/>
                    <a:gd name="T11" fmla="*/ 143 h 147"/>
                    <a:gd name="T12" fmla="*/ 82 w 186"/>
                    <a:gd name="T13" fmla="*/ 141 h 147"/>
                    <a:gd name="T14" fmla="*/ 87 w 186"/>
                    <a:gd name="T15" fmla="*/ 136 h 147"/>
                    <a:gd name="T16" fmla="*/ 90 w 186"/>
                    <a:gd name="T17" fmla="*/ 126 h 147"/>
                    <a:gd name="T18" fmla="*/ 76 w 186"/>
                    <a:gd name="T19" fmla="*/ 93 h 147"/>
                    <a:gd name="T20" fmla="*/ 57 w 186"/>
                    <a:gd name="T21" fmla="*/ 102 h 147"/>
                    <a:gd name="T22" fmla="*/ 40 w 186"/>
                    <a:gd name="T23" fmla="*/ 102 h 147"/>
                    <a:gd name="T24" fmla="*/ 23 w 186"/>
                    <a:gd name="T25" fmla="*/ 95 h 147"/>
                    <a:gd name="T26" fmla="*/ 9 w 186"/>
                    <a:gd name="T27" fmla="*/ 85 h 147"/>
                    <a:gd name="T28" fmla="*/ 3 w 186"/>
                    <a:gd name="T29" fmla="*/ 67 h 147"/>
                    <a:gd name="T30" fmla="*/ 3 w 186"/>
                    <a:gd name="T31" fmla="*/ 46 h 147"/>
                    <a:gd name="T32" fmla="*/ 12 w 186"/>
                    <a:gd name="T33" fmla="*/ 24 h 147"/>
                    <a:gd name="T34" fmla="*/ 29 w 186"/>
                    <a:gd name="T35" fmla="*/ 9 h 147"/>
                    <a:gd name="T36" fmla="*/ 54 w 186"/>
                    <a:gd name="T37" fmla="*/ 2 h 147"/>
                    <a:gd name="T38" fmla="*/ 73 w 186"/>
                    <a:gd name="T39" fmla="*/ 2 h 147"/>
                    <a:gd name="T40" fmla="*/ 87 w 186"/>
                    <a:gd name="T41" fmla="*/ 5 h 147"/>
                    <a:gd name="T42" fmla="*/ 99 w 186"/>
                    <a:gd name="T43" fmla="*/ 5 h 147"/>
                    <a:gd name="T44" fmla="*/ 113 w 186"/>
                    <a:gd name="T45" fmla="*/ 0 h 147"/>
                    <a:gd name="T46" fmla="*/ 90 w 186"/>
                    <a:gd name="T47" fmla="*/ 33 h 147"/>
                    <a:gd name="T48" fmla="*/ 87 w 186"/>
                    <a:gd name="T49" fmla="*/ 20 h 147"/>
                    <a:gd name="T50" fmla="*/ 76 w 186"/>
                    <a:gd name="T51" fmla="*/ 11 h 147"/>
                    <a:gd name="T52" fmla="*/ 62 w 186"/>
                    <a:gd name="T53" fmla="*/ 9 h 147"/>
                    <a:gd name="T54" fmla="*/ 48 w 186"/>
                    <a:gd name="T55" fmla="*/ 11 h 147"/>
                    <a:gd name="T56" fmla="*/ 34 w 186"/>
                    <a:gd name="T57" fmla="*/ 18 h 147"/>
                    <a:gd name="T58" fmla="*/ 26 w 186"/>
                    <a:gd name="T59" fmla="*/ 31 h 147"/>
                    <a:gd name="T60" fmla="*/ 23 w 186"/>
                    <a:gd name="T61" fmla="*/ 48 h 147"/>
                    <a:gd name="T62" fmla="*/ 26 w 186"/>
                    <a:gd name="T63" fmla="*/ 65 h 147"/>
                    <a:gd name="T64" fmla="*/ 34 w 186"/>
                    <a:gd name="T65" fmla="*/ 78 h 147"/>
                    <a:gd name="T66" fmla="*/ 48 w 186"/>
                    <a:gd name="T67" fmla="*/ 87 h 147"/>
                    <a:gd name="T68" fmla="*/ 62 w 186"/>
                    <a:gd name="T69" fmla="*/ 89 h 147"/>
                    <a:gd name="T70" fmla="*/ 76 w 186"/>
                    <a:gd name="T71" fmla="*/ 87 h 147"/>
                    <a:gd name="T72" fmla="*/ 90 w 186"/>
                    <a:gd name="T73" fmla="*/ 78 h 147"/>
                    <a:gd name="T74" fmla="*/ 172 w 186"/>
                    <a:gd name="T75" fmla="*/ 72 h 147"/>
                    <a:gd name="T76" fmla="*/ 175 w 186"/>
                    <a:gd name="T77" fmla="*/ 132 h 147"/>
                    <a:gd name="T78" fmla="*/ 175 w 186"/>
                    <a:gd name="T79" fmla="*/ 139 h 147"/>
                    <a:gd name="T80" fmla="*/ 177 w 186"/>
                    <a:gd name="T81" fmla="*/ 141 h 147"/>
                    <a:gd name="T82" fmla="*/ 186 w 186"/>
                    <a:gd name="T83" fmla="*/ 141 h 147"/>
                    <a:gd name="T84" fmla="*/ 149 w 186"/>
                    <a:gd name="T85" fmla="*/ 143 h 147"/>
                    <a:gd name="T86" fmla="*/ 155 w 186"/>
                    <a:gd name="T87" fmla="*/ 141 h 147"/>
                    <a:gd name="T88" fmla="*/ 160 w 186"/>
                    <a:gd name="T89" fmla="*/ 141 h 147"/>
                    <a:gd name="T90" fmla="*/ 160 w 186"/>
                    <a:gd name="T91" fmla="*/ 136 h 147"/>
                    <a:gd name="T92" fmla="*/ 163 w 186"/>
                    <a:gd name="T93" fmla="*/ 93 h 147"/>
                    <a:gd name="T94" fmla="*/ 160 w 186"/>
                    <a:gd name="T95" fmla="*/ 82 h 147"/>
                    <a:gd name="T96" fmla="*/ 160 w 186"/>
                    <a:gd name="T97" fmla="*/ 80 h 147"/>
                    <a:gd name="T98" fmla="*/ 158 w 186"/>
                    <a:gd name="T99" fmla="*/ 80 h 147"/>
                    <a:gd name="T100" fmla="*/ 149 w 186"/>
                    <a:gd name="T101" fmla="*/ 8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6" h="147">
                      <a:moveTo>
                        <a:pt x="113" y="0"/>
                      </a:moveTo>
                      <a:lnTo>
                        <a:pt x="113" y="126"/>
                      </a:lnTo>
                      <a:lnTo>
                        <a:pt x="113" y="132"/>
                      </a:lnTo>
                      <a:lnTo>
                        <a:pt x="113" y="136"/>
                      </a:lnTo>
                      <a:lnTo>
                        <a:pt x="116" y="139"/>
                      </a:lnTo>
                      <a:lnTo>
                        <a:pt x="118" y="141"/>
                      </a:lnTo>
                      <a:lnTo>
                        <a:pt x="124" y="143"/>
                      </a:lnTo>
                      <a:lnTo>
                        <a:pt x="132" y="143"/>
                      </a:lnTo>
                      <a:lnTo>
                        <a:pt x="132" y="147"/>
                      </a:lnTo>
                      <a:lnTo>
                        <a:pt x="68" y="147"/>
                      </a:lnTo>
                      <a:lnTo>
                        <a:pt x="68" y="143"/>
                      </a:lnTo>
                      <a:lnTo>
                        <a:pt x="71" y="143"/>
                      </a:lnTo>
                      <a:lnTo>
                        <a:pt x="79" y="143"/>
                      </a:lnTo>
                      <a:lnTo>
                        <a:pt x="82" y="141"/>
                      </a:lnTo>
                      <a:lnTo>
                        <a:pt x="85" y="139"/>
                      </a:lnTo>
                      <a:lnTo>
                        <a:pt x="87" y="136"/>
                      </a:lnTo>
                      <a:lnTo>
                        <a:pt x="87" y="132"/>
                      </a:lnTo>
                      <a:lnTo>
                        <a:pt x="90" y="126"/>
                      </a:lnTo>
                      <a:lnTo>
                        <a:pt x="90" y="85"/>
                      </a:lnTo>
                      <a:lnTo>
                        <a:pt x="76" y="93"/>
                      </a:lnTo>
                      <a:lnTo>
                        <a:pt x="68" y="100"/>
                      </a:lnTo>
                      <a:lnTo>
                        <a:pt x="57" y="102"/>
                      </a:lnTo>
                      <a:lnTo>
                        <a:pt x="48" y="104"/>
                      </a:lnTo>
                      <a:lnTo>
                        <a:pt x="40" y="102"/>
                      </a:lnTo>
                      <a:lnTo>
                        <a:pt x="31" y="100"/>
                      </a:lnTo>
                      <a:lnTo>
                        <a:pt x="23" y="95"/>
                      </a:lnTo>
                      <a:lnTo>
                        <a:pt x="14" y="91"/>
                      </a:lnTo>
                      <a:lnTo>
                        <a:pt x="9" y="85"/>
                      </a:lnTo>
                      <a:lnTo>
                        <a:pt x="3" y="76"/>
                      </a:lnTo>
                      <a:lnTo>
                        <a:pt x="3" y="67"/>
                      </a:lnTo>
                      <a:lnTo>
                        <a:pt x="0" y="56"/>
                      </a:lnTo>
                      <a:lnTo>
                        <a:pt x="3" y="46"/>
                      </a:lnTo>
                      <a:lnTo>
                        <a:pt x="6" y="35"/>
                      </a:lnTo>
                      <a:lnTo>
                        <a:pt x="12" y="24"/>
                      </a:lnTo>
                      <a:lnTo>
                        <a:pt x="20" y="18"/>
                      </a:lnTo>
                      <a:lnTo>
                        <a:pt x="29" y="9"/>
                      </a:lnTo>
                      <a:lnTo>
                        <a:pt x="40" y="5"/>
                      </a:lnTo>
                      <a:lnTo>
                        <a:pt x="54" y="2"/>
                      </a:lnTo>
                      <a:lnTo>
                        <a:pt x="65" y="0"/>
                      </a:lnTo>
                      <a:lnTo>
                        <a:pt x="73" y="2"/>
                      </a:lnTo>
                      <a:lnTo>
                        <a:pt x="79" y="2"/>
                      </a:lnTo>
                      <a:lnTo>
                        <a:pt x="87" y="5"/>
                      </a:lnTo>
                      <a:lnTo>
                        <a:pt x="93" y="9"/>
                      </a:lnTo>
                      <a:lnTo>
                        <a:pt x="99" y="5"/>
                      </a:lnTo>
                      <a:lnTo>
                        <a:pt x="107" y="0"/>
                      </a:lnTo>
                      <a:lnTo>
                        <a:pt x="113" y="0"/>
                      </a:lnTo>
                      <a:close/>
                      <a:moveTo>
                        <a:pt x="90" y="78"/>
                      </a:moveTo>
                      <a:lnTo>
                        <a:pt x="90" y="33"/>
                      </a:lnTo>
                      <a:lnTo>
                        <a:pt x="87" y="24"/>
                      </a:lnTo>
                      <a:lnTo>
                        <a:pt x="87" y="20"/>
                      </a:lnTo>
                      <a:lnTo>
                        <a:pt x="82" y="15"/>
                      </a:lnTo>
                      <a:lnTo>
                        <a:pt x="76" y="11"/>
                      </a:lnTo>
                      <a:lnTo>
                        <a:pt x="71" y="9"/>
                      </a:lnTo>
                      <a:lnTo>
                        <a:pt x="62" y="9"/>
                      </a:lnTo>
                      <a:lnTo>
                        <a:pt x="54" y="9"/>
                      </a:lnTo>
                      <a:lnTo>
                        <a:pt x="48" y="11"/>
                      </a:lnTo>
                      <a:lnTo>
                        <a:pt x="40" y="13"/>
                      </a:lnTo>
                      <a:lnTo>
                        <a:pt x="34" y="18"/>
                      </a:lnTo>
                      <a:lnTo>
                        <a:pt x="31" y="24"/>
                      </a:lnTo>
                      <a:lnTo>
                        <a:pt x="26" y="31"/>
                      </a:lnTo>
                      <a:lnTo>
                        <a:pt x="26" y="39"/>
                      </a:lnTo>
                      <a:lnTo>
                        <a:pt x="23" y="48"/>
                      </a:lnTo>
                      <a:lnTo>
                        <a:pt x="26" y="59"/>
                      </a:lnTo>
                      <a:lnTo>
                        <a:pt x="26" y="65"/>
                      </a:lnTo>
                      <a:lnTo>
                        <a:pt x="31" y="74"/>
                      </a:lnTo>
                      <a:lnTo>
                        <a:pt x="34" y="78"/>
                      </a:lnTo>
                      <a:lnTo>
                        <a:pt x="40" y="82"/>
                      </a:lnTo>
                      <a:lnTo>
                        <a:pt x="48" y="87"/>
                      </a:lnTo>
                      <a:lnTo>
                        <a:pt x="54" y="89"/>
                      </a:lnTo>
                      <a:lnTo>
                        <a:pt x="62" y="89"/>
                      </a:lnTo>
                      <a:lnTo>
                        <a:pt x="71" y="89"/>
                      </a:lnTo>
                      <a:lnTo>
                        <a:pt x="76" y="87"/>
                      </a:lnTo>
                      <a:lnTo>
                        <a:pt x="82" y="82"/>
                      </a:lnTo>
                      <a:lnTo>
                        <a:pt x="90" y="78"/>
                      </a:lnTo>
                      <a:close/>
                      <a:moveTo>
                        <a:pt x="149" y="80"/>
                      </a:moveTo>
                      <a:lnTo>
                        <a:pt x="172" y="72"/>
                      </a:lnTo>
                      <a:lnTo>
                        <a:pt x="175" y="72"/>
                      </a:lnTo>
                      <a:lnTo>
                        <a:pt x="175" y="132"/>
                      </a:lnTo>
                      <a:lnTo>
                        <a:pt x="175" y="136"/>
                      </a:lnTo>
                      <a:lnTo>
                        <a:pt x="175" y="139"/>
                      </a:lnTo>
                      <a:lnTo>
                        <a:pt x="175" y="141"/>
                      </a:lnTo>
                      <a:lnTo>
                        <a:pt x="177" y="141"/>
                      </a:lnTo>
                      <a:lnTo>
                        <a:pt x="180" y="141"/>
                      </a:lnTo>
                      <a:lnTo>
                        <a:pt x="186" y="141"/>
                      </a:lnTo>
                      <a:lnTo>
                        <a:pt x="186" y="143"/>
                      </a:lnTo>
                      <a:lnTo>
                        <a:pt x="149" y="143"/>
                      </a:lnTo>
                      <a:lnTo>
                        <a:pt x="149" y="141"/>
                      </a:lnTo>
                      <a:lnTo>
                        <a:pt x="155" y="141"/>
                      </a:lnTo>
                      <a:lnTo>
                        <a:pt x="158" y="141"/>
                      </a:lnTo>
                      <a:lnTo>
                        <a:pt x="160" y="141"/>
                      </a:lnTo>
                      <a:lnTo>
                        <a:pt x="160" y="139"/>
                      </a:lnTo>
                      <a:lnTo>
                        <a:pt x="160" y="136"/>
                      </a:lnTo>
                      <a:lnTo>
                        <a:pt x="163" y="132"/>
                      </a:lnTo>
                      <a:lnTo>
                        <a:pt x="163" y="93"/>
                      </a:lnTo>
                      <a:lnTo>
                        <a:pt x="163" y="87"/>
                      </a:lnTo>
                      <a:lnTo>
                        <a:pt x="160" y="82"/>
                      </a:lnTo>
                      <a:lnTo>
                        <a:pt x="160" y="80"/>
                      </a:lnTo>
                      <a:lnTo>
                        <a:pt x="160" y="80"/>
                      </a:lnTo>
                      <a:lnTo>
                        <a:pt x="158" y="80"/>
                      </a:lnTo>
                      <a:lnTo>
                        <a:pt x="158" y="80"/>
                      </a:lnTo>
                      <a:lnTo>
                        <a:pt x="155" y="80"/>
                      </a:lnTo>
                      <a:lnTo>
                        <a:pt x="149" y="80"/>
                      </a:lnTo>
                      <a:lnTo>
                        <a:pt x="149" y="8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sz="1600" dirty="0">
                    <a:latin typeface="Trebuchet MS" panose="020B0603020202020204" pitchFamily="34" charset="0"/>
                  </a:endParaRPr>
                </a:p>
              </p:txBody>
            </p:sp>
            <p:sp>
              <p:nvSpPr>
                <p:cNvPr id="22" name="Rectangle 19"/>
                <p:cNvSpPr>
                  <a:spLocks noChangeArrowheads="1"/>
                </p:cNvSpPr>
                <p:nvPr/>
              </p:nvSpPr>
              <p:spPr bwMode="auto">
                <a:xfrm>
                  <a:off x="1306" y="1117"/>
                  <a:ext cx="2920" cy="734"/>
                </a:xfrm>
                <a:prstGeom prst="rect">
                  <a:avLst/>
                </a:prstGeom>
                <a:noFill/>
                <a:ln w="4763">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grpSp>
          <p:sp>
            <p:nvSpPr>
              <p:cNvPr id="26" name="Freeform 8"/>
              <p:cNvSpPr>
                <a:spLocks/>
              </p:cNvSpPr>
              <p:nvPr/>
            </p:nvSpPr>
            <p:spPr bwMode="auto">
              <a:xfrm>
                <a:off x="2193045" y="2317236"/>
                <a:ext cx="179388" cy="174625"/>
              </a:xfrm>
              <a:custGeom>
                <a:avLst/>
                <a:gdLst>
                  <a:gd name="T0" fmla="*/ 73 w 143"/>
                  <a:gd name="T1" fmla="*/ 0 h 110"/>
                  <a:gd name="T2" fmla="*/ 87 w 143"/>
                  <a:gd name="T3" fmla="*/ 0 h 110"/>
                  <a:gd name="T4" fmla="*/ 101 w 143"/>
                  <a:gd name="T5" fmla="*/ 4 h 110"/>
                  <a:gd name="T6" fmla="*/ 112 w 143"/>
                  <a:gd name="T7" fmla="*/ 9 h 110"/>
                  <a:gd name="T8" fmla="*/ 124 w 143"/>
                  <a:gd name="T9" fmla="*/ 15 h 110"/>
                  <a:gd name="T10" fmla="*/ 132 w 143"/>
                  <a:gd name="T11" fmla="*/ 24 h 110"/>
                  <a:gd name="T12" fmla="*/ 138 w 143"/>
                  <a:gd name="T13" fmla="*/ 32 h 110"/>
                  <a:gd name="T14" fmla="*/ 143 w 143"/>
                  <a:gd name="T15" fmla="*/ 43 h 110"/>
                  <a:gd name="T16" fmla="*/ 143 w 143"/>
                  <a:gd name="T17" fmla="*/ 54 h 110"/>
                  <a:gd name="T18" fmla="*/ 143 w 143"/>
                  <a:gd name="T19" fmla="*/ 65 h 110"/>
                  <a:gd name="T20" fmla="*/ 138 w 143"/>
                  <a:gd name="T21" fmla="*/ 76 h 110"/>
                  <a:gd name="T22" fmla="*/ 132 w 143"/>
                  <a:gd name="T23" fmla="*/ 86 h 110"/>
                  <a:gd name="T24" fmla="*/ 124 w 143"/>
                  <a:gd name="T25" fmla="*/ 93 h 110"/>
                  <a:gd name="T26" fmla="*/ 112 w 143"/>
                  <a:gd name="T27" fmla="*/ 99 h 110"/>
                  <a:gd name="T28" fmla="*/ 101 w 143"/>
                  <a:gd name="T29" fmla="*/ 106 h 110"/>
                  <a:gd name="T30" fmla="*/ 87 w 143"/>
                  <a:gd name="T31" fmla="*/ 108 h 110"/>
                  <a:gd name="T32" fmla="*/ 73 w 143"/>
                  <a:gd name="T33" fmla="*/ 110 h 110"/>
                  <a:gd name="T34" fmla="*/ 59 w 143"/>
                  <a:gd name="T35" fmla="*/ 108 h 110"/>
                  <a:gd name="T36" fmla="*/ 45 w 143"/>
                  <a:gd name="T37" fmla="*/ 106 h 110"/>
                  <a:gd name="T38" fmla="*/ 31 w 143"/>
                  <a:gd name="T39" fmla="*/ 99 h 110"/>
                  <a:gd name="T40" fmla="*/ 23 w 143"/>
                  <a:gd name="T41" fmla="*/ 93 h 110"/>
                  <a:gd name="T42" fmla="*/ 14 w 143"/>
                  <a:gd name="T43" fmla="*/ 86 h 110"/>
                  <a:gd name="T44" fmla="*/ 6 w 143"/>
                  <a:gd name="T45" fmla="*/ 76 h 110"/>
                  <a:gd name="T46" fmla="*/ 3 w 143"/>
                  <a:gd name="T47" fmla="*/ 65 h 110"/>
                  <a:gd name="T48" fmla="*/ 0 w 143"/>
                  <a:gd name="T49" fmla="*/ 54 h 110"/>
                  <a:gd name="T50" fmla="*/ 3 w 143"/>
                  <a:gd name="T51" fmla="*/ 43 h 110"/>
                  <a:gd name="T52" fmla="*/ 6 w 143"/>
                  <a:gd name="T53" fmla="*/ 32 h 110"/>
                  <a:gd name="T54" fmla="*/ 14 w 143"/>
                  <a:gd name="T55" fmla="*/ 24 h 110"/>
                  <a:gd name="T56" fmla="*/ 23 w 143"/>
                  <a:gd name="T57" fmla="*/ 15 h 110"/>
                  <a:gd name="T58" fmla="*/ 31 w 143"/>
                  <a:gd name="T59" fmla="*/ 9 h 110"/>
                  <a:gd name="T60" fmla="*/ 45 w 143"/>
                  <a:gd name="T61" fmla="*/ 4 h 110"/>
                  <a:gd name="T62" fmla="*/ 59 w 143"/>
                  <a:gd name="T63" fmla="*/ 0 h 110"/>
                  <a:gd name="T64" fmla="*/ 73 w 143"/>
                  <a:gd name="T6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3" h="110">
                    <a:moveTo>
                      <a:pt x="73" y="0"/>
                    </a:moveTo>
                    <a:lnTo>
                      <a:pt x="87" y="0"/>
                    </a:lnTo>
                    <a:lnTo>
                      <a:pt x="101" y="4"/>
                    </a:lnTo>
                    <a:lnTo>
                      <a:pt x="112" y="9"/>
                    </a:lnTo>
                    <a:lnTo>
                      <a:pt x="124" y="15"/>
                    </a:lnTo>
                    <a:lnTo>
                      <a:pt x="132" y="24"/>
                    </a:lnTo>
                    <a:lnTo>
                      <a:pt x="138" y="32"/>
                    </a:lnTo>
                    <a:lnTo>
                      <a:pt x="143" y="43"/>
                    </a:lnTo>
                    <a:lnTo>
                      <a:pt x="143" y="54"/>
                    </a:lnTo>
                    <a:lnTo>
                      <a:pt x="143" y="65"/>
                    </a:lnTo>
                    <a:lnTo>
                      <a:pt x="138" y="76"/>
                    </a:lnTo>
                    <a:lnTo>
                      <a:pt x="132" y="86"/>
                    </a:lnTo>
                    <a:lnTo>
                      <a:pt x="124" y="93"/>
                    </a:lnTo>
                    <a:lnTo>
                      <a:pt x="112" y="99"/>
                    </a:lnTo>
                    <a:lnTo>
                      <a:pt x="101" y="106"/>
                    </a:lnTo>
                    <a:lnTo>
                      <a:pt x="87" y="108"/>
                    </a:lnTo>
                    <a:lnTo>
                      <a:pt x="73" y="110"/>
                    </a:lnTo>
                    <a:lnTo>
                      <a:pt x="59" y="108"/>
                    </a:lnTo>
                    <a:lnTo>
                      <a:pt x="45" y="106"/>
                    </a:lnTo>
                    <a:lnTo>
                      <a:pt x="31" y="99"/>
                    </a:lnTo>
                    <a:lnTo>
                      <a:pt x="23" y="93"/>
                    </a:lnTo>
                    <a:lnTo>
                      <a:pt x="14" y="86"/>
                    </a:lnTo>
                    <a:lnTo>
                      <a:pt x="6" y="76"/>
                    </a:lnTo>
                    <a:lnTo>
                      <a:pt x="3" y="65"/>
                    </a:lnTo>
                    <a:lnTo>
                      <a:pt x="0" y="54"/>
                    </a:lnTo>
                    <a:lnTo>
                      <a:pt x="3" y="43"/>
                    </a:lnTo>
                    <a:lnTo>
                      <a:pt x="6" y="32"/>
                    </a:lnTo>
                    <a:lnTo>
                      <a:pt x="14" y="24"/>
                    </a:lnTo>
                    <a:lnTo>
                      <a:pt x="23" y="15"/>
                    </a:lnTo>
                    <a:lnTo>
                      <a:pt x="31" y="9"/>
                    </a:lnTo>
                    <a:lnTo>
                      <a:pt x="45" y="4"/>
                    </a:lnTo>
                    <a:lnTo>
                      <a:pt x="59" y="0"/>
                    </a:lnTo>
                    <a:lnTo>
                      <a:pt x="73"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sp>
            <p:nvSpPr>
              <p:cNvPr id="27" name="Freeform 8"/>
              <p:cNvSpPr>
                <a:spLocks/>
              </p:cNvSpPr>
              <p:nvPr/>
            </p:nvSpPr>
            <p:spPr bwMode="auto">
              <a:xfrm>
                <a:off x="6035348" y="2329143"/>
                <a:ext cx="179388" cy="174625"/>
              </a:xfrm>
              <a:custGeom>
                <a:avLst/>
                <a:gdLst>
                  <a:gd name="T0" fmla="*/ 73 w 143"/>
                  <a:gd name="T1" fmla="*/ 0 h 110"/>
                  <a:gd name="T2" fmla="*/ 87 w 143"/>
                  <a:gd name="T3" fmla="*/ 0 h 110"/>
                  <a:gd name="T4" fmla="*/ 101 w 143"/>
                  <a:gd name="T5" fmla="*/ 4 h 110"/>
                  <a:gd name="T6" fmla="*/ 112 w 143"/>
                  <a:gd name="T7" fmla="*/ 9 h 110"/>
                  <a:gd name="T8" fmla="*/ 124 w 143"/>
                  <a:gd name="T9" fmla="*/ 15 h 110"/>
                  <a:gd name="T10" fmla="*/ 132 w 143"/>
                  <a:gd name="T11" fmla="*/ 24 h 110"/>
                  <a:gd name="T12" fmla="*/ 138 w 143"/>
                  <a:gd name="T13" fmla="*/ 32 h 110"/>
                  <a:gd name="T14" fmla="*/ 143 w 143"/>
                  <a:gd name="T15" fmla="*/ 43 h 110"/>
                  <a:gd name="T16" fmla="*/ 143 w 143"/>
                  <a:gd name="T17" fmla="*/ 54 h 110"/>
                  <a:gd name="T18" fmla="*/ 143 w 143"/>
                  <a:gd name="T19" fmla="*/ 65 h 110"/>
                  <a:gd name="T20" fmla="*/ 138 w 143"/>
                  <a:gd name="T21" fmla="*/ 76 h 110"/>
                  <a:gd name="T22" fmla="*/ 132 w 143"/>
                  <a:gd name="T23" fmla="*/ 86 h 110"/>
                  <a:gd name="T24" fmla="*/ 124 w 143"/>
                  <a:gd name="T25" fmla="*/ 93 h 110"/>
                  <a:gd name="T26" fmla="*/ 112 w 143"/>
                  <a:gd name="T27" fmla="*/ 99 h 110"/>
                  <a:gd name="T28" fmla="*/ 101 w 143"/>
                  <a:gd name="T29" fmla="*/ 106 h 110"/>
                  <a:gd name="T30" fmla="*/ 87 w 143"/>
                  <a:gd name="T31" fmla="*/ 108 h 110"/>
                  <a:gd name="T32" fmla="*/ 73 w 143"/>
                  <a:gd name="T33" fmla="*/ 110 h 110"/>
                  <a:gd name="T34" fmla="*/ 59 w 143"/>
                  <a:gd name="T35" fmla="*/ 108 h 110"/>
                  <a:gd name="T36" fmla="*/ 45 w 143"/>
                  <a:gd name="T37" fmla="*/ 106 h 110"/>
                  <a:gd name="T38" fmla="*/ 31 w 143"/>
                  <a:gd name="T39" fmla="*/ 99 h 110"/>
                  <a:gd name="T40" fmla="*/ 23 w 143"/>
                  <a:gd name="T41" fmla="*/ 93 h 110"/>
                  <a:gd name="T42" fmla="*/ 14 w 143"/>
                  <a:gd name="T43" fmla="*/ 86 h 110"/>
                  <a:gd name="T44" fmla="*/ 6 w 143"/>
                  <a:gd name="T45" fmla="*/ 76 h 110"/>
                  <a:gd name="T46" fmla="*/ 3 w 143"/>
                  <a:gd name="T47" fmla="*/ 65 h 110"/>
                  <a:gd name="T48" fmla="*/ 0 w 143"/>
                  <a:gd name="T49" fmla="*/ 54 h 110"/>
                  <a:gd name="T50" fmla="*/ 3 w 143"/>
                  <a:gd name="T51" fmla="*/ 43 h 110"/>
                  <a:gd name="T52" fmla="*/ 6 w 143"/>
                  <a:gd name="T53" fmla="*/ 32 h 110"/>
                  <a:gd name="T54" fmla="*/ 14 w 143"/>
                  <a:gd name="T55" fmla="*/ 24 h 110"/>
                  <a:gd name="T56" fmla="*/ 23 w 143"/>
                  <a:gd name="T57" fmla="*/ 15 h 110"/>
                  <a:gd name="T58" fmla="*/ 31 w 143"/>
                  <a:gd name="T59" fmla="*/ 9 h 110"/>
                  <a:gd name="T60" fmla="*/ 45 w 143"/>
                  <a:gd name="T61" fmla="*/ 4 h 110"/>
                  <a:gd name="T62" fmla="*/ 59 w 143"/>
                  <a:gd name="T63" fmla="*/ 0 h 110"/>
                  <a:gd name="T64" fmla="*/ 73 w 143"/>
                  <a:gd name="T6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3" h="110">
                    <a:moveTo>
                      <a:pt x="73" y="0"/>
                    </a:moveTo>
                    <a:lnTo>
                      <a:pt x="87" y="0"/>
                    </a:lnTo>
                    <a:lnTo>
                      <a:pt x="101" y="4"/>
                    </a:lnTo>
                    <a:lnTo>
                      <a:pt x="112" y="9"/>
                    </a:lnTo>
                    <a:lnTo>
                      <a:pt x="124" y="15"/>
                    </a:lnTo>
                    <a:lnTo>
                      <a:pt x="132" y="24"/>
                    </a:lnTo>
                    <a:lnTo>
                      <a:pt x="138" y="32"/>
                    </a:lnTo>
                    <a:lnTo>
                      <a:pt x="143" y="43"/>
                    </a:lnTo>
                    <a:lnTo>
                      <a:pt x="143" y="54"/>
                    </a:lnTo>
                    <a:lnTo>
                      <a:pt x="143" y="65"/>
                    </a:lnTo>
                    <a:lnTo>
                      <a:pt x="138" y="76"/>
                    </a:lnTo>
                    <a:lnTo>
                      <a:pt x="132" y="86"/>
                    </a:lnTo>
                    <a:lnTo>
                      <a:pt x="124" y="93"/>
                    </a:lnTo>
                    <a:lnTo>
                      <a:pt x="112" y="99"/>
                    </a:lnTo>
                    <a:lnTo>
                      <a:pt x="101" y="106"/>
                    </a:lnTo>
                    <a:lnTo>
                      <a:pt x="87" y="108"/>
                    </a:lnTo>
                    <a:lnTo>
                      <a:pt x="73" y="110"/>
                    </a:lnTo>
                    <a:lnTo>
                      <a:pt x="59" y="108"/>
                    </a:lnTo>
                    <a:lnTo>
                      <a:pt x="45" y="106"/>
                    </a:lnTo>
                    <a:lnTo>
                      <a:pt x="31" y="99"/>
                    </a:lnTo>
                    <a:lnTo>
                      <a:pt x="23" y="93"/>
                    </a:lnTo>
                    <a:lnTo>
                      <a:pt x="14" y="86"/>
                    </a:lnTo>
                    <a:lnTo>
                      <a:pt x="6" y="76"/>
                    </a:lnTo>
                    <a:lnTo>
                      <a:pt x="3" y="65"/>
                    </a:lnTo>
                    <a:lnTo>
                      <a:pt x="0" y="54"/>
                    </a:lnTo>
                    <a:lnTo>
                      <a:pt x="3" y="43"/>
                    </a:lnTo>
                    <a:lnTo>
                      <a:pt x="6" y="32"/>
                    </a:lnTo>
                    <a:lnTo>
                      <a:pt x="14" y="24"/>
                    </a:lnTo>
                    <a:lnTo>
                      <a:pt x="23" y="15"/>
                    </a:lnTo>
                    <a:lnTo>
                      <a:pt x="31" y="9"/>
                    </a:lnTo>
                    <a:lnTo>
                      <a:pt x="45" y="4"/>
                    </a:lnTo>
                    <a:lnTo>
                      <a:pt x="59" y="0"/>
                    </a:lnTo>
                    <a:lnTo>
                      <a:pt x="73"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l-GR"/>
              </a:p>
            </p:txBody>
          </p:sp>
        </p:grpSp>
        <p:sp>
          <p:nvSpPr>
            <p:cNvPr id="30" name="Rectangle 5"/>
            <p:cNvSpPr>
              <a:spLocks noChangeArrowheads="1"/>
            </p:cNvSpPr>
            <p:nvPr/>
          </p:nvSpPr>
          <p:spPr bwMode="auto">
            <a:xfrm rot="10800000" flipV="1">
              <a:off x="1043608" y="104600"/>
              <a:ext cx="7056784"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a:lnSpc>
                  <a:spcPct val="150000"/>
                </a:lnSpc>
              </a:pPr>
              <a:r>
                <a:rPr lang="el-GR" altLang="el-GR" sz="2000" b="1" dirty="0">
                  <a:latin typeface="Trebuchet MS" panose="020B0603020202020204" pitchFamily="34" charset="0"/>
                </a:rPr>
                <a:t>3. </a:t>
              </a:r>
              <a:r>
                <a:rPr lang="el-GR" altLang="el-GR" sz="2000" dirty="0" smtClean="0">
                  <a:latin typeface="Trebuchet MS" panose="020B0603020202020204" pitchFamily="34" charset="0"/>
                  <a:cs typeface="Times New Roman" pitchFamily="18" charset="0"/>
                </a:rPr>
                <a:t>Τρία </a:t>
              </a:r>
              <a:r>
                <a:rPr lang="el-GR" altLang="el-GR" sz="2000" dirty="0">
                  <a:latin typeface="Trebuchet MS" panose="020B0603020202020204" pitchFamily="34" charset="0"/>
                  <a:cs typeface="Times New Roman" pitchFamily="18" charset="0"/>
                </a:rPr>
                <a:t>ίσα θετικά σημειακά φορτία </a:t>
              </a:r>
              <a:r>
                <a:rPr lang="el-GR" altLang="el-GR" sz="2000" i="1" dirty="0" smtClean="0">
                  <a:latin typeface="Trebuchet MS" panose="020B0603020202020204" pitchFamily="34" charset="0"/>
                  <a:cs typeface="Times New Roman" pitchFamily="18" charset="0"/>
                </a:rPr>
                <a:t>q</a:t>
              </a:r>
              <a:r>
                <a:rPr lang="el-GR" altLang="el-GR" sz="2000" baseline="-30000" dirty="0" smtClean="0">
                  <a:latin typeface="Trebuchet MS" panose="020B0603020202020204" pitchFamily="34" charset="0"/>
                  <a:cs typeface="Times New Roman" pitchFamily="18" charset="0"/>
                </a:rPr>
                <a:t>1</a:t>
              </a:r>
              <a:r>
                <a:rPr lang="el-GR" altLang="el-GR" sz="2000" dirty="0">
                  <a:latin typeface="Trebuchet MS" panose="020B0603020202020204" pitchFamily="34" charset="0"/>
                  <a:cs typeface="Times New Roman" pitchFamily="18" charset="0"/>
                </a:rPr>
                <a:t>, </a:t>
              </a:r>
              <a:r>
                <a:rPr lang="el-GR" altLang="el-GR" sz="2000" i="1" dirty="0">
                  <a:latin typeface="Trebuchet MS" panose="020B0603020202020204" pitchFamily="34" charset="0"/>
                  <a:cs typeface="Times New Roman" pitchFamily="18" charset="0"/>
                </a:rPr>
                <a:t>q</a:t>
              </a:r>
              <a:r>
                <a:rPr lang="el-GR" altLang="el-GR" sz="2000" baseline="-30000" dirty="0">
                  <a:latin typeface="Trebuchet MS" panose="020B0603020202020204" pitchFamily="34" charset="0"/>
                  <a:cs typeface="Times New Roman" pitchFamily="18" charset="0"/>
                </a:rPr>
                <a:t>2</a:t>
              </a:r>
              <a:r>
                <a:rPr lang="el-GR" altLang="el-GR" sz="2000" dirty="0">
                  <a:latin typeface="Trebuchet MS" panose="020B0603020202020204" pitchFamily="34" charset="0"/>
                  <a:cs typeface="Times New Roman" pitchFamily="18" charset="0"/>
                </a:rPr>
                <a:t> και </a:t>
              </a:r>
              <a:r>
                <a:rPr lang="el-GR" altLang="el-GR" sz="2000" i="1" dirty="0" smtClean="0">
                  <a:latin typeface="Trebuchet MS" panose="020B0603020202020204" pitchFamily="34" charset="0"/>
                  <a:cs typeface="Times New Roman" pitchFamily="18" charset="0"/>
                </a:rPr>
                <a:t>q</a:t>
              </a:r>
              <a:r>
                <a:rPr lang="el-GR" altLang="el-GR" sz="2000" baseline="-30000" dirty="0" smtClean="0">
                  <a:latin typeface="Trebuchet MS" panose="020B0603020202020204" pitchFamily="34" charset="0"/>
                  <a:cs typeface="Times New Roman" pitchFamily="18" charset="0"/>
                </a:rPr>
                <a:t>3</a:t>
              </a:r>
              <a:r>
                <a:rPr lang="el-GR" altLang="el-GR" sz="2000" dirty="0" smtClean="0">
                  <a:latin typeface="Trebuchet MS" panose="020B0603020202020204" pitchFamily="34" charset="0"/>
                  <a:cs typeface="Times New Roman" pitchFamily="18" charset="0"/>
                </a:rPr>
                <a:t> </a:t>
              </a:r>
              <a:r>
                <a:rPr lang="el-GR" altLang="el-GR" sz="2000" dirty="0">
                  <a:latin typeface="Trebuchet MS" panose="020B0603020202020204" pitchFamily="34" charset="0"/>
                  <a:cs typeface="Times New Roman" pitchFamily="18" charset="0"/>
                </a:rPr>
                <a:t>βρίσκονται στα σημεία Α, Μ, Β ευθύγραμμου τμήματος ΑΒ. Το φορτίο </a:t>
              </a:r>
              <a:r>
                <a:rPr lang="el-GR" altLang="el-GR" sz="2000" i="1" dirty="0">
                  <a:latin typeface="Trebuchet MS" panose="020B0603020202020204" pitchFamily="34" charset="0"/>
                  <a:cs typeface="Times New Roman" pitchFamily="18" charset="0"/>
                </a:rPr>
                <a:t>q</a:t>
              </a:r>
              <a:r>
                <a:rPr lang="el-GR" altLang="el-GR" sz="2000" baseline="-30000" dirty="0">
                  <a:latin typeface="Trebuchet MS" panose="020B0603020202020204" pitchFamily="34" charset="0"/>
                  <a:cs typeface="Times New Roman" pitchFamily="18" charset="0"/>
                </a:rPr>
                <a:t>2</a:t>
              </a:r>
              <a:r>
                <a:rPr lang="el-GR" altLang="el-GR" sz="2000" dirty="0">
                  <a:latin typeface="Trebuchet MS" panose="020B0603020202020204" pitchFamily="34" charset="0"/>
                  <a:cs typeface="Times New Roman" pitchFamily="18" charset="0"/>
                </a:rPr>
                <a:t> βρίσκεται στο μέσο Μ του ΑΒ. Το μέτρο της δύναμης που ασκείται </a:t>
              </a:r>
              <a:r>
                <a:rPr lang="el-GR" altLang="el-GR" sz="2000" dirty="0">
                  <a:latin typeface="Trebuchet MS" panose="020B0603020202020204" pitchFamily="34" charset="0"/>
                </a:rPr>
                <a:t>στο φορτίο  </a:t>
              </a:r>
              <a:r>
                <a:rPr lang="el-GR" altLang="el-GR" sz="2000" i="1" dirty="0">
                  <a:latin typeface="Trebuchet MS" panose="020B0603020202020204" pitchFamily="34" charset="0"/>
                </a:rPr>
                <a:t>q</a:t>
              </a:r>
              <a:r>
                <a:rPr lang="el-GR" altLang="el-GR" sz="2000" baseline="-25000" dirty="0">
                  <a:latin typeface="Trebuchet MS" panose="020B0603020202020204" pitchFamily="34" charset="0"/>
                </a:rPr>
                <a:t>2</a:t>
              </a:r>
              <a:r>
                <a:rPr lang="el-GR" altLang="el-GR" sz="2000" b="1" baseline="-25000" dirty="0">
                  <a:latin typeface="Trebuchet MS" panose="020B0603020202020204" pitchFamily="34" charset="0"/>
                </a:rPr>
                <a:t> </a:t>
              </a:r>
              <a:r>
                <a:rPr lang="el-GR" altLang="el-GR" sz="2000" dirty="0">
                  <a:latin typeface="Trebuchet MS" panose="020B0603020202020204" pitchFamily="34" charset="0"/>
                </a:rPr>
                <a:t> από το  </a:t>
              </a:r>
              <a:r>
                <a:rPr lang="el-GR" altLang="el-GR" sz="2000" i="1" dirty="0">
                  <a:latin typeface="Trebuchet MS" panose="020B0603020202020204" pitchFamily="34" charset="0"/>
                </a:rPr>
                <a:t>q</a:t>
              </a:r>
              <a:r>
                <a:rPr lang="el-GR" altLang="el-GR" sz="2000" baseline="-25000" dirty="0">
                  <a:latin typeface="Trebuchet MS" panose="020B0603020202020204" pitchFamily="34" charset="0"/>
                </a:rPr>
                <a:t>3  </a:t>
              </a:r>
              <a:r>
                <a:rPr lang="el-GR" altLang="el-GR" sz="2000" dirty="0">
                  <a:latin typeface="Trebuchet MS" panose="020B0603020202020204" pitchFamily="34" charset="0"/>
                </a:rPr>
                <a:t>είναι  </a:t>
              </a:r>
              <a:r>
                <a:rPr lang="el-GR" altLang="el-GR" sz="2000" i="1" dirty="0">
                  <a:latin typeface="Trebuchet MS" panose="020B0603020202020204" pitchFamily="34" charset="0"/>
                </a:rPr>
                <a:t>F</a:t>
              </a:r>
              <a:r>
                <a:rPr lang="el-GR" altLang="el-GR" sz="2000" dirty="0">
                  <a:latin typeface="Trebuchet MS" panose="020B0603020202020204" pitchFamily="34" charset="0"/>
                </a:rPr>
                <a:t>. </a:t>
              </a:r>
              <a:endParaRPr lang="en-US" altLang="el-GR" sz="2000" dirty="0" smtClean="0">
                <a:latin typeface="Trebuchet MS" panose="020B0603020202020204" pitchFamily="34" charset="0"/>
              </a:endParaRPr>
            </a:p>
            <a:p>
              <a:pPr algn="just">
                <a:lnSpc>
                  <a:spcPct val="150000"/>
                </a:lnSpc>
              </a:pPr>
              <a:endParaRPr lang="en-US" altLang="el-GR" sz="2000" dirty="0">
                <a:latin typeface="Trebuchet MS" panose="020B0603020202020204" pitchFamily="34" charset="0"/>
              </a:endParaRPr>
            </a:p>
            <a:p>
              <a:pPr algn="just">
                <a:lnSpc>
                  <a:spcPct val="150000"/>
                </a:lnSpc>
              </a:pPr>
              <a:endParaRPr lang="en-US" altLang="el-GR" sz="2000" dirty="0" smtClean="0">
                <a:latin typeface="Trebuchet MS" panose="020B0603020202020204" pitchFamily="34" charset="0"/>
                <a:cs typeface="Times New Roman" pitchFamily="18" charset="0"/>
              </a:endParaRPr>
            </a:p>
            <a:p>
              <a:pPr algn="just">
                <a:lnSpc>
                  <a:spcPct val="150000"/>
                </a:lnSpc>
              </a:pPr>
              <a:endParaRPr lang="el-GR" altLang="el-GR" sz="2000" dirty="0" smtClean="0">
                <a:latin typeface="Trebuchet MS" panose="020B0603020202020204" pitchFamily="34" charset="0"/>
                <a:cs typeface="Times New Roman" pitchFamily="18" charset="0"/>
              </a:endParaRPr>
            </a:p>
            <a:p>
              <a:pPr algn="just">
                <a:lnSpc>
                  <a:spcPct val="150000"/>
                </a:lnSpc>
              </a:pPr>
              <a:r>
                <a:rPr lang="en-US" altLang="el-GR" sz="2000" dirty="0" err="1" smtClean="0">
                  <a:latin typeface="Trebuchet MS" panose="020B0603020202020204" pitchFamily="34" charset="0"/>
                  <a:cs typeface="Times New Roman" pitchFamily="18" charset="0"/>
                </a:rPr>
                <a:t>Το</a:t>
              </a:r>
              <a:r>
                <a:rPr lang="en-US" altLang="el-GR" sz="2000" dirty="0" smtClean="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μέτρο</a:t>
              </a:r>
              <a:r>
                <a:rPr lang="en-US" altLang="el-GR" sz="2000"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της</a:t>
              </a:r>
              <a:r>
                <a:rPr lang="en-US" altLang="el-GR" sz="2000"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συνολικής</a:t>
              </a:r>
              <a:r>
                <a:rPr lang="en-US" altLang="el-GR" sz="2000" dirty="0">
                  <a:latin typeface="Trebuchet MS" panose="020B0603020202020204" pitchFamily="34" charset="0"/>
                  <a:cs typeface="Times New Roman" pitchFamily="18" charset="0"/>
                </a:rPr>
                <a:t> </a:t>
              </a:r>
              <a:r>
                <a:rPr lang="en-US" altLang="el-GR" sz="2000" dirty="0" err="1">
                  <a:latin typeface="Trebuchet MS" panose="020B0603020202020204" pitchFamily="34" charset="0"/>
                  <a:cs typeface="Times New Roman" pitchFamily="18" charset="0"/>
                </a:rPr>
                <a:t>δύν</a:t>
              </a:r>
              <a:r>
                <a:rPr lang="en-US" altLang="el-GR" sz="2000" dirty="0">
                  <a:latin typeface="Trebuchet MS" panose="020B0603020202020204" pitchFamily="34" charset="0"/>
                  <a:cs typeface="Times New Roman" pitchFamily="18" charset="0"/>
                </a:rPr>
                <a:t>αμης που ασκείται στο </a:t>
              </a:r>
              <a:r>
                <a:rPr lang="en-US" altLang="el-GR" sz="2000" i="1" dirty="0">
                  <a:latin typeface="Trebuchet MS" panose="020B0603020202020204" pitchFamily="34" charset="0"/>
                  <a:cs typeface="Times New Roman" pitchFamily="18" charset="0"/>
                </a:rPr>
                <a:t>q</a:t>
              </a:r>
              <a:r>
                <a:rPr lang="en-US" altLang="el-GR" sz="2000" baseline="-30000" dirty="0">
                  <a:latin typeface="Trebuchet MS" panose="020B0603020202020204" pitchFamily="34" charset="0"/>
                  <a:cs typeface="Times New Roman" pitchFamily="18" charset="0"/>
                </a:rPr>
                <a:t>2</a:t>
              </a:r>
              <a:r>
                <a:rPr lang="en-US" altLang="el-GR" sz="2000" dirty="0">
                  <a:latin typeface="Trebuchet MS" panose="020B0603020202020204" pitchFamily="34" charset="0"/>
                  <a:cs typeface="Times New Roman" pitchFamily="18" charset="0"/>
                </a:rPr>
                <a:t> είναι:</a:t>
              </a:r>
              <a:endParaRPr lang="en-US" altLang="el-GR" sz="2000" dirty="0">
                <a:latin typeface="Trebuchet MS" panose="020B0603020202020204" pitchFamily="34" charset="0"/>
              </a:endParaRPr>
            </a:p>
            <a:p>
              <a:pPr eaLnBrk="0" hangingPunct="0">
                <a:lnSpc>
                  <a:spcPct val="150000"/>
                </a:lnSpc>
              </a:pPr>
              <a:r>
                <a:rPr lang="en-US" altLang="el-GR" sz="2000" b="1" dirty="0">
                  <a:latin typeface="Trebuchet MS" panose="020B0603020202020204" pitchFamily="34" charset="0"/>
                  <a:cs typeface="Times New Roman" pitchFamily="18" charset="0"/>
                </a:rPr>
                <a:t>α</a:t>
              </a:r>
              <a:r>
                <a:rPr lang="en-GB" altLang="el-GR" sz="2000" b="1" dirty="0">
                  <a:latin typeface="Trebuchet MS" panose="020B0603020202020204" pitchFamily="34" charset="0"/>
                  <a:cs typeface="Times New Roman" pitchFamily="18" charset="0"/>
                </a:rPr>
                <a:t>.</a:t>
              </a:r>
              <a:r>
                <a:rPr lang="en-GB" altLang="el-GR" sz="2000" dirty="0">
                  <a:latin typeface="Trebuchet MS" panose="020B0603020202020204" pitchFamily="34" charset="0"/>
                  <a:cs typeface="Times New Roman" pitchFamily="18" charset="0"/>
                </a:rPr>
                <a:t> </a:t>
              </a:r>
              <a:r>
                <a:rPr lang="el-GR" altLang="el-GR" sz="2000" dirty="0">
                  <a:latin typeface="Trebuchet MS" panose="020B0603020202020204" pitchFamily="34" charset="0"/>
                  <a:cs typeface="Times New Roman" pitchFamily="18" charset="0"/>
                </a:rPr>
                <a:t>  </a:t>
              </a:r>
              <a:r>
                <a:rPr lang="en-GB" altLang="el-GR" sz="2000" dirty="0">
                  <a:latin typeface="Trebuchet MS" panose="020B0603020202020204" pitchFamily="34" charset="0"/>
                  <a:cs typeface="Times New Roman" pitchFamily="18" charset="0"/>
                </a:rPr>
                <a:t>2</a:t>
              </a:r>
              <a:r>
                <a:rPr lang="en-GB" altLang="el-GR" sz="2000" i="1" dirty="0">
                  <a:latin typeface="Trebuchet MS" panose="020B0603020202020204" pitchFamily="34" charset="0"/>
                  <a:cs typeface="Times New Roman" pitchFamily="18" charset="0"/>
                </a:rPr>
                <a:t>F</a:t>
              </a:r>
              <a:r>
                <a:rPr lang="el-GR" altLang="el-GR" sz="2000" dirty="0">
                  <a:latin typeface="Trebuchet MS" panose="020B0603020202020204" pitchFamily="34" charset="0"/>
                  <a:cs typeface="Times New Roman" pitchFamily="18" charset="0"/>
                </a:rPr>
                <a:t>.           </a:t>
              </a:r>
              <a:r>
                <a:rPr lang="en-US" altLang="el-GR" sz="2000" dirty="0">
                  <a:latin typeface="Trebuchet MS" panose="020B0603020202020204" pitchFamily="34" charset="0"/>
                  <a:cs typeface="Times New Roman" pitchFamily="18" charset="0"/>
                </a:rPr>
                <a:t> </a:t>
              </a:r>
              <a:r>
                <a:rPr lang="en-US" altLang="el-GR" sz="2000" b="1" dirty="0" smtClean="0">
                  <a:latin typeface="Trebuchet MS" panose="020B0603020202020204" pitchFamily="34" charset="0"/>
                  <a:cs typeface="Times New Roman" pitchFamily="18" charset="0"/>
                </a:rPr>
                <a:t>β</a:t>
              </a:r>
              <a:r>
                <a:rPr lang="en-GB" altLang="el-GR" sz="2000" b="1" dirty="0">
                  <a:latin typeface="Trebuchet MS" panose="020B0603020202020204" pitchFamily="34" charset="0"/>
                  <a:cs typeface="Times New Roman" pitchFamily="18" charset="0"/>
                </a:rPr>
                <a:t>. </a:t>
              </a:r>
              <a:r>
                <a:rPr lang="el-GR" altLang="el-GR" sz="2000" b="1" dirty="0">
                  <a:latin typeface="Trebuchet MS" panose="020B0603020202020204" pitchFamily="34" charset="0"/>
                  <a:cs typeface="Times New Roman" pitchFamily="18" charset="0"/>
                </a:rPr>
                <a:t>   </a:t>
              </a:r>
              <a:r>
                <a:rPr lang="en-GB" altLang="el-GR" sz="2000" i="1" dirty="0">
                  <a:latin typeface="Trebuchet MS" panose="020B0603020202020204" pitchFamily="34" charset="0"/>
                  <a:cs typeface="Times New Roman" pitchFamily="18" charset="0"/>
                </a:rPr>
                <a:t>F</a:t>
              </a:r>
              <a:r>
                <a:rPr lang="en-US" altLang="el-GR" sz="2000" dirty="0">
                  <a:latin typeface="Trebuchet MS" panose="020B0603020202020204" pitchFamily="34" charset="0"/>
                  <a:cs typeface="Times New Roman" pitchFamily="18" charset="0"/>
                </a:rPr>
                <a:t>.</a:t>
              </a:r>
              <a:r>
                <a:rPr lang="el-GR" altLang="el-GR" sz="2000" dirty="0">
                  <a:latin typeface="Trebuchet MS" panose="020B0603020202020204" pitchFamily="34" charset="0"/>
                  <a:cs typeface="Times New Roman" pitchFamily="18" charset="0"/>
                </a:rPr>
                <a:t> </a:t>
              </a:r>
              <a:r>
                <a:rPr lang="en-US" altLang="el-GR" sz="2000" dirty="0">
                  <a:latin typeface="Trebuchet MS" panose="020B0603020202020204" pitchFamily="34" charset="0"/>
                  <a:cs typeface="Times New Roman" pitchFamily="18" charset="0"/>
                </a:rPr>
                <a:t>              </a:t>
              </a:r>
              <a:r>
                <a:rPr lang="en-US" altLang="el-GR" sz="2000" b="1" dirty="0">
                  <a:latin typeface="Trebuchet MS" panose="020B0603020202020204" pitchFamily="34" charset="0"/>
                  <a:cs typeface="Times New Roman" pitchFamily="18" charset="0"/>
                </a:rPr>
                <a:t>γ</a:t>
              </a:r>
              <a:r>
                <a:rPr lang="en-GB" altLang="el-GR" sz="2000" b="1" dirty="0">
                  <a:latin typeface="Trebuchet MS" panose="020B0603020202020204" pitchFamily="34" charset="0"/>
                  <a:cs typeface="Times New Roman" pitchFamily="18" charset="0"/>
                </a:rPr>
                <a:t>. </a:t>
              </a:r>
              <a:r>
                <a:rPr lang="el-GR" altLang="el-GR" sz="2000" b="1" dirty="0">
                  <a:latin typeface="Trebuchet MS" panose="020B0603020202020204" pitchFamily="34" charset="0"/>
                  <a:cs typeface="Times New Roman" pitchFamily="18" charset="0"/>
                </a:rPr>
                <a:t>   </a:t>
              </a:r>
              <a:r>
                <a:rPr lang="en-GB" altLang="el-GR" sz="2000" dirty="0">
                  <a:latin typeface="Trebuchet MS" panose="020B0603020202020204" pitchFamily="34" charset="0"/>
                  <a:cs typeface="Times New Roman" pitchFamily="18" charset="0"/>
                </a:rPr>
                <a:t>0</a:t>
              </a:r>
              <a:r>
                <a:rPr lang="el-GR" altLang="el-GR" sz="2000" dirty="0">
                  <a:latin typeface="Trebuchet MS" panose="020B0603020202020204" pitchFamily="34" charset="0"/>
                  <a:cs typeface="Times New Roman" pitchFamily="18" charset="0"/>
                </a:rPr>
                <a:t>.</a:t>
              </a:r>
              <a:r>
                <a:rPr lang="en-GB" altLang="el-GR" sz="2000" dirty="0">
                  <a:latin typeface="Trebuchet MS" panose="020B0603020202020204" pitchFamily="34" charset="0"/>
                  <a:cs typeface="Times New Roman" pitchFamily="18" charset="0"/>
                </a:rPr>
                <a:t>	</a:t>
              </a:r>
              <a:r>
                <a:rPr lang="el-GR" altLang="el-GR" sz="2000" dirty="0">
                  <a:latin typeface="Trebuchet MS" panose="020B0603020202020204" pitchFamily="34" charset="0"/>
                  <a:cs typeface="Times New Roman" pitchFamily="18" charset="0"/>
                </a:rPr>
                <a:t> </a:t>
              </a:r>
              <a:r>
                <a:rPr lang="en-US" altLang="el-GR" sz="2000" dirty="0">
                  <a:latin typeface="Trebuchet MS" panose="020B0603020202020204" pitchFamily="34" charset="0"/>
                  <a:cs typeface="Times New Roman" pitchFamily="18" charset="0"/>
                </a:rPr>
                <a:t>   </a:t>
              </a:r>
              <a:r>
                <a:rPr lang="el-GR" altLang="el-GR" sz="2000" dirty="0" smtClean="0">
                  <a:latin typeface="Trebuchet MS" panose="020B0603020202020204" pitchFamily="34" charset="0"/>
                  <a:cs typeface="Times New Roman" pitchFamily="18" charset="0"/>
                </a:rPr>
                <a:t>  </a:t>
              </a:r>
              <a:r>
                <a:rPr lang="en-US" altLang="el-GR" sz="2000" dirty="0" smtClean="0">
                  <a:latin typeface="Trebuchet MS" panose="020B0603020202020204" pitchFamily="34" charset="0"/>
                  <a:cs typeface="Times New Roman" pitchFamily="18" charset="0"/>
                </a:rPr>
                <a:t>  </a:t>
              </a:r>
              <a:r>
                <a:rPr lang="en-US" altLang="el-GR" sz="2000" b="1" dirty="0">
                  <a:latin typeface="Trebuchet MS" panose="020B0603020202020204" pitchFamily="34" charset="0"/>
                  <a:cs typeface="Times New Roman" pitchFamily="18" charset="0"/>
                </a:rPr>
                <a:t>δ</a:t>
              </a:r>
              <a:r>
                <a:rPr lang="en-GB" altLang="el-GR" sz="2000" b="1" dirty="0">
                  <a:latin typeface="Trebuchet MS" panose="020B0603020202020204" pitchFamily="34" charset="0"/>
                  <a:cs typeface="Times New Roman" pitchFamily="18" charset="0"/>
                </a:rPr>
                <a:t>. </a:t>
              </a:r>
              <a:r>
                <a:rPr lang="el-GR" altLang="el-GR" sz="2000" b="1" dirty="0">
                  <a:latin typeface="Trebuchet MS" panose="020B0603020202020204" pitchFamily="34" charset="0"/>
                  <a:cs typeface="Times New Roman" pitchFamily="18" charset="0"/>
                </a:rPr>
                <a:t>  </a:t>
              </a:r>
              <a:r>
                <a:rPr lang="en-US" altLang="el-GR" sz="2000" i="1" dirty="0">
                  <a:latin typeface="Trebuchet MS" panose="020B0603020202020204" pitchFamily="34" charset="0"/>
                  <a:cs typeface="Times New Roman" pitchFamily="18" charset="0"/>
                </a:rPr>
                <a:t>F</a:t>
              </a:r>
              <a:r>
                <a:rPr lang="en-US" altLang="el-GR" sz="2000" dirty="0">
                  <a:latin typeface="Trebuchet MS" panose="020B0603020202020204" pitchFamily="34" charset="0"/>
                  <a:cs typeface="Times New Roman" pitchFamily="18" charset="0"/>
                </a:rPr>
                <a:t>/2</a:t>
              </a:r>
              <a:r>
                <a:rPr lang="en-US" altLang="el-GR" sz="2000" dirty="0" smtClean="0">
                  <a:latin typeface="Trebuchet MS" panose="020B0603020202020204" pitchFamily="34" charset="0"/>
                  <a:cs typeface="Times New Roman" pitchFamily="18" charset="0"/>
                </a:rPr>
                <a:t>.</a:t>
              </a:r>
              <a:endParaRPr lang="en-GB" altLang="el-GR" sz="2000" dirty="0">
                <a:latin typeface="Trebuchet MS" panose="020B0603020202020204" pitchFamily="34" charset="0"/>
              </a:endParaRPr>
            </a:p>
          </p:txBody>
        </p:sp>
      </p:grpSp>
      <p:sp>
        <p:nvSpPr>
          <p:cNvPr id="31" name="Ορθογώνιο 30"/>
          <p:cNvSpPr/>
          <p:nvPr/>
        </p:nvSpPr>
        <p:spPr>
          <a:xfrm>
            <a:off x="943187" y="4457407"/>
            <a:ext cx="7140597" cy="1477328"/>
          </a:xfrm>
          <a:prstGeom prst="rect">
            <a:avLst/>
          </a:prstGeom>
        </p:spPr>
        <p:txBody>
          <a:bodyPr wrap="square">
            <a:spAutoFit/>
          </a:bodyPr>
          <a:lstStyle/>
          <a:p>
            <a:pPr algn="just">
              <a:lnSpc>
                <a:spcPct val="150000"/>
              </a:lnSpc>
            </a:pPr>
            <a:r>
              <a:rPr lang="en-US" sz="2000" b="1" dirty="0" smtClean="0">
                <a:latin typeface="Trebuchet MS" panose="020B0603020202020204" pitchFamily="34" charset="0"/>
              </a:rPr>
              <a:t>4</a:t>
            </a:r>
            <a:r>
              <a:rPr lang="el-GR" sz="2000" b="1" dirty="0" smtClean="0">
                <a:latin typeface="Trebuchet MS" panose="020B0603020202020204" pitchFamily="34" charset="0"/>
              </a:rPr>
              <a:t>.  </a:t>
            </a:r>
            <a:r>
              <a:rPr lang="el-GR" sz="2000" dirty="0">
                <a:latin typeface="Trebuchet MS" panose="020B0603020202020204" pitchFamily="34" charset="0"/>
              </a:rPr>
              <a:t>Φορτίο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1 </a:t>
            </a:r>
            <a:r>
              <a:rPr lang="el-GR" sz="2000" dirty="0" smtClean="0">
                <a:latin typeface="Trebuchet MS" panose="020B0603020202020204" pitchFamily="34" charset="0"/>
              </a:rPr>
              <a:t>= +</a:t>
            </a:r>
            <a:r>
              <a:rPr lang="el-GR" sz="2000" i="1" dirty="0">
                <a:latin typeface="Trebuchet MS" panose="020B0603020202020204" pitchFamily="34" charset="0"/>
              </a:rPr>
              <a:t>Q</a:t>
            </a:r>
            <a:r>
              <a:rPr lang="el-GR" sz="2000" dirty="0">
                <a:latin typeface="Trebuchet MS" panose="020B0603020202020204" pitchFamily="34" charset="0"/>
              </a:rPr>
              <a:t>  έλκει φορτίο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2 </a:t>
            </a:r>
            <a:r>
              <a:rPr lang="el-GR" sz="2000" dirty="0" smtClean="0">
                <a:latin typeface="Trebuchet MS" panose="020B0603020202020204" pitchFamily="34" charset="0"/>
              </a:rPr>
              <a:t>= -</a:t>
            </a:r>
            <a:r>
              <a:rPr lang="el-GR" sz="2000" dirty="0">
                <a:latin typeface="Trebuchet MS" panose="020B0603020202020204" pitchFamily="34" charset="0"/>
              </a:rPr>
              <a:t>3</a:t>
            </a:r>
            <a:r>
              <a:rPr lang="el-GR" sz="2000" i="1" dirty="0">
                <a:latin typeface="Trebuchet MS" panose="020B0603020202020204" pitchFamily="34" charset="0"/>
              </a:rPr>
              <a:t>Q</a:t>
            </a:r>
            <a:r>
              <a:rPr lang="el-GR" sz="2000" dirty="0">
                <a:latin typeface="Trebuchet MS" panose="020B0603020202020204" pitchFamily="34" charset="0"/>
              </a:rPr>
              <a:t>  με δύναμη μέτρου </a:t>
            </a:r>
            <a:r>
              <a:rPr lang="el-GR" sz="2000" i="1" dirty="0">
                <a:latin typeface="Trebuchet MS" panose="020B0603020202020204" pitchFamily="34" charset="0"/>
              </a:rPr>
              <a:t>F</a:t>
            </a:r>
            <a:r>
              <a:rPr lang="el-GR" sz="2000" dirty="0">
                <a:latin typeface="Trebuchet MS" panose="020B0603020202020204" pitchFamily="34" charset="0"/>
              </a:rPr>
              <a:t>. Τότε το φορτίο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 έλκει το φορτίο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1</a:t>
            </a:r>
            <a:r>
              <a:rPr lang="el-GR" sz="2000" dirty="0" smtClean="0">
                <a:latin typeface="Trebuchet MS" panose="020B0603020202020204" pitchFamily="34" charset="0"/>
              </a:rPr>
              <a:t> με </a:t>
            </a:r>
            <a:r>
              <a:rPr lang="el-GR" sz="2000" dirty="0">
                <a:latin typeface="Trebuchet MS" panose="020B0603020202020204" pitchFamily="34" charset="0"/>
              </a:rPr>
              <a:t>δύναμη μέτρου                              </a:t>
            </a:r>
          </a:p>
          <a:p>
            <a:pPr algn="just">
              <a:lnSpc>
                <a:spcPct val="150000"/>
              </a:lnSpc>
            </a:pPr>
            <a:r>
              <a:rPr lang="el-GR" sz="2000" b="1" dirty="0">
                <a:latin typeface="Trebuchet MS" panose="020B0603020202020204" pitchFamily="34" charset="0"/>
              </a:rPr>
              <a:t>α</a:t>
            </a:r>
            <a:r>
              <a:rPr lang="el-GR" sz="2000" b="1" dirty="0" smtClean="0">
                <a:latin typeface="Trebuchet MS" panose="020B0603020202020204" pitchFamily="34" charset="0"/>
              </a:rPr>
              <a:t>.  </a:t>
            </a:r>
            <a:r>
              <a:rPr lang="el-GR" sz="2000" i="1" dirty="0" smtClean="0">
                <a:latin typeface="Trebuchet MS" panose="020B0603020202020204" pitchFamily="34" charset="0"/>
              </a:rPr>
              <a:t>F</a:t>
            </a:r>
            <a:r>
              <a:rPr lang="el-GR" sz="2000" dirty="0">
                <a:latin typeface="Trebuchet MS" panose="020B0603020202020204" pitchFamily="34" charset="0"/>
              </a:rPr>
              <a:t>.                  </a:t>
            </a:r>
            <a:r>
              <a:rPr lang="el-GR" sz="2000" b="1" dirty="0" smtClean="0">
                <a:latin typeface="Trebuchet MS" panose="020B0603020202020204" pitchFamily="34" charset="0"/>
              </a:rPr>
              <a:t>β.  </a:t>
            </a:r>
            <a:r>
              <a:rPr lang="el-GR" sz="2000" dirty="0" smtClean="0">
                <a:latin typeface="Trebuchet MS" panose="020B0603020202020204" pitchFamily="34" charset="0"/>
              </a:rPr>
              <a:t>3</a:t>
            </a:r>
            <a:r>
              <a:rPr lang="el-GR" sz="2000" i="1" dirty="0" smtClean="0">
                <a:latin typeface="Trebuchet MS" panose="020B0603020202020204" pitchFamily="34" charset="0"/>
              </a:rPr>
              <a:t>F</a:t>
            </a:r>
            <a:r>
              <a:rPr lang="el-GR" sz="2000" dirty="0">
                <a:latin typeface="Trebuchet MS" panose="020B0603020202020204" pitchFamily="34" charset="0"/>
              </a:rPr>
              <a:t>.                </a:t>
            </a:r>
            <a:r>
              <a:rPr lang="el-GR" sz="2000" b="1" dirty="0">
                <a:latin typeface="Trebuchet MS" panose="020B0603020202020204" pitchFamily="34" charset="0"/>
              </a:rPr>
              <a:t> </a:t>
            </a:r>
            <a:r>
              <a:rPr lang="el-GR" sz="2000" b="1" dirty="0" smtClean="0">
                <a:latin typeface="Trebuchet MS" panose="020B0603020202020204" pitchFamily="34" charset="0"/>
              </a:rPr>
              <a:t>γ.  </a:t>
            </a:r>
            <a:r>
              <a:rPr lang="el-GR" sz="2000" dirty="0" smtClean="0">
                <a:latin typeface="Trebuchet MS" panose="020B0603020202020204" pitchFamily="34" charset="0"/>
              </a:rPr>
              <a:t>0</a:t>
            </a:r>
            <a:r>
              <a:rPr lang="el-GR" sz="2000" dirty="0">
                <a:latin typeface="Trebuchet MS" panose="020B0603020202020204" pitchFamily="34" charset="0"/>
              </a:rPr>
              <a:t>.               </a:t>
            </a:r>
            <a:r>
              <a:rPr lang="el-GR" sz="2000" b="1" dirty="0">
                <a:latin typeface="Trebuchet MS" panose="020B0603020202020204" pitchFamily="34" charset="0"/>
              </a:rPr>
              <a:t> </a:t>
            </a:r>
            <a:r>
              <a:rPr lang="el-GR" sz="2000" b="1" dirty="0" smtClean="0">
                <a:latin typeface="Trebuchet MS" panose="020B0603020202020204" pitchFamily="34" charset="0"/>
              </a:rPr>
              <a:t>δ.  </a:t>
            </a:r>
            <a:r>
              <a:rPr lang="en-US" sz="2000" i="1" dirty="0" smtClean="0">
                <a:latin typeface="Trebuchet MS" panose="020B0603020202020204" pitchFamily="34" charset="0"/>
              </a:rPr>
              <a:t>F</a:t>
            </a:r>
            <a:r>
              <a:rPr lang="en-US" sz="2000" dirty="0" smtClean="0">
                <a:latin typeface="Trebuchet MS" panose="020B0603020202020204" pitchFamily="34" charset="0"/>
              </a:rPr>
              <a:t>/3</a:t>
            </a:r>
            <a:r>
              <a:rPr lang="el-GR" sz="2000" dirty="0" smtClean="0">
                <a:latin typeface="Trebuchet MS" panose="020B0603020202020204" pitchFamily="34" charset="0"/>
              </a:rPr>
              <a:t>. </a:t>
            </a:r>
            <a:endParaRPr lang="el-GR" sz="2000" dirty="0">
              <a:latin typeface="Trebuchet MS" panose="020B0603020202020204" pitchFamily="34" charset="0"/>
            </a:endParaRPr>
          </a:p>
        </p:txBody>
      </p:sp>
      <p:sp>
        <p:nvSpPr>
          <p:cNvPr id="32" name="Έλλειψη 28"/>
          <p:cNvSpPr/>
          <p:nvPr/>
        </p:nvSpPr>
        <p:spPr>
          <a:xfrm>
            <a:off x="943187" y="5517232"/>
            <a:ext cx="432048" cy="41750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83967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1000"/>
                                        <p:tgtEl>
                                          <p:spTgt spid="25"/>
                                        </p:tgtEl>
                                      </p:cBhvr>
                                    </p:animEffect>
                                    <p:anim calcmode="lin" valueType="num">
                                      <p:cBhvr>
                                        <p:cTn id="13" dur="1000" fill="hold"/>
                                        <p:tgtEl>
                                          <p:spTgt spid="25"/>
                                        </p:tgtEl>
                                        <p:attrNameLst>
                                          <p:attrName>ppt_x</p:attrName>
                                        </p:attrNameLst>
                                      </p:cBhvr>
                                      <p:tavLst>
                                        <p:tav tm="0">
                                          <p:val>
                                            <p:strVal val="#ppt_x"/>
                                          </p:val>
                                        </p:tav>
                                        <p:tav tm="100000">
                                          <p:val>
                                            <p:strVal val="#ppt_x"/>
                                          </p:val>
                                        </p:tav>
                                      </p:tavLst>
                                    </p:anim>
                                    <p:anim calcmode="lin" valueType="num">
                                      <p:cBhvr>
                                        <p:cTn id="14"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fade">
                                      <p:cBhvr>
                                        <p:cTn id="19" dur="500"/>
                                        <p:tgtEl>
                                          <p:spTgt spid="31"/>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fade">
                                      <p:cBhvr>
                                        <p:cTn id="24" dur="1000"/>
                                        <p:tgtEl>
                                          <p:spTgt spid="32"/>
                                        </p:tgtEl>
                                      </p:cBhvr>
                                    </p:animEffect>
                                    <p:anim calcmode="lin" valueType="num">
                                      <p:cBhvr>
                                        <p:cTn id="25" dur="1000" fill="hold"/>
                                        <p:tgtEl>
                                          <p:spTgt spid="32"/>
                                        </p:tgtEl>
                                        <p:attrNameLst>
                                          <p:attrName>ppt_x</p:attrName>
                                        </p:attrNameLst>
                                      </p:cBhvr>
                                      <p:tavLst>
                                        <p:tav tm="0">
                                          <p:val>
                                            <p:strVal val="#ppt_x"/>
                                          </p:val>
                                        </p:tav>
                                        <p:tav tm="100000">
                                          <p:val>
                                            <p:strVal val="#ppt_x"/>
                                          </p:val>
                                        </p:tav>
                                      </p:tavLst>
                                    </p:anim>
                                    <p:anim calcmode="lin" valueType="num">
                                      <p:cBhvr>
                                        <p:cTn id="26"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1" grpId="0"/>
      <p:bldP spid="3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29</a:t>
            </a:fld>
            <a:endParaRPr lang="el-GR" dirty="0">
              <a:solidFill>
                <a:prstClr val="black"/>
              </a:solidFill>
            </a:endParaRPr>
          </a:p>
        </p:txBody>
      </p:sp>
      <p:sp>
        <p:nvSpPr>
          <p:cNvPr id="5" name="AutoShape 2" descr="https://photos-4.dropbox.com/t/2/AAB83lL2IdJGKwBEnD1qIN8B1PSnTAH_kYkkF95yG7gu4Q/12/74817406/jpeg/32x32/1/_/1/2/184.jpg/EOiDiDoYq4ABIAIoAg/4nDdMyakozPcfD2NNHTw4qKoxqSRCeV32AfsoVGHuIk?size=1280x960&amp;size_mode=3"/>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6" name="AutoShape 4" descr="https://photos-4.dropbox.com/t/2/AAB83lL2IdJGKwBEnD1qIN8B1PSnTAH_kYkkF95yG7gu4Q/12/74817406/jpeg/32x32/1/_/1/2/184.jpg/EOiDiDoYq4ABIAIoAg/4nDdMyakozPcfD2NNHTw4qKoxqSRCeV32AfsoVGHuIk?size=1280x960&amp;size_mode=3"/>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grpSp>
        <p:nvGrpSpPr>
          <p:cNvPr id="8" name="Ομάδα 7"/>
          <p:cNvGrpSpPr/>
          <p:nvPr/>
        </p:nvGrpSpPr>
        <p:grpSpPr>
          <a:xfrm>
            <a:off x="612775" y="404664"/>
            <a:ext cx="8136904" cy="4345741"/>
            <a:chOff x="612775" y="404664"/>
            <a:chExt cx="8136904" cy="4345741"/>
          </a:xfrm>
        </p:grpSpPr>
        <p:sp>
          <p:nvSpPr>
            <p:cNvPr id="4" name="Ορθογώνιο 3"/>
            <p:cNvSpPr/>
            <p:nvPr/>
          </p:nvSpPr>
          <p:spPr>
            <a:xfrm>
              <a:off x="612775" y="404664"/>
              <a:ext cx="7919665" cy="1477328"/>
            </a:xfrm>
            <a:prstGeom prst="rect">
              <a:avLst/>
            </a:prstGeom>
          </p:spPr>
          <p:txBody>
            <a:bodyPr wrap="square">
              <a:spAutoFit/>
            </a:bodyPr>
            <a:lstStyle/>
            <a:p>
              <a:pPr algn="just">
                <a:lnSpc>
                  <a:spcPct val="150000"/>
                </a:lnSpc>
              </a:pPr>
              <a:r>
                <a:rPr lang="el-GR" sz="2000" b="1" dirty="0" smtClean="0">
                  <a:latin typeface="Trebuchet MS" panose="020B0603020202020204" pitchFamily="34" charset="0"/>
                </a:rPr>
                <a:t>5.  </a:t>
              </a:r>
              <a:r>
                <a:rPr lang="el-GR" sz="2000" dirty="0" smtClean="0">
                  <a:latin typeface="Trebuchet MS" panose="020B0603020202020204" pitchFamily="34" charset="0"/>
                </a:rPr>
                <a:t>Ποιο </a:t>
              </a:r>
              <a:r>
                <a:rPr lang="el-GR" sz="2000" dirty="0">
                  <a:latin typeface="Trebuchet MS" panose="020B0603020202020204" pitchFamily="34" charset="0"/>
                </a:rPr>
                <a:t>από τα παρακάτω γραφήματα αντιπροσωπεύει καλύτερα την ηλεκτροστατική δύναμη μεταξύ ενός σωματιδίου άλφα (πυρήνας στοιχείου </a:t>
              </a:r>
              <a:r>
                <a:rPr lang="el-GR" sz="2000" dirty="0" err="1">
                  <a:latin typeface="Trebuchet MS" panose="020B0603020202020204" pitchFamily="34" charset="0"/>
                </a:rPr>
                <a:t>Ήλιον</a:t>
              </a:r>
              <a:r>
                <a:rPr lang="el-GR" sz="2000" dirty="0">
                  <a:latin typeface="Trebuchet MS" panose="020B0603020202020204" pitchFamily="34" charset="0"/>
                </a:rPr>
                <a:t>) με ένα αρνητικά φορτισμένο σωματίδιο; </a:t>
              </a:r>
            </a:p>
          </p:txBody>
        </p:sp>
        <p:pic>
          <p:nvPicPr>
            <p:cNvPr id="4101" name="Picture 5"/>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8800"/>
                      </a14:imgEffect>
                    </a14:imgLayer>
                  </a14:imgProps>
                </a:ext>
                <a:ext uri="{28A0092B-C50C-407E-A947-70E740481C1C}">
                  <a14:useLocalDpi xmlns:a14="http://schemas.microsoft.com/office/drawing/2010/main" val="0"/>
                </a:ext>
              </a:extLst>
            </a:blip>
            <a:srcRect/>
            <a:stretch>
              <a:fillRect/>
            </a:stretch>
          </p:blipFill>
          <p:spPr bwMode="auto">
            <a:xfrm>
              <a:off x="967081" y="2197359"/>
              <a:ext cx="7428292" cy="18379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Ορθογώνιο 6"/>
            <p:cNvSpPr/>
            <p:nvPr/>
          </p:nvSpPr>
          <p:spPr>
            <a:xfrm>
              <a:off x="612775" y="4350295"/>
              <a:ext cx="8136904" cy="400110"/>
            </a:xfrm>
            <a:prstGeom prst="rect">
              <a:avLst/>
            </a:prstGeom>
          </p:spPr>
          <p:txBody>
            <a:bodyPr wrap="square">
              <a:spAutoFit/>
            </a:bodyPr>
            <a:lstStyle/>
            <a:p>
              <a:r>
                <a:rPr lang="el-GR" sz="2000" b="1" dirty="0" smtClean="0">
                  <a:latin typeface="Trebuchet MS" panose="020B0603020202020204" pitchFamily="34" charset="0"/>
                </a:rPr>
                <a:t>α.  </a:t>
              </a:r>
              <a:r>
                <a:rPr lang="el-GR" sz="2000" dirty="0" smtClean="0">
                  <a:latin typeface="Trebuchet MS" panose="020B0603020202020204" pitchFamily="34" charset="0"/>
                </a:rPr>
                <a:t>Το </a:t>
              </a:r>
              <a:r>
                <a:rPr lang="el-GR" sz="2000" dirty="0">
                  <a:latin typeface="Trebuchet MS" panose="020B0603020202020204" pitchFamily="34" charset="0"/>
                </a:rPr>
                <a:t>(1). </a:t>
              </a:r>
              <a:r>
                <a:rPr lang="el-GR" sz="2000" dirty="0" smtClean="0">
                  <a:latin typeface="Trebuchet MS" panose="020B0603020202020204" pitchFamily="34" charset="0"/>
                </a:rPr>
                <a:t>       </a:t>
              </a:r>
              <a:r>
                <a:rPr lang="el-GR" sz="2000" b="1" dirty="0" smtClean="0">
                  <a:latin typeface="Trebuchet MS" panose="020B0603020202020204" pitchFamily="34" charset="0"/>
                </a:rPr>
                <a:t>β.  </a:t>
              </a:r>
              <a:r>
                <a:rPr lang="el-GR" sz="2000" dirty="0" smtClean="0">
                  <a:latin typeface="Trebuchet MS" panose="020B0603020202020204" pitchFamily="34" charset="0"/>
                </a:rPr>
                <a:t>Το (2).        </a:t>
              </a:r>
              <a:r>
                <a:rPr lang="el-GR" sz="2000" b="1" dirty="0" smtClean="0">
                  <a:latin typeface="Trebuchet MS" panose="020B0603020202020204" pitchFamily="34" charset="0"/>
                </a:rPr>
                <a:t>γ.  </a:t>
              </a:r>
              <a:r>
                <a:rPr lang="el-GR" sz="2000" dirty="0" smtClean="0">
                  <a:latin typeface="Trebuchet MS" panose="020B0603020202020204" pitchFamily="34" charset="0"/>
                </a:rPr>
                <a:t>Το (3).        </a:t>
              </a:r>
              <a:r>
                <a:rPr lang="el-GR" sz="2000" b="1" dirty="0" smtClean="0">
                  <a:latin typeface="Trebuchet MS" panose="020B0603020202020204" pitchFamily="34" charset="0"/>
                </a:rPr>
                <a:t>δ.</a:t>
              </a:r>
              <a:r>
                <a:rPr lang="el-GR" sz="2000" dirty="0" smtClean="0">
                  <a:latin typeface="Trebuchet MS" panose="020B0603020202020204" pitchFamily="34" charset="0"/>
                </a:rPr>
                <a:t>  Το (4).          </a:t>
              </a:r>
              <a:endParaRPr lang="el-GR" sz="2000" dirty="0">
                <a:latin typeface="Trebuchet MS" panose="020B0603020202020204" pitchFamily="34" charset="0"/>
              </a:endParaRPr>
            </a:p>
          </p:txBody>
        </p:sp>
      </p:grpSp>
      <p:sp>
        <p:nvSpPr>
          <p:cNvPr id="10" name="Έλλειψη 9"/>
          <p:cNvSpPr/>
          <p:nvPr/>
        </p:nvSpPr>
        <p:spPr>
          <a:xfrm>
            <a:off x="612775" y="4356257"/>
            <a:ext cx="418257" cy="3941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940372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3</a:t>
            </a:fld>
            <a:endParaRPr lang="el-GR" dirty="0">
              <a:solidFill>
                <a:prstClr val="black"/>
              </a:solidFill>
            </a:endParaRPr>
          </a:p>
        </p:txBody>
      </p:sp>
      <p:grpSp>
        <p:nvGrpSpPr>
          <p:cNvPr id="6" name="Ομάδα 5"/>
          <p:cNvGrpSpPr/>
          <p:nvPr/>
        </p:nvGrpSpPr>
        <p:grpSpPr>
          <a:xfrm>
            <a:off x="6541169" y="162414"/>
            <a:ext cx="2016224" cy="2936318"/>
            <a:chOff x="4440049" y="146620"/>
            <a:chExt cx="2016224" cy="2936318"/>
          </a:xfrm>
          <a:effectLst>
            <a:outerShdw blurRad="50800" dist="38100" dir="2700000" algn="tl" rotWithShape="0">
              <a:prstClr val="black">
                <a:alpha val="40000"/>
              </a:prstClr>
            </a:outerShdw>
          </a:effectLst>
        </p:grpSpPr>
        <p:pic>
          <p:nvPicPr>
            <p:cNvPr id="1026" name="Picture 2" descr="C:\Users\Merkouris\Desktop\αρχείο λήψης.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146620"/>
              <a:ext cx="1512168" cy="222329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440049" y="2344274"/>
              <a:ext cx="2016224" cy="738664"/>
            </a:xfrm>
            <a:prstGeom prst="rect">
              <a:avLst/>
            </a:prstGeom>
            <a:noFill/>
          </p:spPr>
          <p:txBody>
            <a:bodyPr wrap="square" rtlCol="0">
              <a:spAutoFit/>
            </a:bodyPr>
            <a:lstStyle/>
            <a:p>
              <a:pPr algn="ctr"/>
              <a:r>
                <a:rPr lang="el-GR" sz="1400" b="1" dirty="0" smtClean="0">
                  <a:latin typeface="Comic Sans MS" panose="030F0702030302020204" pitchFamily="66" charset="0"/>
                </a:rPr>
                <a:t>Θαλής</a:t>
              </a:r>
              <a:r>
                <a:rPr lang="el-GR" sz="1400" b="1" dirty="0">
                  <a:latin typeface="Comic Sans MS" panose="030F0702030302020204" pitchFamily="66" charset="0"/>
                </a:rPr>
                <a:t> </a:t>
              </a:r>
              <a:endParaRPr lang="en-GB" sz="1400" b="1" dirty="0" smtClean="0">
                <a:latin typeface="Comic Sans MS" panose="030F0702030302020204" pitchFamily="66" charset="0"/>
              </a:endParaRPr>
            </a:p>
            <a:p>
              <a:pPr algn="ctr"/>
              <a:r>
                <a:rPr lang="el-GR" sz="1400" b="1" dirty="0" smtClean="0">
                  <a:latin typeface="Comic Sans MS" panose="030F0702030302020204" pitchFamily="66" charset="0"/>
                </a:rPr>
                <a:t>(περ</a:t>
              </a:r>
              <a:r>
                <a:rPr lang="en-US" sz="1400" b="1" dirty="0" smtClean="0">
                  <a:latin typeface="Comic Sans MS" panose="030F0702030302020204" pitchFamily="66" charset="0"/>
                </a:rPr>
                <a:t>.</a:t>
              </a:r>
              <a:r>
                <a:rPr lang="el-GR" sz="1400" b="1" dirty="0" smtClean="0">
                  <a:latin typeface="Comic Sans MS" panose="030F0702030302020204" pitchFamily="66" charset="0"/>
                </a:rPr>
                <a:t> </a:t>
              </a:r>
              <a:r>
                <a:rPr lang="el-GR" sz="1400" b="1" dirty="0">
                  <a:latin typeface="Comic Sans MS" panose="030F0702030302020204" pitchFamily="66" charset="0"/>
                </a:rPr>
                <a:t>630/635 </a:t>
              </a:r>
              <a:r>
                <a:rPr lang="el-GR" sz="1400" b="1" dirty="0" err="1">
                  <a:latin typeface="Comic Sans MS" panose="030F0702030302020204" pitchFamily="66" charset="0"/>
                </a:rPr>
                <a:t>π.Χ.</a:t>
              </a:r>
              <a:r>
                <a:rPr lang="el-GR" sz="1400" b="1" dirty="0">
                  <a:latin typeface="Comic Sans MS" panose="030F0702030302020204" pitchFamily="66" charset="0"/>
                </a:rPr>
                <a:t> </a:t>
              </a:r>
              <a:endParaRPr lang="el-GR" sz="1400" b="1" dirty="0" smtClean="0">
                <a:latin typeface="Comic Sans MS" panose="030F0702030302020204" pitchFamily="66" charset="0"/>
              </a:endParaRPr>
            </a:p>
            <a:p>
              <a:pPr algn="ctr"/>
              <a:r>
                <a:rPr lang="el-GR" sz="1400" b="1" dirty="0" smtClean="0">
                  <a:latin typeface="Comic Sans MS" panose="030F0702030302020204" pitchFamily="66" charset="0"/>
                </a:rPr>
                <a:t>- </a:t>
              </a:r>
              <a:r>
                <a:rPr lang="el-GR" sz="1400" b="1" dirty="0">
                  <a:latin typeface="Comic Sans MS" panose="030F0702030302020204" pitchFamily="66" charset="0"/>
                </a:rPr>
                <a:t>543 </a:t>
              </a:r>
              <a:r>
                <a:rPr lang="el-GR" sz="1400" b="1" dirty="0" err="1">
                  <a:latin typeface="Comic Sans MS" panose="030F0702030302020204" pitchFamily="66" charset="0"/>
                </a:rPr>
                <a:t>π.Χ.</a:t>
              </a:r>
              <a:r>
                <a:rPr lang="el-GR" sz="1400" b="1" dirty="0">
                  <a:latin typeface="Comic Sans MS" panose="030F0702030302020204" pitchFamily="66" charset="0"/>
                </a:rPr>
                <a:t>)</a:t>
              </a:r>
            </a:p>
          </p:txBody>
        </p:sp>
      </p:grpSp>
      <p:sp>
        <p:nvSpPr>
          <p:cNvPr id="8" name="TextBox 7"/>
          <p:cNvSpPr txBox="1"/>
          <p:nvPr/>
        </p:nvSpPr>
        <p:spPr>
          <a:xfrm>
            <a:off x="450713" y="3177055"/>
            <a:ext cx="5753252" cy="461665"/>
          </a:xfrm>
          <a:prstGeom prst="rect">
            <a:avLst/>
          </a:prstGeom>
          <a:noFill/>
        </p:spPr>
        <p:txBody>
          <a:bodyPr wrap="square" rtlCol="0">
            <a:spAutoFit/>
          </a:bodyPr>
          <a:lstStyle/>
          <a:p>
            <a:r>
              <a:rPr lang="el-GR" sz="2400" b="1" dirty="0" smtClean="0">
                <a:latin typeface="Comic Sans MS" panose="030F0702030302020204" pitchFamily="66" charset="0"/>
              </a:rPr>
              <a:t>Έτσι, έχουμε την καθιέρωση του όρου</a:t>
            </a:r>
            <a:endPar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9" name="TextBox 8"/>
          <p:cNvSpPr txBox="1"/>
          <p:nvPr/>
        </p:nvSpPr>
        <p:spPr>
          <a:xfrm>
            <a:off x="460407" y="3678404"/>
            <a:ext cx="8041780" cy="1754326"/>
          </a:xfrm>
          <a:prstGeom prst="rect">
            <a:avLst/>
          </a:prstGeom>
          <a:noFill/>
        </p:spPr>
        <p:txBody>
          <a:bodyPr wrap="square" rtlCol="0">
            <a:spAutoFit/>
          </a:bodyPr>
          <a:lstStyle/>
          <a:p>
            <a:pPr algn="just">
              <a:lnSpc>
                <a:spcPct val="150000"/>
              </a:lnSpc>
            </a:pPr>
            <a:r>
              <a:rPr lang="el-GR" sz="2400" b="1" dirty="0" smtClean="0">
                <a:solidFill>
                  <a:srgbClr val="0000FF"/>
                </a:solidFill>
                <a:effectLst>
                  <a:outerShdw blurRad="38100" dist="38100" dir="2700000" algn="tl">
                    <a:srgbClr val="000000">
                      <a:alpha val="43137"/>
                    </a:srgbClr>
                  </a:outerShdw>
                </a:effectLst>
                <a:latin typeface="Comic Sans MS" panose="030F0702030302020204" pitchFamily="66" charset="0"/>
              </a:rPr>
              <a:t>Παράλληλα έχουμε την μελέτη της έλξης σιδερένιων σωμάτων από πετρώματα όπως η </a:t>
            </a:r>
            <a:r>
              <a:rPr lang="el-GR" sz="24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μαγνησία γη </a:t>
            </a:r>
            <a:r>
              <a:rPr lang="el-GR" sz="2400" b="1" dirty="0" smtClean="0">
                <a:solidFill>
                  <a:srgbClr val="0000FF"/>
                </a:solidFill>
                <a:effectLst>
                  <a:outerShdw blurRad="38100" dist="38100" dir="2700000" algn="tl">
                    <a:srgbClr val="000000">
                      <a:alpha val="43137"/>
                    </a:srgbClr>
                  </a:outerShdw>
                </a:effectLst>
                <a:latin typeface="Comic Sans MS" panose="030F0702030302020204" pitchFamily="66" charset="0"/>
              </a:rPr>
              <a:t>(μαγνητίτης)</a:t>
            </a:r>
            <a:r>
              <a:rPr lang="en-US" sz="2400" b="1" dirty="0" smtClean="0">
                <a:solidFill>
                  <a:srgbClr val="0000FF"/>
                </a:solidFill>
                <a:effectLst>
                  <a:outerShdw blurRad="38100" dist="38100" dir="2700000" algn="tl">
                    <a:srgbClr val="000000">
                      <a:alpha val="43137"/>
                    </a:srgbClr>
                  </a:outerShdw>
                </a:effectLst>
                <a:latin typeface="Comic Sans MS" panose="030F0702030302020204" pitchFamily="66" charset="0"/>
              </a:rPr>
              <a:t>.</a:t>
            </a:r>
            <a:r>
              <a:rPr lang="el-GR" sz="2400" b="1" dirty="0" smtClean="0">
                <a:solidFill>
                  <a:srgbClr val="0000FF"/>
                </a:solidFill>
                <a:effectLst>
                  <a:outerShdw blurRad="38100" dist="38100" dir="2700000" algn="tl">
                    <a:srgbClr val="000000">
                      <a:alpha val="43137"/>
                    </a:srgbClr>
                  </a:outerShdw>
                </a:effectLst>
                <a:latin typeface="Comic Sans MS" panose="030F0702030302020204" pitchFamily="66" charset="0"/>
              </a:rPr>
              <a:t> </a:t>
            </a:r>
            <a:endParaRPr lang="el-GR" sz="2400" b="1" dirty="0">
              <a:solidFill>
                <a:srgbClr val="0000FF"/>
              </a:solidFill>
              <a:effectLst>
                <a:outerShdw blurRad="38100" dist="38100" dir="2700000" algn="tl">
                  <a:srgbClr val="000000">
                    <a:alpha val="43137"/>
                  </a:srgbClr>
                </a:outerShdw>
              </a:effectLst>
              <a:latin typeface="Comic Sans MS" panose="030F0702030302020204" pitchFamily="66" charset="0"/>
            </a:endParaRPr>
          </a:p>
        </p:txBody>
      </p:sp>
      <p:sp>
        <p:nvSpPr>
          <p:cNvPr id="11" name="TextBox 10"/>
          <p:cNvSpPr txBox="1"/>
          <p:nvPr/>
        </p:nvSpPr>
        <p:spPr>
          <a:xfrm>
            <a:off x="419398" y="5502890"/>
            <a:ext cx="5409604" cy="461665"/>
          </a:xfrm>
          <a:prstGeom prst="rect">
            <a:avLst/>
          </a:prstGeom>
          <a:noFill/>
        </p:spPr>
        <p:txBody>
          <a:bodyPr wrap="square" rtlCol="0">
            <a:spAutoFit/>
          </a:bodyPr>
          <a:lstStyle/>
          <a:p>
            <a:r>
              <a:rPr lang="el-GR" sz="2400" b="1" dirty="0" smtClean="0">
                <a:solidFill>
                  <a:srgbClr val="0000FF"/>
                </a:solidFill>
                <a:effectLst>
                  <a:outerShdw blurRad="38100" dist="38100" dir="2700000" algn="tl">
                    <a:srgbClr val="000000">
                      <a:alpha val="43137"/>
                    </a:srgbClr>
                  </a:outerShdw>
                </a:effectLst>
                <a:latin typeface="Comic Sans MS" panose="030F0702030302020204" pitchFamily="66" charset="0"/>
              </a:rPr>
              <a:t>Έτσι, έχουμε την εμφάνιση του όρου</a:t>
            </a:r>
            <a:endPar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7" name="Ορθογώνιο 6"/>
          <p:cNvSpPr/>
          <p:nvPr/>
        </p:nvSpPr>
        <p:spPr>
          <a:xfrm>
            <a:off x="5996945" y="3177055"/>
            <a:ext cx="2654894" cy="461665"/>
          </a:xfrm>
          <a:prstGeom prst="rect">
            <a:avLst/>
          </a:prstGeom>
        </p:spPr>
        <p:txBody>
          <a:bodyPr wrap="none">
            <a:spAutoFit/>
          </a:bodyPr>
          <a:lstStyle/>
          <a:p>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ΗΛΕΚΤΡΙΣΜΟΣ.</a:t>
            </a:r>
            <a:endParaRPr lang="el-GR" sz="2400" dirty="0"/>
          </a:p>
        </p:txBody>
      </p:sp>
      <p:sp>
        <p:nvSpPr>
          <p:cNvPr id="10" name="Ορθογώνιο 9"/>
          <p:cNvSpPr/>
          <p:nvPr/>
        </p:nvSpPr>
        <p:spPr>
          <a:xfrm>
            <a:off x="5775474" y="5521954"/>
            <a:ext cx="2816797" cy="461665"/>
          </a:xfrm>
          <a:prstGeom prst="rect">
            <a:avLst/>
          </a:prstGeom>
        </p:spPr>
        <p:txBody>
          <a:bodyPr wrap="none">
            <a:spAutoFit/>
          </a:bodyPr>
          <a:lstStyle/>
          <a:p>
            <a:r>
              <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rPr>
              <a:t>ΜΑΓΝΗΤΙΣΜΟΣ.</a:t>
            </a:r>
          </a:p>
        </p:txBody>
      </p:sp>
      <p:grpSp>
        <p:nvGrpSpPr>
          <p:cNvPr id="14" name="Ομάδα 13"/>
          <p:cNvGrpSpPr/>
          <p:nvPr/>
        </p:nvGrpSpPr>
        <p:grpSpPr>
          <a:xfrm>
            <a:off x="592358" y="455403"/>
            <a:ext cx="5881540" cy="2400657"/>
            <a:chOff x="592358" y="455403"/>
            <a:chExt cx="5881540" cy="2400657"/>
          </a:xfrm>
        </p:grpSpPr>
        <p:sp>
          <p:nvSpPr>
            <p:cNvPr id="4" name="TextBox 3"/>
            <p:cNvSpPr txBox="1"/>
            <p:nvPr/>
          </p:nvSpPr>
          <p:spPr>
            <a:xfrm>
              <a:off x="611560" y="455403"/>
              <a:ext cx="5862338" cy="2400657"/>
            </a:xfrm>
            <a:prstGeom prst="rect">
              <a:avLst/>
            </a:prstGeom>
            <a:noFill/>
          </p:spPr>
          <p:txBody>
            <a:bodyPr wrap="square" rtlCol="0">
              <a:spAutoFit/>
            </a:bodyPr>
            <a:lstStyle/>
            <a:p>
              <a:pPr algn="just">
                <a:lnSpc>
                  <a:spcPct val="150000"/>
                </a:lnSpc>
              </a:pPr>
              <a:r>
                <a:rPr lang="el-GR" sz="2000" b="1" dirty="0" smtClean="0">
                  <a:latin typeface="Comic Sans MS" panose="030F0702030302020204" pitchFamily="66" charset="0"/>
                </a:rPr>
                <a:t>Στην αρχή ήταν ο </a:t>
              </a:r>
              <a:r>
                <a:rPr lang="el-GR" sz="2000" b="1" dirty="0" smtClean="0">
                  <a:latin typeface="Comic Sans MS" panose="030F0702030302020204" pitchFamily="66" charset="0"/>
                  <a:hlinkClick r:id="rId3"/>
                </a:rPr>
                <a:t>Θαλής</a:t>
              </a:r>
              <a:r>
                <a:rPr lang="el-GR" sz="2000" b="1" dirty="0" smtClean="0">
                  <a:latin typeface="Comic Sans MS" panose="030F0702030302020204" pitchFamily="66" charset="0"/>
                </a:rPr>
                <a:t> ο Μιλήσιος  που πρώτος παρατήρησε και μελέτησε την </a:t>
              </a:r>
              <a:r>
                <a:rPr lang="el-GR" sz="20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αλληλεπίδραση ηλεκτρικά φορτισμένων σωμάτων</a:t>
              </a:r>
              <a:r>
                <a:rPr lang="el-GR" sz="2000" b="1" dirty="0" smtClean="0">
                  <a:latin typeface="Comic Sans MS" panose="030F0702030302020204" pitchFamily="66" charset="0"/>
                </a:rPr>
                <a:t> </a:t>
              </a:r>
              <a:r>
                <a:rPr lang="el-GR" sz="2000" dirty="0" smtClean="0">
                  <a:latin typeface="Comic Sans MS" panose="030F0702030302020204" pitchFamily="66" charset="0"/>
                </a:rPr>
                <a:t>κομμάτι </a:t>
              </a:r>
              <a:r>
                <a:rPr lang="el-GR" sz="2000" b="1" dirty="0">
                  <a:solidFill>
                    <a:srgbClr val="FF0000"/>
                  </a:solidFill>
                  <a:effectLst>
                    <a:outerShdw blurRad="38100" dist="38100" dir="2700000" algn="tl">
                      <a:srgbClr val="000000">
                        <a:alpha val="43137"/>
                      </a:srgbClr>
                    </a:outerShdw>
                  </a:effectLst>
                  <a:latin typeface="Comic Sans MS" panose="030F0702030302020204" pitchFamily="66" charset="0"/>
                </a:rPr>
                <a:t>ήλεκτρου</a:t>
              </a:r>
              <a:r>
                <a:rPr lang="el-GR" sz="2000" dirty="0">
                  <a:latin typeface="Comic Sans MS" panose="030F0702030302020204" pitchFamily="66" charset="0"/>
                </a:rPr>
                <a:t> (κεχριμπάρι) που τρίβεται σε ξηρό </a:t>
              </a:r>
              <a:r>
                <a:rPr lang="el-GR" sz="2000" dirty="0" smtClean="0">
                  <a:latin typeface="Comic Sans MS" panose="030F0702030302020204" pitchFamily="66" charset="0"/>
                </a:rPr>
                <a:t>ύφασμα έλκει </a:t>
              </a:r>
              <a:r>
                <a:rPr lang="el-GR" sz="2000" dirty="0">
                  <a:latin typeface="Comic Sans MS" panose="030F0702030302020204" pitchFamily="66" charset="0"/>
                </a:rPr>
                <a:t>μικρά κομμάτια </a:t>
              </a:r>
              <a:r>
                <a:rPr lang="el-GR" sz="2000" dirty="0" smtClean="0">
                  <a:latin typeface="Comic Sans MS" panose="030F0702030302020204" pitchFamily="66" charset="0"/>
                </a:rPr>
                <a:t>άχυρου .</a:t>
              </a:r>
              <a:endParaRPr lang="el-GR" sz="2000" b="1" dirty="0">
                <a:latin typeface="Comic Sans MS" panose="030F0702030302020204" pitchFamily="66" charset="0"/>
              </a:endParaRPr>
            </a:p>
          </p:txBody>
        </p:sp>
        <p:sp>
          <p:nvSpPr>
            <p:cNvPr id="12" name="Αριστερό άγκιστρο 11"/>
            <p:cNvSpPr/>
            <p:nvPr/>
          </p:nvSpPr>
          <p:spPr>
            <a:xfrm>
              <a:off x="592358" y="1883783"/>
              <a:ext cx="45719" cy="455136"/>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3" name="Δεξί άγκιστρο 12"/>
            <p:cNvSpPr/>
            <p:nvPr/>
          </p:nvSpPr>
          <p:spPr>
            <a:xfrm>
              <a:off x="5452141" y="2338919"/>
              <a:ext cx="45719" cy="442009"/>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spTree>
    <p:extLst>
      <p:ext uri="{BB962C8B-B14F-4D97-AF65-F5344CB8AC3E}">
        <p14:creationId xmlns:p14="http://schemas.microsoft.com/office/powerpoint/2010/main" val="2505020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nodeType="afterEffect">
                                  <p:stCondLst>
                                    <p:cond delay="50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6" presetClass="entr" presetSubtype="16" fill="hold" grpId="1" nodeType="afterEffect">
                                  <p:stCondLst>
                                    <p:cond delay="250"/>
                                  </p:stCondLst>
                                  <p:childTnLst>
                                    <p:set>
                                      <p:cBhvr>
                                        <p:cTn id="19" dur="1" fill="hold">
                                          <p:stCondLst>
                                            <p:cond delay="0"/>
                                          </p:stCondLst>
                                        </p:cTn>
                                        <p:tgtEl>
                                          <p:spTgt spid="7"/>
                                        </p:tgtEl>
                                        <p:attrNameLst>
                                          <p:attrName>style.visibility</p:attrName>
                                        </p:attrNameLst>
                                      </p:cBhvr>
                                      <p:to>
                                        <p:strVal val="visible"/>
                                      </p:to>
                                    </p:set>
                                    <p:animEffect transition="in" filter="circle(in)">
                                      <p:cBhvr>
                                        <p:cTn id="20" dur="2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ssolve">
                                      <p:cBhvr>
                                        <p:cTn id="30" dur="500"/>
                                        <p:tgtEl>
                                          <p:spTgt spid="11"/>
                                        </p:tgtEl>
                                      </p:cBhvr>
                                    </p:animEffect>
                                  </p:childTnLst>
                                </p:cTn>
                              </p:par>
                            </p:childTnLst>
                          </p:cTn>
                        </p:par>
                        <p:par>
                          <p:cTn id="31" fill="hold">
                            <p:stCondLst>
                              <p:cond delay="500"/>
                            </p:stCondLst>
                            <p:childTnLst>
                              <p:par>
                                <p:cTn id="32" presetID="6" presetClass="entr" presetSubtype="16" fill="hold" grpId="1" nodeType="afterEffect">
                                  <p:stCondLst>
                                    <p:cond delay="250"/>
                                  </p:stCondLst>
                                  <p:childTnLst>
                                    <p:set>
                                      <p:cBhvr>
                                        <p:cTn id="33" dur="1" fill="hold">
                                          <p:stCondLst>
                                            <p:cond delay="0"/>
                                          </p:stCondLst>
                                        </p:cTn>
                                        <p:tgtEl>
                                          <p:spTgt spid="10"/>
                                        </p:tgtEl>
                                        <p:attrNameLst>
                                          <p:attrName>style.visibility</p:attrName>
                                        </p:attrNameLst>
                                      </p:cBhvr>
                                      <p:to>
                                        <p:strVal val="visible"/>
                                      </p:to>
                                    </p:set>
                                    <p:animEffect transition="in" filter="circle(in)">
                                      <p:cBhvr>
                                        <p:cTn id="34"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7" grpId="1"/>
      <p:bldP spid="10" grpId="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30</a:t>
            </a:fld>
            <a:endParaRPr lang="el-GR">
              <a:solidFill>
                <a:prstClr val="black">
                  <a:tint val="75000"/>
                </a:prstClr>
              </a:solidFill>
            </a:endParaRPr>
          </a:p>
        </p:txBody>
      </p:sp>
      <p:grpSp>
        <p:nvGrpSpPr>
          <p:cNvPr id="7" name="Ομάδα 6"/>
          <p:cNvGrpSpPr/>
          <p:nvPr/>
        </p:nvGrpSpPr>
        <p:grpSpPr>
          <a:xfrm>
            <a:off x="877124" y="332656"/>
            <a:ext cx="7223268" cy="4191094"/>
            <a:chOff x="877124" y="332656"/>
            <a:chExt cx="7223268" cy="4191094"/>
          </a:xfrm>
        </p:grpSpPr>
        <p:sp>
          <p:nvSpPr>
            <p:cNvPr id="4" name="Ορθογώνιο 3"/>
            <p:cNvSpPr/>
            <p:nvPr/>
          </p:nvSpPr>
          <p:spPr>
            <a:xfrm>
              <a:off x="877124" y="332656"/>
              <a:ext cx="7223268" cy="959173"/>
            </a:xfrm>
            <a:prstGeom prst="rect">
              <a:avLst/>
            </a:prstGeom>
          </p:spPr>
          <p:txBody>
            <a:bodyPr wrap="square">
              <a:spAutoFit/>
            </a:bodyPr>
            <a:lstStyle/>
            <a:p>
              <a:pPr>
                <a:lnSpc>
                  <a:spcPct val="150000"/>
                </a:lnSpc>
              </a:pPr>
              <a:r>
                <a:rPr lang="el-GR" sz="2000" b="1" dirty="0">
                  <a:latin typeface="Trebuchet MS" panose="020B0603020202020204" pitchFamily="34" charset="0"/>
                </a:rPr>
                <a:t>6. </a:t>
              </a:r>
              <a:r>
                <a:rPr lang="el-GR" sz="2000" dirty="0">
                  <a:latin typeface="Trebuchet MS" panose="020B0603020202020204" pitchFamily="34" charset="0"/>
                </a:rPr>
                <a:t>Το </a:t>
              </a:r>
              <a:r>
                <a:rPr lang="el-GR" sz="2000" dirty="0" err="1">
                  <a:latin typeface="Trebuchet MS" panose="020B0603020202020204" pitchFamily="34" charset="0"/>
                </a:rPr>
                <a:t>σχήµα</a:t>
              </a:r>
              <a:r>
                <a:rPr lang="el-GR" sz="2000" dirty="0">
                  <a:latin typeface="Trebuchet MS" panose="020B0603020202020204" pitchFamily="34" charset="0"/>
                </a:rPr>
                <a:t> απεικονίζει δυο ηλεκτρικά φορτία </a:t>
              </a:r>
              <a:r>
                <a:rPr lang="el-GR" sz="2000" i="1" dirty="0">
                  <a:latin typeface="Trebuchet MS" panose="020B0603020202020204" pitchFamily="34" charset="0"/>
                </a:rPr>
                <a:t>q</a:t>
              </a:r>
              <a:r>
                <a:rPr lang="en-US" sz="2000" baseline="-25000" dirty="0">
                  <a:latin typeface="Trebuchet MS" panose="020B0603020202020204" pitchFamily="34" charset="0"/>
                </a:rPr>
                <a:t>1</a:t>
              </a:r>
              <a:r>
                <a:rPr lang="en-US" sz="2000" dirty="0">
                  <a:latin typeface="Trebuchet MS" panose="020B0603020202020204" pitchFamily="34" charset="0"/>
                </a:rPr>
                <a:t> </a:t>
              </a:r>
              <a:r>
                <a:rPr lang="el-GR" sz="2000" dirty="0">
                  <a:latin typeface="Trebuchet MS" panose="020B0603020202020204" pitchFamily="34" charset="0"/>
                </a:rPr>
                <a:t>και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 τη µ</a:t>
              </a:r>
              <a:r>
                <a:rPr lang="el-GR" sz="2000" dirty="0" err="1">
                  <a:latin typeface="Trebuchet MS" panose="020B0603020202020204" pitchFamily="34" charset="0"/>
                </a:rPr>
                <a:t>εταξύ</a:t>
              </a:r>
              <a:r>
                <a:rPr lang="el-GR" sz="2000" dirty="0">
                  <a:latin typeface="Trebuchet MS" panose="020B0603020202020204" pitchFamily="34" charset="0"/>
                </a:rPr>
                <a:t> τους απόσταση </a:t>
              </a:r>
              <a:r>
                <a:rPr lang="el-GR" sz="2000" i="1" dirty="0">
                  <a:latin typeface="Trebuchet MS" panose="020B0603020202020204" pitchFamily="34" charset="0"/>
                </a:rPr>
                <a:t>r </a:t>
              </a:r>
              <a:r>
                <a:rPr lang="el-GR" sz="2000" dirty="0">
                  <a:latin typeface="Trebuchet MS" panose="020B0603020202020204" pitchFamily="34" charset="0"/>
                </a:rPr>
                <a:t>και τις </a:t>
              </a:r>
              <a:r>
                <a:rPr lang="el-GR" sz="2000" dirty="0" err="1">
                  <a:latin typeface="Trebuchet MS" panose="020B0603020202020204" pitchFamily="34" charset="0"/>
                </a:rPr>
                <a:t>δυνάµεις</a:t>
              </a:r>
              <a:r>
                <a:rPr lang="el-GR" sz="2000" dirty="0">
                  <a:latin typeface="Trebuchet MS" panose="020B0603020202020204" pitchFamily="34" charset="0"/>
                </a:rPr>
                <a:t> </a:t>
              </a:r>
              <a:r>
                <a:rPr lang="el-GR" sz="2000" dirty="0" err="1">
                  <a:latin typeface="Trebuchet MS" panose="020B0603020202020204" pitchFamily="34" charset="0"/>
                </a:rPr>
                <a:t>Coulomb</a:t>
              </a:r>
              <a:r>
                <a:rPr lang="el-GR" sz="2000" dirty="0">
                  <a:latin typeface="Trebuchet MS" panose="020B0603020202020204" pitchFamily="34" charset="0"/>
                </a:rPr>
                <a:t>.</a:t>
              </a:r>
            </a:p>
          </p:txBody>
        </p:sp>
        <p:pic>
          <p:nvPicPr>
            <p:cNvPr id="5" name="Picture 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35711" y="1412776"/>
              <a:ext cx="3923586" cy="12284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a:off x="877124" y="2641247"/>
              <a:ext cx="6840760" cy="1882503"/>
            </a:xfrm>
            <a:prstGeom prst="rect">
              <a:avLst/>
            </a:prstGeom>
          </p:spPr>
          <p:txBody>
            <a:bodyPr wrap="square">
              <a:spAutoFit/>
            </a:bodyPr>
            <a:lstStyle/>
            <a:p>
              <a:pPr>
                <a:lnSpc>
                  <a:spcPct val="150000"/>
                </a:lnSpc>
              </a:pPr>
              <a:r>
                <a:rPr lang="el-GR" sz="2000" b="1" dirty="0" smtClean="0">
                  <a:latin typeface="Trebuchet MS" panose="020B0603020202020204" pitchFamily="34" charset="0"/>
                </a:rPr>
                <a:t>α</a:t>
              </a:r>
              <a:r>
                <a:rPr lang="el-GR" sz="2000" b="1" dirty="0">
                  <a:latin typeface="Trebuchet MS" panose="020B0603020202020204" pitchFamily="34" charset="0"/>
                </a:rPr>
                <a:t>.  </a:t>
              </a:r>
              <a:r>
                <a:rPr lang="el-GR" sz="2000" dirty="0">
                  <a:latin typeface="Trebuchet MS" panose="020B0603020202020204" pitchFamily="34" charset="0"/>
                </a:rPr>
                <a:t>Η </a:t>
              </a:r>
              <a:r>
                <a:rPr lang="el-GR" sz="2000" dirty="0" err="1">
                  <a:latin typeface="Trebuchet MS" panose="020B0603020202020204" pitchFamily="34" charset="0"/>
                </a:rPr>
                <a:t>δύναµη</a:t>
              </a:r>
              <a:r>
                <a:rPr lang="el-GR" sz="2000" dirty="0">
                  <a:latin typeface="Trebuchet MS" panose="020B0603020202020204" pitchFamily="34" charset="0"/>
                </a:rPr>
                <a:t> </a:t>
              </a:r>
              <a:r>
                <a:rPr lang="el-GR" sz="2000" i="1" dirty="0">
                  <a:latin typeface="Trebuchet MS" panose="020B0603020202020204" pitchFamily="34" charset="0"/>
                </a:rPr>
                <a:t>F</a:t>
              </a:r>
              <a:r>
                <a:rPr lang="el-GR" sz="2000" baseline="-25000" dirty="0">
                  <a:latin typeface="Trebuchet MS" panose="020B0603020202020204" pitchFamily="34" charset="0"/>
                </a:rPr>
                <a:t>1</a:t>
              </a:r>
              <a:r>
                <a:rPr lang="el-GR" sz="2000" dirty="0">
                  <a:latin typeface="Trebuchet MS" panose="020B0603020202020204" pitchFamily="34" charset="0"/>
                </a:rPr>
                <a:t> ασκείται από το φορτίο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a:latin typeface="Trebuchet MS" panose="020B0603020202020204" pitchFamily="34" charset="0"/>
                </a:rPr>
                <a:t>.</a:t>
              </a:r>
            </a:p>
            <a:p>
              <a:pPr>
                <a:lnSpc>
                  <a:spcPct val="150000"/>
                </a:lnSpc>
              </a:pPr>
              <a:r>
                <a:rPr lang="el-GR" sz="2000" b="1" dirty="0">
                  <a:latin typeface="Trebuchet MS" panose="020B0603020202020204" pitchFamily="34" charset="0"/>
                </a:rPr>
                <a:t>β.  </a:t>
              </a:r>
              <a:r>
                <a:rPr lang="el-GR" sz="2000" dirty="0">
                  <a:latin typeface="Trebuchet MS" panose="020B0603020202020204" pitchFamily="34" charset="0"/>
                </a:rPr>
                <a:t>Η </a:t>
              </a:r>
              <a:r>
                <a:rPr lang="el-GR" sz="2000" dirty="0" err="1">
                  <a:latin typeface="Trebuchet MS" panose="020B0603020202020204" pitchFamily="34" charset="0"/>
                </a:rPr>
                <a:t>δύναµη</a:t>
              </a:r>
              <a:r>
                <a:rPr lang="el-GR" sz="2000" dirty="0">
                  <a:latin typeface="Trebuchet MS" panose="020B0603020202020204" pitchFamily="34" charset="0"/>
                </a:rPr>
                <a:t> </a:t>
              </a:r>
              <a:r>
                <a:rPr lang="el-GR" sz="2000" i="1" dirty="0">
                  <a:latin typeface="Trebuchet MS" panose="020B0603020202020204" pitchFamily="34" charset="0"/>
                </a:rPr>
                <a:t>F</a:t>
              </a:r>
              <a:r>
                <a:rPr lang="el-GR" sz="2000" baseline="-25000" dirty="0">
                  <a:latin typeface="Trebuchet MS" panose="020B0603020202020204" pitchFamily="34" charset="0"/>
                </a:rPr>
                <a:t>2</a:t>
              </a:r>
              <a:r>
                <a:rPr lang="el-GR" sz="2000" dirty="0">
                  <a:latin typeface="Trebuchet MS" panose="020B0603020202020204" pitchFamily="34" charset="0"/>
                </a:rPr>
                <a:t> ασκείται από το φορτίο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a:t>
              </a:r>
            </a:p>
            <a:p>
              <a:pPr>
                <a:lnSpc>
                  <a:spcPct val="150000"/>
                </a:lnSpc>
              </a:pPr>
              <a:r>
                <a:rPr lang="el-GR" sz="2000" b="1" dirty="0">
                  <a:latin typeface="Trebuchet MS" panose="020B0603020202020204" pitchFamily="34" charset="0"/>
                </a:rPr>
                <a:t>γ.  </a:t>
              </a:r>
              <a:r>
                <a:rPr lang="el-GR" sz="2000" dirty="0">
                  <a:latin typeface="Trebuchet MS" panose="020B0603020202020204" pitchFamily="34" charset="0"/>
                </a:rPr>
                <a:t>Τα µ</a:t>
              </a:r>
              <a:r>
                <a:rPr lang="el-GR" sz="2000" dirty="0" err="1">
                  <a:latin typeface="Trebuchet MS" panose="020B0603020202020204" pitchFamily="34" charset="0"/>
                </a:rPr>
                <a:t>έτρα</a:t>
              </a:r>
              <a:r>
                <a:rPr lang="el-GR" sz="2000" dirty="0">
                  <a:latin typeface="Trebuchet MS" panose="020B0603020202020204" pitchFamily="34" charset="0"/>
                </a:rPr>
                <a:t> </a:t>
              </a:r>
              <a:r>
                <a:rPr lang="el-GR" sz="2000" i="1" dirty="0">
                  <a:latin typeface="Trebuchet MS" panose="020B0603020202020204" pitchFamily="34" charset="0"/>
                </a:rPr>
                <a:t>F</a:t>
              </a:r>
              <a:r>
                <a:rPr lang="el-GR" sz="2000" baseline="-25000" dirty="0">
                  <a:latin typeface="Trebuchet MS" panose="020B0603020202020204" pitchFamily="34" charset="0"/>
                </a:rPr>
                <a:t>1</a:t>
              </a:r>
              <a:r>
                <a:rPr lang="el-GR" sz="2000" dirty="0">
                  <a:latin typeface="Trebuchet MS" panose="020B0603020202020204" pitchFamily="34" charset="0"/>
                </a:rPr>
                <a:t> και </a:t>
              </a:r>
              <a:r>
                <a:rPr lang="el-GR" sz="2000" i="1" dirty="0">
                  <a:latin typeface="Trebuchet MS" panose="020B0603020202020204" pitchFamily="34" charset="0"/>
                </a:rPr>
                <a:t>F</a:t>
              </a:r>
              <a:r>
                <a:rPr lang="el-GR" sz="2000" baseline="-25000" dirty="0">
                  <a:latin typeface="Trebuchet MS" panose="020B0603020202020204" pitchFamily="34" charset="0"/>
                </a:rPr>
                <a:t>2</a:t>
              </a:r>
              <a:r>
                <a:rPr lang="el-GR" sz="2000" dirty="0">
                  <a:latin typeface="Trebuchet MS" panose="020B0603020202020204" pitchFamily="34" charset="0"/>
                </a:rPr>
                <a:t> των </a:t>
              </a:r>
              <a:r>
                <a:rPr lang="el-GR" sz="2000" dirty="0" err="1">
                  <a:latin typeface="Trebuchet MS" panose="020B0603020202020204" pitchFamily="34" charset="0"/>
                </a:rPr>
                <a:t>δυνάµεων</a:t>
              </a:r>
              <a:r>
                <a:rPr lang="el-GR" sz="2000" dirty="0">
                  <a:latin typeface="Trebuchet MS" panose="020B0603020202020204" pitchFamily="34" charset="0"/>
                </a:rPr>
                <a:t> είναι ίσα. </a:t>
              </a:r>
            </a:p>
            <a:p>
              <a:pPr>
                <a:lnSpc>
                  <a:spcPct val="150000"/>
                </a:lnSpc>
              </a:pPr>
              <a:r>
                <a:rPr lang="el-GR" sz="2000" b="1" dirty="0">
                  <a:latin typeface="Trebuchet MS" panose="020B0603020202020204" pitchFamily="34" charset="0"/>
                </a:rPr>
                <a:t>δ.  </a:t>
              </a:r>
              <a:r>
                <a:rPr lang="el-GR" sz="2000" dirty="0">
                  <a:latin typeface="Trebuchet MS" panose="020B0603020202020204" pitchFamily="34" charset="0"/>
                </a:rPr>
                <a:t>Τα φορτία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a:latin typeface="Trebuchet MS" panose="020B0603020202020204" pitchFamily="34" charset="0"/>
                </a:rPr>
                <a:t> και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 είναι θετικά.</a:t>
              </a:r>
            </a:p>
          </p:txBody>
        </p:sp>
      </p:grpSp>
      <p:sp>
        <p:nvSpPr>
          <p:cNvPr id="8" name="Έλλειψη 7"/>
          <p:cNvSpPr/>
          <p:nvPr/>
        </p:nvSpPr>
        <p:spPr>
          <a:xfrm>
            <a:off x="755576" y="3643572"/>
            <a:ext cx="504056" cy="50405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06557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31</a:t>
            </a:fld>
            <a:endParaRPr lang="el-GR">
              <a:solidFill>
                <a:prstClr val="black">
                  <a:tint val="75000"/>
                </a:prstClr>
              </a:solidFill>
            </a:endParaRPr>
          </a:p>
        </p:txBody>
      </p:sp>
      <p:sp>
        <p:nvSpPr>
          <p:cNvPr id="4" name="Ορθογώνιο 3"/>
          <p:cNvSpPr/>
          <p:nvPr/>
        </p:nvSpPr>
        <p:spPr>
          <a:xfrm>
            <a:off x="899592" y="404664"/>
            <a:ext cx="7416824" cy="1938992"/>
          </a:xfrm>
          <a:prstGeom prst="rect">
            <a:avLst/>
          </a:prstGeom>
        </p:spPr>
        <p:txBody>
          <a:bodyPr wrap="square">
            <a:spAutoFit/>
          </a:bodyPr>
          <a:lstStyle/>
          <a:p>
            <a:pPr algn="just">
              <a:lnSpc>
                <a:spcPct val="150000"/>
              </a:lnSpc>
            </a:pPr>
            <a:r>
              <a:rPr lang="el-GR" altLang="el-GR" sz="2000" b="1" dirty="0" smtClean="0">
                <a:latin typeface="Trebuchet MS" panose="020B0603020202020204" pitchFamily="34" charset="0"/>
              </a:rPr>
              <a:t>7</a:t>
            </a:r>
            <a:r>
              <a:rPr lang="en-US" altLang="el-GR" sz="2000" b="1" dirty="0" smtClean="0">
                <a:latin typeface="Trebuchet MS" panose="020B0603020202020204" pitchFamily="34" charset="0"/>
              </a:rPr>
              <a:t>. </a:t>
            </a:r>
            <a:r>
              <a:rPr lang="en-US" altLang="el-GR" sz="2000" dirty="0" err="1">
                <a:latin typeface="Trebuchet MS" panose="020B0603020202020204" pitchFamily="34" charset="0"/>
              </a:rPr>
              <a:t>Δύο</a:t>
            </a:r>
            <a:r>
              <a:rPr lang="en-US" altLang="el-GR" sz="2000" dirty="0">
                <a:latin typeface="Trebuchet MS" panose="020B0603020202020204" pitchFamily="34" charset="0"/>
              </a:rPr>
              <a:t> α</a:t>
            </a:r>
            <a:r>
              <a:rPr lang="en-US" altLang="el-GR" sz="2000" dirty="0" err="1">
                <a:latin typeface="Trebuchet MS" panose="020B0603020202020204" pitchFamily="34" charset="0"/>
              </a:rPr>
              <a:t>κίνητ</a:t>
            </a:r>
            <a:r>
              <a:rPr lang="en-US" altLang="el-GR" sz="2000" dirty="0">
                <a:latin typeface="Trebuchet MS" panose="020B0603020202020204" pitchFamily="34" charset="0"/>
              </a:rPr>
              <a:t>α σημειακά ηλεκτρικά φορτία απωθούνται με </a:t>
            </a:r>
            <a:r>
              <a:rPr lang="en-US" altLang="el-GR" sz="2000" dirty="0" smtClean="0">
                <a:latin typeface="Trebuchet MS" panose="020B0603020202020204" pitchFamily="34" charset="0"/>
              </a:rPr>
              <a:t>δύναμη</a:t>
            </a:r>
            <a:r>
              <a:rPr lang="el-GR" altLang="el-GR" sz="2000" dirty="0" smtClean="0">
                <a:latin typeface="Trebuchet MS" panose="020B0603020202020204" pitchFamily="34" charset="0"/>
              </a:rPr>
              <a:t> </a:t>
            </a:r>
            <a:r>
              <a:rPr lang="en-US" altLang="el-GR" sz="2000" dirty="0" smtClean="0">
                <a:latin typeface="Trebuchet MS" panose="020B0603020202020204" pitchFamily="34" charset="0"/>
              </a:rPr>
              <a:t>4Ν. </a:t>
            </a:r>
            <a:r>
              <a:rPr lang="en-US" altLang="el-GR" sz="2000" dirty="0" err="1" smtClean="0">
                <a:latin typeface="Trebuchet MS" panose="020B0603020202020204" pitchFamily="34" charset="0"/>
              </a:rPr>
              <a:t>Αν</a:t>
            </a:r>
            <a:r>
              <a:rPr lang="en-US" altLang="el-GR" sz="2000" dirty="0">
                <a:latin typeface="Trebuchet MS" panose="020B0603020202020204" pitchFamily="34" charset="0"/>
              </a:rPr>
              <a:t> </a:t>
            </a:r>
            <a:r>
              <a:rPr lang="en-US" altLang="el-GR" sz="2000" dirty="0" err="1" smtClean="0">
                <a:latin typeface="Trebuchet MS" panose="020B0603020202020204" pitchFamily="34" charset="0"/>
              </a:rPr>
              <a:t>δι</a:t>
            </a:r>
            <a:r>
              <a:rPr lang="en-US" altLang="el-GR" sz="2000" dirty="0" smtClean="0">
                <a:latin typeface="Trebuchet MS" panose="020B0603020202020204" pitchFamily="34" charset="0"/>
              </a:rPr>
              <a:t>πλασιάσουμε </a:t>
            </a:r>
            <a:r>
              <a:rPr lang="en-US" altLang="el-GR" sz="2000" dirty="0">
                <a:latin typeface="Trebuchet MS" panose="020B0603020202020204" pitchFamily="34" charset="0"/>
              </a:rPr>
              <a:t>και τα δύο φορτία </a:t>
            </a:r>
            <a:r>
              <a:rPr lang="en-US" altLang="el-GR" sz="2000" dirty="0" smtClean="0">
                <a:latin typeface="Trebuchet MS" panose="020B0603020202020204" pitchFamily="34" charset="0"/>
              </a:rPr>
              <a:t>ταυτόχρονα, </a:t>
            </a:r>
            <a:r>
              <a:rPr lang="en-US" altLang="el-GR" sz="2000" dirty="0">
                <a:latin typeface="Trebuchet MS" panose="020B0603020202020204" pitchFamily="34" charset="0"/>
              </a:rPr>
              <a:t>τότε η δύναμη </a:t>
            </a:r>
            <a:r>
              <a:rPr lang="el-GR" altLang="el-GR" sz="2000" dirty="0" smtClean="0">
                <a:latin typeface="Trebuchet MS" panose="020B0603020202020204" pitchFamily="34" charset="0"/>
              </a:rPr>
              <a:t>απώθησης γίνεται</a:t>
            </a:r>
            <a:r>
              <a:rPr lang="en-US" altLang="el-GR" sz="2000" dirty="0" smtClean="0">
                <a:latin typeface="Trebuchet MS" panose="020B0603020202020204" pitchFamily="34" charset="0"/>
              </a:rPr>
              <a:t> </a:t>
            </a:r>
            <a:endParaRPr lang="en-US" altLang="el-GR" sz="2000" dirty="0">
              <a:latin typeface="Trebuchet MS" panose="020B0603020202020204" pitchFamily="34" charset="0"/>
            </a:endParaRPr>
          </a:p>
          <a:p>
            <a:pPr algn="just">
              <a:lnSpc>
                <a:spcPct val="150000"/>
              </a:lnSpc>
            </a:pPr>
            <a:r>
              <a:rPr lang="en-US" altLang="el-GR" sz="2000" b="1" dirty="0">
                <a:latin typeface="Trebuchet MS" panose="020B0603020202020204" pitchFamily="34" charset="0"/>
              </a:rPr>
              <a:t>α.  </a:t>
            </a:r>
            <a:r>
              <a:rPr lang="el-GR" altLang="el-GR" sz="2000" dirty="0" smtClean="0">
                <a:latin typeface="Trebuchet MS" panose="020B0603020202020204" pitchFamily="34" charset="0"/>
              </a:rPr>
              <a:t>8</a:t>
            </a:r>
            <a:r>
              <a:rPr lang="pt-BR" altLang="el-GR" sz="2000" dirty="0" smtClean="0">
                <a:latin typeface="Trebuchet MS" panose="020B0603020202020204" pitchFamily="34" charset="0"/>
              </a:rPr>
              <a:t>N.</a:t>
            </a:r>
            <a:r>
              <a:rPr lang="el-GR" altLang="el-GR" sz="2000" dirty="0" smtClean="0">
                <a:latin typeface="Trebuchet MS" panose="020B0603020202020204" pitchFamily="34" charset="0"/>
              </a:rPr>
              <a:t>  </a:t>
            </a:r>
            <a:r>
              <a:rPr lang="pt-BR" altLang="el-GR" sz="2000" dirty="0" smtClean="0">
                <a:latin typeface="Trebuchet MS" panose="020B0603020202020204" pitchFamily="34" charset="0"/>
              </a:rPr>
              <a:t>   </a:t>
            </a:r>
            <a:r>
              <a:rPr lang="el-GR" altLang="el-GR" sz="2000" dirty="0" smtClean="0">
                <a:latin typeface="Trebuchet MS" panose="020B0603020202020204" pitchFamily="34" charset="0"/>
              </a:rPr>
              <a:t>  </a:t>
            </a:r>
            <a:r>
              <a:rPr lang="pt-BR" altLang="el-GR" sz="2000" dirty="0" smtClean="0">
                <a:latin typeface="Trebuchet MS" panose="020B0603020202020204" pitchFamily="34" charset="0"/>
              </a:rPr>
              <a:t>    </a:t>
            </a:r>
            <a:r>
              <a:rPr lang="en-US" altLang="el-GR" sz="2000" b="1" dirty="0" smtClean="0">
                <a:latin typeface="Trebuchet MS" panose="020B0603020202020204" pitchFamily="34" charset="0"/>
              </a:rPr>
              <a:t>β</a:t>
            </a:r>
            <a:r>
              <a:rPr lang="en-US" altLang="el-GR" sz="2000" b="1" dirty="0">
                <a:latin typeface="Trebuchet MS" panose="020B0603020202020204" pitchFamily="34" charset="0"/>
              </a:rPr>
              <a:t>.  </a:t>
            </a:r>
            <a:r>
              <a:rPr lang="el-GR" altLang="el-GR" sz="2000" dirty="0" smtClean="0">
                <a:latin typeface="Trebuchet MS" panose="020B0603020202020204" pitchFamily="34" charset="0"/>
              </a:rPr>
              <a:t>16</a:t>
            </a:r>
            <a:r>
              <a:rPr lang="pt-BR" altLang="el-GR" sz="2000" dirty="0" smtClean="0">
                <a:latin typeface="Trebuchet MS" panose="020B0603020202020204" pitchFamily="34" charset="0"/>
              </a:rPr>
              <a:t>N</a:t>
            </a:r>
            <a:r>
              <a:rPr lang="en-US" altLang="el-GR" sz="2000" dirty="0" smtClean="0">
                <a:latin typeface="Trebuchet MS" panose="020B0603020202020204" pitchFamily="34" charset="0"/>
              </a:rPr>
              <a:t>.       </a:t>
            </a:r>
            <a:r>
              <a:rPr lang="el-GR" altLang="el-GR" sz="2000" dirty="0" smtClean="0">
                <a:latin typeface="Trebuchet MS" panose="020B0603020202020204" pitchFamily="34" charset="0"/>
              </a:rPr>
              <a:t>    </a:t>
            </a:r>
            <a:r>
              <a:rPr lang="en-US" altLang="el-GR" sz="2000" b="1" dirty="0" smtClean="0">
                <a:latin typeface="Trebuchet MS" panose="020B0603020202020204" pitchFamily="34" charset="0"/>
              </a:rPr>
              <a:t>γ</a:t>
            </a:r>
            <a:r>
              <a:rPr lang="en-US" altLang="el-GR" sz="2000" b="1" dirty="0">
                <a:latin typeface="Trebuchet MS" panose="020B0603020202020204" pitchFamily="34" charset="0"/>
              </a:rPr>
              <a:t>. </a:t>
            </a:r>
            <a:r>
              <a:rPr lang="el-GR" altLang="el-GR" sz="2000" dirty="0" smtClean="0">
                <a:latin typeface="Trebuchet MS" panose="020B0603020202020204" pitchFamily="34" charset="0"/>
              </a:rPr>
              <a:t>24</a:t>
            </a:r>
            <a:r>
              <a:rPr lang="pt-BR" altLang="el-GR" sz="2000" dirty="0" smtClean="0">
                <a:latin typeface="Trebuchet MS" panose="020B0603020202020204" pitchFamily="34" charset="0"/>
              </a:rPr>
              <a:t>N</a:t>
            </a:r>
            <a:r>
              <a:rPr lang="en-US" altLang="el-GR" sz="2000" dirty="0">
                <a:latin typeface="Trebuchet MS" panose="020B0603020202020204" pitchFamily="34" charset="0"/>
              </a:rPr>
              <a:t>.     </a:t>
            </a:r>
            <a:r>
              <a:rPr lang="el-GR" altLang="el-GR" sz="2000" dirty="0" smtClean="0">
                <a:latin typeface="Trebuchet MS" panose="020B0603020202020204" pitchFamily="34" charset="0"/>
              </a:rPr>
              <a:t>    </a:t>
            </a:r>
            <a:r>
              <a:rPr lang="en-US" altLang="el-GR" sz="2000" dirty="0" smtClean="0">
                <a:latin typeface="Trebuchet MS" panose="020B0603020202020204" pitchFamily="34" charset="0"/>
              </a:rPr>
              <a:t> </a:t>
            </a:r>
            <a:r>
              <a:rPr lang="en-US" altLang="el-GR" sz="2000" b="1" dirty="0" smtClean="0">
                <a:latin typeface="Trebuchet MS" panose="020B0603020202020204" pitchFamily="34" charset="0"/>
              </a:rPr>
              <a:t>δ. </a:t>
            </a:r>
            <a:r>
              <a:rPr lang="el-GR" altLang="el-GR" sz="2000" dirty="0" smtClean="0">
                <a:latin typeface="Trebuchet MS" panose="020B0603020202020204" pitchFamily="34" charset="0"/>
              </a:rPr>
              <a:t>32</a:t>
            </a:r>
            <a:r>
              <a:rPr lang="pt-BR" altLang="el-GR" sz="2000" dirty="0" smtClean="0">
                <a:latin typeface="Trebuchet MS" panose="020B0603020202020204" pitchFamily="34" charset="0"/>
              </a:rPr>
              <a:t>N</a:t>
            </a:r>
            <a:r>
              <a:rPr lang="en-US" altLang="el-GR" sz="2000" dirty="0">
                <a:latin typeface="Trebuchet MS" panose="020B0603020202020204" pitchFamily="34" charset="0"/>
              </a:rPr>
              <a:t>.</a:t>
            </a:r>
          </a:p>
        </p:txBody>
      </p:sp>
      <p:sp>
        <p:nvSpPr>
          <p:cNvPr id="5" name="Έλλειψη 15"/>
          <p:cNvSpPr/>
          <p:nvPr/>
        </p:nvSpPr>
        <p:spPr>
          <a:xfrm>
            <a:off x="2483768" y="1844824"/>
            <a:ext cx="432048" cy="3941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Ορθογώνιο 5"/>
          <p:cNvSpPr/>
          <p:nvPr/>
        </p:nvSpPr>
        <p:spPr>
          <a:xfrm>
            <a:off x="755576" y="2564904"/>
            <a:ext cx="7735688" cy="3323987"/>
          </a:xfrm>
          <a:prstGeom prst="rect">
            <a:avLst/>
          </a:prstGeom>
        </p:spPr>
        <p:txBody>
          <a:bodyPr wrap="square">
            <a:spAutoFit/>
          </a:bodyPr>
          <a:lstStyle/>
          <a:p>
            <a:pPr algn="just">
              <a:lnSpc>
                <a:spcPct val="150000"/>
              </a:lnSpc>
            </a:pPr>
            <a:r>
              <a:rPr lang="el-GR" sz="2000" b="1" dirty="0" smtClean="0">
                <a:latin typeface="Trebuchet MS" panose="020B0603020202020204" pitchFamily="34" charset="0"/>
              </a:rPr>
              <a:t>8.  </a:t>
            </a:r>
            <a:r>
              <a:rPr lang="el-GR" sz="2000" dirty="0" smtClean="0">
                <a:latin typeface="Trebuchet MS" panose="020B0603020202020204" pitchFamily="34" charset="0"/>
              </a:rPr>
              <a:t>Στο </a:t>
            </a:r>
            <a:r>
              <a:rPr lang="el-GR" sz="2000" dirty="0">
                <a:latin typeface="Trebuchet MS" panose="020B0603020202020204" pitchFamily="34" charset="0"/>
              </a:rPr>
              <a:t>µέσο της απόστασης µ</a:t>
            </a:r>
            <a:r>
              <a:rPr lang="el-GR" sz="2000" dirty="0" err="1">
                <a:latin typeface="Trebuchet MS" panose="020B0603020202020204" pitchFamily="34" charset="0"/>
              </a:rPr>
              <a:t>εταξύ</a:t>
            </a:r>
            <a:r>
              <a:rPr lang="el-GR" sz="2000" dirty="0">
                <a:latin typeface="Trebuchet MS" panose="020B0603020202020204" pitchFamily="34" charset="0"/>
              </a:rPr>
              <a:t> δύο ίσων </a:t>
            </a:r>
            <a:r>
              <a:rPr lang="el-GR" sz="2000" dirty="0" err="1">
                <a:latin typeface="Trebuchet MS" panose="020B0603020202020204" pitchFamily="34" charset="0"/>
              </a:rPr>
              <a:t>ετερώνυµων</a:t>
            </a:r>
            <a:r>
              <a:rPr lang="el-GR" sz="2000" dirty="0">
                <a:latin typeface="Trebuchet MS" panose="020B0603020202020204" pitchFamily="34" charset="0"/>
              </a:rPr>
              <a:t> φορτίων </a:t>
            </a:r>
            <a:r>
              <a:rPr lang="el-GR" sz="2000" i="1" dirty="0" err="1" smtClean="0">
                <a:latin typeface="Trebuchet MS" panose="020B0603020202020204" pitchFamily="34" charset="0"/>
              </a:rPr>
              <a:t>q</a:t>
            </a:r>
            <a:r>
              <a:rPr lang="el-GR" sz="2000" baseline="-25000" dirty="0" err="1" smtClean="0">
                <a:latin typeface="Trebuchet MS" panose="020B0603020202020204" pitchFamily="34" charset="0"/>
              </a:rPr>
              <a:t>Α</a:t>
            </a:r>
            <a:r>
              <a:rPr lang="el-GR" sz="2000" dirty="0" smtClean="0">
                <a:latin typeface="Trebuchet MS" panose="020B0603020202020204" pitchFamily="34" charset="0"/>
              </a:rPr>
              <a:t> και </a:t>
            </a:r>
            <a:r>
              <a:rPr lang="el-GR" sz="2000" i="1" dirty="0" err="1" smtClean="0">
                <a:latin typeface="Trebuchet MS" panose="020B0603020202020204" pitchFamily="34" charset="0"/>
              </a:rPr>
              <a:t>q</a:t>
            </a:r>
            <a:r>
              <a:rPr lang="el-GR" sz="2000" baseline="-25000" dirty="0" err="1" smtClean="0">
                <a:latin typeface="Trebuchet MS" panose="020B0603020202020204" pitchFamily="34" charset="0"/>
              </a:rPr>
              <a:t>Β</a:t>
            </a:r>
            <a:r>
              <a:rPr lang="el-GR" sz="2000" dirty="0" smtClean="0">
                <a:latin typeface="Trebuchet MS" panose="020B0603020202020204" pitchFamily="34" charset="0"/>
              </a:rPr>
              <a:t> </a:t>
            </a:r>
            <a:r>
              <a:rPr lang="el-GR" sz="2000" dirty="0" err="1" smtClean="0">
                <a:latin typeface="Trebuchet MS" panose="020B0603020202020204" pitchFamily="34" charset="0"/>
              </a:rPr>
              <a:t>τοποθετούµε</a:t>
            </a:r>
            <a:r>
              <a:rPr lang="el-GR" sz="2000" dirty="0" smtClean="0">
                <a:latin typeface="Trebuchet MS" panose="020B0603020202020204" pitchFamily="34" charset="0"/>
              </a:rPr>
              <a:t> ένα </a:t>
            </a:r>
            <a:r>
              <a:rPr lang="el-GR" sz="2000" dirty="0">
                <a:latin typeface="Trebuchet MS" panose="020B0603020202020204" pitchFamily="34" charset="0"/>
              </a:rPr>
              <a:t>τρίτο φορτίο </a:t>
            </a:r>
            <a:r>
              <a:rPr lang="el-GR" sz="2000" i="1" dirty="0" err="1" smtClean="0">
                <a:latin typeface="Trebuchet MS" panose="020B0603020202020204" pitchFamily="34" charset="0"/>
              </a:rPr>
              <a:t>q</a:t>
            </a:r>
            <a:r>
              <a:rPr lang="el-GR" sz="2000" baseline="-25000" dirty="0" err="1" smtClean="0">
                <a:latin typeface="Trebuchet MS" panose="020B0603020202020204" pitchFamily="34" charset="0"/>
              </a:rPr>
              <a:t>Γ</a:t>
            </a:r>
            <a:r>
              <a:rPr lang="el-GR" sz="2000" dirty="0" smtClean="0">
                <a:latin typeface="Trebuchet MS" panose="020B0603020202020204" pitchFamily="34" charset="0"/>
              </a:rPr>
              <a:t>. </a:t>
            </a:r>
            <a:r>
              <a:rPr lang="el-GR" sz="2000" dirty="0">
                <a:latin typeface="Trebuchet MS" panose="020B0603020202020204" pitchFamily="34" charset="0"/>
              </a:rPr>
              <a:t>Το φορτίο </a:t>
            </a:r>
            <a:r>
              <a:rPr lang="el-GR" sz="2000" i="1" dirty="0" err="1" smtClean="0">
                <a:latin typeface="Trebuchet MS" panose="020B0603020202020204" pitchFamily="34" charset="0"/>
              </a:rPr>
              <a:t>q</a:t>
            </a:r>
            <a:r>
              <a:rPr lang="el-GR" sz="2000" baseline="-25000" dirty="0" err="1">
                <a:latin typeface="Trebuchet MS" panose="020B0603020202020204" pitchFamily="34" charset="0"/>
              </a:rPr>
              <a:t>Γ</a:t>
            </a:r>
            <a:endParaRPr lang="el-GR" sz="2000" baseline="-25000" dirty="0">
              <a:latin typeface="Trebuchet MS" panose="020B0603020202020204" pitchFamily="34" charset="0"/>
            </a:endParaRPr>
          </a:p>
          <a:p>
            <a:pPr algn="just">
              <a:lnSpc>
                <a:spcPct val="150000"/>
              </a:lnSpc>
            </a:pPr>
            <a:r>
              <a:rPr lang="el-GR" sz="2000" b="1" dirty="0" smtClean="0">
                <a:latin typeface="Trebuchet MS" panose="020B0603020202020204" pitchFamily="34" charset="0"/>
              </a:rPr>
              <a:t>α.  </a:t>
            </a:r>
            <a:r>
              <a:rPr lang="el-GR" sz="2000" dirty="0" smtClean="0">
                <a:latin typeface="Trebuchet MS" panose="020B0603020202020204" pitchFamily="34" charset="0"/>
              </a:rPr>
              <a:t>θα </a:t>
            </a:r>
            <a:r>
              <a:rPr lang="el-GR" sz="2000" dirty="0" err="1">
                <a:latin typeface="Trebuchet MS" panose="020B0603020202020204" pitchFamily="34" charset="0"/>
              </a:rPr>
              <a:t>παραµείνει</a:t>
            </a:r>
            <a:r>
              <a:rPr lang="el-GR" sz="2000" dirty="0">
                <a:latin typeface="Trebuchet MS" panose="020B0603020202020204" pitchFamily="34" charset="0"/>
              </a:rPr>
              <a:t> ακίνητο. </a:t>
            </a:r>
          </a:p>
          <a:p>
            <a:pPr algn="just">
              <a:lnSpc>
                <a:spcPct val="150000"/>
              </a:lnSpc>
            </a:pPr>
            <a:r>
              <a:rPr lang="el-GR" sz="2000" b="1" dirty="0" smtClean="0">
                <a:latin typeface="Trebuchet MS" panose="020B0603020202020204" pitchFamily="34" charset="0"/>
              </a:rPr>
              <a:t>β</a:t>
            </a:r>
            <a:r>
              <a:rPr lang="el-GR" sz="2000" b="1" dirty="0">
                <a:latin typeface="Trebuchet MS" panose="020B0603020202020204" pitchFamily="34" charset="0"/>
              </a:rPr>
              <a:t>. </a:t>
            </a:r>
            <a:r>
              <a:rPr lang="el-GR" sz="2000" b="1" dirty="0" smtClean="0">
                <a:latin typeface="Trebuchet MS" panose="020B0603020202020204" pitchFamily="34" charset="0"/>
              </a:rPr>
              <a:t> </a:t>
            </a:r>
            <a:r>
              <a:rPr lang="el-GR" sz="2000" dirty="0" smtClean="0">
                <a:latin typeface="Trebuchet MS" panose="020B0603020202020204" pitchFamily="34" charset="0"/>
              </a:rPr>
              <a:t>θα </a:t>
            </a:r>
            <a:r>
              <a:rPr lang="el-GR" sz="2000" dirty="0">
                <a:latin typeface="Trebuchet MS" panose="020B0603020202020204" pitchFamily="34" charset="0"/>
              </a:rPr>
              <a:t>κινηθεί προς το ένα από τα δύο φορτία. </a:t>
            </a:r>
            <a:endParaRPr lang="el-GR" sz="2000" dirty="0" smtClean="0">
              <a:latin typeface="Trebuchet MS" panose="020B0603020202020204" pitchFamily="34" charset="0"/>
            </a:endParaRPr>
          </a:p>
          <a:p>
            <a:pPr algn="just">
              <a:lnSpc>
                <a:spcPct val="150000"/>
              </a:lnSpc>
            </a:pPr>
            <a:r>
              <a:rPr lang="el-GR" sz="2000" b="1" dirty="0" smtClean="0">
                <a:latin typeface="Trebuchet MS" panose="020B0603020202020204" pitchFamily="34" charset="0"/>
              </a:rPr>
              <a:t>γ.  </a:t>
            </a:r>
            <a:r>
              <a:rPr lang="el-GR" sz="2000" dirty="0" smtClean="0">
                <a:latin typeface="Trebuchet MS" panose="020B0603020202020204" pitchFamily="34" charset="0"/>
              </a:rPr>
              <a:t>θα </a:t>
            </a:r>
            <a:r>
              <a:rPr lang="el-GR" sz="2000" dirty="0">
                <a:latin typeface="Trebuchet MS" panose="020B0603020202020204" pitchFamily="34" charset="0"/>
              </a:rPr>
              <a:t>κινηθεί </a:t>
            </a:r>
            <a:r>
              <a:rPr lang="el-GR" sz="2000" dirty="0" smtClean="0">
                <a:latin typeface="Trebuchet MS" panose="020B0603020202020204" pitchFamily="34" charset="0"/>
              </a:rPr>
              <a:t>οπωσδήποτε προς </a:t>
            </a:r>
            <a:r>
              <a:rPr lang="el-GR" sz="2000" dirty="0">
                <a:latin typeface="Trebuchet MS" panose="020B0603020202020204" pitchFamily="34" charset="0"/>
              </a:rPr>
              <a:t>το </a:t>
            </a:r>
            <a:r>
              <a:rPr lang="el-GR" sz="2000" i="1" dirty="0" err="1" smtClean="0">
                <a:latin typeface="Trebuchet MS" panose="020B0603020202020204" pitchFamily="34" charset="0"/>
              </a:rPr>
              <a:t>q</a:t>
            </a:r>
            <a:r>
              <a:rPr lang="el-GR" sz="2000" baseline="-25000" dirty="0" err="1" smtClean="0">
                <a:latin typeface="Trebuchet MS" panose="020B0603020202020204" pitchFamily="34" charset="0"/>
              </a:rPr>
              <a:t>Α</a:t>
            </a:r>
            <a:r>
              <a:rPr lang="el-GR" sz="2000" dirty="0" smtClean="0">
                <a:latin typeface="Trebuchet MS" panose="020B0603020202020204" pitchFamily="34" charset="0"/>
              </a:rPr>
              <a:t>.</a:t>
            </a:r>
            <a:endParaRPr lang="el-GR" sz="2000" b="1" dirty="0">
              <a:latin typeface="Trebuchet MS" panose="020B0603020202020204" pitchFamily="34" charset="0"/>
            </a:endParaRPr>
          </a:p>
          <a:p>
            <a:pPr algn="just">
              <a:lnSpc>
                <a:spcPct val="150000"/>
              </a:lnSpc>
            </a:pPr>
            <a:r>
              <a:rPr lang="el-GR" sz="2000" b="1" dirty="0" smtClean="0">
                <a:latin typeface="Trebuchet MS" panose="020B0603020202020204" pitchFamily="34" charset="0"/>
              </a:rPr>
              <a:t>δ.  </a:t>
            </a:r>
            <a:r>
              <a:rPr lang="el-GR" sz="2000" dirty="0" smtClean="0">
                <a:latin typeface="Trebuchet MS" panose="020B0603020202020204" pitchFamily="34" charset="0"/>
              </a:rPr>
              <a:t>θα </a:t>
            </a:r>
            <a:r>
              <a:rPr lang="el-GR" sz="2000" dirty="0">
                <a:latin typeface="Trebuchet MS" panose="020B0603020202020204" pitchFamily="34" charset="0"/>
              </a:rPr>
              <a:t>κινηθεί σε διεύθυνση κάθετη προς το </a:t>
            </a:r>
            <a:r>
              <a:rPr lang="el-GR" sz="2000" dirty="0" err="1">
                <a:latin typeface="Trebuchet MS" panose="020B0603020202020204" pitchFamily="34" charset="0"/>
              </a:rPr>
              <a:t>ευθύγραµµο</a:t>
            </a:r>
            <a:r>
              <a:rPr lang="el-GR" sz="2000" dirty="0">
                <a:latin typeface="Trebuchet MS" panose="020B0603020202020204" pitchFamily="34" charset="0"/>
              </a:rPr>
              <a:t> </a:t>
            </a:r>
            <a:r>
              <a:rPr lang="el-GR" sz="2000" dirty="0" err="1">
                <a:latin typeface="Trebuchet MS" panose="020B0603020202020204" pitchFamily="34" charset="0"/>
              </a:rPr>
              <a:t>τµήµα</a:t>
            </a:r>
            <a:r>
              <a:rPr lang="el-GR" sz="2000" dirty="0">
                <a:latin typeface="Trebuchet MS" panose="020B0603020202020204" pitchFamily="34" charset="0"/>
              </a:rPr>
              <a:t> που ενώνει τα δύο </a:t>
            </a:r>
            <a:r>
              <a:rPr lang="el-GR" sz="2000" dirty="0" smtClean="0">
                <a:latin typeface="Trebuchet MS" panose="020B0603020202020204" pitchFamily="34" charset="0"/>
              </a:rPr>
              <a:t>φορτία </a:t>
            </a:r>
            <a:r>
              <a:rPr lang="el-GR" sz="2000" i="1" dirty="0" err="1" smtClean="0">
                <a:latin typeface="Trebuchet MS" panose="020B0603020202020204" pitchFamily="34" charset="0"/>
              </a:rPr>
              <a:t>q</a:t>
            </a:r>
            <a:r>
              <a:rPr lang="el-GR" sz="2000" baseline="-25000" dirty="0" err="1" smtClean="0">
                <a:latin typeface="Trebuchet MS" panose="020B0603020202020204" pitchFamily="34" charset="0"/>
              </a:rPr>
              <a:t>Α</a:t>
            </a:r>
            <a:r>
              <a:rPr lang="el-GR" sz="2000" dirty="0" smtClean="0">
                <a:latin typeface="Trebuchet MS" panose="020B0603020202020204" pitchFamily="34" charset="0"/>
              </a:rPr>
              <a:t> και </a:t>
            </a:r>
            <a:r>
              <a:rPr lang="el-GR" sz="2000" i="1" dirty="0" err="1" smtClean="0">
                <a:latin typeface="Trebuchet MS" panose="020B0603020202020204" pitchFamily="34" charset="0"/>
              </a:rPr>
              <a:t>q</a:t>
            </a:r>
            <a:r>
              <a:rPr lang="el-GR" sz="2000" baseline="-25000" dirty="0" err="1" smtClean="0">
                <a:latin typeface="Trebuchet MS" panose="020B0603020202020204" pitchFamily="34" charset="0"/>
              </a:rPr>
              <a:t>Β</a:t>
            </a:r>
            <a:r>
              <a:rPr lang="el-GR" sz="2000" dirty="0" smtClean="0">
                <a:latin typeface="Trebuchet MS" panose="020B0603020202020204" pitchFamily="34" charset="0"/>
              </a:rPr>
              <a:t>.</a:t>
            </a:r>
            <a:endParaRPr lang="el-GR" sz="2000" dirty="0">
              <a:latin typeface="Trebuchet MS" panose="020B0603020202020204" pitchFamily="34" charset="0"/>
            </a:endParaRPr>
          </a:p>
        </p:txBody>
      </p:sp>
      <p:sp>
        <p:nvSpPr>
          <p:cNvPr id="7" name="Έλλειψη 4"/>
          <p:cNvSpPr/>
          <p:nvPr/>
        </p:nvSpPr>
        <p:spPr>
          <a:xfrm>
            <a:off x="683568" y="4029823"/>
            <a:ext cx="432048" cy="3941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869032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32</a:t>
            </a:fld>
            <a:endParaRPr lang="el-GR" dirty="0">
              <a:solidFill>
                <a:prstClr val="black"/>
              </a:solidFill>
            </a:endParaRPr>
          </a:p>
        </p:txBody>
      </p:sp>
      <p:sp>
        <p:nvSpPr>
          <p:cNvPr id="4" name="TextBox 3"/>
          <p:cNvSpPr txBox="1"/>
          <p:nvPr/>
        </p:nvSpPr>
        <p:spPr>
          <a:xfrm>
            <a:off x="1907704" y="2267276"/>
            <a:ext cx="5400600" cy="1077218"/>
          </a:xfrm>
          <a:prstGeom prst="rect">
            <a:avLst/>
          </a:prstGeom>
          <a:noFill/>
        </p:spPr>
        <p:txBody>
          <a:bodyPr wrap="square" rtlCol="0">
            <a:spAutoFit/>
          </a:bodyPr>
          <a:lstStyle/>
          <a:p>
            <a:pPr algn="ctr"/>
            <a:r>
              <a:rPr lang="el-GR" sz="3200" b="1" dirty="0" smtClean="0">
                <a:solidFill>
                  <a:srgbClr val="660033"/>
                </a:solidFill>
                <a:effectLst>
                  <a:outerShdw blurRad="38100" dist="38100" dir="2700000" algn="tl">
                    <a:srgbClr val="000000">
                      <a:alpha val="43137"/>
                    </a:srgbClr>
                  </a:outerShdw>
                </a:effectLst>
                <a:latin typeface="Comic Sans MS" panose="030F0702030302020204" pitchFamily="66" charset="0"/>
              </a:rPr>
              <a:t>Ασκήσεις εκτός του σχολικού βιβλίου</a:t>
            </a:r>
          </a:p>
        </p:txBody>
      </p:sp>
    </p:spTree>
    <p:extLst>
      <p:ext uri="{BB962C8B-B14F-4D97-AF65-F5344CB8AC3E}">
        <p14:creationId xmlns:p14="http://schemas.microsoft.com/office/powerpoint/2010/main" val="2264398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33</a:t>
            </a:fld>
            <a:endParaRPr lang="el-GR" dirty="0">
              <a:solidFill>
                <a:prstClr val="black"/>
              </a:solidFill>
            </a:endParaRPr>
          </a:p>
        </p:txBody>
      </p:sp>
      <p:sp>
        <p:nvSpPr>
          <p:cNvPr id="4" name="Ορθογώνιο 3"/>
          <p:cNvSpPr/>
          <p:nvPr/>
        </p:nvSpPr>
        <p:spPr>
          <a:xfrm>
            <a:off x="935596" y="310605"/>
            <a:ext cx="7200800" cy="2400657"/>
          </a:xfrm>
          <a:prstGeom prst="rect">
            <a:avLst/>
          </a:prstGeom>
        </p:spPr>
        <p:txBody>
          <a:bodyPr wrap="square">
            <a:spAutoFit/>
          </a:bodyPr>
          <a:lstStyle/>
          <a:p>
            <a:pPr algn="just">
              <a:lnSpc>
                <a:spcPct val="150000"/>
              </a:lnSpc>
            </a:pPr>
            <a:r>
              <a:rPr lang="el-GR" sz="2000" b="1" dirty="0" smtClean="0">
                <a:latin typeface="Trebuchet MS" panose="020B0603020202020204" pitchFamily="34" charset="0"/>
              </a:rPr>
              <a:t>1.  </a:t>
            </a:r>
            <a:r>
              <a:rPr lang="el-GR" sz="2000" dirty="0" err="1" smtClean="0">
                <a:latin typeface="Trebuchet MS" panose="020B0603020202020204" pitchFamily="34" charset="0"/>
              </a:rPr>
              <a:t>∆ύο</a:t>
            </a:r>
            <a:r>
              <a:rPr lang="el-GR" sz="2000" dirty="0" smtClean="0">
                <a:latin typeface="Trebuchet MS" panose="020B0603020202020204" pitchFamily="34" charset="0"/>
              </a:rPr>
              <a:t> </a:t>
            </a:r>
            <a:r>
              <a:rPr lang="el-GR" sz="2000" dirty="0">
                <a:latin typeface="Trebuchet MS" panose="020B0603020202020204" pitchFamily="34" charset="0"/>
              </a:rPr>
              <a:t>ακίνητα </a:t>
            </a:r>
            <a:r>
              <a:rPr lang="el-GR" sz="2000" dirty="0" err="1">
                <a:latin typeface="Trebuchet MS" panose="020B0603020202020204" pitchFamily="34" charset="0"/>
              </a:rPr>
              <a:t>σηµειακά</a:t>
            </a:r>
            <a:r>
              <a:rPr lang="el-GR" sz="2000" dirty="0">
                <a:latin typeface="Trebuchet MS" panose="020B0603020202020204" pitchFamily="34" charset="0"/>
              </a:rPr>
              <a:t> φορτία απωθούνται µ</a:t>
            </a:r>
            <a:r>
              <a:rPr lang="el-GR" sz="2000" dirty="0" err="1">
                <a:latin typeface="Trebuchet MS" panose="020B0603020202020204" pitchFamily="34" charset="0"/>
              </a:rPr>
              <a:t>εταξύ</a:t>
            </a:r>
            <a:r>
              <a:rPr lang="el-GR" sz="2000" dirty="0">
                <a:latin typeface="Trebuchet MS" panose="020B0603020202020204" pitchFamily="34" charset="0"/>
              </a:rPr>
              <a:t> τους µε </a:t>
            </a:r>
            <a:r>
              <a:rPr lang="el-GR" sz="2000" dirty="0" err="1">
                <a:latin typeface="Trebuchet MS" panose="020B0603020202020204" pitchFamily="34" charset="0"/>
              </a:rPr>
              <a:t>δύναµη</a:t>
            </a:r>
            <a:r>
              <a:rPr lang="el-GR" sz="2000" dirty="0">
                <a:latin typeface="Trebuchet MS" panose="020B0603020202020204" pitchFamily="34" charset="0"/>
              </a:rPr>
              <a:t> µ</a:t>
            </a:r>
            <a:r>
              <a:rPr lang="el-GR" sz="2000" dirty="0" err="1">
                <a:latin typeface="Trebuchet MS" panose="020B0603020202020204" pitchFamily="34" charset="0"/>
              </a:rPr>
              <a:t>έτρου</a:t>
            </a:r>
            <a:r>
              <a:rPr lang="el-GR" sz="2000" dirty="0">
                <a:latin typeface="Trebuchet MS" panose="020B0603020202020204" pitchFamily="34" charset="0"/>
              </a:rPr>
              <a:t> </a:t>
            </a:r>
            <a:r>
              <a:rPr lang="el-GR" sz="2000" i="1" dirty="0" smtClean="0">
                <a:latin typeface="Trebuchet MS" panose="020B0603020202020204" pitchFamily="34" charset="0"/>
              </a:rPr>
              <a:t>F</a:t>
            </a:r>
            <a:r>
              <a:rPr lang="el-GR" sz="2000" dirty="0" smtClean="0">
                <a:latin typeface="Trebuchet MS" panose="020B0603020202020204" pitchFamily="34" charset="0"/>
              </a:rPr>
              <a:t>. </a:t>
            </a:r>
            <a:r>
              <a:rPr lang="el-GR" sz="2000" dirty="0">
                <a:latin typeface="Trebuchet MS" panose="020B0603020202020204" pitchFamily="34" charset="0"/>
              </a:rPr>
              <a:t>Πόσο γίνεται το µ</a:t>
            </a:r>
            <a:r>
              <a:rPr lang="el-GR" sz="2000" dirty="0" err="1">
                <a:latin typeface="Trebuchet MS" panose="020B0603020202020204" pitchFamily="34" charset="0"/>
              </a:rPr>
              <a:t>έτρο</a:t>
            </a:r>
            <a:r>
              <a:rPr lang="el-GR" sz="2000" dirty="0">
                <a:latin typeface="Trebuchet MS" panose="020B0603020202020204" pitchFamily="34" charset="0"/>
              </a:rPr>
              <a:t> της </a:t>
            </a:r>
            <a:r>
              <a:rPr lang="el-GR" sz="2000" dirty="0" err="1">
                <a:latin typeface="Trebuchet MS" panose="020B0603020202020204" pitchFamily="34" charset="0"/>
              </a:rPr>
              <a:t>δύναµης</a:t>
            </a:r>
            <a:r>
              <a:rPr lang="el-GR" sz="2000" dirty="0">
                <a:latin typeface="Trebuchet MS" panose="020B0603020202020204" pitchFamily="34" charset="0"/>
              </a:rPr>
              <a:t> αυτής, όταν η µ</a:t>
            </a:r>
            <a:r>
              <a:rPr lang="el-GR" sz="2000" dirty="0" err="1">
                <a:latin typeface="Trebuchet MS" panose="020B0603020202020204" pitchFamily="34" charset="0"/>
              </a:rPr>
              <a:t>εταξύ</a:t>
            </a:r>
            <a:r>
              <a:rPr lang="el-GR" sz="2000" dirty="0">
                <a:latin typeface="Trebuchet MS" panose="020B0603020202020204" pitchFamily="34" charset="0"/>
              </a:rPr>
              <a:t> τους </a:t>
            </a:r>
            <a:r>
              <a:rPr lang="el-GR" sz="2000" dirty="0" smtClean="0">
                <a:latin typeface="Trebuchet MS" panose="020B0603020202020204" pitchFamily="34" charset="0"/>
              </a:rPr>
              <a:t>απόσταση </a:t>
            </a:r>
            <a:r>
              <a:rPr lang="el-GR" sz="2000" i="1" dirty="0" smtClean="0">
                <a:latin typeface="Trebuchet MS" panose="020B0603020202020204" pitchFamily="34" charset="0"/>
              </a:rPr>
              <a:t>r</a:t>
            </a:r>
            <a:endParaRPr lang="el-GR" sz="2000" i="1" dirty="0">
              <a:latin typeface="Trebuchet MS" panose="020B0603020202020204" pitchFamily="34" charset="0"/>
            </a:endParaRPr>
          </a:p>
          <a:p>
            <a:pPr algn="just">
              <a:lnSpc>
                <a:spcPct val="150000"/>
              </a:lnSpc>
            </a:pPr>
            <a:r>
              <a:rPr lang="el-GR" sz="2000" b="1" dirty="0" smtClean="0">
                <a:latin typeface="Trebuchet MS" panose="020B0603020202020204" pitchFamily="34" charset="0"/>
              </a:rPr>
              <a:t>α.  </a:t>
            </a:r>
            <a:r>
              <a:rPr lang="el-GR" sz="2000" dirty="0" smtClean="0">
                <a:latin typeface="Trebuchet MS" panose="020B0603020202020204" pitchFamily="34" charset="0"/>
              </a:rPr>
              <a:t>ελαττωθεί </a:t>
            </a:r>
            <a:r>
              <a:rPr lang="el-GR" sz="2000" dirty="0">
                <a:latin typeface="Trebuchet MS" panose="020B0603020202020204" pitchFamily="34" charset="0"/>
              </a:rPr>
              <a:t>κατά </a:t>
            </a:r>
            <a:r>
              <a:rPr lang="el-GR" sz="2000" i="1" dirty="0">
                <a:latin typeface="Trebuchet MS" panose="020B0603020202020204" pitchFamily="34" charset="0"/>
              </a:rPr>
              <a:t>r</a:t>
            </a:r>
            <a:r>
              <a:rPr lang="el-GR" sz="2000" dirty="0">
                <a:latin typeface="Trebuchet MS" panose="020B0603020202020204" pitchFamily="34" charset="0"/>
              </a:rPr>
              <a:t>/2. </a:t>
            </a:r>
            <a:endParaRPr lang="el-GR" sz="2000" dirty="0" smtClean="0">
              <a:latin typeface="Trebuchet MS" panose="020B0603020202020204" pitchFamily="34" charset="0"/>
            </a:endParaRPr>
          </a:p>
          <a:p>
            <a:pPr algn="just">
              <a:lnSpc>
                <a:spcPct val="150000"/>
              </a:lnSpc>
            </a:pPr>
            <a:r>
              <a:rPr lang="el-GR" sz="2000" b="1" dirty="0">
                <a:latin typeface="Trebuchet MS" panose="020B0603020202020204" pitchFamily="34" charset="0"/>
              </a:rPr>
              <a:t>β. </a:t>
            </a:r>
            <a:r>
              <a:rPr lang="el-GR" sz="2000" b="1" dirty="0" smtClean="0">
                <a:latin typeface="Trebuchet MS" panose="020B0603020202020204" pitchFamily="34" charset="0"/>
              </a:rPr>
              <a:t> </a:t>
            </a:r>
            <a:r>
              <a:rPr lang="el-GR" sz="2000" dirty="0" smtClean="0">
                <a:latin typeface="Trebuchet MS" panose="020B0603020202020204" pitchFamily="34" charset="0"/>
              </a:rPr>
              <a:t>αυξηθεί </a:t>
            </a:r>
            <a:r>
              <a:rPr lang="el-GR" sz="2000" dirty="0">
                <a:latin typeface="Trebuchet MS" panose="020B0603020202020204" pitchFamily="34" charset="0"/>
              </a:rPr>
              <a:t>κατά </a:t>
            </a:r>
            <a:r>
              <a:rPr lang="en-US" sz="2000" i="1" dirty="0">
                <a:latin typeface="Trebuchet MS" panose="020B0603020202020204" pitchFamily="34" charset="0"/>
              </a:rPr>
              <a:t>r</a:t>
            </a:r>
            <a:r>
              <a:rPr lang="en-US" sz="2000" dirty="0">
                <a:latin typeface="Trebuchet MS" panose="020B0603020202020204" pitchFamily="34" charset="0"/>
              </a:rPr>
              <a:t>/2</a:t>
            </a:r>
            <a:r>
              <a:rPr lang="en-US" sz="2000" dirty="0" smtClean="0">
                <a:latin typeface="Trebuchet MS" panose="020B0603020202020204" pitchFamily="34" charset="0"/>
              </a:rPr>
              <a:t>.</a:t>
            </a:r>
            <a:endParaRPr lang="en-US" sz="2000" dirty="0">
              <a:latin typeface="Trebuchet MS" panose="020B0603020202020204" pitchFamily="34" charset="0"/>
            </a:endParaRPr>
          </a:p>
        </p:txBody>
      </p:sp>
      <mc:AlternateContent xmlns:mc="http://schemas.openxmlformats.org/markup-compatibility/2006" xmlns:a14="http://schemas.microsoft.com/office/drawing/2010/main">
        <mc:Choice Requires="a14">
          <p:sp>
            <p:nvSpPr>
              <p:cNvPr id="5" name="Ορθογώνιο 4"/>
              <p:cNvSpPr/>
              <p:nvPr/>
            </p:nvSpPr>
            <p:spPr>
              <a:xfrm>
                <a:off x="683568" y="2746822"/>
                <a:ext cx="7704856" cy="3323987"/>
              </a:xfrm>
              <a:prstGeom prst="rect">
                <a:avLst/>
              </a:prstGeom>
            </p:spPr>
            <p:txBody>
              <a:bodyPr wrap="square">
                <a:spAutoFit/>
              </a:bodyPr>
              <a:lstStyle/>
              <a:p>
                <a:pPr algn="just">
                  <a:lnSpc>
                    <a:spcPct val="150000"/>
                  </a:lnSpc>
                </a:pPr>
                <a:r>
                  <a:rPr lang="el-GR" sz="2000" b="1" dirty="0" smtClean="0">
                    <a:latin typeface="Trebuchet MS" panose="020B0603020202020204" pitchFamily="34" charset="0"/>
                  </a:rPr>
                  <a:t>2.  </a:t>
                </a:r>
                <a:r>
                  <a:rPr lang="el-GR" sz="2000" dirty="0" err="1" smtClean="0">
                    <a:latin typeface="Trebuchet MS" panose="020B0603020202020204" pitchFamily="34" charset="0"/>
                  </a:rPr>
                  <a:t>∆</a:t>
                </a:r>
                <a:r>
                  <a:rPr lang="el-GR" sz="2000" dirty="0" err="1">
                    <a:latin typeface="Trebuchet MS" panose="020B0603020202020204" pitchFamily="34" charset="0"/>
                  </a:rPr>
                  <a:t>ύο</a:t>
                </a:r>
                <a:r>
                  <a:rPr lang="el-GR" sz="2000" dirty="0">
                    <a:latin typeface="Trebuchet MS" panose="020B0603020202020204" pitchFamily="34" charset="0"/>
                  </a:rPr>
                  <a:t> µ</a:t>
                </a:r>
                <a:r>
                  <a:rPr lang="el-GR" sz="2000" dirty="0" err="1">
                    <a:latin typeface="Trebuchet MS" panose="020B0603020202020204" pitchFamily="34" charset="0"/>
                  </a:rPr>
                  <a:t>ικρές</a:t>
                </a:r>
                <a:r>
                  <a:rPr lang="el-GR" sz="2000" dirty="0">
                    <a:latin typeface="Trebuchet MS" panose="020B0603020202020204" pitchFamily="34" charset="0"/>
                  </a:rPr>
                  <a:t> σφαίρες φορτίζονται µε ίσα και </a:t>
                </a:r>
                <a:r>
                  <a:rPr lang="el-GR" sz="2000" dirty="0" err="1" smtClean="0">
                    <a:latin typeface="Trebuchet MS" panose="020B0603020202020204" pitchFamily="34" charset="0"/>
                  </a:rPr>
                  <a:t>ετερώνυµα</a:t>
                </a:r>
                <a:r>
                  <a:rPr lang="en-US" sz="2000" dirty="0" smtClean="0">
                    <a:latin typeface="Trebuchet MS" panose="020B0603020202020204" pitchFamily="34" charset="0"/>
                  </a:rPr>
                  <a:t> </a:t>
                </a:r>
                <a:r>
                  <a:rPr lang="el-GR" sz="2000" dirty="0" smtClean="0">
                    <a:latin typeface="Trebuchet MS" panose="020B0603020202020204" pitchFamily="34" charset="0"/>
                  </a:rPr>
                  <a:t>φορτία </a:t>
                </a:r>
                <a:r>
                  <a:rPr lang="el-GR" sz="2000" dirty="0">
                    <a:latin typeface="Trebuchet MS" panose="020B0603020202020204" pitchFamily="34" charset="0"/>
                  </a:rPr>
                  <a:t>και τοποθετούνται </a:t>
                </a:r>
                <a:r>
                  <a:rPr lang="el-GR" sz="2000" dirty="0" smtClean="0">
                    <a:latin typeface="Trebuchet MS" panose="020B0603020202020204" pitchFamily="34" charset="0"/>
                  </a:rPr>
                  <a:t>σε</a:t>
                </a:r>
                <a:r>
                  <a:rPr lang="en-US" sz="2000" dirty="0" smtClean="0">
                    <a:latin typeface="Trebuchet MS" panose="020B0603020202020204" pitchFamily="34" charset="0"/>
                  </a:rPr>
                  <a:t> </a:t>
                </a:r>
                <a:r>
                  <a:rPr lang="el-GR" sz="2000" dirty="0" smtClean="0">
                    <a:latin typeface="Trebuchet MS" panose="020B0603020202020204" pitchFamily="34" charset="0"/>
                  </a:rPr>
                  <a:t>απόσταση</a:t>
                </a:r>
                <a:r>
                  <a:rPr lang="en-US" sz="2000" dirty="0" smtClean="0">
                    <a:latin typeface="Trebuchet MS" panose="020B0603020202020204" pitchFamily="34" charset="0"/>
                  </a:rPr>
                  <a:t> </a:t>
                </a:r>
                <a:r>
                  <a:rPr lang="el-GR" sz="2000" dirty="0" smtClean="0">
                    <a:latin typeface="Trebuchet MS" panose="020B0603020202020204" pitchFamily="34" charset="0"/>
                  </a:rPr>
                  <a:t>1,6m </a:t>
                </a:r>
                <a:r>
                  <a:rPr lang="el-GR" sz="2000" dirty="0">
                    <a:latin typeface="Trebuchet MS" panose="020B0603020202020204" pitchFamily="34" charset="0"/>
                  </a:rPr>
                  <a:t>µ</a:t>
                </a:r>
                <a:r>
                  <a:rPr lang="el-GR" sz="2000" dirty="0" err="1">
                    <a:latin typeface="Trebuchet MS" panose="020B0603020202020204" pitchFamily="34" charset="0"/>
                  </a:rPr>
                  <a:t>εταξύ</a:t>
                </a:r>
                <a:r>
                  <a:rPr lang="el-GR" sz="2000" dirty="0">
                    <a:latin typeface="Trebuchet MS" panose="020B0603020202020204" pitchFamily="34" charset="0"/>
                  </a:rPr>
                  <a:t> τους. Οι σφαίρες αλληλεπιδρούν µε </a:t>
                </a:r>
                <a:r>
                  <a:rPr lang="el-GR" sz="2000" dirty="0" err="1">
                    <a:latin typeface="Trebuchet MS" panose="020B0603020202020204" pitchFamily="34" charset="0"/>
                  </a:rPr>
                  <a:t>δύναµη</a:t>
                </a:r>
                <a:r>
                  <a:rPr lang="el-GR" sz="2000" dirty="0">
                    <a:latin typeface="Trebuchet MS" panose="020B0603020202020204" pitchFamily="34" charset="0"/>
                  </a:rPr>
                  <a:t> µ</a:t>
                </a:r>
                <a:r>
                  <a:rPr lang="el-GR" sz="2000" dirty="0" err="1">
                    <a:latin typeface="Trebuchet MS" panose="020B0603020202020204" pitchFamily="34" charset="0"/>
                  </a:rPr>
                  <a:t>έτρου</a:t>
                </a:r>
                <a:r>
                  <a:rPr lang="el-GR" sz="2000" dirty="0">
                    <a:latin typeface="Trebuchet MS" panose="020B0603020202020204" pitchFamily="34" charset="0"/>
                  </a:rPr>
                  <a:t> </a:t>
                </a:r>
                <a:r>
                  <a:rPr lang="el-GR" sz="2000" i="1" dirty="0" smtClean="0">
                    <a:latin typeface="Trebuchet MS" panose="020B0603020202020204" pitchFamily="34" charset="0"/>
                  </a:rPr>
                  <a:t>F </a:t>
                </a:r>
                <a:r>
                  <a:rPr lang="el-GR" sz="2000" dirty="0" smtClean="0">
                    <a:latin typeface="Trebuchet MS" panose="020B0603020202020204" pitchFamily="34" charset="0"/>
                  </a:rPr>
                  <a:t>= 3,6N</a:t>
                </a:r>
                <a:r>
                  <a:rPr lang="el-GR" sz="2000" dirty="0">
                    <a:latin typeface="Trebuchet MS" panose="020B0603020202020204" pitchFamily="34" charset="0"/>
                  </a:rPr>
                  <a:t>. Να </a:t>
                </a:r>
                <a:r>
                  <a:rPr lang="el-GR" sz="2000" dirty="0" smtClean="0">
                    <a:latin typeface="Trebuchet MS" panose="020B0603020202020204" pitchFamily="34" charset="0"/>
                  </a:rPr>
                  <a:t>βρείτε</a:t>
                </a:r>
                <a:r>
                  <a:rPr lang="en-US" sz="2000" dirty="0" smtClean="0">
                    <a:latin typeface="Trebuchet MS" panose="020B0603020202020204" pitchFamily="34" charset="0"/>
                  </a:rPr>
                  <a:t>:</a:t>
                </a:r>
                <a:endParaRPr lang="el-GR" sz="2000" dirty="0">
                  <a:latin typeface="Trebuchet MS" panose="020B0603020202020204" pitchFamily="34" charset="0"/>
                </a:endParaRPr>
              </a:p>
              <a:p>
                <a:pPr algn="just">
                  <a:lnSpc>
                    <a:spcPct val="150000"/>
                  </a:lnSpc>
                </a:pPr>
                <a:r>
                  <a:rPr lang="el-GR" sz="2000" b="1" dirty="0" smtClean="0">
                    <a:latin typeface="Trebuchet MS" panose="020B0603020202020204" pitchFamily="34" charset="0"/>
                  </a:rPr>
                  <a:t>α.</a:t>
                </a:r>
                <a:r>
                  <a:rPr lang="en-US" sz="2000" b="1" dirty="0" smtClean="0">
                    <a:latin typeface="Trebuchet MS" panose="020B0603020202020204" pitchFamily="34" charset="0"/>
                  </a:rPr>
                  <a:t>  </a:t>
                </a:r>
                <a:r>
                  <a:rPr lang="el-GR" sz="2000" dirty="0" smtClean="0">
                    <a:latin typeface="Trebuchet MS" panose="020B0603020202020204" pitchFamily="34" charset="0"/>
                  </a:rPr>
                  <a:t>το </a:t>
                </a:r>
                <a:r>
                  <a:rPr lang="el-GR" sz="2000" dirty="0">
                    <a:latin typeface="Trebuchet MS" panose="020B0603020202020204" pitchFamily="34" charset="0"/>
                  </a:rPr>
                  <a:t>φορτίο κάθε σφαίρας. </a:t>
                </a:r>
              </a:p>
              <a:p>
                <a:pPr algn="just">
                  <a:lnSpc>
                    <a:spcPct val="150000"/>
                  </a:lnSpc>
                </a:pPr>
                <a:r>
                  <a:rPr lang="el-GR" sz="2000" b="1" dirty="0">
                    <a:latin typeface="Trebuchet MS" panose="020B0603020202020204" pitchFamily="34" charset="0"/>
                  </a:rPr>
                  <a:t>β. </a:t>
                </a:r>
                <a:r>
                  <a:rPr lang="el-GR" sz="2000" dirty="0">
                    <a:latin typeface="Trebuchet MS" panose="020B0603020202020204" pitchFamily="34" charset="0"/>
                  </a:rPr>
                  <a:t>τον </a:t>
                </a:r>
                <a:r>
                  <a:rPr lang="el-GR" sz="2000" dirty="0" err="1">
                    <a:latin typeface="Trebuchet MS" panose="020B0603020202020204" pitchFamily="34" charset="0"/>
                  </a:rPr>
                  <a:t>αριθµό</a:t>
                </a:r>
                <a:r>
                  <a:rPr lang="el-GR" sz="2000" dirty="0">
                    <a:latin typeface="Trebuchet MS" panose="020B0603020202020204" pitchFamily="34" charset="0"/>
                  </a:rPr>
                  <a:t> των ηλεκτρονίων που πλεονάζουν στην αρνητικά </a:t>
                </a:r>
                <a:r>
                  <a:rPr lang="el-GR" sz="2000" dirty="0" err="1">
                    <a:latin typeface="Trebuchet MS" panose="020B0603020202020204" pitchFamily="34" charset="0"/>
                  </a:rPr>
                  <a:t>φορτισµένη</a:t>
                </a:r>
                <a:r>
                  <a:rPr lang="el-GR" sz="2000" dirty="0">
                    <a:latin typeface="Trebuchet MS" panose="020B0603020202020204" pitchFamily="34" charset="0"/>
                  </a:rPr>
                  <a:t> σφαίρα. </a:t>
                </a:r>
                <a:endParaRPr lang="el-GR" sz="2000" dirty="0" smtClean="0">
                  <a:latin typeface="Trebuchet MS" panose="020B0603020202020204" pitchFamily="34" charset="0"/>
                </a:endParaRPr>
              </a:p>
              <a:p>
                <a:pPr algn="just">
                  <a:lnSpc>
                    <a:spcPct val="150000"/>
                  </a:lnSpc>
                </a:pPr>
                <a:r>
                  <a:rPr lang="el-GR" sz="2000" dirty="0" smtClean="0">
                    <a:latin typeface="Trebuchet MS" panose="020B0603020202020204" pitchFamily="34" charset="0"/>
                  </a:rPr>
                  <a:t>Δίνεται</a:t>
                </a:r>
                <a:r>
                  <a:rPr lang="en-US" sz="2000" dirty="0" smtClean="0">
                    <a:latin typeface="Trebuchet MS" panose="020B0603020202020204" pitchFamily="34" charset="0"/>
                  </a:rPr>
                  <a:t>:  </a:t>
                </a:r>
                <a14:m>
                  <m:oMath xmlns:m="http://schemas.openxmlformats.org/officeDocument/2006/math">
                    <m:d>
                      <m:dPr>
                        <m:begChr m:val="|"/>
                        <m:endChr m:val="|"/>
                        <m:ctrlPr>
                          <a:rPr lang="el-GR" sz="2000" b="1" i="1">
                            <a:latin typeface="Cambria Math" panose="02040503050406030204" pitchFamily="18" charset="0"/>
                          </a:rPr>
                        </m:ctrlPr>
                      </m:dPr>
                      <m:e>
                        <m:r>
                          <a:rPr lang="en-US" sz="2000" b="1" i="1">
                            <a:latin typeface="Cambria Math"/>
                          </a:rPr>
                          <m:t>𝒆</m:t>
                        </m:r>
                      </m:e>
                    </m:d>
                    <m:r>
                      <a:rPr lang="en-US" sz="2000" b="1" i="1">
                        <a:latin typeface="Cambria Math"/>
                      </a:rPr>
                      <m:t>=</m:t>
                    </m:r>
                  </m:oMath>
                </a14:m>
                <a:r>
                  <a:rPr lang="en-US" sz="2000" dirty="0">
                    <a:latin typeface="Trebuchet MS" panose="020B0603020202020204" pitchFamily="34" charset="0"/>
                  </a:rPr>
                  <a:t>1,6.10</a:t>
                </a:r>
                <a:r>
                  <a:rPr lang="en-US" sz="2000" baseline="30000" dirty="0">
                    <a:latin typeface="Trebuchet MS" panose="020B0603020202020204" pitchFamily="34" charset="0"/>
                  </a:rPr>
                  <a:t>-19</a:t>
                </a:r>
                <a:r>
                  <a:rPr lang="en-US" sz="2000" dirty="0">
                    <a:latin typeface="Trebuchet MS" panose="020B0603020202020204" pitchFamily="34" charset="0"/>
                  </a:rPr>
                  <a:t> </a:t>
                </a:r>
                <a:r>
                  <a:rPr lang="en-US" sz="2000" dirty="0" smtClean="0">
                    <a:latin typeface="Trebuchet MS" panose="020B0603020202020204" pitchFamily="34" charset="0"/>
                  </a:rPr>
                  <a:t>C.</a:t>
                </a:r>
                <a:endParaRPr lang="el-GR" sz="2000" dirty="0">
                  <a:latin typeface="Trebuchet MS" panose="020B0603020202020204" pitchFamily="34" charset="0"/>
                </a:endParaRPr>
              </a:p>
            </p:txBody>
          </p:sp>
        </mc:Choice>
        <mc:Fallback xmlns="">
          <p:sp>
            <p:nvSpPr>
              <p:cNvPr id="5" name="Ορθογώνιο 4"/>
              <p:cNvSpPr>
                <a:spLocks noRot="1" noChangeAspect="1" noMove="1" noResize="1" noEditPoints="1" noAdjustHandles="1" noChangeArrowheads="1" noChangeShapeType="1" noTextEdit="1"/>
              </p:cNvSpPr>
              <p:nvPr/>
            </p:nvSpPr>
            <p:spPr>
              <a:xfrm>
                <a:off x="683568" y="2746822"/>
                <a:ext cx="7704856" cy="3323987"/>
              </a:xfrm>
              <a:prstGeom prst="rect">
                <a:avLst/>
              </a:prstGeom>
              <a:blipFill>
                <a:blip r:embed="rId2"/>
                <a:stretch>
                  <a:fillRect l="-791" r="-870" b="-550"/>
                </a:stretch>
              </a:blipFill>
            </p:spPr>
            <p:txBody>
              <a:bodyPr/>
              <a:lstStyle/>
              <a:p>
                <a:r>
                  <a:rPr lang="el-GR">
                    <a:noFill/>
                  </a:rPr>
                  <a:t> </a:t>
                </a:r>
              </a:p>
            </p:txBody>
          </p:sp>
        </mc:Fallback>
      </mc:AlternateContent>
    </p:spTree>
    <p:extLst>
      <p:ext uri="{BB962C8B-B14F-4D97-AF65-F5344CB8AC3E}">
        <p14:creationId xmlns:p14="http://schemas.microsoft.com/office/powerpoint/2010/main" val="246051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34</a:t>
            </a:fld>
            <a:endParaRPr lang="el-GR">
              <a:solidFill>
                <a:prstClr val="black">
                  <a:tint val="75000"/>
                </a:prstClr>
              </a:solidFill>
            </a:endParaRPr>
          </a:p>
        </p:txBody>
      </p:sp>
      <p:grpSp>
        <p:nvGrpSpPr>
          <p:cNvPr id="7" name="Ομάδα 6"/>
          <p:cNvGrpSpPr/>
          <p:nvPr/>
        </p:nvGrpSpPr>
        <p:grpSpPr>
          <a:xfrm>
            <a:off x="1079612" y="332656"/>
            <a:ext cx="6984776" cy="5193574"/>
            <a:chOff x="1079612" y="332656"/>
            <a:chExt cx="6984776" cy="5193574"/>
          </a:xfrm>
        </p:grpSpPr>
        <p:sp>
          <p:nvSpPr>
            <p:cNvPr id="4" name="Ορθογώνιο 3"/>
            <p:cNvSpPr/>
            <p:nvPr/>
          </p:nvSpPr>
          <p:spPr>
            <a:xfrm>
              <a:off x="1079612" y="332656"/>
              <a:ext cx="6984776" cy="959173"/>
            </a:xfrm>
            <a:prstGeom prst="rect">
              <a:avLst/>
            </a:prstGeom>
          </p:spPr>
          <p:txBody>
            <a:bodyPr wrap="square">
              <a:spAutoFit/>
            </a:bodyPr>
            <a:lstStyle/>
            <a:p>
              <a:pPr algn="just">
                <a:lnSpc>
                  <a:spcPct val="150000"/>
                </a:lnSpc>
              </a:pPr>
              <a:r>
                <a:rPr lang="en-US" sz="2000" b="1" dirty="0">
                  <a:latin typeface="Trebuchet MS" panose="020B0603020202020204" pitchFamily="34" charset="0"/>
                </a:rPr>
                <a:t>3. </a:t>
              </a:r>
              <a:r>
                <a:rPr lang="el-GR" sz="2000" dirty="0">
                  <a:latin typeface="Trebuchet MS" panose="020B0603020202020204" pitchFamily="34" charset="0"/>
                </a:rPr>
                <a:t>∆</a:t>
              </a:r>
              <a:r>
                <a:rPr lang="el-GR" sz="2000" dirty="0" err="1">
                  <a:latin typeface="Trebuchet MS" panose="020B0603020202020204" pitchFamily="34" charset="0"/>
                </a:rPr>
                <a:t>ύο</a:t>
              </a:r>
              <a:r>
                <a:rPr lang="el-GR" sz="2000" dirty="0">
                  <a:latin typeface="Trebuchet MS" panose="020B0603020202020204" pitchFamily="34" charset="0"/>
                </a:rPr>
                <a:t> ακίνητα </a:t>
              </a:r>
              <a:r>
                <a:rPr lang="el-GR" sz="2000" dirty="0" err="1">
                  <a:latin typeface="Trebuchet MS" panose="020B0603020202020204" pitchFamily="34" charset="0"/>
                </a:rPr>
                <a:t>σηµειακά</a:t>
              </a:r>
              <a:r>
                <a:rPr lang="el-GR" sz="2000" dirty="0">
                  <a:latin typeface="Trebuchet MS" panose="020B0603020202020204" pitchFamily="34" charset="0"/>
                </a:rPr>
                <a:t> φορτία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1</a:t>
              </a:r>
              <a:r>
                <a:rPr lang="en-US" sz="2000" baseline="-25000" dirty="0" smtClean="0">
                  <a:latin typeface="Trebuchet MS" panose="020B0603020202020204" pitchFamily="34" charset="0"/>
                </a:rPr>
                <a:t> </a:t>
              </a:r>
              <a:r>
                <a:rPr lang="el-GR" sz="2000" dirty="0" smtClean="0">
                  <a:latin typeface="Trebuchet MS" panose="020B0603020202020204" pitchFamily="34" charset="0"/>
                </a:rPr>
                <a:t>=</a:t>
              </a:r>
              <a:r>
                <a:rPr lang="en-US" sz="2000" dirty="0" smtClean="0">
                  <a:latin typeface="Trebuchet MS" panose="020B0603020202020204" pitchFamily="34" charset="0"/>
                </a:rPr>
                <a:t> </a:t>
              </a:r>
              <a:r>
                <a:rPr lang="el-GR" sz="2000" dirty="0" smtClean="0">
                  <a:latin typeface="Trebuchet MS" panose="020B0603020202020204" pitchFamily="34" charset="0"/>
                </a:rPr>
                <a:t>4µC </a:t>
              </a:r>
              <a:r>
                <a:rPr lang="el-GR" sz="2000" dirty="0">
                  <a:latin typeface="Trebuchet MS" panose="020B0603020202020204" pitchFamily="34" charset="0"/>
                </a:rPr>
                <a:t>και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2</a:t>
              </a:r>
              <a:r>
                <a:rPr lang="en-US" sz="2000" baseline="-25000" dirty="0" smtClean="0">
                  <a:latin typeface="Trebuchet MS" panose="020B0603020202020204" pitchFamily="34" charset="0"/>
                </a:rPr>
                <a:t> </a:t>
              </a:r>
              <a:r>
                <a:rPr lang="el-GR" sz="2000" dirty="0" smtClean="0">
                  <a:latin typeface="Trebuchet MS" panose="020B0603020202020204" pitchFamily="34" charset="0"/>
                </a:rPr>
                <a:t>=</a:t>
              </a:r>
              <a:r>
                <a:rPr lang="en-US" sz="2000" dirty="0" smtClean="0">
                  <a:latin typeface="Trebuchet MS" panose="020B0603020202020204" pitchFamily="34" charset="0"/>
                </a:rPr>
                <a:t> </a:t>
              </a:r>
              <a:r>
                <a:rPr lang="el-GR" sz="2000" dirty="0" smtClean="0">
                  <a:latin typeface="Trebuchet MS" panose="020B0603020202020204" pitchFamily="34" charset="0"/>
                </a:rPr>
                <a:t>2µC </a:t>
              </a:r>
              <a:r>
                <a:rPr lang="el-GR" sz="2000" dirty="0">
                  <a:latin typeface="Trebuchet MS" panose="020B0603020202020204" pitchFamily="34" charset="0"/>
                </a:rPr>
                <a:t>απέχουν µ</a:t>
              </a:r>
              <a:r>
                <a:rPr lang="el-GR" sz="2000" dirty="0" err="1">
                  <a:latin typeface="Trebuchet MS" panose="020B0603020202020204" pitchFamily="34" charset="0"/>
                </a:rPr>
                <a:t>εταξύ</a:t>
              </a:r>
              <a:r>
                <a:rPr lang="el-GR" sz="2000" dirty="0">
                  <a:latin typeface="Trebuchet MS" panose="020B0603020202020204" pitchFamily="34" charset="0"/>
                </a:rPr>
                <a:t> τους απόσταση </a:t>
              </a:r>
              <a:r>
                <a:rPr lang="el-GR" sz="2000" dirty="0" smtClean="0">
                  <a:latin typeface="Trebuchet MS" panose="020B0603020202020204" pitchFamily="34" charset="0"/>
                </a:rPr>
                <a:t>0,9m</a:t>
              </a:r>
              <a:r>
                <a:rPr lang="el-GR" sz="2000" dirty="0">
                  <a:latin typeface="Trebuchet MS" panose="020B0603020202020204" pitchFamily="34" charset="0"/>
                </a:rPr>
                <a:t>. </a:t>
              </a:r>
            </a:p>
          </p:txBody>
        </p:sp>
        <p:pic>
          <p:nvPicPr>
            <p:cNvPr id="5"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07704" y="1307843"/>
              <a:ext cx="5152591" cy="13400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a:off x="1079612" y="2663908"/>
              <a:ext cx="6967606" cy="2862322"/>
            </a:xfrm>
            <a:prstGeom prst="rect">
              <a:avLst/>
            </a:prstGeom>
          </p:spPr>
          <p:txBody>
            <a:bodyPr wrap="square">
              <a:spAutoFit/>
            </a:bodyPr>
            <a:lstStyle/>
            <a:p>
              <a:pPr algn="just">
                <a:lnSpc>
                  <a:spcPct val="150000"/>
                </a:lnSpc>
              </a:pPr>
              <a:r>
                <a:rPr lang="el-GR" sz="2000" dirty="0">
                  <a:latin typeface="Trebuchet MS" panose="020B0603020202020204" pitchFamily="34" charset="0"/>
                </a:rPr>
                <a:t>Ένα άλλο </a:t>
              </a:r>
              <a:r>
                <a:rPr lang="el-GR" sz="2000" dirty="0" err="1">
                  <a:latin typeface="Trebuchet MS" panose="020B0603020202020204" pitchFamily="34" charset="0"/>
                </a:rPr>
                <a:t>σηµειακό</a:t>
              </a:r>
              <a:r>
                <a:rPr lang="el-GR" sz="2000" dirty="0">
                  <a:latin typeface="Trebuchet MS" panose="020B0603020202020204" pitchFamily="34" charset="0"/>
                </a:rPr>
                <a:t> φορτίο </a:t>
              </a:r>
              <a:r>
                <a:rPr lang="el-GR" sz="2000" i="1" dirty="0" smtClean="0">
                  <a:latin typeface="Trebuchet MS" panose="020B0603020202020204" pitchFamily="34" charset="0"/>
                </a:rPr>
                <a:t>q</a:t>
              </a:r>
              <a:r>
                <a:rPr lang="en-US" sz="2000" i="1" dirty="0" smtClean="0">
                  <a:latin typeface="Trebuchet MS" panose="020B0603020202020204" pitchFamily="34" charset="0"/>
                </a:rPr>
                <a:t> </a:t>
              </a:r>
              <a:r>
                <a:rPr lang="el-GR" sz="2000" dirty="0" smtClean="0">
                  <a:latin typeface="Trebuchet MS" panose="020B0603020202020204" pitchFamily="34" charset="0"/>
                </a:rPr>
                <a:t>=</a:t>
              </a:r>
              <a:r>
                <a:rPr lang="en-US" sz="2000" dirty="0" smtClean="0">
                  <a:latin typeface="Trebuchet MS" panose="020B0603020202020204" pitchFamily="34" charset="0"/>
                </a:rPr>
                <a:t> </a:t>
              </a:r>
              <a:r>
                <a:rPr lang="el-GR" sz="2000" dirty="0" smtClean="0">
                  <a:latin typeface="Trebuchet MS" panose="020B0603020202020204" pitchFamily="34" charset="0"/>
                </a:rPr>
                <a:t>1µC </a:t>
              </a:r>
              <a:r>
                <a:rPr lang="el-GR" sz="2000" dirty="0">
                  <a:latin typeface="Trebuchet MS" panose="020B0603020202020204" pitchFamily="34" charset="0"/>
                </a:rPr>
                <a:t>τοποθετείται στο </a:t>
              </a:r>
              <a:r>
                <a:rPr lang="el-GR" sz="2000" dirty="0" err="1">
                  <a:latin typeface="Trebuchet MS" panose="020B0603020202020204" pitchFamily="34" charset="0"/>
                </a:rPr>
                <a:t>σηµείο</a:t>
              </a:r>
              <a:r>
                <a:rPr lang="el-GR" sz="2000" dirty="0">
                  <a:latin typeface="Trebuchet MS" panose="020B0603020202020204" pitchFamily="34" charset="0"/>
                </a:rPr>
                <a:t> Γ, σε απόσταση </a:t>
              </a:r>
              <a:r>
                <a:rPr lang="el-GR" sz="2000" i="1" dirty="0" smtClean="0">
                  <a:latin typeface="Trebuchet MS" panose="020B0603020202020204" pitchFamily="34" charset="0"/>
                </a:rPr>
                <a:t>x</a:t>
              </a:r>
              <a:r>
                <a:rPr lang="en-US" sz="2000" i="1" dirty="0" smtClean="0">
                  <a:latin typeface="Trebuchet MS" panose="020B0603020202020204" pitchFamily="34" charset="0"/>
                </a:rPr>
                <a:t> </a:t>
              </a:r>
              <a:r>
                <a:rPr lang="el-GR" sz="2000" dirty="0" smtClean="0">
                  <a:latin typeface="Trebuchet MS" panose="020B0603020202020204" pitchFamily="34" charset="0"/>
                </a:rPr>
                <a:t>=</a:t>
              </a:r>
              <a:r>
                <a:rPr lang="en-US" sz="2000" dirty="0" smtClean="0">
                  <a:latin typeface="Trebuchet MS" panose="020B0603020202020204" pitchFamily="34" charset="0"/>
                </a:rPr>
                <a:t> </a:t>
              </a:r>
              <a:r>
                <a:rPr lang="el-GR" sz="2000" dirty="0" smtClean="0">
                  <a:latin typeface="Trebuchet MS" panose="020B0603020202020204" pitchFamily="34" charset="0"/>
                </a:rPr>
                <a:t>0,3m </a:t>
              </a:r>
              <a:r>
                <a:rPr lang="el-GR" sz="2000" dirty="0">
                  <a:latin typeface="Trebuchet MS" panose="020B0603020202020204" pitchFamily="34" charset="0"/>
                </a:rPr>
                <a:t>από το φορτίο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a:latin typeface="Trebuchet MS" panose="020B0603020202020204" pitchFamily="34" charset="0"/>
                </a:rPr>
                <a:t>. Να βρείτε </a:t>
              </a:r>
            </a:p>
            <a:p>
              <a:pPr algn="just">
                <a:lnSpc>
                  <a:spcPct val="150000"/>
                </a:lnSpc>
              </a:pPr>
              <a:r>
                <a:rPr lang="el-GR" sz="2000" b="1" dirty="0">
                  <a:latin typeface="Trebuchet MS" panose="020B0603020202020204" pitchFamily="34" charset="0"/>
                </a:rPr>
                <a:t>α.  </a:t>
              </a:r>
              <a:r>
                <a:rPr lang="el-GR" sz="2000" dirty="0">
                  <a:latin typeface="Trebuchet MS" panose="020B0603020202020204" pitchFamily="34" charset="0"/>
                </a:rPr>
                <a:t>το µ</a:t>
              </a:r>
              <a:r>
                <a:rPr lang="el-GR" sz="2000" dirty="0" err="1">
                  <a:latin typeface="Trebuchet MS" panose="020B0603020202020204" pitchFamily="34" charset="0"/>
                </a:rPr>
                <a:t>έτρο</a:t>
              </a:r>
              <a:r>
                <a:rPr lang="el-GR" sz="2000" dirty="0">
                  <a:latin typeface="Trebuchet MS" panose="020B0603020202020204" pitchFamily="34" charset="0"/>
                </a:rPr>
                <a:t> της </a:t>
              </a:r>
              <a:r>
                <a:rPr lang="el-GR" sz="2000" dirty="0" err="1">
                  <a:latin typeface="Trebuchet MS" panose="020B0603020202020204" pitchFamily="34" charset="0"/>
                </a:rPr>
                <a:t>δύναµης</a:t>
              </a:r>
              <a:r>
                <a:rPr lang="el-GR" sz="2000" dirty="0">
                  <a:latin typeface="Trebuchet MS" panose="020B0603020202020204" pitchFamily="34" charset="0"/>
                </a:rPr>
                <a:t> που ασκεί καθένα από τα φορτία </a:t>
              </a:r>
              <a:r>
                <a:rPr lang="el-GR" sz="2000" i="1" dirty="0">
                  <a:latin typeface="Trebuchet MS" panose="020B0603020202020204" pitchFamily="34" charset="0"/>
                </a:rPr>
                <a:t>Q</a:t>
              </a:r>
              <a:r>
                <a:rPr lang="el-GR" sz="2000" baseline="-25000" dirty="0">
                  <a:latin typeface="Trebuchet MS" panose="020B0603020202020204" pitchFamily="34" charset="0"/>
                </a:rPr>
                <a:t>1</a:t>
              </a:r>
              <a:r>
                <a:rPr lang="el-GR" sz="2000" dirty="0">
                  <a:latin typeface="Trebuchet MS" panose="020B0603020202020204" pitchFamily="34" charset="0"/>
                </a:rPr>
                <a:t> και </a:t>
              </a:r>
              <a:r>
                <a:rPr lang="el-GR" sz="2000" i="1" dirty="0">
                  <a:latin typeface="Trebuchet MS" panose="020B0603020202020204" pitchFamily="34" charset="0"/>
                </a:rPr>
                <a:t>Q</a:t>
              </a:r>
              <a:r>
                <a:rPr lang="el-GR" sz="2000" baseline="-25000" dirty="0">
                  <a:latin typeface="Trebuchet MS" panose="020B0603020202020204" pitchFamily="34" charset="0"/>
                </a:rPr>
                <a:t>2</a:t>
              </a:r>
              <a:r>
                <a:rPr lang="el-GR" sz="2000" dirty="0">
                  <a:latin typeface="Trebuchet MS" panose="020B0603020202020204" pitchFamily="34" charset="0"/>
                </a:rPr>
                <a:t> στο φορτίο </a:t>
              </a:r>
              <a:r>
                <a:rPr lang="el-GR" sz="2000" i="1" dirty="0">
                  <a:latin typeface="Trebuchet MS" panose="020B0603020202020204" pitchFamily="34" charset="0"/>
                </a:rPr>
                <a:t>q</a:t>
              </a:r>
              <a:r>
                <a:rPr lang="el-GR" sz="2000" dirty="0">
                  <a:latin typeface="Trebuchet MS" panose="020B0603020202020204" pitchFamily="34" charset="0"/>
                </a:rPr>
                <a:t>. </a:t>
              </a:r>
            </a:p>
            <a:p>
              <a:pPr algn="just">
                <a:lnSpc>
                  <a:spcPct val="150000"/>
                </a:lnSpc>
              </a:pPr>
              <a:r>
                <a:rPr lang="el-GR" sz="2000" b="1" dirty="0">
                  <a:latin typeface="Trebuchet MS" panose="020B0603020202020204" pitchFamily="34" charset="0"/>
                </a:rPr>
                <a:t>β. </a:t>
              </a:r>
              <a:r>
                <a:rPr lang="el-GR" sz="2000" dirty="0">
                  <a:latin typeface="Trebuchet MS" panose="020B0603020202020204" pitchFamily="34" charset="0"/>
                </a:rPr>
                <a:t>τη συνολική </a:t>
              </a:r>
              <a:r>
                <a:rPr lang="el-GR" sz="2000" dirty="0" err="1">
                  <a:latin typeface="Trebuchet MS" panose="020B0603020202020204" pitchFamily="34" charset="0"/>
                </a:rPr>
                <a:t>δύναµη</a:t>
              </a:r>
              <a:r>
                <a:rPr lang="el-GR" sz="2000" dirty="0">
                  <a:latin typeface="Trebuchet MS" panose="020B0603020202020204" pitchFamily="34" charset="0"/>
                </a:rPr>
                <a:t> (διανυσματικά) που δέχεται το φορτίο </a:t>
              </a:r>
              <a:r>
                <a:rPr lang="el-GR" sz="2000" i="1" dirty="0">
                  <a:latin typeface="Trebuchet MS" panose="020B0603020202020204" pitchFamily="34" charset="0"/>
                </a:rPr>
                <a:t>q</a:t>
              </a:r>
              <a:r>
                <a:rPr lang="el-GR" sz="2000" dirty="0">
                  <a:latin typeface="Trebuchet MS" panose="020B0603020202020204" pitchFamily="34" charset="0"/>
                </a:rPr>
                <a:t>. </a:t>
              </a:r>
            </a:p>
          </p:txBody>
        </p:sp>
      </p:grpSp>
    </p:spTree>
    <p:extLst>
      <p:ext uri="{BB962C8B-B14F-4D97-AF65-F5344CB8AC3E}">
        <p14:creationId xmlns:p14="http://schemas.microsoft.com/office/powerpoint/2010/main" val="333424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smtClean="0">
                <a:solidFill>
                  <a:prstClr val="black">
                    <a:tint val="75000"/>
                  </a:prstClr>
                </a:solidFill>
              </a:rPr>
              <a:t>Μερκούρης Παναγιωτόπουλος – Φυσικός    </a:t>
            </a:r>
            <a:r>
              <a:rPr lang="en-US" smtClean="0">
                <a:solidFill>
                  <a:prstClr val="black">
                    <a:tint val="75000"/>
                  </a:prstClr>
                </a:solidFill>
              </a:rPr>
              <a:t>www.merkopanas.blogspot.gr</a:t>
            </a:r>
            <a:endParaRPr lang="el-GR">
              <a:solidFill>
                <a:prstClr val="black">
                  <a:tint val="75000"/>
                </a:prstClr>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tint val="75000"/>
                  </a:prstClr>
                </a:solidFill>
              </a:rPr>
              <a:pPr/>
              <a:t>35</a:t>
            </a:fld>
            <a:endParaRPr lang="el-GR">
              <a:solidFill>
                <a:prstClr val="black">
                  <a:tint val="75000"/>
                </a:prstClr>
              </a:solidFill>
            </a:endParaRPr>
          </a:p>
        </p:txBody>
      </p:sp>
      <p:sp>
        <p:nvSpPr>
          <p:cNvPr id="4" name="Ορθογώνιο 3"/>
          <p:cNvSpPr/>
          <p:nvPr/>
        </p:nvSpPr>
        <p:spPr>
          <a:xfrm>
            <a:off x="791580" y="476672"/>
            <a:ext cx="7560840" cy="959173"/>
          </a:xfrm>
          <a:prstGeom prst="rect">
            <a:avLst/>
          </a:prstGeom>
        </p:spPr>
        <p:txBody>
          <a:bodyPr wrap="square">
            <a:spAutoFit/>
          </a:bodyPr>
          <a:lstStyle/>
          <a:p>
            <a:pPr algn="just">
              <a:lnSpc>
                <a:spcPct val="150000"/>
              </a:lnSpc>
            </a:pPr>
            <a:r>
              <a:rPr lang="en-US" sz="2000" b="1" dirty="0">
                <a:latin typeface="Trebuchet MS" panose="020B0603020202020204" pitchFamily="34" charset="0"/>
              </a:rPr>
              <a:t>4. </a:t>
            </a:r>
            <a:r>
              <a:rPr lang="el-GR" sz="2000" dirty="0">
                <a:latin typeface="Trebuchet MS" panose="020B0603020202020204" pitchFamily="34" charset="0"/>
              </a:rPr>
              <a:t>∆</a:t>
            </a:r>
            <a:r>
              <a:rPr lang="el-GR" sz="2000" dirty="0" err="1">
                <a:latin typeface="Trebuchet MS" panose="020B0603020202020204" pitchFamily="34" charset="0"/>
              </a:rPr>
              <a:t>ύο</a:t>
            </a:r>
            <a:r>
              <a:rPr lang="el-GR" sz="2000" dirty="0">
                <a:latin typeface="Trebuchet MS" panose="020B0603020202020204" pitchFamily="34" charset="0"/>
              </a:rPr>
              <a:t> ακίνητα </a:t>
            </a:r>
            <a:r>
              <a:rPr lang="el-GR" sz="2000" dirty="0" err="1">
                <a:latin typeface="Trebuchet MS" panose="020B0603020202020204" pitchFamily="34" charset="0"/>
              </a:rPr>
              <a:t>σηµειακά</a:t>
            </a:r>
            <a:r>
              <a:rPr lang="el-GR" sz="2000" dirty="0">
                <a:latin typeface="Trebuchet MS" panose="020B0603020202020204" pitchFamily="34" charset="0"/>
              </a:rPr>
              <a:t> φορτία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1</a:t>
            </a:r>
            <a:r>
              <a:rPr lang="en-US" sz="2000" baseline="-25000" dirty="0" smtClean="0">
                <a:latin typeface="Trebuchet MS" panose="020B0603020202020204" pitchFamily="34" charset="0"/>
              </a:rPr>
              <a:t> </a:t>
            </a:r>
            <a:r>
              <a:rPr lang="el-GR" sz="2000" dirty="0" smtClean="0">
                <a:latin typeface="Trebuchet MS" panose="020B0603020202020204" pitchFamily="34" charset="0"/>
              </a:rPr>
              <a:t>=</a:t>
            </a:r>
            <a:r>
              <a:rPr lang="en-US" sz="2000" dirty="0" smtClean="0">
                <a:latin typeface="Trebuchet MS" panose="020B0603020202020204" pitchFamily="34" charset="0"/>
              </a:rPr>
              <a:t> </a:t>
            </a:r>
            <a:r>
              <a:rPr lang="el-GR" sz="2000" dirty="0" smtClean="0">
                <a:latin typeface="Trebuchet MS" panose="020B0603020202020204" pitchFamily="34" charset="0"/>
              </a:rPr>
              <a:t>10µC </a:t>
            </a:r>
            <a:r>
              <a:rPr lang="el-GR" sz="2000" dirty="0">
                <a:latin typeface="Trebuchet MS" panose="020B0603020202020204" pitchFamily="34" charset="0"/>
              </a:rPr>
              <a:t>και </a:t>
            </a:r>
            <a:r>
              <a:rPr lang="el-GR" sz="2000" i="1" dirty="0" smtClean="0">
                <a:latin typeface="Trebuchet MS" panose="020B0603020202020204" pitchFamily="34" charset="0"/>
              </a:rPr>
              <a:t>Q</a:t>
            </a:r>
            <a:r>
              <a:rPr lang="el-GR" sz="2000" baseline="-25000" dirty="0" smtClean="0">
                <a:latin typeface="Trebuchet MS" panose="020B0603020202020204" pitchFamily="34" charset="0"/>
              </a:rPr>
              <a:t>2</a:t>
            </a:r>
            <a:r>
              <a:rPr lang="en-US" sz="2000" baseline="-25000" dirty="0" smtClean="0">
                <a:latin typeface="Trebuchet MS" panose="020B0603020202020204" pitchFamily="34" charset="0"/>
              </a:rPr>
              <a:t> </a:t>
            </a:r>
            <a:r>
              <a:rPr lang="el-GR" sz="2000" dirty="0" smtClean="0">
                <a:latin typeface="Trebuchet MS" panose="020B0603020202020204" pitchFamily="34" charset="0"/>
              </a:rPr>
              <a:t>=</a:t>
            </a:r>
            <a:r>
              <a:rPr lang="en-US" sz="2000" dirty="0" smtClean="0">
                <a:latin typeface="Trebuchet MS" panose="020B0603020202020204" pitchFamily="34" charset="0"/>
              </a:rPr>
              <a:t> </a:t>
            </a:r>
            <a:r>
              <a:rPr lang="el-GR" sz="2000" dirty="0" smtClean="0">
                <a:latin typeface="Trebuchet MS" panose="020B0603020202020204" pitchFamily="34" charset="0"/>
              </a:rPr>
              <a:t>40µC </a:t>
            </a:r>
            <a:r>
              <a:rPr lang="el-GR" sz="2000" dirty="0">
                <a:latin typeface="Trebuchet MS" panose="020B0603020202020204" pitchFamily="34" charset="0"/>
              </a:rPr>
              <a:t>απέχουν µ</a:t>
            </a:r>
            <a:r>
              <a:rPr lang="el-GR" sz="2000" dirty="0" err="1">
                <a:latin typeface="Trebuchet MS" panose="020B0603020202020204" pitchFamily="34" charset="0"/>
              </a:rPr>
              <a:t>εταξύ</a:t>
            </a:r>
            <a:r>
              <a:rPr lang="el-GR" sz="2000" dirty="0">
                <a:latin typeface="Trebuchet MS" panose="020B0603020202020204" pitchFamily="34" charset="0"/>
              </a:rPr>
              <a:t> τους απόσταση </a:t>
            </a:r>
            <a:r>
              <a:rPr lang="el-GR" sz="2000" dirty="0" smtClean="0">
                <a:latin typeface="Trebuchet MS" panose="020B0603020202020204" pitchFamily="34" charset="0"/>
              </a:rPr>
              <a:t>3m</a:t>
            </a:r>
            <a:r>
              <a:rPr lang="el-GR" sz="2000" dirty="0">
                <a:latin typeface="Trebuchet MS" panose="020B0603020202020204" pitchFamily="34" charset="0"/>
              </a:rPr>
              <a:t>. </a:t>
            </a:r>
            <a:endParaRPr lang="en-US" sz="2000" dirty="0">
              <a:latin typeface="Trebuchet MS" panose="020B0603020202020204" pitchFamily="34" charset="0"/>
            </a:endParaRPr>
          </a:p>
        </p:txBody>
      </p:sp>
      <p:pic>
        <p:nvPicPr>
          <p:cNvPr id="5"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20690" y="1556792"/>
            <a:ext cx="5267325" cy="1104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Ορθογώνιο 5"/>
          <p:cNvSpPr/>
          <p:nvPr/>
        </p:nvSpPr>
        <p:spPr>
          <a:xfrm>
            <a:off x="814890" y="2661692"/>
            <a:ext cx="7537530" cy="2400657"/>
          </a:xfrm>
          <a:prstGeom prst="rect">
            <a:avLst/>
          </a:prstGeom>
        </p:spPr>
        <p:txBody>
          <a:bodyPr wrap="square">
            <a:spAutoFit/>
          </a:bodyPr>
          <a:lstStyle/>
          <a:p>
            <a:pPr algn="just">
              <a:lnSpc>
                <a:spcPct val="150000"/>
              </a:lnSpc>
            </a:pPr>
            <a:r>
              <a:rPr lang="el-GR" sz="2000" dirty="0">
                <a:latin typeface="Trebuchet MS" panose="020B0603020202020204" pitchFamily="34" charset="0"/>
              </a:rPr>
              <a:t>Να βρείτε</a:t>
            </a:r>
          </a:p>
          <a:p>
            <a:pPr algn="just">
              <a:lnSpc>
                <a:spcPct val="150000"/>
              </a:lnSpc>
            </a:pPr>
            <a:r>
              <a:rPr lang="el-GR" sz="2000" b="1" dirty="0">
                <a:latin typeface="Trebuchet MS" panose="020B0603020202020204" pitchFamily="34" charset="0"/>
              </a:rPr>
              <a:t>α. </a:t>
            </a:r>
            <a:r>
              <a:rPr lang="en-US" sz="2000" b="1" dirty="0">
                <a:latin typeface="Trebuchet MS" panose="020B0603020202020204" pitchFamily="34" charset="0"/>
              </a:rPr>
              <a:t> </a:t>
            </a:r>
            <a:r>
              <a:rPr lang="el-GR" sz="2000" dirty="0">
                <a:latin typeface="Trebuchet MS" panose="020B0603020202020204" pitchFamily="34" charset="0"/>
              </a:rPr>
              <a:t>το µ</a:t>
            </a:r>
            <a:r>
              <a:rPr lang="el-GR" sz="2000" dirty="0" err="1">
                <a:latin typeface="Trebuchet MS" panose="020B0603020202020204" pitchFamily="34" charset="0"/>
              </a:rPr>
              <a:t>έτρο</a:t>
            </a:r>
            <a:r>
              <a:rPr lang="el-GR" sz="2000" dirty="0">
                <a:latin typeface="Trebuchet MS" panose="020B0603020202020204" pitchFamily="34" charset="0"/>
              </a:rPr>
              <a:t> της </a:t>
            </a:r>
            <a:r>
              <a:rPr lang="el-GR" sz="2000" dirty="0" err="1">
                <a:latin typeface="Trebuchet MS" panose="020B0603020202020204" pitchFamily="34" charset="0"/>
              </a:rPr>
              <a:t>δύναµης</a:t>
            </a:r>
            <a:r>
              <a:rPr lang="el-GR" sz="2000" dirty="0">
                <a:latin typeface="Trebuchet MS" panose="020B0603020202020204" pitchFamily="34" charset="0"/>
              </a:rPr>
              <a:t> που ασκεί το ένα φορτίο στο άλλο.</a:t>
            </a:r>
          </a:p>
          <a:p>
            <a:pPr algn="just">
              <a:lnSpc>
                <a:spcPct val="150000"/>
              </a:lnSpc>
            </a:pPr>
            <a:r>
              <a:rPr lang="el-GR" sz="2000" b="1" dirty="0">
                <a:latin typeface="Trebuchet MS" panose="020B0603020202020204" pitchFamily="34" charset="0"/>
              </a:rPr>
              <a:t>β. </a:t>
            </a:r>
            <a:r>
              <a:rPr lang="el-GR" sz="2000" dirty="0">
                <a:latin typeface="Trebuchet MS" panose="020B0603020202020204" pitchFamily="34" charset="0"/>
              </a:rPr>
              <a:t>σε ποιο </a:t>
            </a:r>
            <a:r>
              <a:rPr lang="el-GR" sz="2000" dirty="0" err="1">
                <a:latin typeface="Trebuchet MS" panose="020B0603020202020204" pitchFamily="34" charset="0"/>
              </a:rPr>
              <a:t>σηµείο</a:t>
            </a:r>
            <a:r>
              <a:rPr lang="el-GR" sz="2000" dirty="0">
                <a:latin typeface="Trebuchet MS" panose="020B0603020202020204" pitchFamily="34" charset="0"/>
              </a:rPr>
              <a:t> της ευθείας (ε) πρέπει να τοποθετηθεί </a:t>
            </a:r>
            <a:r>
              <a:rPr lang="el-GR" sz="2000" dirty="0" err="1">
                <a:latin typeface="Trebuchet MS" panose="020B0603020202020204" pitchFamily="34" charset="0"/>
              </a:rPr>
              <a:t>σηµειακό</a:t>
            </a:r>
            <a:r>
              <a:rPr lang="el-GR" sz="2000" dirty="0">
                <a:latin typeface="Trebuchet MS" panose="020B0603020202020204" pitchFamily="34" charset="0"/>
              </a:rPr>
              <a:t> φορτίο </a:t>
            </a:r>
            <a:r>
              <a:rPr lang="el-GR" sz="2000" i="1" dirty="0" smtClean="0">
                <a:latin typeface="Trebuchet MS" panose="020B0603020202020204" pitchFamily="34" charset="0"/>
              </a:rPr>
              <a:t>q</a:t>
            </a:r>
            <a:r>
              <a:rPr lang="en-US" sz="2000" i="1" dirty="0" smtClean="0">
                <a:latin typeface="Trebuchet MS" panose="020B0603020202020204" pitchFamily="34" charset="0"/>
              </a:rPr>
              <a:t> </a:t>
            </a:r>
            <a:r>
              <a:rPr lang="el-GR" sz="2000" dirty="0" smtClean="0">
                <a:latin typeface="Trebuchet MS" panose="020B0603020202020204" pitchFamily="34" charset="0"/>
              </a:rPr>
              <a:t>=</a:t>
            </a:r>
            <a:r>
              <a:rPr lang="en-US" sz="2000" dirty="0" smtClean="0">
                <a:latin typeface="Trebuchet MS" panose="020B0603020202020204" pitchFamily="34" charset="0"/>
              </a:rPr>
              <a:t> </a:t>
            </a:r>
            <a:r>
              <a:rPr lang="el-GR" sz="2000" dirty="0" smtClean="0">
                <a:latin typeface="Trebuchet MS" panose="020B0603020202020204" pitchFamily="34" charset="0"/>
              </a:rPr>
              <a:t>–2µC</a:t>
            </a:r>
            <a:r>
              <a:rPr lang="el-GR" sz="2000" dirty="0">
                <a:latin typeface="Trebuchet MS" panose="020B0603020202020204" pitchFamily="34" charset="0"/>
              </a:rPr>
              <a:t>, ώστε η </a:t>
            </a:r>
            <a:r>
              <a:rPr lang="el-GR" sz="2000" dirty="0" err="1">
                <a:latin typeface="Trebuchet MS" panose="020B0603020202020204" pitchFamily="34" charset="0"/>
              </a:rPr>
              <a:t>συνισταµένη</a:t>
            </a:r>
            <a:r>
              <a:rPr lang="el-GR" sz="2000" dirty="0">
                <a:latin typeface="Trebuchet MS" panose="020B0603020202020204" pitchFamily="34" charset="0"/>
              </a:rPr>
              <a:t> </a:t>
            </a:r>
            <a:r>
              <a:rPr lang="el-GR" sz="2000" dirty="0" err="1">
                <a:latin typeface="Trebuchet MS" panose="020B0603020202020204" pitchFamily="34" charset="0"/>
              </a:rPr>
              <a:t>δύναµη</a:t>
            </a:r>
            <a:r>
              <a:rPr lang="el-GR" sz="2000" dirty="0">
                <a:latin typeface="Trebuchet MS" panose="020B0603020202020204" pitchFamily="34" charset="0"/>
              </a:rPr>
              <a:t> που ασκείται σ’ αυτό να είναι ίση µε µ</a:t>
            </a:r>
            <a:r>
              <a:rPr lang="el-GR" sz="2000" dirty="0" err="1">
                <a:latin typeface="Trebuchet MS" panose="020B0603020202020204" pitchFamily="34" charset="0"/>
              </a:rPr>
              <a:t>ηδέν</a:t>
            </a:r>
            <a:r>
              <a:rPr lang="en-US" sz="2000" dirty="0">
                <a:latin typeface="Trebuchet MS" panose="020B0603020202020204" pitchFamily="34" charset="0"/>
              </a:rPr>
              <a:t>;</a:t>
            </a:r>
            <a:endParaRPr lang="el-GR" sz="2000" dirty="0">
              <a:latin typeface="Trebuchet MS" panose="020B0603020202020204" pitchFamily="34" charset="0"/>
            </a:endParaRPr>
          </a:p>
        </p:txBody>
      </p:sp>
    </p:spTree>
    <p:extLst>
      <p:ext uri="{BB962C8B-B14F-4D97-AF65-F5344CB8AC3E}">
        <p14:creationId xmlns:p14="http://schemas.microsoft.com/office/powerpoint/2010/main" val="3414906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a:xfrm>
            <a:off x="5505859" y="5933492"/>
            <a:ext cx="2822614" cy="365125"/>
          </a:xfrm>
        </p:spPr>
        <p:txBody>
          <a:bodyPr/>
          <a:lstStyle/>
          <a:p>
            <a:fld id="{3DF53439-851E-44AD-84B1-B6BFC3D0C743}" type="slidenum">
              <a:rPr lang="el-GR" smtClean="0">
                <a:solidFill>
                  <a:prstClr val="black"/>
                </a:solidFill>
              </a:rPr>
              <a:pPr/>
              <a:t>4</a:t>
            </a:fld>
            <a:endParaRPr lang="el-GR" dirty="0">
              <a:solidFill>
                <a:prstClr val="black"/>
              </a:solidFill>
            </a:endParaRPr>
          </a:p>
        </p:txBody>
      </p:sp>
      <p:sp>
        <p:nvSpPr>
          <p:cNvPr id="7" name="TextBox 6"/>
          <p:cNvSpPr txBox="1"/>
          <p:nvPr/>
        </p:nvSpPr>
        <p:spPr>
          <a:xfrm>
            <a:off x="1500924" y="270958"/>
            <a:ext cx="3651343" cy="646331"/>
          </a:xfrm>
          <a:prstGeom prst="rect">
            <a:avLst/>
          </a:prstGeom>
          <a:noFill/>
        </p:spPr>
        <p:txBody>
          <a:bodyPr wrap="square" rtlCol="0">
            <a:spAutoFit/>
          </a:bodyPr>
          <a:lstStyle/>
          <a:p>
            <a:pPr>
              <a:lnSpc>
                <a:spcPct val="150000"/>
              </a:lnSpc>
            </a:pPr>
            <a:r>
              <a:rPr lang="el-GR" sz="2400" b="1" dirty="0" smtClean="0">
                <a:latin typeface="Comic Sans MS" panose="030F0702030302020204" pitchFamily="66" charset="0"/>
              </a:rPr>
              <a:t>Πολύ αργότερα ήρθαν ο</a:t>
            </a:r>
          </a:p>
        </p:txBody>
      </p:sp>
      <p:sp>
        <p:nvSpPr>
          <p:cNvPr id="17" name="AutoShape 2" descr="data:image/jpeg;base64,/9j/4AAQSkZJRgABAQAAAQABAAD/2wCEAAkGBxQTEhQUExQWFhUXGBgaGBgYGBwaGhkcGxgYHxoaHBgYHCggGBwlHRgcITEhJSkrLi4uGh8zODMsNygtLisBCgoKDg0OGxAQGiwkHSQsLCwsLCwsLCwsLCwsLCwsLCwsLCwsLCwsLCwsLCwsLCwsLCwsLCwsLCwsLCwsLDcsLP/AABEIAMABBgMBIgACEQEDEQH/xAAbAAACAwEBAQAAAAAAAAAAAAACAwQFBgEAB//EADsQAAEDAgQEBAYCAQEHBQAAAAEAAhEDIQQxQVEFEmHwcYGRoQYiscHR8RPhMkIUFSMzYnKiBxZSY7L/xAAZAQADAQEBAAAAAAAAAAAAAAAAAQIEAwX/xAAmEQACAgICAQUAAgMAAAAAAAAAAQIRAyESMQQTIjJBUWFxFCNC/9oADAMBAAIRAxEAPwBdQ6xPQ9/RQnkc2oFpF7flOruk318PRJIuc+nsvIPSiBXItBQMdAvqQPdee2RfT8rlSlaScr+PTvdJl2NqOE7H+t0bhA6x3bzUZouQpdR24vkgCO1oQCoQQRbp7eaOoYP2Q5+O8/0gbZ59hM3MRHgvPMgZ6+a6L2MZIXVZIjL1smIWBdPYY18f6QHysgY8STp18EuxDhEE6ZfXTvNdNScza1/2oWJxgaLWA9yqypxQySRbMSOv3VKLZSS7Zcfyi647FCdvH9LPjiodrHp7ITigZh0n+1fpS+xpx/TTtxAgen0TW1heO7rFVcW8GW3A9uqLC8YIsbZ+u6bwSIeSKlTNu2rJOkLuHqHpqsn/AL2cbc0RoCL+al4fjPzQDbrreD2FLxyRVp9M0tQTldObHKb3Huo9J4LRrN+9kwbZLnYqOtvonFzRy33n7eP9pL3CSB33uhqNGYG31SsdDwAdALZrrmSkME9OgXgJsqsTRIYM5692ROpxee7KPTdyHxTGVI2Q2KjtXU37CeSbOvll1hRy4E+P51RuqgADr7ITBoYREEkJrWE5X2KiPN+ia3EnXLaNldkNHcvwJXlyti7i3qV1MRXvaAZP62SaxBK7UbeUrmO+V1zZUQgc4CCtqDuPBdccvNDWdbLbyQUE0y6RkCnVTAvn3JUYP/8AG8ddE2tca669yhghNNvNLv15IHzOhCZh3aaHvJLqnlJMJDZ50ePfXqvPM3bPl476pTHWM6zogDyco6qgoc7EO6X1hQMdxBrWkSJBtBnuyRxDGaNggTJ3jQKiYZBJ8YXaGK9smUq0iRicSHH/ACMdfK6gYnEuyabefkmV6YDZGZ65eygSFqhFIzZZsY2pe0em67zkXkR4T6hHgKUuH0iR5r2JYA6Gie81dq6OST42A3FOvfXw+iGpVnRCaYGZXgzZOibl0H/IY8O/NPp4hw5b3bkDkNfqoRKax0a97oaGpNM0nDeMVGjlEO1vP2K0eF4nznqBMBYOhWI/x8yrHh+N5CHCTe+3hdY8mH7Rux5E1s2zaxi0eU/dHRfHnpCqcDxBpETqfSclYGpPT7rK07OrJrDJ5TqfJLeY0S6cHw3XHOvIufpp9kEj3tmI/f4XgbC0wckgVIBPS3RMo1JukNBlny5RKKi2D0Iv5JNStJI0H9rrqnKBlM+koBjqdSAPoijVL169MkQdbTaI+is5sY5u68gad/qvKiSBUAkpJJ0sI8ZT3vvv/SXWrjmsIA70UspAUZ1y3S6xM3yGSYPm9UuqRNzqkUjznEZZJzBKWwyDbNdaIB173Qyhgie/dBVYZzRMcDHcoK75SGKiLR3+FDxzM28w0OsnPpkI31Cl89p0VXi8SHHm0iJ22Vx7CKKvHuFoMA6fRVtBs7jf9JmJeZiQeq5ScRn9IW6KpGTJK5HH0XAwIJjL3/tRqxBOV/bNaBuAYRdwM5kR9VX4/CASQ21vCwjLrmiORN0E8EqshYapymZS6Ykk9lXGD+G69aCAADGZ3I0Ctcb8NCgKWZJJ5jFtItolLNBOr2KGCbW1oyNWi4GSDnYbr1KkS4aQbz9Fa8Sw3K7K3orTA8GLouPmvP8Aqjx0TeVKNsUPHk50jOV6W2SFjIzV/wAU4QQ4kC2VlWMpOBLSAPt3ZOORSWmE8TjLaEuaQBBBO0X9VG5yczkpHEKAbBG1/FD/ALx/4Yp/x0hFucMAqG83fr+Fcaas4zbTodRqneO91rOD8W/kAY65Az3zz9FiBUU/htUhwMwuWXHaO+LJuj6C19r9V1rpsomHq8wkG3UR+k6Ovj+F5zNlDHAACDmfL2TGtgShB+U2siYZO3eyYkE0S03G/olt2hHlYRGv4XXviwKSAN2kW3/KFpBz+ibA5crpNNoE37/CZHY+BvfdcQvjb1XVZJW4iQR5oDN7wD9k3EgczT4pLwZPt5JMaZ5uwIi2W8ZZIf48wbrwOZj++veyGtVyAMHfVIokNaAM+7Qj5bSoxMjvvRNJjPT8pMoOm05kmIzSXH87on1CABNj2Etp9UICJxGpysJjYeqosVVAZJOcwPA7LSYpgNOpNxf7ZHS6zOMpDlG4nK0X6dF3xUTJviypeZkqXhMNzNJOQ3O6i1GxGXe62Pw7w3npw7X1C0ZsihGzPghzlso8OwhgJ5uUG2UxIEHwUjE4zlhnKC05EdfutvS4Czl5c5tfysBkEP8A7XpAggCR0G31WL/KhezZ6LqkyTwBv/CETkL5n9J3EcBztgifb77qXhaIYA1o8ymvE5n270WFy91o0Vo+ZfEvDHjSYHt1UDDYuqLWsBEg389lqeNViwukEgHITll5WWZpve94DWOI0EZ5e34XqYpXD3GbLFKXKL2aLhmLa5kkW2ziMxfTXzVBxysxzgWZ92+imY3g1YUpduOYDSf7KgVOGNa2STI1GptZLEoJ8kx5Oco8aK7HVS7laL2v5fRV8eivuJ0msHK0Zxc3P9KnDLQfputkHo8/NFqWwWU9U6i+HD0shfSLMxml8nuq7IScWb7g8ua3mueUHxG/j+FbVKciAe9FnPhhxiDtPgFoee0DPQxYZLzJqpM9FPSC5TGQhEzreN9VzmkTuuOHXZQB03t69fPZdMQNENIREnVeqPtF/smmOhlN4gkm/v499EBEmeiTRMAhMplNkpBVCDFwvJVU3svIChVSwO94n0QQJtcwjrG42uhBuDqMjsmc0hTikBkmdVIebEjyS6TSLn01KCyRT06BerXMRdI5jYnr0CYHevskNDXUsrwMx35LnIImfSV3km+U/XuFxrom95+6QIhcQkAXuT6azCosfShpLY+53zzWkxFMGLbT/SpMbhw2RMjMwMl1g6YdpmepST4Lf/CznCmB9vysK54Bt3693W2+HanLSa469/ZX5e4keN20a2k+YnPNHUHkVVjFOsQwxF0H+/WNdy1Gls7/AEXluDb0bkizLSNEbGmAPHTvdCKwMEOnI2RPM5mB9VNAIxPCmVLuExsSPoQmUOE02ZNG059czkvDENaJcYHVJHG6RMc46KrlVICRiKDTblEFvze4nxhUPEuFMcIhueeVh3Eq1dxKmZgz5+O6g4iuLRESqg5JlV+mRfTYxzy8HP5bSqXEUS880QCbX2tfaVqOJPY0Eki9zaR5+qzWIx5InITb5c16eCUnsyeQo9MjOs0h2bT+wvYelzG1rgRnmbXQuqSSczcnyPumYaz2kCL2uCbH2Wl6Ri02jXcLpmk3rF48rd7Kd/JPnnsomBqczRIzt6GJ65KW9wyC899m0bRfcD071RuqEz33klt3GYggT3C8+pJJMknMnfeVLAY62SU6S2SbI3Cxtp7rvN8sEWAt7H0TCxNNk36JtN+m1vdcZra+n6S2N5bEzbRMRIFPWQBl3uvJb3EWMG836riKEervuLbn6JD3mYHeSeHfMQVGq1QCM+yglAfyEkjPQBA29yfRP5eb9dVHcTNkDJAZJEaCPyjcyDcxBNv7QUJsnVXWBskxrujwdGWeU9+iTMGdwLdZXqptlrkiLriT079UxCRWM6RP0VTj2SYEQZnZW7RJJ6/c5KLiqwF2gHQ2EZabJxdMaMli9c4krU8AxX/DYXWAEAbrOY9p1zMT56LW8B4bz0WAnlkDxXbyJLgrFgT9R0WmG4+wwC9rBuemoS+IY+jVkB1OpAmxhwtIMZyo3C8K2g+oxzS5pBEgQYII30k3UTD8BpNqc5e5xGUtdOUD5ptHS1h4LJGGJfZpfqXpE7g2MhxYDYxn7K5rYiATkBkNSqehguXkM/NzCfTr4Kz4vH8RvHquUqbOlbKTFPNZ0SeXvVW3DeHsbdrC7qqVuELRqdSp/EsAalBppOIfBm5kTFwA4ARGm+q6NJ0rpClcVdEzEchlvLynY5m6rqjonlOmRVNiX1qbW/yPLrwOaOfxtp0U7D85udc+vlon6fH7CMrI3EMNINp1E69wqHiIIILo8Bp4LTY9tiTn9Pysrj2mc7d6LV47sz+StWRIk5HbqrLheAdUfzEQBFtYUPAM5qgvrdavCYNrMpuMzrMfhdc2TiqM+HFy9zJjTygew8E5pGvfoo0C3T8qQDHj4LGaA2QZMWRvblayS4wE6gYElJiCD5nUd+640SIGcXXKLiAQ21++ua8Br4d+qYhb33gZplJmRjxlIqmTH0RAjlHXvJAxsSZGvp7Li418Wz6LyZIudrXPdlFeW8xnp9k03yOuX3S6wh1t/ujok4+rb2z7uhoEX84+yKs2YHn+Eto8B3fwQMkMt3mnVDNs479FDES7eU50wROe/fugoIOJmPWF0iZHulMeLW7lOpAXtvl7eKGIAuuBFrX9lHpGNN/va6ltsSbQI177KU0Dz+iQ0zO4/DuNr9fVbX4cbFNun6VBjqUgbeG6u+DVwGAC9gpzyuCR3xJW2WpoAyZzRsw1793XeYHLwXH1gB53/Cxps6sVi2t5xrBmyRxZ/wAv2XP5A5/hmEHF2ENOmuStdoEg8Fh2OF81Kbh2ZFvmqXhmJyk+6vqVW10pWmUyDX4bTcQS2YyBRjCAD7KdIGQ2ULG4iJ7/AEi30SkUvFSL2zCy2KF7DObwLSL5/VXvEMVOc+Wu2ahUmSYOq34nxVkZI89Ih8IpASQNFoyPUAWVZhqYaeWMyPEDUDx18lZRkO9Epvk7JceEVE4BAHunc3Y73XKZGvd0ESZUnNkhpmJm3uvA2vukB3r7Jzn7aeCTJGtOcgZ2PfVCSYOl80PMSIO1vDyz8V4ui+pCAEVGH8zvqiDRbb9I3jKTv7XAgb5ea44REi+V0wDay+gXUNMyvJ2TRHvJtaZS8RUgkiPNHWkRlfy0y9VGrsEnS+aZKCp1IzMk5nzC48jQzf7rwI007yQ0bEzGtkDD5cj0uO+iIvuPXdde62kdClWBvfc7pB2Pbn30RCoAM/HsIcJkZz3XS06ZD6/YJDG07mdJshe4BxsZ1lK/lh4/PquOPzG0GUwRHxpLmkZXnp57qfwQnkvn3kkOpSDJ6XXeCVptMQbKcm4nfE9mlpi03m/0SqzuuhiV04j5VUnHgOhxA8f7WSMW3o7sg1MZVY5znNhogSDM32Q8U44HCCTl42TavEKbgWgzeJi3hOyrK1CgHZi9+ytkYxfyRL5fRMwGLbUqUwyYaDzdM81qGV41VHhKbWD5YjpHeqsKFUEZ+J77suGWm9dFRb+yxfWsqTiuJifNWcgCTcXztpYmPoszxd8myWKNyG3oq6laSbx+1Y4EcwOneipsUeUXzkfVWmDxUNDRBm89Ouy2zi+Ojjilt2THkNi3v4JlN4Hv30VBguLc9Z7TFyS07gGPVXAdA5hklLHx0zi8vqbRJFXpkjpHw0F/BIY+95E96p83y739lzoLsKnTMRqUxjbZde+qUXeO+oy8E0Dc5qWAXNBGs29V3+Pc/ZcI2ynPRML8t9PQIsRHLbjuUdQTt0lA8Cb7W9Sj/jt4pgEWTaBA7leSn9T7d7LyY6I7z01SarhLj1++v4Xq1W3jlCS9sjxOSs4oKPRdLjJJids/2uBt8tB910GLxqc0my0jlV4Ij0Ujktl0980hzb5bZ9bqQWwJOWu9jpeyGB5jDIE2H1SnPJdf022gI2vJ8Nf7Sw82IEzGeXokgYx4HMD0nvdDSOt76x9EsUzPzG/U/wB9wn2je4y780DQuo4Bus3/AGqrh+MLHct/Ej6LSYDAtqvgyAGk2iTET0Vfx/DU6QloABuALyI3OvinFp+39Kjp3ZZ0anMBM3Ci4vBU3Al7Z8srqswHEi4C8CYtn5lXjWAttqB9VxcXBmpSUloqaGDpgGfljKDEj8qM7BMLZdUm+Uj8KRiOCPcZpuIv5Z/pIpcGqtPzHUmY8dV3jJd8glL64icLgakmKha3bPxV3wxrqfyuvGZ0P4KDC4Tlu71Uio4QSdMpXLJNy0EYpEmviBHpr/Sy/FMXDvWIOs+alYziJE7+H4VZwvCHE4llMmAT8x2aLuPoPddMOKvc+jjmyVpdhUcI/EXDWtaTd2QHnv06pnxCWYeiGUz8zhE6kRc9AtFxKu1oLhDWN/xaBADYt5wvm3EcY6q8uPl0Gi0Yf9jv6Rizz4L+WJovLXAjRbvD1eZjXC8xmO+wsCtd8OV5oj/pt+F18mOkzj40qdF00euaLrPWI95S+bbuyMsyk+iws3JBOIteO957lFJmPfdLIMjwujYAJJF9L5H7pFDAc9+iboLqO8bZRH0Q/wA0RfWPZLsB3NBk+/4XP5gcpuUqlMAm3TWy4yBrmnQh+IcQQOl9b/ZcXf4/+qFxURyIFZ4JGsabdT3ouVX5k3v+gkudF5Ekph21Bvb0TIQfNd05W+iW8mQAdT4JtMA3M5T7wh5rmd7BItBNfbe6kF2cnK8aHcKIxwiIunt/xM69nwQ0Aumx19BBy22zzyRPNgJi0L1R3+kaZ9LLtMx45es3koAHE3dIAEmflEAdIAtkia6csh3K898ERnHjAv7qBxLigosvdzgQB97ZBNRctITairZo/hzEt/2trBm5jzHQEfUpvFMG2rTPNk2Y00WN/wDT7Eudjw5xMmnV/wDzIHstvQDjMzMEeE/VTmh6c9fgsc+aswuK4fUoXglh1GQtafVXPCuISAPALRcPbzAB1hlOmUQQbHoq7iPwsJmjFJx0EmmevL/kw+Ejom5xmql2dMcnB66J2FxwExmmnGNIifdZp/D8Uyxpl8CZZ83sL+oSees0QadQHbkd+FyeD8NCywZccQxwGY29lRYnicjYbT7qSeGYqoJNJ4GhI5Rnu+Fyn8LuH/MqMaOhLz4aD3XWEYR+TInkb6K2pXmLC5ymTlv3mtH8L4H+GlVrvHKakU2A2IBMuN+gS8PwekxwgPqP66eAA+sqT8TY8UabWHKkwEjd7oPL5flVKXL2ROTerZlfjLicn+JttXeGg9pWVTMRWL3FzjJNylFehjgoRo8vJPnKzyufh3Ew5zP/AJZX1GfsqZExxBBGYTlHkqFCXGVm8ou8+x6ZqQ1+k+ellT8Jx/8AI2bAjPx6KbzST2TdedONOmempclaJtMzpPeS9VdpGqjMcZB02/tOe+20lRR0sdUcCTGU/f7oH0872gd310Smf3B/pPp1PuAiqACnUJsWzE280wOJEwPzmg0JATQ4ADwTE2ee6O/yvIHVObKy4iiCE8AW10/oIRfxJSuYT6o2vjMZaqyLGOfmAbWy9fskVakEwb5yfBdmwJ7yQh9xMAHpCQ7DY+LC5MwpPNaJOV793UfmII0TRVHUyY28+qbEmeDjtYeukptdpIFtCT+OiFrZnfWV6rVtv9s1FlIgcQ4gKAv/AJkWA95OyyVasXEl1yVO486apMzP6hVxXoYoKKswZpuTo0HwDV5cdR684/8ABy+iYeoZAkX6r5l8IPjG4fq8D1BH3X0kWv7+BWLzPmv6NXi/Br+T2BcA9zDubHUd6q6YdMwYgG5A2B1CzwaDXOkkQdrx7wrSk57JBHPB8CM5tmskjvRLrYYHJzgcgPsgZhKpEBzvdC3GiLkiOygp42R/lPkfJTsY5vB3HN877+py913/AHbRpklxJdtzfbwUR+KJBJ/H18VHwvM42iLwnTAsnYloIAs1rS53g2Tc9TbzXyL4o4katUibBxJ/7ib+MZeS3Hxdjxh8L8pmpWsCYnlGsbSJ8QF8u5ryvQ8PH/2zL5OSvYj0W+yFE98kk3JuUJW4xHl4lHQDZHNIGsCT5AlAUATuFVi1xIy/1eErTU6k63WNY8i4zC0GAxweLwDqBYLhmhezT4860XlMwN9uiEviN5z8VEZV9LqQCDBidFjaNt6JRkwdyNU2naZ0USrViB17CZSqwTE79+qVBYZNo8VJLhEz6dFEJI5c8pK9zG4OUAoBjnPjJeSCb39O+i6nRJX1XQRldFymYleNPU3j1XAL33XQ5HXXH4XvG5Fulx/SB9vHoieduimikMdTPMm1AQfKUilciZj7qTUqA26keQ380n2AH80CBrrPcpRf8p2BEfpBWqgZaT+kvFVIZM55+9vp6qlHYnKkZvib5qHyUZFWfLidyUK3pUjA3uy0+Fp/2vDn/wC1mX/cF9Jk80GwGY/e6wPwVhS/FUzow/yOOga25PrA81u6rgXWygEj6LB5b9yNvi/EjV3OD2uE5GdRnkfVXmBxPNYgTbWDbqqXij/8LCQe7+SZRxTYmzTaJIBGc9HDVZWrRobNF/G42BIEajcQoYfDC6ZsT47Cw6wuYTHco+Y6SDv4SbfRRcfXlopU83ZADaDcdCoSY/og1MYXSBdxzjLO4HtPmr3hoDA1hEuMy7Qb3nRR+HYRtNgDAC8Rci/p7+KrvjPipw2GcJP81bmY0zcM/wBbo0sQ0dSrjHnJRRLfFOTML8acZ/2nEEt/5bByU/8AtBz8z7QqBdK4vZjFRSSPLlLk7OELy6vAJiCpPibAyIvpcXHW0eZQL0LyAPFFTeQZGaFeQBo8FjWvAnMC473VuHANA11jwssTRqlpBC0eBxocJGWyy5cf2jZhy3p9lmBMWAyPmgLpJN+n9oWkg7GPRDRJj2jVcEjRY9r4PWB+b9EQriTnkLDIKLUqzOg6eULlJ8I4iciUw5riCm06LyCb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grpSp>
        <p:nvGrpSpPr>
          <p:cNvPr id="25" name="Ομάδα 24"/>
          <p:cNvGrpSpPr/>
          <p:nvPr/>
        </p:nvGrpSpPr>
        <p:grpSpPr>
          <a:xfrm>
            <a:off x="5362332" y="158582"/>
            <a:ext cx="3529247" cy="1689100"/>
            <a:chOff x="5362332" y="158582"/>
            <a:chExt cx="3529247" cy="1689100"/>
          </a:xfrm>
        </p:grpSpPr>
        <p:grpSp>
          <p:nvGrpSpPr>
            <p:cNvPr id="4" name="Group 3"/>
            <p:cNvGrpSpPr>
              <a:grpSpLocks/>
            </p:cNvGrpSpPr>
            <p:nvPr/>
          </p:nvGrpSpPr>
          <p:grpSpPr bwMode="auto">
            <a:xfrm>
              <a:off x="7219941" y="158582"/>
              <a:ext cx="1671638" cy="1689100"/>
              <a:chOff x="186" y="576"/>
              <a:chExt cx="1053" cy="1064"/>
            </a:xfrm>
          </p:grpSpPr>
          <p:pic>
            <p:nvPicPr>
              <p:cNvPr id="5" name="Picture 4" descr="gilber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 y="576"/>
                <a:ext cx="641" cy="870"/>
              </a:xfrm>
              <a:prstGeom prst="rect">
                <a:avLst/>
              </a:prstGeom>
              <a:noFill/>
              <a:effectLst/>
              <a:extLst>
                <a:ext uri="{909E8E84-426E-40DD-AFC4-6F175D3DCCD1}">
                  <a14:hiddenFill xmlns:a14="http://schemas.microsoft.com/office/drawing/2010/main">
                    <a:solidFill>
                      <a:srgbClr val="FFFFFF"/>
                    </a:solidFill>
                  </a14:hiddenFill>
                </a:ext>
              </a:extLst>
            </p:spPr>
          </p:pic>
          <p:sp>
            <p:nvSpPr>
              <p:cNvPr id="6" name="Text Box 5"/>
              <p:cNvSpPr txBox="1">
                <a:spLocks noChangeArrowheads="1"/>
              </p:cNvSpPr>
              <p:nvPr/>
            </p:nvSpPr>
            <p:spPr bwMode="auto">
              <a:xfrm>
                <a:off x="186" y="1446"/>
                <a:ext cx="1053"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l-GR" sz="1400" b="1" dirty="0" smtClean="0">
                    <a:solidFill>
                      <a:srgbClr val="800000"/>
                    </a:solidFill>
                    <a:effectLst>
                      <a:outerShdw blurRad="38100" dist="38100" dir="2700000" algn="tl">
                        <a:srgbClr val="000000">
                          <a:alpha val="43137"/>
                        </a:srgbClr>
                      </a:outerShdw>
                    </a:effectLst>
                    <a:latin typeface="Comic Sans MS" pitchFamily="66" charset="0"/>
                  </a:rPr>
                  <a:t>(1540 – 1603)</a:t>
                </a:r>
                <a:endParaRPr lang="el-GR" altLang="el-GR" sz="1400" b="1" dirty="0">
                  <a:solidFill>
                    <a:srgbClr val="800000"/>
                  </a:solidFill>
                  <a:effectLst>
                    <a:outerShdw blurRad="38100" dist="38100" dir="2700000" algn="tl">
                      <a:srgbClr val="000000">
                        <a:alpha val="43137"/>
                      </a:srgbClr>
                    </a:outerShdw>
                  </a:effectLst>
                  <a:latin typeface="Comic Sans MS" pitchFamily="66" charset="0"/>
                </a:endParaRPr>
              </a:p>
            </p:txBody>
          </p:sp>
        </p:grpSp>
        <p:sp>
          <p:nvSpPr>
            <p:cNvPr id="22" name="Ορθογώνιο 21"/>
            <p:cNvSpPr/>
            <p:nvPr/>
          </p:nvSpPr>
          <p:spPr>
            <a:xfrm>
              <a:off x="5362332" y="438521"/>
              <a:ext cx="2088232" cy="400110"/>
            </a:xfrm>
            <a:prstGeom prst="rect">
              <a:avLst/>
            </a:prstGeom>
          </p:spPr>
          <p:txBody>
            <a:bodyPr wrap="square">
              <a:spAutoFit/>
            </a:bodyPr>
            <a:lstStyle/>
            <a:p>
              <a:r>
                <a:rPr lang="en-US" altLang="el-GR" sz="2000" b="1" dirty="0" smtClean="0">
                  <a:solidFill>
                    <a:srgbClr val="800000"/>
                  </a:solidFill>
                  <a:latin typeface="Comic Sans MS" pitchFamily="66" charset="0"/>
                  <a:hlinkClick r:id="rId4"/>
                </a:rPr>
                <a:t>William</a:t>
              </a:r>
              <a:r>
                <a:rPr lang="el-GR" altLang="el-GR" sz="2000" b="1" dirty="0" smtClean="0">
                  <a:solidFill>
                    <a:srgbClr val="800000"/>
                  </a:solidFill>
                  <a:latin typeface="Comic Sans MS" pitchFamily="66" charset="0"/>
                  <a:hlinkClick r:id="rId4"/>
                </a:rPr>
                <a:t> </a:t>
              </a:r>
              <a:r>
                <a:rPr lang="en-US" altLang="el-GR" sz="2000" b="1" dirty="0" smtClean="0">
                  <a:solidFill>
                    <a:srgbClr val="800000"/>
                  </a:solidFill>
                  <a:latin typeface="Comic Sans MS" pitchFamily="66" charset="0"/>
                  <a:hlinkClick r:id="rId4"/>
                </a:rPr>
                <a:t>Gilbert</a:t>
              </a:r>
              <a:endParaRPr lang="el-GR" altLang="el-GR" sz="2000" b="1" dirty="0">
                <a:solidFill>
                  <a:srgbClr val="0000FF"/>
                </a:solidFill>
                <a:latin typeface="Comic Sans MS" pitchFamily="66" charset="0"/>
              </a:endParaRPr>
            </a:p>
          </p:txBody>
        </p:sp>
      </p:grpSp>
      <p:grpSp>
        <p:nvGrpSpPr>
          <p:cNvPr id="28" name="Ομάδα 27"/>
          <p:cNvGrpSpPr/>
          <p:nvPr/>
        </p:nvGrpSpPr>
        <p:grpSpPr>
          <a:xfrm>
            <a:off x="-269654" y="247799"/>
            <a:ext cx="4995927" cy="1679575"/>
            <a:chOff x="-269654" y="247799"/>
            <a:chExt cx="4995927" cy="1679575"/>
          </a:xfrm>
        </p:grpSpPr>
        <p:grpSp>
          <p:nvGrpSpPr>
            <p:cNvPr id="8" name="Group 16"/>
            <p:cNvGrpSpPr>
              <a:grpSpLocks/>
            </p:cNvGrpSpPr>
            <p:nvPr/>
          </p:nvGrpSpPr>
          <p:grpSpPr bwMode="auto">
            <a:xfrm>
              <a:off x="-269654" y="247799"/>
              <a:ext cx="1981200" cy="1679575"/>
              <a:chOff x="143" y="2544"/>
              <a:chExt cx="1248" cy="1058"/>
            </a:xfrm>
            <a:effectLst/>
          </p:grpSpPr>
          <p:pic>
            <p:nvPicPr>
              <p:cNvPr id="9" name="Picture 17" descr="benjamin-franklin">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2" y="2544"/>
                <a:ext cx="670" cy="847"/>
              </a:xfrm>
              <a:prstGeom prst="rect">
                <a:avLst/>
              </a:prstGeom>
              <a:noFill/>
              <a:effectLst/>
              <a:extLst>
                <a:ext uri="{909E8E84-426E-40DD-AFC4-6F175D3DCCD1}">
                  <a14:hiddenFill xmlns:a14="http://schemas.microsoft.com/office/drawing/2010/main">
                    <a:solidFill>
                      <a:srgbClr val="FFFFFF"/>
                    </a:solidFill>
                  </a14:hiddenFill>
                </a:ext>
              </a:extLst>
            </p:spPr>
          </p:pic>
          <p:sp>
            <p:nvSpPr>
              <p:cNvPr id="10" name="Text Box 18"/>
              <p:cNvSpPr txBox="1">
                <a:spLocks noChangeArrowheads="1"/>
              </p:cNvSpPr>
              <p:nvPr/>
            </p:nvSpPr>
            <p:spPr bwMode="auto">
              <a:xfrm>
                <a:off x="143" y="3408"/>
                <a:ext cx="124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1400" b="1" dirty="0" smtClean="0">
                    <a:solidFill>
                      <a:srgbClr val="006600"/>
                    </a:solidFill>
                    <a:effectLst>
                      <a:outerShdw blurRad="38100" dist="38100" dir="2700000" algn="tl">
                        <a:srgbClr val="000000">
                          <a:alpha val="43137"/>
                        </a:srgbClr>
                      </a:outerShdw>
                    </a:effectLst>
                    <a:latin typeface="Comic Sans MS" pitchFamily="66" charset="0"/>
                  </a:rPr>
                  <a:t>(1706 – 1790) </a:t>
                </a:r>
                <a:endParaRPr lang="el-GR" altLang="el-GR" sz="1400" b="1" dirty="0">
                  <a:solidFill>
                    <a:srgbClr val="006600"/>
                  </a:solidFill>
                  <a:effectLst>
                    <a:outerShdw blurRad="38100" dist="38100" dir="2700000" algn="tl">
                      <a:srgbClr val="000000">
                        <a:alpha val="43137"/>
                      </a:srgbClr>
                    </a:outerShdw>
                  </a:effectLst>
                  <a:latin typeface="Comic Sans MS" pitchFamily="66" charset="0"/>
                </a:endParaRPr>
              </a:p>
            </p:txBody>
          </p:sp>
        </p:grpSp>
        <p:sp>
          <p:nvSpPr>
            <p:cNvPr id="23" name="Ορθογώνιο 22"/>
            <p:cNvSpPr/>
            <p:nvPr/>
          </p:nvSpPr>
          <p:spPr>
            <a:xfrm>
              <a:off x="1500924" y="920105"/>
              <a:ext cx="3225349" cy="400110"/>
            </a:xfrm>
            <a:prstGeom prst="rect">
              <a:avLst/>
            </a:prstGeom>
          </p:spPr>
          <p:txBody>
            <a:bodyPr wrap="square">
              <a:spAutoFit/>
            </a:bodyPr>
            <a:lstStyle/>
            <a:p>
              <a:r>
                <a:rPr lang="en-US" altLang="el-GR" sz="2000" b="1" dirty="0" smtClean="0">
                  <a:latin typeface="Comic Sans MS" pitchFamily="66" charset="0"/>
                </a:rPr>
                <a:t>o </a:t>
              </a:r>
              <a:r>
                <a:rPr lang="en-US" altLang="el-GR" sz="2000" b="1" dirty="0" smtClean="0">
                  <a:solidFill>
                    <a:srgbClr val="0000FF"/>
                  </a:solidFill>
                  <a:latin typeface="Comic Sans MS" pitchFamily="66" charset="0"/>
                  <a:hlinkClick r:id="rId7"/>
                </a:rPr>
                <a:t>Benjamin Franklin</a:t>
              </a:r>
              <a:endParaRPr lang="el-GR" sz="2000" dirty="0">
                <a:solidFill>
                  <a:srgbClr val="0000FF"/>
                </a:solidFill>
              </a:endParaRPr>
            </a:p>
          </p:txBody>
        </p:sp>
      </p:grpSp>
      <p:grpSp>
        <p:nvGrpSpPr>
          <p:cNvPr id="30" name="Ομάδα 29"/>
          <p:cNvGrpSpPr/>
          <p:nvPr/>
        </p:nvGrpSpPr>
        <p:grpSpPr>
          <a:xfrm>
            <a:off x="4945178" y="1980271"/>
            <a:ext cx="3889831" cy="1816100"/>
            <a:chOff x="4945178" y="1980271"/>
            <a:chExt cx="3889831" cy="1816100"/>
          </a:xfrm>
        </p:grpSpPr>
        <p:grpSp>
          <p:nvGrpSpPr>
            <p:cNvPr id="11" name="Group 5"/>
            <p:cNvGrpSpPr>
              <a:grpSpLocks/>
            </p:cNvGrpSpPr>
            <p:nvPr/>
          </p:nvGrpSpPr>
          <p:grpSpPr bwMode="auto">
            <a:xfrm>
              <a:off x="7372921" y="1980271"/>
              <a:ext cx="1462088" cy="1816100"/>
              <a:chOff x="1840" y="614"/>
              <a:chExt cx="921" cy="1144"/>
            </a:xfrm>
          </p:grpSpPr>
          <p:sp>
            <p:nvSpPr>
              <p:cNvPr id="12" name="Text Box 6"/>
              <p:cNvSpPr txBox="1">
                <a:spLocks noChangeArrowheads="1"/>
              </p:cNvSpPr>
              <p:nvPr/>
            </p:nvSpPr>
            <p:spPr bwMode="auto">
              <a:xfrm>
                <a:off x="1840" y="1564"/>
                <a:ext cx="921" cy="194"/>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p>
                <a:pPr algn="ctr">
                  <a:spcBef>
                    <a:spcPct val="50000"/>
                  </a:spcBef>
                </a:pPr>
                <a:r>
                  <a:rPr lang="en-US" altLang="el-GR" sz="1400" b="1" dirty="0" smtClean="0">
                    <a:solidFill>
                      <a:srgbClr val="FF0000"/>
                    </a:solidFill>
                    <a:effectLst>
                      <a:outerShdw blurRad="38100" dist="38100" dir="2700000" algn="tl">
                        <a:srgbClr val="000000"/>
                      </a:outerShdw>
                    </a:effectLst>
                    <a:latin typeface="Comic Sans MS" pitchFamily="66" charset="0"/>
                  </a:rPr>
                  <a:t>(</a:t>
                </a:r>
                <a:r>
                  <a:rPr lang="en-US" altLang="el-GR" sz="1400" b="1" dirty="0">
                    <a:solidFill>
                      <a:srgbClr val="FF0000"/>
                    </a:solidFill>
                    <a:effectLst>
                      <a:outerShdw blurRad="38100" dist="38100" dir="2700000" algn="tl">
                        <a:srgbClr val="000000"/>
                      </a:outerShdw>
                    </a:effectLst>
                    <a:latin typeface="Comic Sans MS" pitchFamily="66" charset="0"/>
                  </a:rPr>
                  <a:t>1777-1851)</a:t>
                </a:r>
                <a:endParaRPr lang="el-GR" altLang="el-GR" sz="1400" b="1" dirty="0">
                  <a:solidFill>
                    <a:srgbClr val="FF0000"/>
                  </a:solidFill>
                  <a:effectLst>
                    <a:outerShdw blurRad="38100" dist="38100" dir="2700000" algn="tl">
                      <a:srgbClr val="000000"/>
                    </a:outerShdw>
                  </a:effectLst>
                  <a:latin typeface="Comic Sans MS" pitchFamily="66" charset="0"/>
                </a:endParaRPr>
              </a:p>
            </p:txBody>
          </p:sp>
          <p:pic>
            <p:nvPicPr>
              <p:cNvPr id="13" name="Picture 7" descr="Oersted"/>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2" y="614"/>
                <a:ext cx="797" cy="947"/>
              </a:xfrm>
              <a:prstGeom prst="rect">
                <a:avLst/>
              </a:prstGeom>
              <a:noFill/>
              <a:effectLst/>
              <a:extLst>
                <a:ext uri="{909E8E84-426E-40DD-AFC4-6F175D3DCCD1}">
                  <a14:hiddenFill xmlns:a14="http://schemas.microsoft.com/office/drawing/2010/main">
                    <a:solidFill>
                      <a:srgbClr val="FFFFFF"/>
                    </a:solidFill>
                  </a14:hiddenFill>
                </a:ext>
              </a:extLst>
            </p:spPr>
          </p:pic>
        </p:grpSp>
        <p:sp>
          <p:nvSpPr>
            <p:cNvPr id="24" name="Ορθογώνιο 23"/>
            <p:cNvSpPr/>
            <p:nvPr/>
          </p:nvSpPr>
          <p:spPr>
            <a:xfrm>
              <a:off x="4945178" y="1980271"/>
              <a:ext cx="2427743" cy="769441"/>
            </a:xfrm>
            <a:prstGeom prst="rect">
              <a:avLst/>
            </a:prstGeom>
          </p:spPr>
          <p:txBody>
            <a:bodyPr wrap="square">
              <a:spAutoFit/>
            </a:bodyPr>
            <a:lstStyle/>
            <a:p>
              <a:pPr algn="ctr"/>
              <a:r>
                <a:rPr lang="en-US" altLang="el-GR" sz="2000" b="1" dirty="0" smtClean="0">
                  <a:latin typeface="Comic Sans MS" pitchFamily="66" charset="0"/>
                </a:rPr>
                <a:t>o</a:t>
              </a:r>
              <a:r>
                <a:rPr lang="en-US" altLang="el-GR" sz="2400" b="1" dirty="0" smtClean="0">
                  <a:latin typeface="Comic Sans MS" pitchFamily="66" charset="0"/>
                </a:rPr>
                <a:t> </a:t>
              </a:r>
              <a:r>
                <a:rPr lang="en-US" altLang="el-GR" sz="2000" b="1" dirty="0" smtClean="0">
                  <a:solidFill>
                    <a:srgbClr val="FF0000"/>
                  </a:solidFill>
                  <a:latin typeface="Comic Sans MS" pitchFamily="66" charset="0"/>
                  <a:hlinkClick r:id="rId9"/>
                </a:rPr>
                <a:t>Hans Christian </a:t>
              </a:r>
              <a:r>
                <a:rPr lang="en-US" altLang="el-GR" sz="2000" b="1" dirty="0" err="1" smtClean="0">
                  <a:solidFill>
                    <a:srgbClr val="FF0000"/>
                  </a:solidFill>
                  <a:latin typeface="Comic Sans MS" pitchFamily="66" charset="0"/>
                  <a:hlinkClick r:id="rId9"/>
                </a:rPr>
                <a:t>Oersted</a:t>
              </a:r>
              <a:r>
                <a:rPr lang="el-GR" altLang="el-GR" sz="2000" b="1" dirty="0" smtClean="0">
                  <a:solidFill>
                    <a:srgbClr val="0033CC"/>
                  </a:solidFill>
                  <a:effectLst>
                    <a:outerShdw blurRad="38100" dist="38100" dir="2700000" algn="tl">
                      <a:srgbClr val="000000"/>
                    </a:outerShdw>
                  </a:effectLst>
                  <a:latin typeface="Comic Sans MS" pitchFamily="66" charset="0"/>
                </a:rPr>
                <a:t> </a:t>
              </a:r>
              <a:r>
                <a:rPr lang="en-US" altLang="el-GR" sz="2000" b="1" dirty="0" smtClean="0">
                  <a:solidFill>
                    <a:srgbClr val="FF0000"/>
                  </a:solidFill>
                  <a:latin typeface="Comic Sans MS" pitchFamily="66" charset="0"/>
                </a:rPr>
                <a:t> </a:t>
              </a:r>
              <a:endParaRPr lang="el-GR" sz="2000" dirty="0"/>
            </a:p>
          </p:txBody>
        </p:sp>
      </p:grpSp>
      <p:grpSp>
        <p:nvGrpSpPr>
          <p:cNvPr id="34" name="Ομάδα 33"/>
          <p:cNvGrpSpPr/>
          <p:nvPr/>
        </p:nvGrpSpPr>
        <p:grpSpPr>
          <a:xfrm>
            <a:off x="5091520" y="4277088"/>
            <a:ext cx="3769195" cy="1710377"/>
            <a:chOff x="5091520" y="4277088"/>
            <a:chExt cx="3769195" cy="1710377"/>
          </a:xfrm>
        </p:grpSpPr>
        <p:grpSp>
          <p:nvGrpSpPr>
            <p:cNvPr id="14" name="Group 2"/>
            <p:cNvGrpSpPr>
              <a:grpSpLocks/>
            </p:cNvGrpSpPr>
            <p:nvPr/>
          </p:nvGrpSpPr>
          <p:grpSpPr bwMode="auto">
            <a:xfrm>
              <a:off x="7280611" y="4277088"/>
              <a:ext cx="1580104" cy="1710377"/>
              <a:chOff x="469" y="845"/>
              <a:chExt cx="903" cy="960"/>
            </a:xfrm>
          </p:grpSpPr>
          <p:pic>
            <p:nvPicPr>
              <p:cNvPr id="15" name="Picture 3" descr="Michael Faraday, detail from portrait by Thomas Phillips c1841-1842 ">
                <a:hlinkClick r:id="rId10" tooltip="Michael Faraday, detail from portrait by Thomas Phillips c1841-1842 "/>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57" y="845"/>
                <a:ext cx="538" cy="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4"/>
              <p:cNvSpPr txBox="1">
                <a:spLocks noChangeArrowheads="1"/>
              </p:cNvSpPr>
              <p:nvPr/>
            </p:nvSpPr>
            <p:spPr bwMode="auto">
              <a:xfrm>
                <a:off x="469" y="1632"/>
                <a:ext cx="90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spcBef>
                    <a:spcPct val="50000"/>
                  </a:spcBef>
                </a:pPr>
                <a:r>
                  <a:rPr lang="en-US" altLang="el-GR" sz="1400" b="1" dirty="0" smtClean="0">
                    <a:latin typeface="Comic Sans MS" pitchFamily="66" charset="0"/>
                  </a:rPr>
                  <a:t>(</a:t>
                </a:r>
                <a:r>
                  <a:rPr lang="en-US" altLang="el-GR" sz="1400" b="1" dirty="0">
                    <a:latin typeface="Comic Sans MS" pitchFamily="66" charset="0"/>
                  </a:rPr>
                  <a:t>1791 – </a:t>
                </a:r>
                <a:r>
                  <a:rPr lang="en-US" altLang="el-GR" sz="1400" b="1" dirty="0" smtClean="0">
                    <a:latin typeface="Comic Sans MS" pitchFamily="66" charset="0"/>
                  </a:rPr>
                  <a:t>1867</a:t>
                </a:r>
                <a:r>
                  <a:rPr lang="en-US" altLang="el-GR" sz="1400" b="1" dirty="0">
                    <a:latin typeface="Comic Sans MS" pitchFamily="66" charset="0"/>
                  </a:rPr>
                  <a:t>)</a:t>
                </a:r>
                <a:endParaRPr lang="el-GR" altLang="el-GR" sz="1400" b="1" dirty="0">
                  <a:latin typeface="Comic Sans MS" pitchFamily="66" charset="0"/>
                </a:endParaRPr>
              </a:p>
            </p:txBody>
          </p:sp>
        </p:grpSp>
        <p:sp>
          <p:nvSpPr>
            <p:cNvPr id="26" name="Ορθογώνιο 25"/>
            <p:cNvSpPr/>
            <p:nvPr/>
          </p:nvSpPr>
          <p:spPr>
            <a:xfrm>
              <a:off x="5091520" y="4918170"/>
              <a:ext cx="2472152" cy="400110"/>
            </a:xfrm>
            <a:prstGeom prst="rect">
              <a:avLst/>
            </a:prstGeom>
          </p:spPr>
          <p:txBody>
            <a:bodyPr wrap="none">
              <a:spAutoFit/>
            </a:bodyPr>
            <a:lstStyle/>
            <a:p>
              <a:r>
                <a:rPr lang="en-US" altLang="el-GR" sz="2000" b="1" dirty="0" smtClean="0">
                  <a:effectLst>
                    <a:outerShdw blurRad="38100" dist="38100" dir="2700000" algn="tl">
                      <a:srgbClr val="FFFFFF"/>
                    </a:outerShdw>
                  </a:effectLst>
                  <a:latin typeface="Comic Sans MS" pitchFamily="66" charset="0"/>
                </a:rPr>
                <a:t>o </a:t>
              </a:r>
              <a:r>
                <a:rPr lang="en-US" altLang="el-GR" sz="2000" b="1" dirty="0" smtClean="0">
                  <a:effectLst>
                    <a:outerShdw blurRad="38100" dist="38100" dir="2700000" algn="tl">
                      <a:srgbClr val="FFFFFF"/>
                    </a:outerShdw>
                  </a:effectLst>
                  <a:latin typeface="Comic Sans MS" pitchFamily="66" charset="0"/>
                  <a:hlinkClick r:id="rId12"/>
                </a:rPr>
                <a:t>Michael </a:t>
              </a:r>
              <a:r>
                <a:rPr lang="en-US" altLang="el-GR" sz="2000" b="1" dirty="0">
                  <a:effectLst>
                    <a:outerShdw blurRad="38100" dist="38100" dir="2700000" algn="tl">
                      <a:srgbClr val="FFFFFF"/>
                    </a:outerShdw>
                  </a:effectLst>
                  <a:latin typeface="Comic Sans MS" pitchFamily="66" charset="0"/>
                  <a:hlinkClick r:id="rId12"/>
                </a:rPr>
                <a:t>Faraday</a:t>
              </a:r>
              <a:endParaRPr lang="el-GR" sz="2000" dirty="0"/>
            </a:p>
          </p:txBody>
        </p:sp>
      </p:grpSp>
      <p:grpSp>
        <p:nvGrpSpPr>
          <p:cNvPr id="35" name="Ομάδα 34"/>
          <p:cNvGrpSpPr/>
          <p:nvPr/>
        </p:nvGrpSpPr>
        <p:grpSpPr>
          <a:xfrm>
            <a:off x="38836" y="4541796"/>
            <a:ext cx="4316935" cy="1769414"/>
            <a:chOff x="38836" y="4541796"/>
            <a:chExt cx="4316935" cy="1769414"/>
          </a:xfrm>
        </p:grpSpPr>
        <p:grpSp>
          <p:nvGrpSpPr>
            <p:cNvPr id="18" name="Ομάδα 17"/>
            <p:cNvGrpSpPr/>
            <p:nvPr/>
          </p:nvGrpSpPr>
          <p:grpSpPr>
            <a:xfrm>
              <a:off x="38836" y="4541796"/>
              <a:ext cx="1462088" cy="1769414"/>
              <a:chOff x="38836" y="4195490"/>
              <a:chExt cx="1462088" cy="1769414"/>
            </a:xfrm>
          </p:grpSpPr>
          <p:pic>
            <p:nvPicPr>
              <p:cNvPr id="3076" name="Picture 4" descr="C:\Users\Merkouris\Desktop\αρχείο λήψης (1).jp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86839" y="4195490"/>
                <a:ext cx="1157687" cy="1445669"/>
              </a:xfrm>
              <a:prstGeom prst="rect">
                <a:avLst/>
              </a:prstGeom>
              <a:noFill/>
              <a:extLst>
                <a:ext uri="{909E8E84-426E-40DD-AFC4-6F175D3DCCD1}">
                  <a14:hiddenFill xmlns:a14="http://schemas.microsoft.com/office/drawing/2010/main">
                    <a:solidFill>
                      <a:srgbClr val="FFFFFF"/>
                    </a:solidFill>
                  </a14:hiddenFill>
                </a:ext>
              </a:extLst>
            </p:spPr>
          </p:pic>
          <p:sp>
            <p:nvSpPr>
              <p:cNvPr id="21" name="Text Box 6"/>
              <p:cNvSpPr txBox="1">
                <a:spLocks noChangeArrowheads="1"/>
              </p:cNvSpPr>
              <p:nvPr/>
            </p:nvSpPr>
            <p:spPr bwMode="auto">
              <a:xfrm>
                <a:off x="38836" y="5657127"/>
                <a:ext cx="1462088" cy="307777"/>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p>
                <a:pPr algn="ctr">
                  <a:spcBef>
                    <a:spcPct val="50000"/>
                  </a:spcBef>
                </a:pPr>
                <a:r>
                  <a:rPr lang="en-US" altLang="el-GR" sz="1400" b="1" dirty="0" smtClean="0">
                    <a:solidFill>
                      <a:srgbClr val="7030A0"/>
                    </a:solidFill>
                    <a:effectLst>
                      <a:outerShdw blurRad="38100" dist="38100" dir="2700000" algn="tl">
                        <a:srgbClr val="000000"/>
                      </a:outerShdw>
                    </a:effectLst>
                    <a:latin typeface="Comic Sans MS" pitchFamily="66" charset="0"/>
                  </a:rPr>
                  <a:t>(1831-1879)</a:t>
                </a:r>
                <a:endParaRPr lang="el-GR" altLang="el-GR" sz="1400" b="1" dirty="0">
                  <a:solidFill>
                    <a:srgbClr val="7030A0"/>
                  </a:solidFill>
                  <a:effectLst>
                    <a:outerShdw blurRad="38100" dist="38100" dir="2700000" algn="tl">
                      <a:srgbClr val="000000"/>
                    </a:outerShdw>
                  </a:effectLst>
                  <a:latin typeface="Comic Sans MS" pitchFamily="66" charset="0"/>
                </a:endParaRPr>
              </a:p>
            </p:txBody>
          </p:sp>
        </p:grpSp>
        <p:sp>
          <p:nvSpPr>
            <p:cNvPr id="27" name="Ορθογώνιο 26"/>
            <p:cNvSpPr/>
            <p:nvPr/>
          </p:nvSpPr>
          <p:spPr>
            <a:xfrm>
              <a:off x="1314554" y="5167058"/>
              <a:ext cx="3041217" cy="400110"/>
            </a:xfrm>
            <a:prstGeom prst="rect">
              <a:avLst/>
            </a:prstGeom>
          </p:spPr>
          <p:txBody>
            <a:bodyPr wrap="none">
              <a:spAutoFit/>
            </a:bodyPr>
            <a:lstStyle/>
            <a:p>
              <a:r>
                <a:rPr lang="en-US" altLang="el-GR" sz="2000" b="1" dirty="0" smtClean="0">
                  <a:latin typeface="Comic Sans MS" pitchFamily="66" charset="0"/>
                </a:rPr>
                <a:t>o</a:t>
              </a:r>
              <a:r>
                <a:rPr lang="en-US" altLang="el-GR" sz="2000" b="1" dirty="0" smtClean="0">
                  <a:solidFill>
                    <a:srgbClr val="7030A0"/>
                  </a:solidFill>
                  <a:effectLst>
                    <a:outerShdw blurRad="38100" dist="38100" dir="2700000" algn="tl">
                      <a:srgbClr val="FFFFFF"/>
                    </a:outerShdw>
                  </a:effectLst>
                  <a:latin typeface="Comic Sans MS" pitchFamily="66" charset="0"/>
                </a:rPr>
                <a:t> </a:t>
              </a:r>
              <a:r>
                <a:rPr lang="en-US" altLang="el-GR" sz="2000" b="1" dirty="0" smtClean="0">
                  <a:solidFill>
                    <a:srgbClr val="7030A0"/>
                  </a:solidFill>
                  <a:effectLst>
                    <a:outerShdw blurRad="38100" dist="38100" dir="2700000" algn="tl">
                      <a:srgbClr val="FFFFFF"/>
                    </a:outerShdw>
                  </a:effectLst>
                  <a:latin typeface="Comic Sans MS" pitchFamily="66" charset="0"/>
                  <a:hlinkClick r:id="rId14"/>
                </a:rPr>
                <a:t>James </a:t>
              </a:r>
              <a:r>
                <a:rPr lang="en-US" altLang="el-GR" sz="2000" b="1" dirty="0">
                  <a:solidFill>
                    <a:srgbClr val="7030A0"/>
                  </a:solidFill>
                  <a:effectLst>
                    <a:outerShdw blurRad="38100" dist="38100" dir="2700000" algn="tl">
                      <a:srgbClr val="FFFFFF"/>
                    </a:outerShdw>
                  </a:effectLst>
                  <a:latin typeface="Comic Sans MS" pitchFamily="66" charset="0"/>
                  <a:hlinkClick r:id="rId14"/>
                </a:rPr>
                <a:t>Clerk Maxwell</a:t>
              </a:r>
              <a:endParaRPr lang="el-GR" sz="2000" dirty="0"/>
            </a:p>
          </p:txBody>
        </p:sp>
      </p:grpSp>
      <p:grpSp>
        <p:nvGrpSpPr>
          <p:cNvPr id="33" name="Ομάδα 32"/>
          <p:cNvGrpSpPr/>
          <p:nvPr/>
        </p:nvGrpSpPr>
        <p:grpSpPr>
          <a:xfrm>
            <a:off x="16159" y="1980271"/>
            <a:ext cx="3824563" cy="1898054"/>
            <a:chOff x="16159" y="1980271"/>
            <a:chExt cx="3824563" cy="1898054"/>
          </a:xfrm>
        </p:grpSpPr>
        <p:grpSp>
          <p:nvGrpSpPr>
            <p:cNvPr id="20" name="Ομάδα 19"/>
            <p:cNvGrpSpPr/>
            <p:nvPr/>
          </p:nvGrpSpPr>
          <p:grpSpPr>
            <a:xfrm>
              <a:off x="16159" y="1980271"/>
              <a:ext cx="1462088" cy="1898054"/>
              <a:chOff x="7236296" y="3881813"/>
              <a:chExt cx="1462088" cy="1898054"/>
            </a:xfrm>
          </p:grpSpPr>
          <p:pic>
            <p:nvPicPr>
              <p:cNvPr id="3075" name="Picture 3" descr="C:\Users\Merkouris\Desktop\images.jp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370045" y="3881813"/>
                <a:ext cx="1164646" cy="1563411"/>
              </a:xfrm>
              <a:prstGeom prst="rect">
                <a:avLst/>
              </a:prstGeom>
              <a:noFill/>
              <a:extLst>
                <a:ext uri="{909E8E84-426E-40DD-AFC4-6F175D3DCCD1}">
                  <a14:hiddenFill xmlns:a14="http://schemas.microsoft.com/office/drawing/2010/main">
                    <a:solidFill>
                      <a:srgbClr val="FFFFFF"/>
                    </a:solidFill>
                  </a14:hiddenFill>
                </a:ext>
              </a:extLst>
            </p:spPr>
          </p:pic>
          <p:sp>
            <p:nvSpPr>
              <p:cNvPr id="19" name="Text Box 6"/>
              <p:cNvSpPr txBox="1">
                <a:spLocks noChangeArrowheads="1"/>
              </p:cNvSpPr>
              <p:nvPr/>
            </p:nvSpPr>
            <p:spPr bwMode="auto">
              <a:xfrm>
                <a:off x="7236296" y="5472090"/>
                <a:ext cx="1462088" cy="307777"/>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8900000" algn="ctr" rotWithShape="0">
                        <a:schemeClr val="bg2">
                          <a:alpha val="50000"/>
                        </a:schemeClr>
                      </a:outerShdw>
                    </a:effectLst>
                  </a14:hiddenEffects>
                </a:ext>
              </a:extLst>
            </p:spPr>
            <p:txBody>
              <a:bodyPr wrap="square">
                <a:spAutoFit/>
              </a:bodyPr>
              <a:lstStyle/>
              <a:p>
                <a:pPr algn="ctr">
                  <a:spcBef>
                    <a:spcPct val="50000"/>
                  </a:spcBef>
                </a:pPr>
                <a:r>
                  <a:rPr lang="en-US" altLang="el-GR" sz="1400" b="1" dirty="0" smtClean="0">
                    <a:solidFill>
                      <a:srgbClr val="002060"/>
                    </a:solidFill>
                    <a:effectLst>
                      <a:outerShdw blurRad="38100" dist="38100" dir="2700000" algn="tl">
                        <a:srgbClr val="000000"/>
                      </a:outerShdw>
                    </a:effectLst>
                    <a:latin typeface="Comic Sans MS" pitchFamily="66" charset="0"/>
                  </a:rPr>
                  <a:t>(1775-1836)</a:t>
                </a:r>
                <a:endParaRPr lang="el-GR" altLang="el-GR" sz="1400" b="1" dirty="0">
                  <a:solidFill>
                    <a:srgbClr val="002060"/>
                  </a:solidFill>
                  <a:effectLst>
                    <a:outerShdw blurRad="38100" dist="38100" dir="2700000" algn="tl">
                      <a:srgbClr val="000000"/>
                    </a:outerShdw>
                  </a:effectLst>
                  <a:latin typeface="Comic Sans MS" pitchFamily="66" charset="0"/>
                </a:endParaRPr>
              </a:p>
            </p:txBody>
          </p:sp>
        </p:grpSp>
        <p:sp>
          <p:nvSpPr>
            <p:cNvPr id="29" name="Ορθογώνιο 28"/>
            <p:cNvSpPr/>
            <p:nvPr/>
          </p:nvSpPr>
          <p:spPr>
            <a:xfrm>
              <a:off x="1344526" y="2300311"/>
              <a:ext cx="2496196" cy="461665"/>
            </a:xfrm>
            <a:prstGeom prst="rect">
              <a:avLst/>
            </a:prstGeom>
          </p:spPr>
          <p:txBody>
            <a:bodyPr wrap="none">
              <a:spAutoFit/>
            </a:bodyPr>
            <a:lstStyle/>
            <a:p>
              <a:r>
                <a:rPr lang="en-US" altLang="el-GR" sz="2000" b="1" dirty="0">
                  <a:latin typeface="Comic Sans MS" pitchFamily="66" charset="0"/>
                </a:rPr>
                <a:t>o</a:t>
              </a:r>
              <a:r>
                <a:rPr lang="en-US" altLang="el-GR" sz="2000" b="1" dirty="0">
                  <a:solidFill>
                    <a:srgbClr val="0000FF"/>
                  </a:solidFill>
                  <a:effectLst>
                    <a:outerShdw blurRad="38100" dist="38100" dir="2700000" algn="tl">
                      <a:srgbClr val="FFFFFF"/>
                    </a:outerShdw>
                  </a:effectLst>
                  <a:latin typeface="Comic Sans MS" pitchFamily="66" charset="0"/>
                </a:rPr>
                <a:t> </a:t>
              </a:r>
              <a:r>
                <a:rPr lang="en-US" altLang="el-GR" sz="2000" b="1" dirty="0">
                  <a:solidFill>
                    <a:srgbClr val="0000FF"/>
                  </a:solidFill>
                  <a:effectLst>
                    <a:outerShdw blurRad="38100" dist="38100" dir="2700000" algn="tl">
                      <a:srgbClr val="FFFFFF"/>
                    </a:outerShdw>
                  </a:effectLst>
                  <a:latin typeface="Comic Sans MS" pitchFamily="66" charset="0"/>
                  <a:hlinkClick r:id="rId16"/>
                </a:rPr>
                <a:t>Marie Amp</a:t>
              </a:r>
              <a:r>
                <a:rPr lang="en-US" altLang="el-GR" sz="2000" b="1" dirty="0">
                  <a:solidFill>
                    <a:srgbClr val="0000FF"/>
                  </a:solidFill>
                  <a:effectLst>
                    <a:outerShdw blurRad="38100" dist="38100" dir="2700000" algn="tl">
                      <a:srgbClr val="FFFFFF"/>
                    </a:outerShdw>
                  </a:effectLst>
                  <a:latin typeface="Comic Sans MS" panose="030F0702030302020204" pitchFamily="66" charset="0"/>
                  <a:ea typeface="Cambria Math"/>
                  <a:hlinkClick r:id="rId16"/>
                </a:rPr>
                <a:t>ère</a:t>
              </a:r>
              <a:r>
                <a:rPr lang="en-US" altLang="el-GR" sz="2400" b="1" dirty="0">
                  <a:solidFill>
                    <a:srgbClr val="0000FF"/>
                  </a:solidFill>
                  <a:effectLst>
                    <a:outerShdw blurRad="38100" dist="38100" dir="2700000" algn="tl">
                      <a:srgbClr val="FFFFFF"/>
                    </a:outerShdw>
                  </a:effectLst>
                  <a:latin typeface="Comic Sans MS" pitchFamily="66" charset="0"/>
                </a:rPr>
                <a:t>, </a:t>
              </a:r>
              <a:endParaRPr lang="el-GR" sz="2400" dirty="0"/>
            </a:p>
          </p:txBody>
        </p:sp>
      </p:grpSp>
      <p:sp>
        <p:nvSpPr>
          <p:cNvPr id="31" name="Ορθογώνιο 30"/>
          <p:cNvSpPr/>
          <p:nvPr/>
        </p:nvSpPr>
        <p:spPr>
          <a:xfrm>
            <a:off x="1844585" y="2825630"/>
            <a:ext cx="5134534" cy="1477328"/>
          </a:xfrm>
          <a:prstGeom prst="rect">
            <a:avLst/>
          </a:prstGeom>
        </p:spPr>
        <p:txBody>
          <a:bodyPr wrap="square">
            <a:spAutoFit/>
          </a:bodyPr>
          <a:lstStyle/>
          <a:p>
            <a:pPr algn="ctr">
              <a:lnSpc>
                <a:spcPct val="150000"/>
              </a:lnSpc>
            </a:pPr>
            <a:r>
              <a:rPr lang="el-GR" altLang="el-GR" sz="2000" b="1" dirty="0">
                <a:latin typeface="Comic Sans MS" pitchFamily="66" charset="0"/>
              </a:rPr>
              <a:t>και πολλοί άλλοι που ο καθένας με </a:t>
            </a:r>
            <a:r>
              <a:rPr lang="el-GR" altLang="el-GR" sz="2000" b="1" dirty="0" smtClean="0">
                <a:latin typeface="Comic Sans MS" pitchFamily="66" charset="0"/>
              </a:rPr>
              <a:t>τον </a:t>
            </a:r>
            <a:r>
              <a:rPr lang="el-GR" altLang="el-GR" sz="2000" b="1" dirty="0">
                <a:latin typeface="Comic Sans MS" pitchFamily="66" charset="0"/>
              </a:rPr>
              <a:t>τρόπο</a:t>
            </a:r>
            <a:r>
              <a:rPr lang="en-US" altLang="el-GR" sz="2000" b="1" dirty="0">
                <a:solidFill>
                  <a:srgbClr val="7030A0"/>
                </a:solidFill>
                <a:effectLst>
                  <a:outerShdw blurRad="38100" dist="38100" dir="2700000" algn="tl">
                    <a:srgbClr val="FFFFFF"/>
                  </a:outerShdw>
                </a:effectLst>
                <a:latin typeface="Comic Sans MS" pitchFamily="66" charset="0"/>
              </a:rPr>
              <a:t> </a:t>
            </a:r>
            <a:r>
              <a:rPr lang="el-GR" altLang="el-GR" sz="2000" b="1" dirty="0">
                <a:effectLst>
                  <a:outerShdw blurRad="38100" dist="38100" dir="2700000" algn="tl">
                    <a:srgbClr val="FFFFFF"/>
                  </a:outerShdw>
                </a:effectLst>
                <a:latin typeface="Comic Sans MS" pitchFamily="66" charset="0"/>
              </a:rPr>
              <a:t>του</a:t>
            </a:r>
            <a:r>
              <a:rPr lang="el-GR" altLang="el-GR" sz="2000" b="1" dirty="0">
                <a:solidFill>
                  <a:srgbClr val="7030A0"/>
                </a:solidFill>
                <a:effectLst>
                  <a:outerShdw blurRad="38100" dist="38100" dir="2700000" algn="tl">
                    <a:srgbClr val="FFFFFF"/>
                  </a:outerShdw>
                </a:effectLst>
                <a:latin typeface="Comic Sans MS" pitchFamily="66" charset="0"/>
              </a:rPr>
              <a:t> </a:t>
            </a:r>
            <a:r>
              <a:rPr lang="el-GR" altLang="el-GR" sz="2000" b="1" dirty="0">
                <a:effectLst>
                  <a:outerShdw blurRad="38100" dist="38100" dir="2700000" algn="tl">
                    <a:srgbClr val="FFFFFF"/>
                  </a:outerShdw>
                </a:effectLst>
                <a:latin typeface="Comic Sans MS" pitchFamily="66" charset="0"/>
              </a:rPr>
              <a:t>συνέβαλλε</a:t>
            </a:r>
            <a:r>
              <a:rPr lang="el-GR" altLang="el-GR" sz="2000" b="1" dirty="0">
                <a:solidFill>
                  <a:srgbClr val="7030A0"/>
                </a:solidFill>
                <a:effectLst>
                  <a:outerShdw blurRad="38100" dist="38100" dir="2700000" algn="tl">
                    <a:srgbClr val="FFFFFF"/>
                  </a:outerShdw>
                </a:effectLst>
                <a:latin typeface="Comic Sans MS" pitchFamily="66" charset="0"/>
              </a:rPr>
              <a:t> </a:t>
            </a:r>
            <a:r>
              <a:rPr lang="el-GR" altLang="el-GR" sz="2000" b="1" dirty="0">
                <a:effectLst>
                  <a:outerShdw blurRad="38100" dist="38100" dir="2700000" algn="tl">
                    <a:srgbClr val="FFFFFF"/>
                  </a:outerShdw>
                </a:effectLst>
                <a:latin typeface="Comic Sans MS" pitchFamily="66" charset="0"/>
              </a:rPr>
              <a:t>στη </a:t>
            </a:r>
            <a:r>
              <a:rPr lang="el-GR" altLang="el-GR" sz="2000" b="1" dirty="0" smtClean="0">
                <a:effectLst>
                  <a:outerShdw blurRad="38100" dist="38100" dir="2700000" algn="tl">
                    <a:srgbClr val="FFFFFF"/>
                  </a:outerShdw>
                </a:effectLst>
                <a:latin typeface="Comic Sans MS" pitchFamily="66" charset="0"/>
              </a:rPr>
              <a:t>σύνδεση όλων </a:t>
            </a:r>
            <a:r>
              <a:rPr lang="el-GR" altLang="el-GR" sz="2000" b="1" dirty="0">
                <a:effectLst>
                  <a:outerShdw blurRad="38100" dist="38100" dir="2700000" algn="tl">
                    <a:srgbClr val="FFFFFF"/>
                  </a:outerShdw>
                </a:effectLst>
                <a:latin typeface="Comic Sans MS" pitchFamily="66" charset="0"/>
              </a:rPr>
              <a:t>των προηγουμένων και τη </a:t>
            </a:r>
            <a:r>
              <a:rPr lang="el-GR" altLang="el-GR" sz="2000" b="1" dirty="0" smtClean="0">
                <a:effectLst>
                  <a:outerShdw blurRad="38100" dist="38100" dir="2700000" algn="tl">
                    <a:srgbClr val="FFFFFF"/>
                  </a:outerShdw>
                </a:effectLst>
                <a:latin typeface="Comic Sans MS" pitchFamily="66" charset="0"/>
              </a:rPr>
              <a:t>δημιουργία </a:t>
            </a:r>
            <a:r>
              <a:rPr lang="el-GR" altLang="el-GR" sz="2000" b="1" dirty="0">
                <a:effectLst>
                  <a:outerShdw blurRad="38100" dist="38100" dir="2700000" algn="tl">
                    <a:srgbClr val="FFFFFF"/>
                  </a:outerShdw>
                </a:effectLst>
                <a:latin typeface="Comic Sans MS" pitchFamily="66" charset="0"/>
              </a:rPr>
              <a:t>του</a:t>
            </a:r>
            <a:endParaRPr lang="el-GR" sz="2000" dirty="0">
              <a:solidFill>
                <a:srgbClr val="FF0000"/>
              </a:solidFill>
              <a:effectLst>
                <a:outerShdw blurRad="38100" dist="38100" dir="2700000" algn="tl">
                  <a:srgbClr val="000000">
                    <a:alpha val="43137"/>
                  </a:srgbClr>
                </a:outerShdw>
              </a:effectLst>
            </a:endParaRPr>
          </a:p>
        </p:txBody>
      </p:sp>
      <p:sp>
        <p:nvSpPr>
          <p:cNvPr id="32" name="Ορθογώνιο 31"/>
          <p:cNvSpPr/>
          <p:nvPr/>
        </p:nvSpPr>
        <p:spPr>
          <a:xfrm>
            <a:off x="2356922" y="4353703"/>
            <a:ext cx="4240263" cy="461665"/>
          </a:xfrm>
          <a:prstGeom prst="rect">
            <a:avLst/>
          </a:prstGeom>
        </p:spPr>
        <p:txBody>
          <a:bodyPr wrap="none">
            <a:spAutoFit/>
          </a:bodyPr>
          <a:lstStyle/>
          <a:p>
            <a:r>
              <a:rPr lang="el-GR" altLang="el-GR" sz="2400" b="1" dirty="0">
                <a:solidFill>
                  <a:srgbClr val="FF0000"/>
                </a:solidFill>
                <a:effectLst>
                  <a:outerShdw blurRad="38100" dist="38100" dir="2700000" algn="tl">
                    <a:srgbClr val="000000">
                      <a:alpha val="43137"/>
                    </a:srgbClr>
                  </a:outerShdw>
                </a:effectLst>
                <a:latin typeface="Comic Sans MS" pitchFamily="66" charset="0"/>
              </a:rPr>
              <a:t>ΗΛΕΚΤΡΟΜΑΓΝΗΤΙΣΜΟΥ.</a:t>
            </a:r>
            <a:endParaRPr lang="el-GR" sz="24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4155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par>
                          <p:cTn id="8" fill="hold">
                            <p:stCondLst>
                              <p:cond delay="500"/>
                            </p:stCondLst>
                            <p:childTnLst>
                              <p:par>
                                <p:cTn id="9" presetID="42" presetClass="entr" presetSubtype="0" fill="hold" nodeType="afterEffect">
                                  <p:stCondLst>
                                    <p:cond delay="50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2" presetClass="entr" presetSubtype="0" fill="hold" nodeType="afterEffect">
                                  <p:stCondLst>
                                    <p:cond delay="50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1000"/>
                                        <p:tgtEl>
                                          <p:spTgt spid="28"/>
                                        </p:tgtEl>
                                      </p:cBhvr>
                                    </p:animEffect>
                                    <p:anim calcmode="lin" valueType="num">
                                      <p:cBhvr>
                                        <p:cTn id="18" dur="1000" fill="hold"/>
                                        <p:tgtEl>
                                          <p:spTgt spid="28"/>
                                        </p:tgtEl>
                                        <p:attrNameLst>
                                          <p:attrName>ppt_x</p:attrName>
                                        </p:attrNameLst>
                                      </p:cBhvr>
                                      <p:tavLst>
                                        <p:tav tm="0">
                                          <p:val>
                                            <p:strVal val="#ppt_x"/>
                                          </p:val>
                                        </p:tav>
                                        <p:tav tm="100000">
                                          <p:val>
                                            <p:strVal val="#ppt_x"/>
                                          </p:val>
                                        </p:tav>
                                      </p:tavLst>
                                    </p:anim>
                                    <p:anim calcmode="lin" valueType="num">
                                      <p:cBhvr>
                                        <p:cTn id="19" dur="1000" fill="hold"/>
                                        <p:tgtEl>
                                          <p:spTgt spid="28"/>
                                        </p:tgtEl>
                                        <p:attrNameLst>
                                          <p:attrName>ppt_y</p:attrName>
                                        </p:attrNameLst>
                                      </p:cBhvr>
                                      <p:tavLst>
                                        <p:tav tm="0">
                                          <p:val>
                                            <p:strVal val="#ppt_y+.1"/>
                                          </p:val>
                                        </p:tav>
                                        <p:tav tm="100000">
                                          <p:val>
                                            <p:strVal val="#ppt_y"/>
                                          </p:val>
                                        </p:tav>
                                      </p:tavLst>
                                    </p:anim>
                                  </p:childTnLst>
                                </p:cTn>
                              </p:par>
                            </p:childTnLst>
                          </p:cTn>
                        </p:par>
                        <p:par>
                          <p:cTn id="20" fill="hold">
                            <p:stCondLst>
                              <p:cond delay="3500"/>
                            </p:stCondLst>
                            <p:childTnLst>
                              <p:par>
                                <p:cTn id="21" presetID="42" presetClass="entr" presetSubtype="0" fill="hold" nodeType="afterEffect">
                                  <p:stCondLst>
                                    <p:cond delay="500"/>
                                  </p:stCondLst>
                                  <p:childTnLst>
                                    <p:set>
                                      <p:cBhvr>
                                        <p:cTn id="22" dur="1" fill="hold">
                                          <p:stCondLst>
                                            <p:cond delay="0"/>
                                          </p:stCondLst>
                                        </p:cTn>
                                        <p:tgtEl>
                                          <p:spTgt spid="30"/>
                                        </p:tgtEl>
                                        <p:attrNameLst>
                                          <p:attrName>style.visibility</p:attrName>
                                        </p:attrNameLst>
                                      </p:cBhvr>
                                      <p:to>
                                        <p:strVal val="visible"/>
                                      </p:to>
                                    </p:set>
                                    <p:animEffect transition="in" filter="fade">
                                      <p:cBhvr>
                                        <p:cTn id="23" dur="1000"/>
                                        <p:tgtEl>
                                          <p:spTgt spid="30"/>
                                        </p:tgtEl>
                                      </p:cBhvr>
                                    </p:animEffect>
                                    <p:anim calcmode="lin" valueType="num">
                                      <p:cBhvr>
                                        <p:cTn id="24" dur="1000" fill="hold"/>
                                        <p:tgtEl>
                                          <p:spTgt spid="30"/>
                                        </p:tgtEl>
                                        <p:attrNameLst>
                                          <p:attrName>ppt_x</p:attrName>
                                        </p:attrNameLst>
                                      </p:cBhvr>
                                      <p:tavLst>
                                        <p:tav tm="0">
                                          <p:val>
                                            <p:strVal val="#ppt_x"/>
                                          </p:val>
                                        </p:tav>
                                        <p:tav tm="100000">
                                          <p:val>
                                            <p:strVal val="#ppt_x"/>
                                          </p:val>
                                        </p:tav>
                                      </p:tavLst>
                                    </p:anim>
                                    <p:anim calcmode="lin" valueType="num">
                                      <p:cBhvr>
                                        <p:cTn id="25" dur="1000" fill="hold"/>
                                        <p:tgtEl>
                                          <p:spTgt spid="30"/>
                                        </p:tgtEl>
                                        <p:attrNameLst>
                                          <p:attrName>ppt_y</p:attrName>
                                        </p:attrNameLst>
                                      </p:cBhvr>
                                      <p:tavLst>
                                        <p:tav tm="0">
                                          <p:val>
                                            <p:strVal val="#ppt_y+.1"/>
                                          </p:val>
                                        </p:tav>
                                        <p:tav tm="100000">
                                          <p:val>
                                            <p:strVal val="#ppt_y"/>
                                          </p:val>
                                        </p:tav>
                                      </p:tavLst>
                                    </p:anim>
                                  </p:childTnLst>
                                </p:cTn>
                              </p:par>
                            </p:childTnLst>
                          </p:cTn>
                        </p:par>
                        <p:par>
                          <p:cTn id="26" fill="hold">
                            <p:stCondLst>
                              <p:cond delay="5000"/>
                            </p:stCondLst>
                            <p:childTnLst>
                              <p:par>
                                <p:cTn id="27" presetID="42" presetClass="entr" presetSubtype="0" fill="hold" nodeType="afterEffect">
                                  <p:stCondLst>
                                    <p:cond delay="500"/>
                                  </p:stCondLst>
                                  <p:childTnLst>
                                    <p:set>
                                      <p:cBhvr>
                                        <p:cTn id="28" dur="1" fill="hold">
                                          <p:stCondLst>
                                            <p:cond delay="0"/>
                                          </p:stCondLst>
                                        </p:cTn>
                                        <p:tgtEl>
                                          <p:spTgt spid="33"/>
                                        </p:tgtEl>
                                        <p:attrNameLst>
                                          <p:attrName>style.visibility</p:attrName>
                                        </p:attrNameLst>
                                      </p:cBhvr>
                                      <p:to>
                                        <p:strVal val="visible"/>
                                      </p:to>
                                    </p:set>
                                    <p:animEffect transition="in" filter="fade">
                                      <p:cBhvr>
                                        <p:cTn id="29" dur="1000"/>
                                        <p:tgtEl>
                                          <p:spTgt spid="33"/>
                                        </p:tgtEl>
                                      </p:cBhvr>
                                    </p:animEffect>
                                    <p:anim calcmode="lin" valueType="num">
                                      <p:cBhvr>
                                        <p:cTn id="30" dur="1000" fill="hold"/>
                                        <p:tgtEl>
                                          <p:spTgt spid="33"/>
                                        </p:tgtEl>
                                        <p:attrNameLst>
                                          <p:attrName>ppt_x</p:attrName>
                                        </p:attrNameLst>
                                      </p:cBhvr>
                                      <p:tavLst>
                                        <p:tav tm="0">
                                          <p:val>
                                            <p:strVal val="#ppt_x"/>
                                          </p:val>
                                        </p:tav>
                                        <p:tav tm="100000">
                                          <p:val>
                                            <p:strVal val="#ppt_x"/>
                                          </p:val>
                                        </p:tav>
                                      </p:tavLst>
                                    </p:anim>
                                    <p:anim calcmode="lin" valueType="num">
                                      <p:cBhvr>
                                        <p:cTn id="31" dur="1000" fill="hold"/>
                                        <p:tgtEl>
                                          <p:spTgt spid="33"/>
                                        </p:tgtEl>
                                        <p:attrNameLst>
                                          <p:attrName>ppt_y</p:attrName>
                                        </p:attrNameLst>
                                      </p:cBhvr>
                                      <p:tavLst>
                                        <p:tav tm="0">
                                          <p:val>
                                            <p:strVal val="#ppt_y+.1"/>
                                          </p:val>
                                        </p:tav>
                                        <p:tav tm="100000">
                                          <p:val>
                                            <p:strVal val="#ppt_y"/>
                                          </p:val>
                                        </p:tav>
                                      </p:tavLst>
                                    </p:anim>
                                  </p:childTnLst>
                                </p:cTn>
                              </p:par>
                            </p:childTnLst>
                          </p:cTn>
                        </p:par>
                        <p:par>
                          <p:cTn id="32" fill="hold">
                            <p:stCondLst>
                              <p:cond delay="6500"/>
                            </p:stCondLst>
                            <p:childTnLst>
                              <p:par>
                                <p:cTn id="33" presetID="42" presetClass="entr" presetSubtype="0" fill="hold" nodeType="afterEffect">
                                  <p:stCondLst>
                                    <p:cond delay="50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1000"/>
                                        <p:tgtEl>
                                          <p:spTgt spid="34"/>
                                        </p:tgtEl>
                                      </p:cBhvr>
                                    </p:animEffect>
                                    <p:anim calcmode="lin" valueType="num">
                                      <p:cBhvr>
                                        <p:cTn id="36" dur="1000" fill="hold"/>
                                        <p:tgtEl>
                                          <p:spTgt spid="34"/>
                                        </p:tgtEl>
                                        <p:attrNameLst>
                                          <p:attrName>ppt_x</p:attrName>
                                        </p:attrNameLst>
                                      </p:cBhvr>
                                      <p:tavLst>
                                        <p:tav tm="0">
                                          <p:val>
                                            <p:strVal val="#ppt_x"/>
                                          </p:val>
                                        </p:tav>
                                        <p:tav tm="100000">
                                          <p:val>
                                            <p:strVal val="#ppt_x"/>
                                          </p:val>
                                        </p:tav>
                                      </p:tavLst>
                                    </p:anim>
                                    <p:anim calcmode="lin" valueType="num">
                                      <p:cBhvr>
                                        <p:cTn id="37" dur="1000" fill="hold"/>
                                        <p:tgtEl>
                                          <p:spTgt spid="34"/>
                                        </p:tgtEl>
                                        <p:attrNameLst>
                                          <p:attrName>ppt_y</p:attrName>
                                        </p:attrNameLst>
                                      </p:cBhvr>
                                      <p:tavLst>
                                        <p:tav tm="0">
                                          <p:val>
                                            <p:strVal val="#ppt_y+.1"/>
                                          </p:val>
                                        </p:tav>
                                        <p:tav tm="100000">
                                          <p:val>
                                            <p:strVal val="#ppt_y"/>
                                          </p:val>
                                        </p:tav>
                                      </p:tavLst>
                                    </p:anim>
                                  </p:childTnLst>
                                </p:cTn>
                              </p:par>
                            </p:childTnLst>
                          </p:cTn>
                        </p:par>
                        <p:par>
                          <p:cTn id="38" fill="hold">
                            <p:stCondLst>
                              <p:cond delay="8000"/>
                            </p:stCondLst>
                            <p:childTnLst>
                              <p:par>
                                <p:cTn id="39" presetID="42" presetClass="entr" presetSubtype="0" fill="hold" nodeType="afterEffect">
                                  <p:stCondLst>
                                    <p:cond delay="500"/>
                                  </p:stCondLst>
                                  <p:childTnLst>
                                    <p:set>
                                      <p:cBhvr>
                                        <p:cTn id="40" dur="1" fill="hold">
                                          <p:stCondLst>
                                            <p:cond delay="0"/>
                                          </p:stCondLst>
                                        </p:cTn>
                                        <p:tgtEl>
                                          <p:spTgt spid="35"/>
                                        </p:tgtEl>
                                        <p:attrNameLst>
                                          <p:attrName>style.visibility</p:attrName>
                                        </p:attrNameLst>
                                      </p:cBhvr>
                                      <p:to>
                                        <p:strVal val="visible"/>
                                      </p:to>
                                    </p:set>
                                    <p:animEffect transition="in" filter="fade">
                                      <p:cBhvr>
                                        <p:cTn id="41" dur="1000"/>
                                        <p:tgtEl>
                                          <p:spTgt spid="35"/>
                                        </p:tgtEl>
                                      </p:cBhvr>
                                    </p:animEffect>
                                    <p:anim calcmode="lin" valueType="num">
                                      <p:cBhvr>
                                        <p:cTn id="42" dur="1000" fill="hold"/>
                                        <p:tgtEl>
                                          <p:spTgt spid="35"/>
                                        </p:tgtEl>
                                        <p:attrNameLst>
                                          <p:attrName>ppt_x</p:attrName>
                                        </p:attrNameLst>
                                      </p:cBhvr>
                                      <p:tavLst>
                                        <p:tav tm="0">
                                          <p:val>
                                            <p:strVal val="#ppt_x"/>
                                          </p:val>
                                        </p:tav>
                                        <p:tav tm="100000">
                                          <p:val>
                                            <p:strVal val="#ppt_x"/>
                                          </p:val>
                                        </p:tav>
                                      </p:tavLst>
                                    </p:anim>
                                    <p:anim calcmode="lin" valueType="num">
                                      <p:cBhvr>
                                        <p:cTn id="43" dur="1000" fill="hold"/>
                                        <p:tgtEl>
                                          <p:spTgt spid="35"/>
                                        </p:tgtEl>
                                        <p:attrNameLst>
                                          <p:attrName>ppt_y</p:attrName>
                                        </p:attrNameLst>
                                      </p:cBhvr>
                                      <p:tavLst>
                                        <p:tav tm="0">
                                          <p:val>
                                            <p:strVal val="#ppt_y+.1"/>
                                          </p:val>
                                        </p:tav>
                                        <p:tav tm="100000">
                                          <p:val>
                                            <p:strVal val="#ppt_y"/>
                                          </p:val>
                                        </p:tav>
                                      </p:tavLst>
                                    </p:anim>
                                  </p:childTnLst>
                                </p:cTn>
                              </p:par>
                            </p:childTnLst>
                          </p:cTn>
                        </p:par>
                        <p:par>
                          <p:cTn id="44" fill="hold">
                            <p:stCondLst>
                              <p:cond delay="9500"/>
                            </p:stCondLst>
                            <p:childTnLst>
                              <p:par>
                                <p:cTn id="45" presetID="10" presetClass="entr" presetSubtype="0" fill="hold" grpId="0" nodeType="afterEffect">
                                  <p:stCondLst>
                                    <p:cond delay="50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500"/>
                                        <p:tgtEl>
                                          <p:spTgt spid="31"/>
                                        </p:tgtEl>
                                      </p:cBhvr>
                                    </p:animEffect>
                                  </p:childTnLst>
                                </p:cTn>
                              </p:par>
                            </p:childTnLst>
                          </p:cTn>
                        </p:par>
                        <p:par>
                          <p:cTn id="48" fill="hold">
                            <p:stCondLst>
                              <p:cond delay="10500"/>
                            </p:stCondLst>
                            <p:childTnLst>
                              <p:par>
                                <p:cTn id="49" presetID="6" presetClass="entr" presetSubtype="16" fill="hold" grpId="0" nodeType="afterEffect">
                                  <p:stCondLst>
                                    <p:cond delay="750"/>
                                  </p:stCondLst>
                                  <p:childTnLst>
                                    <p:set>
                                      <p:cBhvr>
                                        <p:cTn id="50" dur="1" fill="hold">
                                          <p:stCondLst>
                                            <p:cond delay="0"/>
                                          </p:stCondLst>
                                        </p:cTn>
                                        <p:tgtEl>
                                          <p:spTgt spid="32"/>
                                        </p:tgtEl>
                                        <p:attrNameLst>
                                          <p:attrName>style.visibility</p:attrName>
                                        </p:attrNameLst>
                                      </p:cBhvr>
                                      <p:to>
                                        <p:strVal val="visible"/>
                                      </p:to>
                                    </p:set>
                                    <p:animEffect transition="in" filter="circle(in)">
                                      <p:cBhvr>
                                        <p:cTn id="51"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5</a:t>
            </a:fld>
            <a:endParaRPr lang="el-GR" dirty="0">
              <a:solidFill>
                <a:prstClr val="black"/>
              </a:solidFill>
            </a:endParaRPr>
          </a:p>
        </p:txBody>
      </p:sp>
      <p:sp>
        <p:nvSpPr>
          <p:cNvPr id="7" name="Rectangle 4"/>
          <p:cNvSpPr txBox="1">
            <a:spLocks noChangeArrowheads="1"/>
          </p:cNvSpPr>
          <p:nvPr/>
        </p:nvSpPr>
        <p:spPr>
          <a:xfrm>
            <a:off x="457200" y="277813"/>
            <a:ext cx="8229600" cy="77492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altLang="el-GR" sz="3200" b="1" dirty="0" smtClean="0">
                <a:solidFill>
                  <a:srgbClr val="800000"/>
                </a:solidFill>
                <a:effectLst>
                  <a:outerShdw blurRad="38100" dist="38100" dir="2700000" algn="tl">
                    <a:srgbClr val="000000">
                      <a:alpha val="43137"/>
                    </a:srgbClr>
                  </a:outerShdw>
                </a:effectLst>
                <a:latin typeface="Comic Sans MS" pitchFamily="66" charset="0"/>
              </a:rPr>
              <a:t>Ηλεκτρομαγνητικές</a:t>
            </a:r>
            <a:r>
              <a:rPr lang="el-GR" altLang="el-GR" sz="3200" b="1" dirty="0" smtClean="0">
                <a:solidFill>
                  <a:srgbClr val="660033"/>
                </a:solidFill>
                <a:effectLst>
                  <a:outerShdw blurRad="38100" dist="38100" dir="2700000" algn="tl">
                    <a:srgbClr val="000000">
                      <a:alpha val="43137"/>
                    </a:srgbClr>
                  </a:outerShdw>
                </a:effectLst>
                <a:latin typeface="Comic Sans MS" pitchFamily="66" charset="0"/>
              </a:rPr>
              <a:t> αλληλεπιδράσεις</a:t>
            </a:r>
            <a:endParaRPr lang="el-GR" altLang="el-GR" sz="3200" b="1" dirty="0">
              <a:solidFill>
                <a:srgbClr val="660033"/>
              </a:solidFill>
              <a:effectLst>
                <a:outerShdw blurRad="38100" dist="38100" dir="2700000" algn="tl">
                  <a:srgbClr val="000000">
                    <a:alpha val="43137"/>
                  </a:srgbClr>
                </a:outerShdw>
              </a:effectLst>
              <a:latin typeface="Comic Sans MS" pitchFamily="66" charset="0"/>
            </a:endParaRPr>
          </a:p>
        </p:txBody>
      </p:sp>
      <p:pic>
        <p:nvPicPr>
          <p:cNvPr id="8" name="Picture 21" descr="michael-faraday3">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1173163" y="2420888"/>
            <a:ext cx="806450" cy="1152525"/>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 name="Picture 24" descr="ampere11">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a:xfrm>
            <a:off x="3995738" y="2420888"/>
            <a:ext cx="912812" cy="1152525"/>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 name="Text Box 5"/>
          <p:cNvSpPr txBox="1">
            <a:spLocks noChangeArrowheads="1"/>
          </p:cNvSpPr>
          <p:nvPr/>
        </p:nvSpPr>
        <p:spPr bwMode="auto">
          <a:xfrm>
            <a:off x="468313" y="1341438"/>
            <a:ext cx="2303462" cy="519112"/>
          </a:xfrm>
          <a:prstGeom prst="rect">
            <a:avLst/>
          </a:prstGeom>
          <a:solidFill>
            <a:srgbClr val="CC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800" b="1" dirty="0">
                <a:solidFill>
                  <a:schemeClr val="bg1"/>
                </a:solidFill>
                <a:latin typeface="Comic Sans MS" pitchFamily="66" charset="0"/>
              </a:rPr>
              <a:t>Ηλεκτρισμός</a:t>
            </a:r>
          </a:p>
        </p:txBody>
      </p:sp>
      <p:sp>
        <p:nvSpPr>
          <p:cNvPr id="11" name="Text Box 7"/>
          <p:cNvSpPr txBox="1">
            <a:spLocks noChangeArrowheads="1"/>
          </p:cNvSpPr>
          <p:nvPr/>
        </p:nvSpPr>
        <p:spPr bwMode="auto">
          <a:xfrm>
            <a:off x="3059113" y="1341438"/>
            <a:ext cx="2447925" cy="519112"/>
          </a:xfrm>
          <a:prstGeom prst="rect">
            <a:avLst/>
          </a:prstGeom>
          <a:solidFill>
            <a:srgbClr val="CC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800" b="1" dirty="0">
                <a:solidFill>
                  <a:schemeClr val="bg1"/>
                </a:solidFill>
                <a:latin typeface="Comic Sans MS" pitchFamily="66" charset="0"/>
              </a:rPr>
              <a:t>Μαγνητισμός</a:t>
            </a:r>
          </a:p>
        </p:txBody>
      </p:sp>
      <p:sp>
        <p:nvSpPr>
          <p:cNvPr id="12" name="Text Box 9"/>
          <p:cNvSpPr txBox="1">
            <a:spLocks noChangeArrowheads="1"/>
          </p:cNvSpPr>
          <p:nvPr/>
        </p:nvSpPr>
        <p:spPr bwMode="auto">
          <a:xfrm>
            <a:off x="5651500" y="1268413"/>
            <a:ext cx="3168650" cy="946150"/>
          </a:xfrm>
          <a:prstGeom prst="rect">
            <a:avLst/>
          </a:prstGeom>
          <a:solidFill>
            <a:srgbClr val="CC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2800" b="1" dirty="0">
                <a:solidFill>
                  <a:schemeClr val="bg1"/>
                </a:solidFill>
                <a:latin typeface="Comic Sans MS" pitchFamily="66" charset="0"/>
              </a:rPr>
              <a:t>Ηλεκτρομαγνητικό κύμα</a:t>
            </a:r>
          </a:p>
        </p:txBody>
      </p:sp>
      <p:grpSp>
        <p:nvGrpSpPr>
          <p:cNvPr id="21" name="Ομάδα 20"/>
          <p:cNvGrpSpPr/>
          <p:nvPr/>
        </p:nvGrpSpPr>
        <p:grpSpPr>
          <a:xfrm>
            <a:off x="1908175" y="1836738"/>
            <a:ext cx="2159000" cy="1736675"/>
            <a:chOff x="1908175" y="1844675"/>
            <a:chExt cx="2159000" cy="1736675"/>
          </a:xfrm>
        </p:grpSpPr>
        <p:sp>
          <p:nvSpPr>
            <p:cNvPr id="13" name="Text Box 10"/>
            <p:cNvSpPr txBox="1">
              <a:spLocks noChangeArrowheads="1"/>
            </p:cNvSpPr>
            <p:nvPr/>
          </p:nvSpPr>
          <p:spPr bwMode="auto">
            <a:xfrm>
              <a:off x="1979613" y="2420888"/>
              <a:ext cx="2016125" cy="1160462"/>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800" b="1" dirty="0">
                  <a:solidFill>
                    <a:schemeClr val="bg1"/>
                  </a:solidFill>
                  <a:latin typeface="Comic Sans MS" pitchFamily="66" charset="0"/>
                </a:rPr>
                <a:t>Faraday</a:t>
              </a:r>
            </a:p>
            <a:p>
              <a:pPr algn="ctr">
                <a:spcBef>
                  <a:spcPct val="50000"/>
                </a:spcBef>
              </a:pPr>
              <a:r>
                <a:rPr lang="en-US" altLang="el-GR" sz="2800" b="1" dirty="0">
                  <a:solidFill>
                    <a:schemeClr val="bg1"/>
                  </a:solidFill>
                  <a:latin typeface="Comic Sans MS" pitchFamily="66" charset="0"/>
                </a:rPr>
                <a:t>Ampère</a:t>
              </a:r>
            </a:p>
          </p:txBody>
        </p:sp>
        <p:sp>
          <p:nvSpPr>
            <p:cNvPr id="16" name="Line 14"/>
            <p:cNvSpPr>
              <a:spLocks noChangeShapeType="1"/>
            </p:cNvSpPr>
            <p:nvPr/>
          </p:nvSpPr>
          <p:spPr bwMode="auto">
            <a:xfrm>
              <a:off x="1908175" y="1844675"/>
              <a:ext cx="719138" cy="5762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7" name="Line 15"/>
            <p:cNvSpPr>
              <a:spLocks noChangeShapeType="1"/>
            </p:cNvSpPr>
            <p:nvPr/>
          </p:nvSpPr>
          <p:spPr bwMode="auto">
            <a:xfrm flipH="1">
              <a:off x="3419475" y="1844675"/>
              <a:ext cx="647700" cy="5762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3" name="Ομάδα 22"/>
          <p:cNvGrpSpPr/>
          <p:nvPr/>
        </p:nvGrpSpPr>
        <p:grpSpPr>
          <a:xfrm>
            <a:off x="2627313" y="4294644"/>
            <a:ext cx="4392612" cy="1769833"/>
            <a:chOff x="2627313" y="4265842"/>
            <a:chExt cx="4392612" cy="1769833"/>
          </a:xfrm>
        </p:grpSpPr>
        <p:sp>
          <p:nvSpPr>
            <p:cNvPr id="15" name="Text Box 12"/>
            <p:cNvSpPr txBox="1">
              <a:spLocks noChangeArrowheads="1"/>
            </p:cNvSpPr>
            <p:nvPr/>
          </p:nvSpPr>
          <p:spPr bwMode="auto">
            <a:xfrm>
              <a:off x="2627313" y="4724400"/>
              <a:ext cx="4392612" cy="13112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sz="3200" b="1" dirty="0">
                  <a:solidFill>
                    <a:schemeClr val="bg1"/>
                  </a:solidFill>
                  <a:latin typeface="Comic Sans MS" pitchFamily="66" charset="0"/>
                </a:rPr>
                <a:t>Θεωρία</a:t>
              </a:r>
            </a:p>
            <a:p>
              <a:pPr algn="ctr">
                <a:spcBef>
                  <a:spcPct val="50000"/>
                </a:spcBef>
              </a:pPr>
              <a:r>
                <a:rPr lang="el-GR" altLang="el-GR" sz="3200" b="1" dirty="0">
                  <a:solidFill>
                    <a:schemeClr val="bg1"/>
                  </a:solidFill>
                  <a:latin typeface="Comic Sans MS" pitchFamily="66" charset="0"/>
                </a:rPr>
                <a:t>Ηλεκτρομαγνητισμού</a:t>
              </a:r>
            </a:p>
          </p:txBody>
        </p:sp>
        <p:sp>
          <p:nvSpPr>
            <p:cNvPr id="19" name="Line 19"/>
            <p:cNvSpPr>
              <a:spLocks noChangeShapeType="1"/>
            </p:cNvSpPr>
            <p:nvPr/>
          </p:nvSpPr>
          <p:spPr bwMode="auto">
            <a:xfrm flipH="1">
              <a:off x="5219700" y="4265842"/>
              <a:ext cx="287338" cy="46014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22" name="Ομάδα 21"/>
          <p:cNvGrpSpPr/>
          <p:nvPr/>
        </p:nvGrpSpPr>
        <p:grpSpPr>
          <a:xfrm>
            <a:off x="4376610" y="2240756"/>
            <a:ext cx="3504092" cy="2053887"/>
            <a:chOff x="4243260" y="2857500"/>
            <a:chExt cx="3504092" cy="2053887"/>
          </a:xfrm>
        </p:grpSpPr>
        <p:sp>
          <p:nvSpPr>
            <p:cNvPr id="14" name="Text Box 11"/>
            <p:cNvSpPr txBox="1">
              <a:spLocks noChangeArrowheads="1"/>
            </p:cNvSpPr>
            <p:nvPr/>
          </p:nvSpPr>
          <p:spPr bwMode="auto">
            <a:xfrm>
              <a:off x="4243260" y="4392275"/>
              <a:ext cx="2447925" cy="519112"/>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l-GR" sz="2800" b="1" dirty="0">
                  <a:solidFill>
                    <a:schemeClr val="bg1"/>
                  </a:solidFill>
                  <a:latin typeface="Comic Sans MS" pitchFamily="66" charset="0"/>
                </a:rPr>
                <a:t>Maxwell</a:t>
              </a:r>
              <a:endParaRPr lang="el-GR" altLang="el-GR" sz="2800" b="1" dirty="0">
                <a:solidFill>
                  <a:schemeClr val="bg1"/>
                </a:solidFill>
                <a:latin typeface="Comic Sans MS" pitchFamily="66" charset="0"/>
              </a:endParaRPr>
            </a:p>
          </p:txBody>
        </p:sp>
        <p:sp>
          <p:nvSpPr>
            <p:cNvPr id="18" name="Line 16"/>
            <p:cNvSpPr>
              <a:spLocks noChangeShapeType="1"/>
            </p:cNvSpPr>
            <p:nvPr/>
          </p:nvSpPr>
          <p:spPr bwMode="auto">
            <a:xfrm flipH="1">
              <a:off x="5878809" y="2857500"/>
              <a:ext cx="1046443" cy="1534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pic>
          <p:nvPicPr>
            <p:cNvPr id="20" name="Picture 27" descr="300px-James_Clerk_Maxwell">
              <a:hlinkClick r:id="rId6" tooltip="James Clerk Maxwell (1831–1879)"/>
            </p:cNvPr>
            <p:cNvPicPr>
              <a:picLocks noChangeAspect="1" noChangeArrowheads="1"/>
            </p:cNvPicPr>
            <p:nvPr/>
          </p:nvPicPr>
          <p:blipFill>
            <a:blip r:embed="rId7" cstate="print">
              <a:clrChange>
                <a:clrFrom>
                  <a:srgbClr val="F9F9F9"/>
                </a:clrFrom>
                <a:clrTo>
                  <a:srgbClr val="F9F9F9">
                    <a:alpha val="0"/>
                  </a:srgbClr>
                </a:clrTo>
              </a:clrChange>
              <a:extLst>
                <a:ext uri="{28A0092B-C50C-407E-A947-70E740481C1C}">
                  <a14:useLocalDpi xmlns:a14="http://schemas.microsoft.com/office/drawing/2010/main" val="0"/>
                </a:ext>
              </a:extLst>
            </a:blip>
            <a:srcRect/>
            <a:stretch>
              <a:fillRect/>
            </a:stretch>
          </p:blipFill>
          <p:spPr>
            <a:xfrm>
              <a:off x="6698015" y="3389769"/>
              <a:ext cx="1049337" cy="1262062"/>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24" name="Line 14"/>
          <p:cNvSpPr>
            <a:spLocks noChangeShapeType="1"/>
          </p:cNvSpPr>
          <p:nvPr/>
        </p:nvSpPr>
        <p:spPr bwMode="auto">
          <a:xfrm>
            <a:off x="2826884" y="3573414"/>
            <a:ext cx="1549726" cy="46167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extLst>
      <p:ext uri="{BB962C8B-B14F-4D97-AF65-F5344CB8AC3E}">
        <p14:creationId xmlns:p14="http://schemas.microsoft.com/office/powerpoint/2010/main" val="2699560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000" fill="hold"/>
                                        <p:tgtEl>
                                          <p:spTgt spid="7"/>
                                        </p:tgtEl>
                                        <p:attrNameLst>
                                          <p:attrName>ppt_x</p:attrName>
                                        </p:attrNameLst>
                                      </p:cBhvr>
                                      <p:tavLst>
                                        <p:tav tm="0">
                                          <p:val>
                                            <p:strVal val="0-#ppt_w/2"/>
                                          </p:val>
                                        </p:tav>
                                        <p:tav tm="100000">
                                          <p:val>
                                            <p:strVal val="#ppt_x"/>
                                          </p:val>
                                        </p:tav>
                                      </p:tavLst>
                                    </p:anim>
                                    <p:anim calcmode="lin" valueType="num">
                                      <p:cBhvr additive="base">
                                        <p:cTn id="8" dur="2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dissolve">
                                      <p:cBhvr>
                                        <p:cTn id="13" dur="500"/>
                                        <p:tgtEl>
                                          <p:spTgt spid="10"/>
                                        </p:tgtEl>
                                      </p:cBhvr>
                                    </p:animEffect>
                                  </p:childTnLst>
                                </p:cTn>
                              </p:par>
                            </p:childTnLst>
                          </p:cTn>
                        </p:par>
                        <p:par>
                          <p:cTn id="14" fill="hold">
                            <p:stCondLst>
                              <p:cond delay="500"/>
                            </p:stCondLst>
                            <p:childTnLst>
                              <p:par>
                                <p:cTn id="15" presetID="9" presetClass="entr" presetSubtype="0" fill="hold" grpId="0" nodeType="afterEffect">
                                  <p:stCondLst>
                                    <p:cond delay="50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par>
                          <p:cTn id="18" fill="hold">
                            <p:stCondLst>
                              <p:cond delay="1500"/>
                            </p:stCondLst>
                            <p:childTnLst>
                              <p:par>
                                <p:cTn id="19" presetID="9" presetClass="entr" presetSubtype="0" fill="hold" nodeType="afterEffect">
                                  <p:stCondLst>
                                    <p:cond delay="500"/>
                                  </p:stCondLst>
                                  <p:childTnLst>
                                    <p:set>
                                      <p:cBhvr>
                                        <p:cTn id="20" dur="1" fill="hold">
                                          <p:stCondLst>
                                            <p:cond delay="0"/>
                                          </p:stCondLst>
                                        </p:cTn>
                                        <p:tgtEl>
                                          <p:spTgt spid="21"/>
                                        </p:tgtEl>
                                        <p:attrNameLst>
                                          <p:attrName>style.visibility</p:attrName>
                                        </p:attrNameLst>
                                      </p:cBhvr>
                                      <p:to>
                                        <p:strVal val="visible"/>
                                      </p:to>
                                    </p:set>
                                    <p:animEffect transition="in" filter="dissolve">
                                      <p:cBhvr>
                                        <p:cTn id="21" dur="500"/>
                                        <p:tgtEl>
                                          <p:spTgt spid="21"/>
                                        </p:tgtEl>
                                      </p:cBhvr>
                                    </p:animEffect>
                                  </p:childTnLst>
                                </p:cTn>
                              </p:par>
                            </p:childTnLst>
                          </p:cTn>
                        </p:par>
                        <p:par>
                          <p:cTn id="22" fill="hold">
                            <p:stCondLst>
                              <p:cond delay="2500"/>
                            </p:stCondLst>
                            <p:childTnLst>
                              <p:par>
                                <p:cTn id="23" presetID="29" presetClass="entr" presetSubtype="0" fill="hold" nodeType="afterEffect">
                                  <p:stCondLst>
                                    <p:cond delay="25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ppt_x</p:attrName>
                                        </p:attrNameLst>
                                      </p:cBhvr>
                                      <p:tavLst>
                                        <p:tav tm="0">
                                          <p:val>
                                            <p:strVal val="#ppt_x-.2"/>
                                          </p:val>
                                        </p:tav>
                                        <p:tav tm="100000">
                                          <p:val>
                                            <p:strVal val="#ppt_x"/>
                                          </p:val>
                                        </p:tav>
                                      </p:tavLst>
                                    </p:anim>
                                    <p:anim calcmode="lin" valueType="num">
                                      <p:cBhvr>
                                        <p:cTn id="26"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27" dur="1000"/>
                                        <p:tgtEl>
                                          <p:spTgt spid="8"/>
                                        </p:tgtEl>
                                      </p:cBhvr>
                                    </p:animEffect>
                                  </p:childTnLst>
                                </p:cTn>
                              </p:par>
                            </p:childTnLst>
                          </p:cTn>
                        </p:par>
                        <p:par>
                          <p:cTn id="28" fill="hold">
                            <p:stCondLst>
                              <p:cond delay="3750"/>
                            </p:stCondLst>
                            <p:childTnLst>
                              <p:par>
                                <p:cTn id="29" presetID="29" presetClass="entr" presetSubtype="0" fill="hold" nodeType="afterEffect">
                                  <p:stCondLst>
                                    <p:cond delay="250"/>
                                  </p:stCondLst>
                                  <p:childTnLst>
                                    <p:set>
                                      <p:cBhvr>
                                        <p:cTn id="30" dur="1" fill="hold">
                                          <p:stCondLst>
                                            <p:cond delay="0"/>
                                          </p:stCondLst>
                                        </p:cTn>
                                        <p:tgtEl>
                                          <p:spTgt spid="9"/>
                                        </p:tgtEl>
                                        <p:attrNameLst>
                                          <p:attrName>style.visibility</p:attrName>
                                        </p:attrNameLst>
                                      </p:cBhvr>
                                      <p:to>
                                        <p:strVal val="visible"/>
                                      </p:to>
                                    </p:set>
                                    <p:anim calcmode="lin" valueType="num">
                                      <p:cBhvr>
                                        <p:cTn id="31" dur="1000" fill="hold"/>
                                        <p:tgtEl>
                                          <p:spTgt spid="9"/>
                                        </p:tgtEl>
                                        <p:attrNameLst>
                                          <p:attrName>ppt_x</p:attrName>
                                        </p:attrNameLst>
                                      </p:cBhvr>
                                      <p:tavLst>
                                        <p:tav tm="0">
                                          <p:val>
                                            <p:strVal val="#ppt_x-.2"/>
                                          </p:val>
                                        </p:tav>
                                        <p:tav tm="100000">
                                          <p:val>
                                            <p:strVal val="#ppt_x"/>
                                          </p:val>
                                        </p:tav>
                                      </p:tavLst>
                                    </p:anim>
                                    <p:anim calcmode="lin" valueType="num">
                                      <p:cBhvr>
                                        <p:cTn id="32"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33" dur="10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dissolve">
                                      <p:cBhvr>
                                        <p:cTn id="38" dur="500"/>
                                        <p:tgtEl>
                                          <p:spTgt spid="12"/>
                                        </p:tgtEl>
                                      </p:cBhvr>
                                    </p:animEffect>
                                  </p:childTnLst>
                                </p:cTn>
                              </p:par>
                            </p:childTnLst>
                          </p:cTn>
                        </p:par>
                        <p:par>
                          <p:cTn id="39" fill="hold">
                            <p:stCondLst>
                              <p:cond delay="500"/>
                            </p:stCondLst>
                            <p:childTnLst>
                              <p:par>
                                <p:cTn id="40" presetID="9" presetClass="entr" presetSubtype="0" fill="hold" nodeType="afterEffect">
                                  <p:stCondLst>
                                    <p:cond delay="500"/>
                                  </p:stCondLst>
                                  <p:childTnLst>
                                    <p:set>
                                      <p:cBhvr>
                                        <p:cTn id="41" dur="1" fill="hold">
                                          <p:stCondLst>
                                            <p:cond delay="0"/>
                                          </p:stCondLst>
                                        </p:cTn>
                                        <p:tgtEl>
                                          <p:spTgt spid="22"/>
                                        </p:tgtEl>
                                        <p:attrNameLst>
                                          <p:attrName>style.visibility</p:attrName>
                                        </p:attrNameLst>
                                      </p:cBhvr>
                                      <p:to>
                                        <p:strVal val="visible"/>
                                      </p:to>
                                    </p:set>
                                    <p:animEffect transition="in" filter="dissolve">
                                      <p:cBhvr>
                                        <p:cTn id="42" dur="500"/>
                                        <p:tgtEl>
                                          <p:spTgt spid="22"/>
                                        </p:tgtEl>
                                      </p:cBhvr>
                                    </p:animEffect>
                                  </p:childTnLst>
                                </p:cTn>
                              </p:par>
                            </p:childTnLst>
                          </p:cTn>
                        </p:par>
                        <p:par>
                          <p:cTn id="43" fill="hold">
                            <p:stCondLst>
                              <p:cond delay="1500"/>
                            </p:stCondLst>
                            <p:childTnLst>
                              <p:par>
                                <p:cTn id="44" presetID="10" presetClass="entr" presetSubtype="0" fill="hold" grpId="0"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500"/>
                                        <p:tgtEl>
                                          <p:spTgt spid="24"/>
                                        </p:tgtEl>
                                      </p:cBhvr>
                                    </p:animEffect>
                                  </p:childTnLst>
                                </p:cTn>
                              </p:par>
                            </p:childTnLst>
                          </p:cTn>
                        </p:par>
                        <p:par>
                          <p:cTn id="47" fill="hold">
                            <p:stCondLst>
                              <p:cond delay="2000"/>
                            </p:stCondLst>
                            <p:childTnLst>
                              <p:par>
                                <p:cTn id="48" presetID="9" presetClass="entr" presetSubtype="0" fill="hold" nodeType="afterEffect">
                                  <p:stCondLst>
                                    <p:cond delay="500"/>
                                  </p:stCondLst>
                                  <p:childTnLst>
                                    <p:set>
                                      <p:cBhvr>
                                        <p:cTn id="49" dur="1" fill="hold">
                                          <p:stCondLst>
                                            <p:cond delay="0"/>
                                          </p:stCondLst>
                                        </p:cTn>
                                        <p:tgtEl>
                                          <p:spTgt spid="23"/>
                                        </p:tgtEl>
                                        <p:attrNameLst>
                                          <p:attrName>style.visibility</p:attrName>
                                        </p:attrNameLst>
                                      </p:cBhvr>
                                      <p:to>
                                        <p:strVal val="visible"/>
                                      </p:to>
                                    </p:set>
                                    <p:animEffect transition="in" filter="dissolve">
                                      <p:cBhvr>
                                        <p:cTn id="5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1" grpId="0" animBg="1"/>
      <p:bldP spid="12"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6</a:t>
            </a:fld>
            <a:endParaRPr lang="el-GR" dirty="0">
              <a:solidFill>
                <a:prstClr val="black"/>
              </a:solidFill>
            </a:endParaRPr>
          </a:p>
        </p:txBody>
      </p:sp>
      <p:sp>
        <p:nvSpPr>
          <p:cNvPr id="4" name="Rectangle 4"/>
          <p:cNvSpPr>
            <a:spLocks noChangeArrowheads="1"/>
          </p:cNvSpPr>
          <p:nvPr/>
        </p:nvSpPr>
        <p:spPr bwMode="auto">
          <a:xfrm>
            <a:off x="1907704" y="476672"/>
            <a:ext cx="5184576" cy="700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effectLst>
                  <a:outerShdw blurRad="38100" dist="38100" dir="2700000" algn="tl">
                    <a:srgbClr val="FFFFFF"/>
                  </a:outerShdw>
                </a:effectLst>
                <a:latin typeface="Arial" charset="0"/>
              </a:defRPr>
            </a:lvl1pPr>
            <a:lvl2pPr algn="ctr">
              <a:defRPr sz="4400">
                <a:solidFill>
                  <a:schemeClr val="tx2"/>
                </a:solidFill>
                <a:effectLst>
                  <a:outerShdw blurRad="38100" dist="38100" dir="2700000" algn="tl">
                    <a:srgbClr val="FFFFFF"/>
                  </a:outerShdw>
                </a:effectLst>
                <a:latin typeface="Arial" charset="0"/>
              </a:defRPr>
            </a:lvl2pPr>
            <a:lvl3pPr algn="ctr">
              <a:defRPr sz="4400">
                <a:solidFill>
                  <a:schemeClr val="tx2"/>
                </a:solidFill>
                <a:effectLst>
                  <a:outerShdw blurRad="38100" dist="38100" dir="2700000" algn="tl">
                    <a:srgbClr val="FFFFFF"/>
                  </a:outerShdw>
                </a:effectLst>
                <a:latin typeface="Arial" charset="0"/>
              </a:defRPr>
            </a:lvl3pPr>
            <a:lvl4pPr algn="ctr">
              <a:defRPr sz="4400">
                <a:solidFill>
                  <a:schemeClr val="tx2"/>
                </a:solidFill>
                <a:effectLst>
                  <a:outerShdw blurRad="38100" dist="38100" dir="2700000" algn="tl">
                    <a:srgbClr val="FFFFFF"/>
                  </a:outerShdw>
                </a:effectLst>
                <a:latin typeface="Arial" charset="0"/>
              </a:defRPr>
            </a:lvl4pPr>
            <a:lvl5pPr algn="ctr">
              <a:defRPr sz="4400">
                <a:solidFill>
                  <a:schemeClr val="tx2"/>
                </a:solidFill>
                <a:effectLst>
                  <a:outerShdw blurRad="38100" dist="38100" dir="2700000" algn="tl">
                    <a:srgbClr val="FFFFFF"/>
                  </a:outerShdw>
                </a:effectLst>
                <a:latin typeface="Arial" charset="0"/>
              </a:defRPr>
            </a:lvl5pPr>
            <a:lvl6pPr marL="457200" algn="ctr"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fontAlgn="base">
              <a:spcBef>
                <a:spcPct val="0"/>
              </a:spcBef>
              <a:spcAft>
                <a:spcPct val="0"/>
              </a:spcAft>
              <a:defRPr sz="4400">
                <a:solidFill>
                  <a:schemeClr val="tx2"/>
                </a:solidFill>
                <a:effectLst>
                  <a:outerShdw blurRad="38100" dist="38100" dir="2700000" algn="tl">
                    <a:srgbClr val="FFFFFF"/>
                  </a:outerShdw>
                </a:effectLst>
                <a:latin typeface="Arial" charset="0"/>
              </a:defRPr>
            </a:lvl9pPr>
          </a:lstStyle>
          <a:p>
            <a:r>
              <a:rPr lang="el-GR" altLang="el-GR" sz="3200" b="1" dirty="0">
                <a:solidFill>
                  <a:srgbClr val="660033"/>
                </a:solidFill>
                <a:latin typeface="Comic Sans MS" pitchFamily="66" charset="0"/>
              </a:rPr>
              <a:t>Νόμος του </a:t>
            </a:r>
            <a:r>
              <a:rPr lang="en-US" altLang="el-GR" sz="3200" b="1" dirty="0">
                <a:solidFill>
                  <a:srgbClr val="A50021"/>
                </a:solidFill>
                <a:latin typeface="Comic Sans MS" pitchFamily="66" charset="0"/>
                <a:hlinkClick r:id="rId2"/>
              </a:rPr>
              <a:t>Coulomb</a:t>
            </a:r>
            <a:endParaRPr lang="el-GR" altLang="el-GR" sz="3200" b="1" dirty="0">
              <a:solidFill>
                <a:srgbClr val="A50021"/>
              </a:solidFill>
              <a:latin typeface="Comic Sans MS" pitchFamily="66" charset="0"/>
            </a:endParaRPr>
          </a:p>
        </p:txBody>
      </p:sp>
      <p:grpSp>
        <p:nvGrpSpPr>
          <p:cNvPr id="6" name="Ομάδα 5"/>
          <p:cNvGrpSpPr/>
          <p:nvPr/>
        </p:nvGrpSpPr>
        <p:grpSpPr>
          <a:xfrm>
            <a:off x="2980185" y="1628800"/>
            <a:ext cx="3039614" cy="3557784"/>
            <a:chOff x="2805038" y="1919380"/>
            <a:chExt cx="3039614" cy="3557784"/>
          </a:xfrm>
        </p:grpSpPr>
        <p:pic>
          <p:nvPicPr>
            <p:cNvPr id="1026" name="Picture 2" descr="C:\Users\Merkouris\Desktop\200px-Coulom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4846" y="1919380"/>
              <a:ext cx="2540000" cy="29845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Ορθογώνιο 4"/>
            <p:cNvSpPr/>
            <p:nvPr/>
          </p:nvSpPr>
          <p:spPr>
            <a:xfrm>
              <a:off x="2805038" y="4892389"/>
              <a:ext cx="3039614" cy="584775"/>
            </a:xfrm>
            <a:prstGeom prst="rect">
              <a:avLst/>
            </a:prstGeom>
          </p:spPr>
          <p:txBody>
            <a:bodyPr wrap="none">
              <a:spAutoFit/>
            </a:bodyPr>
            <a:lstStyle/>
            <a:p>
              <a:pPr algn="ctr"/>
              <a:r>
                <a:rPr lang="en-US" sz="1600" b="1" dirty="0">
                  <a:latin typeface="Comic Sans MS" panose="030F0702030302020204" pitchFamily="66" charset="0"/>
                </a:rPr>
                <a:t>Charles Augustin de </a:t>
              </a:r>
              <a:r>
                <a:rPr lang="en-US" sz="1600" b="1" dirty="0" smtClean="0">
                  <a:latin typeface="Comic Sans MS" panose="030F0702030302020204" pitchFamily="66" charset="0"/>
                </a:rPr>
                <a:t>Coulomb</a:t>
              </a:r>
              <a:endParaRPr lang="el-GR" sz="1600" b="1" dirty="0" smtClean="0">
                <a:latin typeface="Comic Sans MS" panose="030F0702030302020204" pitchFamily="66" charset="0"/>
              </a:endParaRPr>
            </a:p>
            <a:p>
              <a:pPr algn="ctr"/>
              <a:r>
                <a:rPr lang="el-GR" sz="1600" b="1" dirty="0" smtClean="0">
                  <a:latin typeface="Comic Sans MS" panose="030F0702030302020204" pitchFamily="66" charset="0"/>
                </a:rPr>
                <a:t>(1736 – 1806)</a:t>
              </a:r>
            </a:p>
          </p:txBody>
        </p:sp>
      </p:grpSp>
    </p:spTree>
    <p:extLst>
      <p:ext uri="{BB962C8B-B14F-4D97-AF65-F5344CB8AC3E}">
        <p14:creationId xmlns:p14="http://schemas.microsoft.com/office/powerpoint/2010/main" val="120238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nodeType="afterEffect">
                                  <p:stCondLst>
                                    <p:cond delay="50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7</a:t>
            </a:fld>
            <a:endParaRPr lang="el-GR" dirty="0">
              <a:solidFill>
                <a:prstClr val="black"/>
              </a:solidFill>
            </a:endParaRPr>
          </a:p>
        </p:txBody>
      </p:sp>
      <p:sp>
        <p:nvSpPr>
          <p:cNvPr id="5" name="AutoShape 6"/>
          <p:cNvSpPr>
            <a:spLocks noChangeArrowheads="1"/>
          </p:cNvSpPr>
          <p:nvPr/>
        </p:nvSpPr>
        <p:spPr bwMode="auto">
          <a:xfrm>
            <a:off x="4716016" y="260648"/>
            <a:ext cx="2736156" cy="1330213"/>
          </a:xfrm>
          <a:prstGeom prst="cloudCallout">
            <a:avLst>
              <a:gd name="adj1" fmla="val 62874"/>
              <a:gd name="adj2" fmla="val 43460"/>
            </a:avLst>
          </a:prstGeom>
          <a:noFill/>
          <a:ln w="9525">
            <a:solidFill>
              <a:schemeClr val="tx1"/>
            </a:solidFill>
            <a:round/>
            <a:headEnd/>
            <a:tailEnd/>
          </a:ln>
          <a:effectLst/>
        </p:spPr>
        <p:txBody>
          <a:bodyPr/>
          <a:lstStyle/>
          <a:p>
            <a:pPr algn="ctr"/>
            <a:r>
              <a:rPr lang="el-GR" b="1" dirty="0">
                <a:latin typeface="Comic Sans MS" pitchFamily="66" charset="0"/>
              </a:rPr>
              <a:t>Τι </a:t>
            </a:r>
            <a:r>
              <a:rPr lang="el-GR" b="1" dirty="0" smtClean="0">
                <a:latin typeface="Comic Sans MS" pitchFamily="66" charset="0"/>
              </a:rPr>
              <a:t>σημαντικό έκανε ο </a:t>
            </a:r>
            <a:r>
              <a:rPr lang="en-US" b="1" dirty="0" smtClean="0">
                <a:latin typeface="Comic Sans MS" pitchFamily="66" charset="0"/>
              </a:rPr>
              <a:t>Coulomb;</a:t>
            </a:r>
            <a:endParaRPr lang="el-GR" b="1" dirty="0">
              <a:latin typeface="Comic Sans MS" pitchFamily="66" charset="0"/>
            </a:endParaRPr>
          </a:p>
        </p:txBody>
      </p:sp>
      <p:pic>
        <p:nvPicPr>
          <p:cNvPr id="6"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872" y="2189653"/>
            <a:ext cx="1063870" cy="101400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descr="C:\Users\Merkouris\Desktop\image01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7386" y="3573016"/>
            <a:ext cx="1614303" cy="203428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4368" y="1378676"/>
            <a:ext cx="720204" cy="1079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Ορθογώνιο 3"/>
          <p:cNvSpPr/>
          <p:nvPr/>
        </p:nvSpPr>
        <p:spPr>
          <a:xfrm>
            <a:off x="1043608" y="3437857"/>
            <a:ext cx="5760640" cy="1938992"/>
          </a:xfrm>
          <a:prstGeom prst="rect">
            <a:avLst/>
          </a:prstGeom>
        </p:spPr>
        <p:txBody>
          <a:bodyPr wrap="square">
            <a:spAutoFit/>
          </a:bodyPr>
          <a:lstStyle/>
          <a:p>
            <a:pPr algn="just">
              <a:lnSpc>
                <a:spcPct val="150000"/>
              </a:lnSpc>
            </a:pPr>
            <a:r>
              <a:rPr lang="el-GR" sz="2000" b="1" dirty="0">
                <a:latin typeface="Comic Sans MS" pitchFamily="66" charset="0"/>
              </a:rPr>
              <a:t>Για να το πετύχει αυτό έφτιαξε μία κατασκευή (</a:t>
            </a:r>
            <a:r>
              <a:rPr lang="el-GR" sz="2000" b="1" dirty="0">
                <a:solidFill>
                  <a:srgbClr val="0000FF"/>
                </a:solidFill>
                <a:effectLst>
                  <a:outerShdw blurRad="38100" dist="38100" dir="2700000" algn="tl">
                    <a:srgbClr val="000000">
                      <a:alpha val="43137"/>
                    </a:srgbClr>
                  </a:outerShdw>
                </a:effectLst>
                <a:latin typeface="Comic Sans MS" pitchFamily="66" charset="0"/>
              </a:rPr>
              <a:t>«</a:t>
            </a:r>
            <a:r>
              <a:rPr lang="el-GR" sz="2000" b="1" dirty="0">
                <a:latin typeface="Comic Sans MS" pitchFamily="66" charset="0"/>
                <a:hlinkClick r:id="rId5"/>
              </a:rPr>
              <a:t>ζυγός στρέψης</a:t>
            </a:r>
            <a:r>
              <a:rPr lang="el-GR" sz="2000" b="1" dirty="0">
                <a:solidFill>
                  <a:srgbClr val="0000FF"/>
                </a:solidFill>
                <a:effectLst>
                  <a:outerShdw blurRad="38100" dist="38100" dir="2700000" algn="tl">
                    <a:srgbClr val="000000">
                      <a:alpha val="43137"/>
                    </a:srgbClr>
                  </a:outerShdw>
                </a:effectLst>
                <a:latin typeface="Comic Sans MS" pitchFamily="66" charset="0"/>
              </a:rPr>
              <a:t>»</a:t>
            </a:r>
            <a:r>
              <a:rPr lang="el-GR" sz="2000" b="1" dirty="0">
                <a:latin typeface="Comic Sans MS" pitchFamily="66" charset="0"/>
              </a:rPr>
              <a:t>) εκπληκτικής ακρίβειας για την εποχή του, στηριζόμενος μαθηματικά στο νόμο του «αντιστρόφου τετραγώνου».</a:t>
            </a:r>
          </a:p>
        </p:txBody>
      </p:sp>
      <p:sp>
        <p:nvSpPr>
          <p:cNvPr id="7" name="Ορθογώνιο 6"/>
          <p:cNvSpPr/>
          <p:nvPr/>
        </p:nvSpPr>
        <p:spPr>
          <a:xfrm>
            <a:off x="1691681" y="1811580"/>
            <a:ext cx="4680520" cy="1477328"/>
          </a:xfrm>
          <a:prstGeom prst="rect">
            <a:avLst/>
          </a:prstGeom>
        </p:spPr>
        <p:txBody>
          <a:bodyPr wrap="square">
            <a:spAutoFit/>
          </a:bodyPr>
          <a:lstStyle/>
          <a:p>
            <a:pPr algn="just">
              <a:lnSpc>
                <a:spcPct val="150000"/>
              </a:lnSpc>
            </a:pPr>
            <a:r>
              <a:rPr lang="el-GR" sz="2000" b="1" dirty="0">
                <a:latin typeface="Comic Sans MS" pitchFamily="66" charset="0"/>
              </a:rPr>
              <a:t>Ο </a:t>
            </a:r>
            <a:r>
              <a:rPr lang="en-US" sz="2000" b="1" dirty="0">
                <a:latin typeface="Comic Sans MS" pitchFamily="66" charset="0"/>
              </a:rPr>
              <a:t>Coulomb </a:t>
            </a:r>
            <a:r>
              <a:rPr lang="el-GR" sz="2000" b="1" dirty="0">
                <a:latin typeface="Comic Sans MS" pitchFamily="66" charset="0"/>
              </a:rPr>
              <a:t>κατάφερε να μετρήσει την </a:t>
            </a:r>
            <a:r>
              <a:rPr lang="el-GR" sz="2000" b="1" dirty="0">
                <a:solidFill>
                  <a:srgbClr val="FF0000"/>
                </a:solidFill>
                <a:effectLst>
                  <a:outerShdw blurRad="38100" dist="38100" dir="2700000" algn="tl">
                    <a:srgbClr val="000000">
                      <a:alpha val="43137"/>
                    </a:srgbClr>
                  </a:outerShdw>
                </a:effectLst>
                <a:latin typeface="Comic Sans MS" pitchFamily="66" charset="0"/>
              </a:rPr>
              <a:t>δύναμη</a:t>
            </a:r>
            <a:r>
              <a:rPr lang="el-GR" sz="2000" b="1" dirty="0">
                <a:latin typeface="Comic Sans MS" pitchFamily="66" charset="0"/>
              </a:rPr>
              <a:t> (ελκτική ή </a:t>
            </a:r>
            <a:r>
              <a:rPr lang="el-GR" sz="2000" b="1" dirty="0" err="1">
                <a:latin typeface="Comic Sans MS" pitchFamily="66" charset="0"/>
              </a:rPr>
              <a:t>απωστική</a:t>
            </a:r>
            <a:r>
              <a:rPr lang="el-GR" sz="2000" b="1" dirty="0">
                <a:latin typeface="Comic Sans MS" pitchFamily="66" charset="0"/>
              </a:rPr>
              <a:t>) </a:t>
            </a:r>
            <a:r>
              <a:rPr lang="el-GR" sz="2000" b="1" dirty="0">
                <a:solidFill>
                  <a:srgbClr val="FF0000"/>
                </a:solidFill>
                <a:effectLst>
                  <a:outerShdw blurRad="38100" dist="38100" dir="2700000" algn="tl">
                    <a:srgbClr val="000000">
                      <a:alpha val="43137"/>
                    </a:srgbClr>
                  </a:outerShdw>
                </a:effectLst>
                <a:latin typeface="Comic Sans MS" pitchFamily="66" charset="0"/>
              </a:rPr>
              <a:t>ανάμεσα σε δύο σημειακά ηλεκτρικά φορτία. </a:t>
            </a:r>
          </a:p>
        </p:txBody>
      </p:sp>
    </p:spTree>
    <p:extLst>
      <p:ext uri="{BB962C8B-B14F-4D97-AF65-F5344CB8AC3E}">
        <p14:creationId xmlns:p14="http://schemas.microsoft.com/office/powerpoint/2010/main" val="1915634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par>
                          <p:cTn id="17" fill="hold">
                            <p:stCondLst>
                              <p:cond delay="500"/>
                            </p:stCondLst>
                            <p:childTnLst>
                              <p:par>
                                <p:cTn id="18" presetID="10" presetClass="entr" presetSubtype="0" fill="hold" grpId="0" nodeType="afterEffect">
                                  <p:stCondLst>
                                    <p:cond delay="25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par>
                          <p:cTn id="26" fill="hold">
                            <p:stCondLst>
                              <p:cond delay="500"/>
                            </p:stCondLst>
                            <p:childTnLst>
                              <p:par>
                                <p:cTn id="27" presetID="10" presetClass="entr" presetSubtype="0" fill="hold" nodeType="afterEffect">
                                  <p:stCondLst>
                                    <p:cond delay="500"/>
                                  </p:stCondLst>
                                  <p:childTnLst>
                                    <p:set>
                                      <p:cBhvr>
                                        <p:cTn id="28" dur="1" fill="hold">
                                          <p:stCondLst>
                                            <p:cond delay="0"/>
                                          </p:stCondLst>
                                        </p:cTn>
                                        <p:tgtEl>
                                          <p:spTgt spid="2050"/>
                                        </p:tgtEl>
                                        <p:attrNameLst>
                                          <p:attrName>style.visibility</p:attrName>
                                        </p:attrNameLst>
                                      </p:cBhvr>
                                      <p:to>
                                        <p:strVal val="visible"/>
                                      </p:to>
                                    </p:set>
                                    <p:animEffect transition="in" filter="fade">
                                      <p:cBhvr>
                                        <p:cTn id="29"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8</a:t>
            </a:fld>
            <a:endParaRPr lang="el-GR" dirty="0">
              <a:solidFill>
                <a:prstClr val="black"/>
              </a:solidFill>
            </a:endParaRPr>
          </a:p>
        </p:txBody>
      </p:sp>
      <p:pic>
        <p:nvPicPr>
          <p:cNvPr id="4"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71" y="698116"/>
            <a:ext cx="1139666" cy="108624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34"/>
          <p:cNvSpPr>
            <a:spLocks noChangeArrowheads="1"/>
          </p:cNvSpPr>
          <p:nvPr/>
        </p:nvSpPr>
        <p:spPr bwMode="auto">
          <a:xfrm>
            <a:off x="1509192" y="300164"/>
            <a:ext cx="6334215"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lnSpc>
                <a:spcPct val="150000"/>
              </a:lnSpc>
              <a:spcBef>
                <a:spcPct val="50000"/>
              </a:spcBef>
            </a:pPr>
            <a:r>
              <a:rPr lang="el-GR" altLang="el-GR" sz="2000" b="1" dirty="0">
                <a:latin typeface="Comic Sans MS" pitchFamily="66" charset="0"/>
              </a:rPr>
              <a:t>Κάθε σημειακό ηλεκτρικό φορτίο ασκεί δύναμη σε κάθε άλλο σημειακό ηλεκτρικό φορτίο. </a:t>
            </a:r>
            <a:endParaRPr lang="en-US" altLang="el-GR" sz="2000" b="1" dirty="0">
              <a:latin typeface="Comic Sans MS" pitchFamily="66" charset="0"/>
            </a:endParaRPr>
          </a:p>
          <a:p>
            <a:pPr algn="just">
              <a:spcBef>
                <a:spcPct val="50000"/>
              </a:spcBef>
            </a:pPr>
            <a:r>
              <a:rPr lang="el-GR" altLang="el-GR" sz="2000" b="1" dirty="0" smtClean="0">
                <a:latin typeface="Comic Sans MS" pitchFamily="66" charset="0"/>
              </a:rPr>
              <a:t>Αν τα φορτία είναι ομώνυμα (και τα δύο θετικά ή και τα δύο αρνητικά) η δύναμη είναι </a:t>
            </a:r>
            <a:r>
              <a:rPr lang="el-GR" altLang="el-GR" sz="2400" b="1" dirty="0" smtClean="0">
                <a:latin typeface="Comic Sans MS" pitchFamily="66" charset="0"/>
              </a:rPr>
              <a:t>…………………,</a:t>
            </a:r>
          </a:p>
          <a:p>
            <a:pPr algn="just">
              <a:lnSpc>
                <a:spcPct val="150000"/>
              </a:lnSpc>
              <a:spcBef>
                <a:spcPct val="50000"/>
              </a:spcBef>
            </a:pPr>
            <a:r>
              <a:rPr lang="el-GR" altLang="el-GR" sz="2000" b="1" dirty="0">
                <a:latin typeface="Comic Sans MS" pitchFamily="66" charset="0"/>
              </a:rPr>
              <a:t>ε</a:t>
            </a:r>
            <a:r>
              <a:rPr lang="el-GR" altLang="el-GR" sz="2000" b="1" dirty="0" smtClean="0">
                <a:latin typeface="Comic Sans MS" pitchFamily="66" charset="0"/>
              </a:rPr>
              <a:t>νώ, αν τα φορτία είναι ετερώνυμα (το ένα θετικό και το άλλο αρνητικό) η δύναμη είναι ……………… .  </a:t>
            </a:r>
            <a:endParaRPr lang="el-GR" altLang="el-GR" sz="2000" b="1" dirty="0">
              <a:latin typeface="Comic Sans MS" pitchFamily="66" charset="0"/>
            </a:endParaRPr>
          </a:p>
        </p:txBody>
      </p:sp>
      <p:sp>
        <p:nvSpPr>
          <p:cNvPr id="7" name="TextBox 6"/>
          <p:cNvSpPr txBox="1"/>
          <p:nvPr/>
        </p:nvSpPr>
        <p:spPr>
          <a:xfrm>
            <a:off x="5874075" y="1584382"/>
            <a:ext cx="1566463" cy="461665"/>
          </a:xfrm>
          <a:prstGeom prst="rect">
            <a:avLst/>
          </a:prstGeom>
          <a:noFill/>
        </p:spPr>
        <p:txBody>
          <a:bodyPr wrap="square" rtlCol="0">
            <a:spAutoFit/>
          </a:bodyPr>
          <a:lstStyle/>
          <a:p>
            <a:r>
              <a:rPr lang="el-GR" sz="2400" b="1" dirty="0" err="1" smtClean="0">
                <a:solidFill>
                  <a:srgbClr val="FF0000"/>
                </a:solidFill>
                <a:effectLst>
                  <a:outerShdw blurRad="38100" dist="38100" dir="2700000" algn="tl">
                    <a:srgbClr val="000000">
                      <a:alpha val="43137"/>
                    </a:srgbClr>
                  </a:outerShdw>
                </a:effectLst>
                <a:latin typeface="Comic Sans MS" panose="030F0702030302020204" pitchFamily="66" charset="0"/>
              </a:rPr>
              <a:t>απωστική</a:t>
            </a:r>
            <a:endPar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8" name="TextBox 7"/>
          <p:cNvSpPr txBox="1"/>
          <p:nvPr/>
        </p:nvSpPr>
        <p:spPr>
          <a:xfrm>
            <a:off x="5952922" y="2613207"/>
            <a:ext cx="1296144" cy="461665"/>
          </a:xfrm>
          <a:prstGeom prst="rect">
            <a:avLst/>
          </a:prstGeom>
          <a:noFill/>
        </p:spPr>
        <p:txBody>
          <a:bodyPr wrap="square" rtlCol="0">
            <a:spAutoFit/>
          </a:bodyPr>
          <a:lstStyle/>
          <a:p>
            <a:r>
              <a:rPr lang="el-GR" sz="2400" b="1" dirty="0" smtClean="0">
                <a:solidFill>
                  <a:srgbClr val="FF0000"/>
                </a:solidFill>
                <a:effectLst>
                  <a:outerShdw blurRad="38100" dist="38100" dir="2700000" algn="tl">
                    <a:srgbClr val="000000">
                      <a:alpha val="43137"/>
                    </a:srgbClr>
                  </a:outerShdw>
                </a:effectLst>
                <a:latin typeface="Comic Sans MS" panose="030F0702030302020204" pitchFamily="66" charset="0"/>
              </a:rPr>
              <a:t>ελκτική</a:t>
            </a:r>
            <a:endParaRPr lang="el-GR" sz="24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grpSp>
        <p:nvGrpSpPr>
          <p:cNvPr id="14" name="Ομάδα 13"/>
          <p:cNvGrpSpPr/>
          <p:nvPr/>
        </p:nvGrpSpPr>
        <p:grpSpPr>
          <a:xfrm>
            <a:off x="1800225" y="3487605"/>
            <a:ext cx="5327650" cy="504825"/>
            <a:chOff x="2124075" y="1628775"/>
            <a:chExt cx="5327650" cy="504825"/>
          </a:xfrm>
        </p:grpSpPr>
        <p:sp>
          <p:nvSpPr>
            <p:cNvPr id="15" name="Line 9"/>
            <p:cNvSpPr>
              <a:spLocks noChangeShapeType="1"/>
            </p:cNvSpPr>
            <p:nvPr/>
          </p:nvSpPr>
          <p:spPr bwMode="auto">
            <a:xfrm>
              <a:off x="3851275" y="2133600"/>
              <a:ext cx="208915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nvGrpSpPr>
            <p:cNvPr id="16" name="Ομάδα 15"/>
            <p:cNvGrpSpPr/>
            <p:nvPr/>
          </p:nvGrpSpPr>
          <p:grpSpPr>
            <a:xfrm>
              <a:off x="2124075" y="1628775"/>
              <a:ext cx="5327650" cy="504825"/>
              <a:chOff x="2124075" y="1628775"/>
              <a:chExt cx="5327650" cy="504825"/>
            </a:xfrm>
          </p:grpSpPr>
          <p:sp>
            <p:nvSpPr>
              <p:cNvPr id="17" name="Line 10"/>
              <p:cNvSpPr>
                <a:spLocks noChangeShapeType="1"/>
              </p:cNvSpPr>
              <p:nvPr/>
            </p:nvSpPr>
            <p:spPr bwMode="auto">
              <a:xfrm>
                <a:off x="6443663" y="2133600"/>
                <a:ext cx="865187" cy="0"/>
              </a:xfrm>
              <a:prstGeom prst="line">
                <a:avLst/>
              </a:prstGeom>
              <a:noFill/>
              <a:ln w="57150">
                <a:solidFill>
                  <a:srgbClr val="00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8" name="Line 11"/>
              <p:cNvSpPr>
                <a:spLocks noChangeShapeType="1"/>
              </p:cNvSpPr>
              <p:nvPr/>
            </p:nvSpPr>
            <p:spPr bwMode="auto">
              <a:xfrm>
                <a:off x="2484438" y="2133600"/>
                <a:ext cx="865187" cy="0"/>
              </a:xfrm>
              <a:prstGeom prst="line">
                <a:avLst/>
              </a:prstGeom>
              <a:noFill/>
              <a:ln w="57150">
                <a:solidFill>
                  <a:srgbClr val="0033CC"/>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9" name="Text Box 14"/>
              <p:cNvSpPr txBox="1">
                <a:spLocks noChangeArrowheads="1"/>
              </p:cNvSpPr>
              <p:nvPr/>
            </p:nvSpPr>
            <p:spPr bwMode="auto">
              <a:xfrm>
                <a:off x="2124075" y="1628775"/>
                <a:ext cx="57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solidFill>
                      <a:srgbClr val="FF0000"/>
                    </a:solidFill>
                    <a:effectLst>
                      <a:outerShdw blurRad="38100" dist="38100" dir="2700000" algn="tl">
                        <a:srgbClr val="000000">
                          <a:alpha val="43137"/>
                        </a:srgbClr>
                      </a:outerShdw>
                    </a:effectLst>
                    <a:latin typeface="Comic Sans MS" pitchFamily="66" charset="0"/>
                  </a:rPr>
                  <a:t>F</a:t>
                </a:r>
                <a:r>
                  <a:rPr lang="en-US" altLang="el-GR" sz="2000" b="1" baseline="-25000" dirty="0">
                    <a:solidFill>
                      <a:srgbClr val="FF0000"/>
                    </a:solidFill>
                    <a:effectLst>
                      <a:outerShdw blurRad="38100" dist="38100" dir="2700000" algn="tl">
                        <a:srgbClr val="000000">
                          <a:alpha val="43137"/>
                        </a:srgbClr>
                      </a:outerShdw>
                    </a:effectLst>
                    <a:latin typeface="Comic Sans MS" pitchFamily="66" charset="0"/>
                  </a:rPr>
                  <a:t>1</a:t>
                </a:r>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p:sp>
            <p:nvSpPr>
              <p:cNvPr id="20" name="Text Box 15"/>
              <p:cNvSpPr txBox="1">
                <a:spLocks noChangeArrowheads="1"/>
              </p:cNvSpPr>
              <p:nvPr/>
            </p:nvSpPr>
            <p:spPr bwMode="auto">
              <a:xfrm>
                <a:off x="6948488" y="1628775"/>
                <a:ext cx="5032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solidFill>
                      <a:srgbClr val="FF0000"/>
                    </a:solidFill>
                    <a:effectLst>
                      <a:outerShdw blurRad="38100" dist="38100" dir="2700000" algn="tl">
                        <a:srgbClr val="000000">
                          <a:alpha val="43137"/>
                        </a:srgbClr>
                      </a:outerShdw>
                    </a:effectLst>
                    <a:latin typeface="Comic Sans MS" pitchFamily="66" charset="0"/>
                  </a:rPr>
                  <a:t>F</a:t>
                </a:r>
                <a:r>
                  <a:rPr lang="en-US" altLang="el-GR" sz="2000" b="1" baseline="-25000" dirty="0">
                    <a:solidFill>
                      <a:srgbClr val="FF0000"/>
                    </a:solidFill>
                    <a:effectLst>
                      <a:outerShdw blurRad="38100" dist="38100" dir="2700000" algn="tl">
                        <a:srgbClr val="000000">
                          <a:alpha val="43137"/>
                        </a:srgbClr>
                      </a:outerShdw>
                    </a:effectLst>
                    <a:latin typeface="Comic Sans MS" pitchFamily="66" charset="0"/>
                  </a:rPr>
                  <a:t>2</a:t>
                </a:r>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p:grpSp>
      </p:grpSp>
      <p:grpSp>
        <p:nvGrpSpPr>
          <p:cNvPr id="28" name="Ομάδα 27"/>
          <p:cNvGrpSpPr/>
          <p:nvPr/>
        </p:nvGrpSpPr>
        <p:grpSpPr>
          <a:xfrm>
            <a:off x="3024188" y="3200268"/>
            <a:ext cx="3097212" cy="1366837"/>
            <a:chOff x="3024188" y="3200268"/>
            <a:chExt cx="3097212" cy="1366837"/>
          </a:xfrm>
        </p:grpSpPr>
        <p:grpSp>
          <p:nvGrpSpPr>
            <p:cNvPr id="9" name="Ομάδα 8"/>
            <p:cNvGrpSpPr/>
            <p:nvPr/>
          </p:nvGrpSpPr>
          <p:grpSpPr>
            <a:xfrm>
              <a:off x="3024188" y="3200268"/>
              <a:ext cx="3097212" cy="1008062"/>
              <a:chOff x="3348038" y="1341438"/>
              <a:chExt cx="3097212" cy="1008062"/>
            </a:xfrm>
          </p:grpSpPr>
          <p:sp>
            <p:nvSpPr>
              <p:cNvPr id="10" name="Oval 6"/>
              <p:cNvSpPr>
                <a:spLocks noChangeArrowheads="1"/>
              </p:cNvSpPr>
              <p:nvPr/>
            </p:nvSpPr>
            <p:spPr bwMode="auto">
              <a:xfrm>
                <a:off x="3348038" y="1844675"/>
                <a:ext cx="503237" cy="504825"/>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400" b="1" dirty="0">
                    <a:solidFill>
                      <a:srgbClr val="FF0000"/>
                    </a:solidFill>
                  </a:rPr>
                  <a:t>+</a:t>
                </a:r>
                <a:endParaRPr lang="el-GR" altLang="el-GR" sz="2400" b="1" dirty="0">
                  <a:solidFill>
                    <a:srgbClr val="FF0000"/>
                  </a:solidFill>
                </a:endParaRPr>
              </a:p>
            </p:txBody>
          </p:sp>
          <p:sp>
            <p:nvSpPr>
              <p:cNvPr id="11" name="Oval 8"/>
              <p:cNvSpPr>
                <a:spLocks noChangeArrowheads="1"/>
              </p:cNvSpPr>
              <p:nvPr/>
            </p:nvSpPr>
            <p:spPr bwMode="auto">
              <a:xfrm>
                <a:off x="5940425" y="1844675"/>
                <a:ext cx="503238" cy="504825"/>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400" b="1">
                    <a:solidFill>
                      <a:srgbClr val="FF0000"/>
                    </a:solidFill>
                  </a:rPr>
                  <a:t>+</a:t>
                </a:r>
                <a:endParaRPr lang="el-GR" altLang="el-GR" sz="2400" b="1">
                  <a:solidFill>
                    <a:srgbClr val="FF0000"/>
                  </a:solidFill>
                </a:endParaRPr>
              </a:p>
            </p:txBody>
          </p:sp>
          <p:sp>
            <p:nvSpPr>
              <p:cNvPr id="12" name="Text Box 12"/>
              <p:cNvSpPr txBox="1">
                <a:spLocks noChangeArrowheads="1"/>
              </p:cNvSpPr>
              <p:nvPr/>
            </p:nvSpPr>
            <p:spPr bwMode="auto">
              <a:xfrm>
                <a:off x="3348038" y="1341438"/>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1</a:t>
                </a:r>
                <a:endParaRPr lang="el-GR" altLang="el-GR" sz="2000" b="1" i="1" dirty="0">
                  <a:latin typeface="Comic Sans MS" pitchFamily="66" charset="0"/>
                </a:endParaRPr>
              </a:p>
            </p:txBody>
          </p:sp>
          <p:sp>
            <p:nvSpPr>
              <p:cNvPr id="13" name="Text Box 13"/>
              <p:cNvSpPr txBox="1">
                <a:spLocks noChangeArrowheads="1"/>
              </p:cNvSpPr>
              <p:nvPr/>
            </p:nvSpPr>
            <p:spPr bwMode="auto">
              <a:xfrm>
                <a:off x="5940425" y="1341438"/>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2</a:t>
                </a:r>
                <a:endParaRPr lang="el-GR" altLang="el-GR" sz="2000" b="1" i="1" dirty="0">
                  <a:latin typeface="Comic Sans MS" pitchFamily="66" charset="0"/>
                </a:endParaRPr>
              </a:p>
            </p:txBody>
          </p:sp>
        </p:grpSp>
        <p:grpSp>
          <p:nvGrpSpPr>
            <p:cNvPr id="21" name="Ομάδα 20"/>
            <p:cNvGrpSpPr/>
            <p:nvPr/>
          </p:nvGrpSpPr>
          <p:grpSpPr>
            <a:xfrm>
              <a:off x="3275806" y="4135305"/>
              <a:ext cx="2593181" cy="431800"/>
              <a:chOff x="3851275" y="2276475"/>
              <a:chExt cx="2089150" cy="431800"/>
            </a:xfrm>
          </p:grpSpPr>
          <p:sp>
            <p:nvSpPr>
              <p:cNvPr id="22" name="Text Box 23"/>
              <p:cNvSpPr txBox="1">
                <a:spLocks noChangeArrowheads="1"/>
              </p:cNvSpPr>
              <p:nvPr/>
            </p:nvSpPr>
            <p:spPr bwMode="auto">
              <a:xfrm>
                <a:off x="4716463" y="2276475"/>
                <a:ext cx="3603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a:latin typeface="Comic Sans MS" pitchFamily="66" charset="0"/>
                  </a:rPr>
                  <a:t>r</a:t>
                </a:r>
                <a:endParaRPr lang="el-GR" altLang="el-GR" sz="2000" b="1" i="1">
                  <a:latin typeface="Comic Sans MS" pitchFamily="66" charset="0"/>
                </a:endParaRPr>
              </a:p>
            </p:txBody>
          </p:sp>
          <p:sp>
            <p:nvSpPr>
              <p:cNvPr id="23" name="Line 30"/>
              <p:cNvSpPr>
                <a:spLocks noChangeShapeType="1"/>
              </p:cNvSpPr>
              <p:nvPr/>
            </p:nvSpPr>
            <p:spPr bwMode="auto">
              <a:xfrm>
                <a:off x="3851275" y="22764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4" name="Line 31"/>
              <p:cNvSpPr>
                <a:spLocks noChangeShapeType="1"/>
              </p:cNvSpPr>
              <p:nvPr/>
            </p:nvSpPr>
            <p:spPr bwMode="auto">
              <a:xfrm>
                <a:off x="5940425" y="22764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5" name="Line 32"/>
              <p:cNvSpPr>
                <a:spLocks noChangeShapeType="1"/>
              </p:cNvSpPr>
              <p:nvPr/>
            </p:nvSpPr>
            <p:spPr bwMode="auto">
              <a:xfrm flipH="1">
                <a:off x="3851275" y="2492375"/>
                <a:ext cx="7207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6" name="Line 33"/>
              <p:cNvSpPr>
                <a:spLocks noChangeShapeType="1"/>
              </p:cNvSpPr>
              <p:nvPr/>
            </p:nvSpPr>
            <p:spPr bwMode="auto">
              <a:xfrm flipH="1">
                <a:off x="5148263" y="2492375"/>
                <a:ext cx="792162"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grpSp>
        <p:nvGrpSpPr>
          <p:cNvPr id="29" name="Ομάδα 28"/>
          <p:cNvGrpSpPr/>
          <p:nvPr/>
        </p:nvGrpSpPr>
        <p:grpSpPr>
          <a:xfrm>
            <a:off x="3007520" y="4660391"/>
            <a:ext cx="3170237" cy="503238"/>
            <a:chOff x="3059113" y="3213100"/>
            <a:chExt cx="3170237" cy="503238"/>
          </a:xfrm>
        </p:grpSpPr>
        <p:sp>
          <p:nvSpPr>
            <p:cNvPr id="30" name="Line 18"/>
            <p:cNvSpPr>
              <a:spLocks noChangeShapeType="1"/>
            </p:cNvSpPr>
            <p:nvPr/>
          </p:nvSpPr>
          <p:spPr bwMode="auto">
            <a:xfrm>
              <a:off x="5364163" y="3716338"/>
              <a:ext cx="865187" cy="0"/>
            </a:xfrm>
            <a:prstGeom prst="line">
              <a:avLst/>
            </a:prstGeom>
            <a:noFill/>
            <a:ln w="57150">
              <a:solidFill>
                <a:srgbClr val="0033CC"/>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 name="Line 19"/>
            <p:cNvSpPr>
              <a:spLocks noChangeShapeType="1"/>
            </p:cNvSpPr>
            <p:nvPr/>
          </p:nvSpPr>
          <p:spPr bwMode="auto">
            <a:xfrm>
              <a:off x="3059113" y="3716338"/>
              <a:ext cx="865187" cy="0"/>
            </a:xfrm>
            <a:prstGeom prst="line">
              <a:avLst/>
            </a:prstGeom>
            <a:noFill/>
            <a:ln w="57150">
              <a:solidFill>
                <a:srgbClr val="00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2" name="Text Box 20"/>
            <p:cNvSpPr txBox="1">
              <a:spLocks noChangeArrowheads="1"/>
            </p:cNvSpPr>
            <p:nvPr/>
          </p:nvSpPr>
          <p:spPr bwMode="auto">
            <a:xfrm>
              <a:off x="3419475" y="3213100"/>
              <a:ext cx="57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solidFill>
                    <a:srgbClr val="FF0000"/>
                  </a:solidFill>
                  <a:effectLst>
                    <a:outerShdw blurRad="38100" dist="38100" dir="2700000" algn="tl">
                      <a:srgbClr val="000000">
                        <a:alpha val="43137"/>
                      </a:srgbClr>
                    </a:outerShdw>
                  </a:effectLst>
                  <a:latin typeface="Comic Sans MS" pitchFamily="66" charset="0"/>
                </a:rPr>
                <a:t>F</a:t>
              </a:r>
              <a:r>
                <a:rPr lang="en-US" altLang="el-GR" sz="2000" b="1" baseline="-25000" dirty="0">
                  <a:solidFill>
                    <a:srgbClr val="FF0000"/>
                  </a:solidFill>
                  <a:effectLst>
                    <a:outerShdw blurRad="38100" dist="38100" dir="2700000" algn="tl">
                      <a:srgbClr val="000000">
                        <a:alpha val="43137"/>
                      </a:srgbClr>
                    </a:outerShdw>
                  </a:effectLst>
                  <a:latin typeface="Comic Sans MS" pitchFamily="66" charset="0"/>
                </a:rPr>
                <a:t>1</a:t>
              </a:r>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p:sp>
          <p:nvSpPr>
            <p:cNvPr id="33" name="Text Box 21"/>
            <p:cNvSpPr txBox="1">
              <a:spLocks noChangeArrowheads="1"/>
            </p:cNvSpPr>
            <p:nvPr/>
          </p:nvSpPr>
          <p:spPr bwMode="auto">
            <a:xfrm>
              <a:off x="5292725" y="3213100"/>
              <a:ext cx="5032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solidFill>
                    <a:srgbClr val="FF0000"/>
                  </a:solidFill>
                  <a:effectLst>
                    <a:outerShdw blurRad="38100" dist="38100" dir="2700000" algn="tl">
                      <a:srgbClr val="000000">
                        <a:alpha val="43137"/>
                      </a:srgbClr>
                    </a:outerShdw>
                  </a:effectLst>
                  <a:latin typeface="Comic Sans MS" pitchFamily="66" charset="0"/>
                </a:rPr>
                <a:t>F</a:t>
              </a:r>
              <a:r>
                <a:rPr lang="en-US" altLang="el-GR" sz="2000" b="1" baseline="-25000" dirty="0">
                  <a:solidFill>
                    <a:srgbClr val="FF0000"/>
                  </a:solidFill>
                  <a:effectLst>
                    <a:outerShdw blurRad="38100" dist="38100" dir="2700000" algn="tl">
                      <a:srgbClr val="000000">
                        <a:alpha val="43137"/>
                      </a:srgbClr>
                    </a:outerShdw>
                  </a:effectLst>
                  <a:latin typeface="Comic Sans MS" pitchFamily="66" charset="0"/>
                </a:rPr>
                <a:t>2</a:t>
              </a:r>
              <a:endParaRPr lang="el-GR" altLang="el-GR" sz="2000" b="1" i="1" dirty="0">
                <a:solidFill>
                  <a:srgbClr val="FF0000"/>
                </a:solidFill>
                <a:effectLst>
                  <a:outerShdw blurRad="38100" dist="38100" dir="2700000" algn="tl">
                    <a:srgbClr val="000000">
                      <a:alpha val="43137"/>
                    </a:srgbClr>
                  </a:outerShdw>
                </a:effectLst>
                <a:latin typeface="Comic Sans MS" pitchFamily="66" charset="0"/>
              </a:endParaRPr>
            </a:p>
          </p:txBody>
        </p:sp>
        <p:sp>
          <p:nvSpPr>
            <p:cNvPr id="34" name="Line 22"/>
            <p:cNvSpPr>
              <a:spLocks noChangeShapeType="1"/>
            </p:cNvSpPr>
            <p:nvPr/>
          </p:nvSpPr>
          <p:spPr bwMode="auto">
            <a:xfrm>
              <a:off x="3924300" y="3716338"/>
              <a:ext cx="1439863"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47" name="Ομάδα 46"/>
          <p:cNvGrpSpPr/>
          <p:nvPr/>
        </p:nvGrpSpPr>
        <p:grpSpPr>
          <a:xfrm>
            <a:off x="2464018" y="4447666"/>
            <a:ext cx="4218564" cy="1436688"/>
            <a:chOff x="2464018" y="4447666"/>
            <a:chExt cx="4218564" cy="1436688"/>
          </a:xfrm>
        </p:grpSpPr>
        <p:grpSp>
          <p:nvGrpSpPr>
            <p:cNvPr id="35" name="Ομάδα 34"/>
            <p:cNvGrpSpPr/>
            <p:nvPr/>
          </p:nvGrpSpPr>
          <p:grpSpPr>
            <a:xfrm>
              <a:off x="2716431" y="5452554"/>
              <a:ext cx="3711358" cy="431800"/>
              <a:chOff x="3059113" y="4005263"/>
              <a:chExt cx="3170237" cy="431800"/>
            </a:xfrm>
          </p:grpSpPr>
          <p:sp>
            <p:nvSpPr>
              <p:cNvPr id="36" name="Text Box 24"/>
              <p:cNvSpPr txBox="1">
                <a:spLocks noChangeArrowheads="1"/>
              </p:cNvSpPr>
              <p:nvPr/>
            </p:nvSpPr>
            <p:spPr bwMode="auto">
              <a:xfrm>
                <a:off x="4500563" y="4005263"/>
                <a:ext cx="3603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a:latin typeface="Comic Sans MS" pitchFamily="66" charset="0"/>
                  </a:rPr>
                  <a:t>r</a:t>
                </a:r>
                <a:endParaRPr lang="el-GR" altLang="el-GR" sz="2000" b="1" i="1">
                  <a:latin typeface="Comic Sans MS" pitchFamily="66" charset="0"/>
                </a:endParaRPr>
              </a:p>
            </p:txBody>
          </p:sp>
          <p:sp>
            <p:nvSpPr>
              <p:cNvPr id="37" name="Line 25"/>
              <p:cNvSpPr>
                <a:spLocks noChangeShapeType="1"/>
              </p:cNvSpPr>
              <p:nvPr/>
            </p:nvSpPr>
            <p:spPr bwMode="auto">
              <a:xfrm>
                <a:off x="3059113" y="400526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8" name="Line 26"/>
              <p:cNvSpPr>
                <a:spLocks noChangeShapeType="1"/>
              </p:cNvSpPr>
              <p:nvPr/>
            </p:nvSpPr>
            <p:spPr bwMode="auto">
              <a:xfrm>
                <a:off x="6227763" y="400526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9" name="Line 27"/>
              <p:cNvSpPr>
                <a:spLocks noChangeShapeType="1"/>
              </p:cNvSpPr>
              <p:nvPr/>
            </p:nvSpPr>
            <p:spPr bwMode="auto">
              <a:xfrm flipH="1">
                <a:off x="3059113" y="4221163"/>
                <a:ext cx="12969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0" name="Line 28"/>
              <p:cNvSpPr>
                <a:spLocks noChangeShapeType="1"/>
              </p:cNvSpPr>
              <p:nvPr/>
            </p:nvSpPr>
            <p:spPr bwMode="auto">
              <a:xfrm flipH="1">
                <a:off x="4932363" y="4221163"/>
                <a:ext cx="1296987"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grpSp>
          <p:nvGrpSpPr>
            <p:cNvPr id="41" name="Ομάδα 40"/>
            <p:cNvGrpSpPr/>
            <p:nvPr/>
          </p:nvGrpSpPr>
          <p:grpSpPr>
            <a:xfrm>
              <a:off x="2464018" y="4447666"/>
              <a:ext cx="4218564" cy="933450"/>
              <a:chOff x="2515611" y="3000375"/>
              <a:chExt cx="4218564" cy="933450"/>
            </a:xfrm>
          </p:grpSpPr>
          <p:grpSp>
            <p:nvGrpSpPr>
              <p:cNvPr id="42" name="Ομάδα 41"/>
              <p:cNvGrpSpPr/>
              <p:nvPr/>
            </p:nvGrpSpPr>
            <p:grpSpPr>
              <a:xfrm>
                <a:off x="2555875" y="3429000"/>
                <a:ext cx="4175125" cy="504825"/>
                <a:chOff x="2555875" y="3429000"/>
                <a:chExt cx="4175125" cy="504825"/>
              </a:xfrm>
            </p:grpSpPr>
            <p:sp>
              <p:nvSpPr>
                <p:cNvPr id="45" name="Oval 16"/>
                <p:cNvSpPr>
                  <a:spLocks noChangeArrowheads="1"/>
                </p:cNvSpPr>
                <p:nvPr/>
              </p:nvSpPr>
              <p:spPr bwMode="auto">
                <a:xfrm>
                  <a:off x="2555875" y="3429000"/>
                  <a:ext cx="503238" cy="504825"/>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400" b="1" dirty="0">
                      <a:solidFill>
                        <a:srgbClr val="FF0000"/>
                      </a:solidFill>
                    </a:rPr>
                    <a:t>+</a:t>
                  </a:r>
                  <a:endParaRPr lang="el-GR" altLang="el-GR" sz="2400" b="1" dirty="0">
                    <a:solidFill>
                      <a:srgbClr val="FF0000"/>
                    </a:solidFill>
                  </a:endParaRPr>
                </a:p>
              </p:txBody>
            </p:sp>
            <p:sp>
              <p:nvSpPr>
                <p:cNvPr id="46" name="Oval 17"/>
                <p:cNvSpPr>
                  <a:spLocks noChangeArrowheads="1"/>
                </p:cNvSpPr>
                <p:nvPr/>
              </p:nvSpPr>
              <p:spPr bwMode="auto">
                <a:xfrm>
                  <a:off x="6227763" y="3429000"/>
                  <a:ext cx="503237" cy="504825"/>
                </a:xfrm>
                <a:prstGeom prst="ellipse">
                  <a:avLst/>
                </a:prstGeom>
                <a:solidFill>
                  <a:srgbClr val="99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800" b="1">
                      <a:solidFill>
                        <a:srgbClr val="FF0000"/>
                      </a:solidFill>
                    </a:rPr>
                    <a:t>-</a:t>
                  </a:r>
                  <a:endParaRPr lang="el-GR" altLang="el-GR" sz="2800" b="1">
                    <a:solidFill>
                      <a:srgbClr val="FF0000"/>
                    </a:solidFill>
                  </a:endParaRPr>
                </a:p>
              </p:txBody>
            </p:sp>
          </p:grpSp>
          <p:sp>
            <p:nvSpPr>
              <p:cNvPr id="43" name="Text Box 12"/>
              <p:cNvSpPr txBox="1">
                <a:spLocks noChangeArrowheads="1"/>
              </p:cNvSpPr>
              <p:nvPr/>
            </p:nvSpPr>
            <p:spPr bwMode="auto">
              <a:xfrm>
                <a:off x="2515611" y="3052474"/>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1</a:t>
                </a:r>
                <a:endParaRPr lang="el-GR" altLang="el-GR" sz="2000" b="1" i="1" dirty="0">
                  <a:latin typeface="Comic Sans MS" pitchFamily="66" charset="0"/>
                </a:endParaRPr>
              </a:p>
            </p:txBody>
          </p:sp>
          <p:sp>
            <p:nvSpPr>
              <p:cNvPr id="44" name="Text Box 13"/>
              <p:cNvSpPr txBox="1">
                <a:spLocks noChangeArrowheads="1"/>
              </p:cNvSpPr>
              <p:nvPr/>
            </p:nvSpPr>
            <p:spPr bwMode="auto">
              <a:xfrm>
                <a:off x="6229350" y="3000375"/>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sz="2000" b="1" i="1" dirty="0">
                    <a:latin typeface="Comic Sans MS" pitchFamily="66" charset="0"/>
                  </a:rPr>
                  <a:t>q</a:t>
                </a:r>
                <a:r>
                  <a:rPr lang="en-US" altLang="el-GR" sz="2000" b="1" baseline="-25000" dirty="0">
                    <a:latin typeface="Comic Sans MS" pitchFamily="66" charset="0"/>
                  </a:rPr>
                  <a:t>2</a:t>
                </a:r>
                <a:endParaRPr lang="el-GR" altLang="el-GR" sz="2000" b="1" i="1" dirty="0">
                  <a:latin typeface="Comic Sans MS" pitchFamily="66" charset="0"/>
                </a:endParaRPr>
              </a:p>
            </p:txBody>
          </p:sp>
        </p:grpSp>
      </p:grpSp>
    </p:spTree>
    <p:extLst>
      <p:ext uri="{BB962C8B-B14F-4D97-AF65-F5344CB8AC3E}">
        <p14:creationId xmlns:p14="http://schemas.microsoft.com/office/powerpoint/2010/main" val="3444420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dissolve">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dissolve">
                                      <p:cBhvr>
                                        <p:cTn id="16" dur="500"/>
                                        <p:tgtEl>
                                          <p:spTgt spid="5">
                                            <p:txEl>
                                              <p:pRg st="1" end="1"/>
                                            </p:txEl>
                                          </p:spTgt>
                                        </p:tgtEl>
                                      </p:cBhvr>
                                    </p:animEffect>
                                  </p:childTnLst>
                                </p:cTn>
                              </p:par>
                            </p:childTnLst>
                          </p:cTn>
                        </p:par>
                        <p:par>
                          <p:cTn id="17" fill="hold">
                            <p:stCondLst>
                              <p:cond delay="500"/>
                            </p:stCondLst>
                            <p:childTnLst>
                              <p:par>
                                <p:cTn id="18" presetID="10" presetClass="entr" presetSubtype="0" fill="hold" nodeType="afterEffect">
                                  <p:stCondLst>
                                    <p:cond delay="50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500"/>
                                        <p:tgtEl>
                                          <p:spTgt spid="28"/>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1000" fill="hold"/>
                                        <p:tgtEl>
                                          <p:spTgt spid="7"/>
                                        </p:tgtEl>
                                        <p:attrNameLst>
                                          <p:attrName>ppt_y</p:attrName>
                                        </p:attrNameLst>
                                      </p:cBhvr>
                                      <p:tavLst>
                                        <p:tav tm="0">
                                          <p:val>
                                            <p:strVal val="#ppt_y+.1"/>
                                          </p:val>
                                        </p:tav>
                                        <p:tav tm="100000">
                                          <p:val>
                                            <p:strVal val="#ppt_y"/>
                                          </p:val>
                                        </p:tav>
                                      </p:tavLst>
                                    </p:anim>
                                  </p:childTnLst>
                                </p:cTn>
                              </p:par>
                            </p:childTnLst>
                          </p:cTn>
                        </p:par>
                        <p:par>
                          <p:cTn id="28" fill="hold">
                            <p:stCondLst>
                              <p:cond delay="1000"/>
                            </p:stCondLst>
                            <p:childTnLst>
                              <p:par>
                                <p:cTn id="29" presetID="10" presetClass="entr" presetSubtype="0" fill="hold" nodeType="afterEffect">
                                  <p:stCondLst>
                                    <p:cond delay="50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5">
                                            <p:txEl>
                                              <p:pRg st="2" end="2"/>
                                            </p:txEl>
                                          </p:spTgt>
                                        </p:tgtEl>
                                        <p:attrNameLst>
                                          <p:attrName>style.visibility</p:attrName>
                                        </p:attrNameLst>
                                      </p:cBhvr>
                                      <p:to>
                                        <p:strVal val="visible"/>
                                      </p:to>
                                    </p:set>
                                    <p:animEffect transition="in" filter="dissolve">
                                      <p:cBhvr>
                                        <p:cTn id="36" dur="500"/>
                                        <p:tgtEl>
                                          <p:spTgt spid="5">
                                            <p:txEl>
                                              <p:pRg st="2" end="2"/>
                                            </p:txEl>
                                          </p:spTgt>
                                        </p:tgtEl>
                                      </p:cBhvr>
                                    </p:animEffect>
                                  </p:childTnLst>
                                </p:cTn>
                              </p:par>
                            </p:childTnLst>
                          </p:cTn>
                        </p:par>
                        <p:par>
                          <p:cTn id="37" fill="hold">
                            <p:stCondLst>
                              <p:cond delay="500"/>
                            </p:stCondLst>
                            <p:childTnLst>
                              <p:par>
                                <p:cTn id="38" presetID="10" presetClass="entr" presetSubtype="0" fill="hold" nodeType="afterEffect">
                                  <p:stCondLst>
                                    <p:cond delay="500"/>
                                  </p:stCondLst>
                                  <p:childTnLst>
                                    <p:set>
                                      <p:cBhvr>
                                        <p:cTn id="39" dur="1" fill="hold">
                                          <p:stCondLst>
                                            <p:cond delay="0"/>
                                          </p:stCondLst>
                                        </p:cTn>
                                        <p:tgtEl>
                                          <p:spTgt spid="47"/>
                                        </p:tgtEl>
                                        <p:attrNameLst>
                                          <p:attrName>style.visibility</p:attrName>
                                        </p:attrNameLst>
                                      </p:cBhvr>
                                      <p:to>
                                        <p:strVal val="visible"/>
                                      </p:to>
                                    </p:set>
                                    <p:animEffect transition="in" filter="fade">
                                      <p:cBhvr>
                                        <p:cTn id="40" dur="500"/>
                                        <p:tgtEl>
                                          <p:spTgt spid="47"/>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1000"/>
                                        <p:tgtEl>
                                          <p:spTgt spid="8"/>
                                        </p:tgtEl>
                                      </p:cBhvr>
                                    </p:animEffect>
                                    <p:anim calcmode="lin" valueType="num">
                                      <p:cBhvr>
                                        <p:cTn id="46" dur="1000" fill="hold"/>
                                        <p:tgtEl>
                                          <p:spTgt spid="8"/>
                                        </p:tgtEl>
                                        <p:attrNameLst>
                                          <p:attrName>ppt_x</p:attrName>
                                        </p:attrNameLst>
                                      </p:cBhvr>
                                      <p:tavLst>
                                        <p:tav tm="0">
                                          <p:val>
                                            <p:strVal val="#ppt_x"/>
                                          </p:val>
                                        </p:tav>
                                        <p:tav tm="100000">
                                          <p:val>
                                            <p:strVal val="#ppt_x"/>
                                          </p:val>
                                        </p:tav>
                                      </p:tavLst>
                                    </p:anim>
                                    <p:anim calcmode="lin" valueType="num">
                                      <p:cBhvr>
                                        <p:cTn id="47" dur="1000" fill="hold"/>
                                        <p:tgtEl>
                                          <p:spTgt spid="8"/>
                                        </p:tgtEl>
                                        <p:attrNameLst>
                                          <p:attrName>ppt_y</p:attrName>
                                        </p:attrNameLst>
                                      </p:cBhvr>
                                      <p:tavLst>
                                        <p:tav tm="0">
                                          <p:val>
                                            <p:strVal val="#ppt_y+.1"/>
                                          </p:val>
                                        </p:tav>
                                        <p:tav tm="100000">
                                          <p:val>
                                            <p:strVal val="#ppt_y"/>
                                          </p:val>
                                        </p:tav>
                                      </p:tavLst>
                                    </p:anim>
                                  </p:childTnLst>
                                </p:cTn>
                              </p:par>
                            </p:childTnLst>
                          </p:cTn>
                        </p:par>
                        <p:par>
                          <p:cTn id="48" fill="hold">
                            <p:stCondLst>
                              <p:cond delay="1000"/>
                            </p:stCondLst>
                            <p:childTnLst>
                              <p:par>
                                <p:cTn id="49" presetID="10" presetClass="entr" presetSubtype="0" fill="hold" nodeType="afterEffect">
                                  <p:stCondLst>
                                    <p:cond delay="500"/>
                                  </p:stCondLst>
                                  <p:childTnLst>
                                    <p:set>
                                      <p:cBhvr>
                                        <p:cTn id="50" dur="1" fill="hold">
                                          <p:stCondLst>
                                            <p:cond delay="0"/>
                                          </p:stCondLst>
                                        </p:cTn>
                                        <p:tgtEl>
                                          <p:spTgt spid="29"/>
                                        </p:tgtEl>
                                        <p:attrNameLst>
                                          <p:attrName>style.visibility</p:attrName>
                                        </p:attrNameLst>
                                      </p:cBhvr>
                                      <p:to>
                                        <p:strVal val="visible"/>
                                      </p:to>
                                    </p:set>
                                    <p:animEffect transition="in" filter="fade">
                                      <p:cBhvr>
                                        <p:cTn id="5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p:txBody>
          <a:bodyPr/>
          <a:lstStyle/>
          <a:p>
            <a:r>
              <a:rPr lang="el-GR" dirty="0" err="1" smtClean="0">
                <a:solidFill>
                  <a:prstClr val="black"/>
                </a:solidFill>
              </a:rPr>
              <a:t>Μερκ</a:t>
            </a:r>
            <a:r>
              <a:rPr lang="el-GR" dirty="0" smtClean="0">
                <a:solidFill>
                  <a:prstClr val="black"/>
                </a:solidFill>
              </a:rPr>
              <a:t>. Παναγιωτόπουλος - Φυσικός        </a:t>
            </a:r>
            <a:r>
              <a:rPr lang="en-US" dirty="0" smtClean="0">
                <a:solidFill>
                  <a:prstClr val="black"/>
                </a:solidFill>
              </a:rPr>
              <a:t>www.merkopanas.blogspot.gr</a:t>
            </a:r>
            <a:endParaRPr lang="el-GR" dirty="0">
              <a:solidFill>
                <a:prstClr val="black"/>
              </a:solidFill>
            </a:endParaRPr>
          </a:p>
        </p:txBody>
      </p:sp>
      <p:sp>
        <p:nvSpPr>
          <p:cNvPr id="3" name="Θέση αριθμού διαφάνειας 2"/>
          <p:cNvSpPr>
            <a:spLocks noGrp="1"/>
          </p:cNvSpPr>
          <p:nvPr>
            <p:ph type="sldNum" sz="quarter" idx="12"/>
          </p:nvPr>
        </p:nvSpPr>
        <p:spPr/>
        <p:txBody>
          <a:bodyPr/>
          <a:lstStyle/>
          <a:p>
            <a:fld id="{3DF53439-851E-44AD-84B1-B6BFC3D0C743}" type="slidenum">
              <a:rPr lang="el-GR" smtClean="0">
                <a:solidFill>
                  <a:prstClr val="black"/>
                </a:solidFill>
              </a:rPr>
              <a:pPr/>
              <a:t>9</a:t>
            </a:fld>
            <a:endParaRPr lang="el-GR" dirty="0">
              <a:solidFill>
                <a:prstClr val="black"/>
              </a:solidFill>
            </a:endParaRPr>
          </a:p>
        </p:txBody>
      </p:sp>
      <p:sp>
        <p:nvSpPr>
          <p:cNvPr id="4" name="Text Box 5"/>
          <p:cNvSpPr txBox="1">
            <a:spLocks noChangeArrowheads="1"/>
          </p:cNvSpPr>
          <p:nvPr/>
        </p:nvSpPr>
        <p:spPr bwMode="auto">
          <a:xfrm>
            <a:off x="1475656" y="240494"/>
            <a:ext cx="6696744"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lnSpc>
                <a:spcPct val="150000"/>
              </a:lnSpc>
              <a:spcBef>
                <a:spcPct val="50000"/>
              </a:spcBef>
            </a:pPr>
            <a:r>
              <a:rPr lang="el-GR" altLang="el-GR" sz="2400" b="1" dirty="0">
                <a:latin typeface="Comic Sans MS" pitchFamily="66" charset="0"/>
              </a:rPr>
              <a:t>Το μέτρο </a:t>
            </a:r>
            <a:r>
              <a:rPr lang="en-US" altLang="el-GR" sz="2400" b="1" i="1" dirty="0">
                <a:solidFill>
                  <a:srgbClr val="FF0000"/>
                </a:solidFill>
                <a:effectLst>
                  <a:outerShdw blurRad="38100" dist="38100" dir="2700000" algn="tl">
                    <a:srgbClr val="000000">
                      <a:alpha val="43137"/>
                    </a:srgbClr>
                  </a:outerShdw>
                </a:effectLst>
                <a:latin typeface="Comic Sans MS" pitchFamily="66" charset="0"/>
              </a:rPr>
              <a:t>F</a:t>
            </a:r>
            <a:r>
              <a:rPr lang="en-US" altLang="el-GR" sz="2400" b="1" baseline="-25000" dirty="0">
                <a:solidFill>
                  <a:srgbClr val="FF0000"/>
                </a:solidFill>
                <a:effectLst>
                  <a:outerShdw blurRad="38100" dist="38100" dir="2700000" algn="tl">
                    <a:srgbClr val="000000">
                      <a:alpha val="43137"/>
                    </a:srgbClr>
                  </a:outerShdw>
                </a:effectLst>
                <a:latin typeface="Comic Sans MS" pitchFamily="66" charset="0"/>
              </a:rPr>
              <a:t>C </a:t>
            </a:r>
            <a:r>
              <a:rPr lang="el-GR" altLang="el-GR" sz="2400" b="1" dirty="0" smtClean="0">
                <a:latin typeface="Comic Sans MS" pitchFamily="66" charset="0"/>
              </a:rPr>
              <a:t>αυτής της δύναμης είναι </a:t>
            </a:r>
            <a:r>
              <a:rPr lang="el-GR" altLang="el-GR" sz="2400" b="1" dirty="0">
                <a:latin typeface="Comic Sans MS" pitchFamily="66" charset="0"/>
              </a:rPr>
              <a:t>ανάλογο του γινομένου των </a:t>
            </a:r>
            <a:r>
              <a:rPr lang="el-GR" altLang="el-GR" sz="2400" b="1" dirty="0" smtClean="0">
                <a:latin typeface="Comic Sans MS" pitchFamily="66" charset="0"/>
              </a:rPr>
              <a:t>φορτίων</a:t>
            </a:r>
            <a:r>
              <a:rPr lang="en-US" altLang="el-GR" sz="2400" b="1" dirty="0">
                <a:latin typeface="Comic Sans MS" pitchFamily="66" charset="0"/>
              </a:rPr>
              <a:t> </a:t>
            </a:r>
            <a:r>
              <a:rPr lang="en-US" altLang="el-GR" sz="2400" b="1" i="1" dirty="0" smtClean="0">
                <a:solidFill>
                  <a:srgbClr val="FF0000"/>
                </a:solidFill>
                <a:effectLst>
                  <a:outerShdw blurRad="38100" dist="38100" dir="2700000" algn="tl">
                    <a:srgbClr val="000000">
                      <a:alpha val="43137"/>
                    </a:srgbClr>
                  </a:outerShdw>
                </a:effectLst>
                <a:latin typeface="Comic Sans MS" pitchFamily="66" charset="0"/>
              </a:rPr>
              <a:t>q</a:t>
            </a:r>
            <a:r>
              <a:rPr lang="en-US" altLang="el-GR" sz="2400" b="1" baseline="-25000" dirty="0" smtClean="0">
                <a:solidFill>
                  <a:srgbClr val="FF0000"/>
                </a:solidFill>
                <a:effectLst>
                  <a:outerShdw blurRad="38100" dist="38100" dir="2700000" algn="tl">
                    <a:srgbClr val="000000">
                      <a:alpha val="43137"/>
                    </a:srgbClr>
                  </a:outerShdw>
                </a:effectLst>
                <a:latin typeface="Comic Sans MS" pitchFamily="66" charset="0"/>
              </a:rPr>
              <a:t>1</a:t>
            </a:r>
            <a:r>
              <a:rPr lang="en-US" altLang="el-GR" sz="2400" b="1" dirty="0">
                <a:latin typeface="Comic Sans MS" pitchFamily="66" charset="0"/>
              </a:rPr>
              <a:t> </a:t>
            </a:r>
            <a:r>
              <a:rPr lang="el-GR" altLang="el-GR" sz="2400" b="1" dirty="0" smtClean="0">
                <a:latin typeface="Comic Sans MS" pitchFamily="66" charset="0"/>
              </a:rPr>
              <a:t>και</a:t>
            </a:r>
            <a:r>
              <a:rPr lang="en-US" altLang="el-GR" sz="2400" b="1" dirty="0" smtClean="0">
                <a:latin typeface="Comic Sans MS" pitchFamily="66" charset="0"/>
              </a:rPr>
              <a:t> </a:t>
            </a:r>
            <a:r>
              <a:rPr lang="en-US" altLang="el-GR" sz="2400" b="1" i="1" dirty="0" smtClean="0">
                <a:solidFill>
                  <a:srgbClr val="FF0000"/>
                </a:solidFill>
                <a:effectLst>
                  <a:outerShdw blurRad="38100" dist="38100" dir="2700000" algn="tl">
                    <a:srgbClr val="000000">
                      <a:alpha val="43137"/>
                    </a:srgbClr>
                  </a:outerShdw>
                </a:effectLst>
                <a:latin typeface="Comic Sans MS" pitchFamily="66" charset="0"/>
              </a:rPr>
              <a:t>q</a:t>
            </a:r>
            <a:r>
              <a:rPr lang="en-US" altLang="el-GR" sz="2400" b="1" baseline="-25000" dirty="0" smtClean="0">
                <a:solidFill>
                  <a:srgbClr val="FF0000"/>
                </a:solidFill>
                <a:effectLst>
                  <a:outerShdw blurRad="38100" dist="38100" dir="2700000" algn="tl">
                    <a:srgbClr val="000000">
                      <a:alpha val="43137"/>
                    </a:srgbClr>
                  </a:outerShdw>
                </a:effectLst>
                <a:latin typeface="Comic Sans MS" pitchFamily="66" charset="0"/>
              </a:rPr>
              <a:t>2</a:t>
            </a:r>
            <a:r>
              <a:rPr lang="el-GR" altLang="el-GR" sz="2400" b="1" dirty="0" smtClean="0">
                <a:latin typeface="Comic Sans MS" pitchFamily="66" charset="0"/>
              </a:rPr>
              <a:t> </a:t>
            </a:r>
            <a:r>
              <a:rPr lang="el-GR" altLang="el-GR" sz="2400" b="1" dirty="0">
                <a:latin typeface="Comic Sans MS" pitchFamily="66" charset="0"/>
              </a:rPr>
              <a:t>που αλληλεπιδρούν και αντίστροφα ανάλογο με το τετράγωνο της μεταξύ </a:t>
            </a:r>
            <a:r>
              <a:rPr lang="el-GR" altLang="el-GR" sz="2400" b="1" dirty="0" smtClean="0">
                <a:latin typeface="Comic Sans MS" pitchFamily="66" charset="0"/>
              </a:rPr>
              <a:t>των απόστασης</a:t>
            </a:r>
            <a:r>
              <a:rPr lang="en-US" altLang="el-GR" sz="2400" b="1" dirty="0" smtClean="0">
                <a:latin typeface="Comic Sans MS" pitchFamily="66" charset="0"/>
              </a:rPr>
              <a:t> </a:t>
            </a:r>
            <a:r>
              <a:rPr lang="en-US" altLang="el-GR" sz="2400" b="1" i="1" dirty="0" smtClean="0">
                <a:solidFill>
                  <a:srgbClr val="FF0000"/>
                </a:solidFill>
                <a:effectLst>
                  <a:outerShdw blurRad="38100" dist="38100" dir="2700000" algn="tl">
                    <a:srgbClr val="000000">
                      <a:alpha val="43137"/>
                    </a:srgbClr>
                  </a:outerShdw>
                </a:effectLst>
                <a:latin typeface="Comic Sans MS" pitchFamily="66" charset="0"/>
              </a:rPr>
              <a:t>r</a:t>
            </a:r>
            <a:r>
              <a:rPr lang="el-GR" altLang="el-GR" sz="2400" b="1" dirty="0" smtClean="0">
                <a:latin typeface="Comic Sans MS" pitchFamily="66" charset="0"/>
              </a:rPr>
              <a:t>.</a:t>
            </a:r>
            <a:endParaRPr lang="el-GR" altLang="el-GR" sz="2400" b="1" dirty="0">
              <a:latin typeface="Comic Sans MS" pitchFamily="66" charset="0"/>
            </a:endParaRPr>
          </a:p>
        </p:txBody>
      </p:sp>
      <p:pic>
        <p:nvPicPr>
          <p:cNvPr id="5" name="Picture 5" descr="Image1">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135384" cy="134076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7"/>
          <p:cNvSpPr txBox="1">
            <a:spLocks noChangeArrowheads="1"/>
          </p:cNvSpPr>
          <p:nvPr/>
        </p:nvSpPr>
        <p:spPr bwMode="auto">
          <a:xfrm>
            <a:off x="567692" y="3716984"/>
            <a:ext cx="7892740"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l-GR" altLang="el-GR" sz="2000" b="1" dirty="0">
                <a:latin typeface="Comic Sans MS" pitchFamily="66" charset="0"/>
              </a:rPr>
              <a:t>Η </a:t>
            </a:r>
            <a:r>
              <a:rPr lang="el-GR" altLang="el-GR" sz="2000" b="1" dirty="0" smtClean="0">
                <a:latin typeface="Comic Sans MS" pitchFamily="66" charset="0"/>
              </a:rPr>
              <a:t>σταθερά</a:t>
            </a:r>
            <a:r>
              <a:rPr lang="el-GR" altLang="el-GR" sz="2000" b="1" dirty="0" smtClean="0">
                <a:solidFill>
                  <a:srgbClr val="0033CC"/>
                </a:solidFill>
                <a:latin typeface="Comic Sans MS" pitchFamily="66" charset="0"/>
              </a:rPr>
              <a:t> </a:t>
            </a:r>
            <a:r>
              <a:rPr lang="en-US" altLang="el-GR" sz="2000" b="1" i="1" dirty="0" smtClean="0">
                <a:solidFill>
                  <a:srgbClr val="FF0000"/>
                </a:solidFill>
                <a:effectLst>
                  <a:outerShdw blurRad="38100" dist="38100" dir="2700000" algn="tl">
                    <a:srgbClr val="000000"/>
                  </a:outerShdw>
                </a:effectLst>
                <a:latin typeface="Comic Sans MS" pitchFamily="66" charset="0"/>
              </a:rPr>
              <a:t>k</a:t>
            </a:r>
            <a:r>
              <a:rPr lang="el-GR" altLang="el-GR" sz="2000" b="1" dirty="0" smtClean="0">
                <a:solidFill>
                  <a:srgbClr val="0033CC"/>
                </a:solidFill>
                <a:latin typeface="Comic Sans MS" pitchFamily="66" charset="0"/>
              </a:rPr>
              <a:t> </a:t>
            </a:r>
            <a:r>
              <a:rPr lang="el-GR" altLang="el-GR" sz="2000" b="1" dirty="0" smtClean="0">
                <a:latin typeface="Comic Sans MS" pitchFamily="66" charset="0"/>
              </a:rPr>
              <a:t>που</a:t>
            </a:r>
            <a:r>
              <a:rPr lang="el-GR" altLang="el-GR" sz="2000" b="1" dirty="0" smtClean="0">
                <a:solidFill>
                  <a:srgbClr val="0033CC"/>
                </a:solidFill>
                <a:latin typeface="Comic Sans MS" pitchFamily="66" charset="0"/>
              </a:rPr>
              <a:t> </a:t>
            </a:r>
            <a:r>
              <a:rPr lang="el-GR" altLang="el-GR" sz="2000" b="1" dirty="0" smtClean="0">
                <a:latin typeface="Comic Sans MS" pitchFamily="66" charset="0"/>
              </a:rPr>
              <a:t>ονομάζεται </a:t>
            </a:r>
            <a:r>
              <a:rPr lang="el-GR" altLang="el-GR" sz="2000" b="1" dirty="0">
                <a:solidFill>
                  <a:srgbClr val="FF0000"/>
                </a:solidFill>
                <a:effectLst>
                  <a:outerShdw blurRad="38100" dist="38100" dir="2700000" algn="tl">
                    <a:srgbClr val="000000">
                      <a:alpha val="43137"/>
                    </a:srgbClr>
                  </a:outerShdw>
                </a:effectLst>
                <a:latin typeface="Comic Sans MS" pitchFamily="66" charset="0"/>
              </a:rPr>
              <a:t>ηλεκτρική </a:t>
            </a:r>
            <a:r>
              <a:rPr lang="el-GR" altLang="el-GR" sz="2000" b="1" dirty="0" smtClean="0">
                <a:solidFill>
                  <a:srgbClr val="FF0000"/>
                </a:solidFill>
                <a:effectLst>
                  <a:outerShdw blurRad="38100" dist="38100" dir="2700000" algn="tl">
                    <a:srgbClr val="000000">
                      <a:alpha val="43137"/>
                    </a:srgbClr>
                  </a:outerShdw>
                </a:effectLst>
                <a:latin typeface="Comic Sans MS" pitchFamily="66" charset="0"/>
              </a:rPr>
              <a:t>σταθερά, </a:t>
            </a:r>
            <a:r>
              <a:rPr lang="el-GR" altLang="el-GR" sz="2000" b="1" dirty="0" smtClean="0">
                <a:latin typeface="Comic Sans MS" pitchFamily="66" charset="0"/>
              </a:rPr>
              <a:t>εξαρτάται </a:t>
            </a:r>
            <a:r>
              <a:rPr lang="el-GR" altLang="el-GR" sz="2000" b="1" dirty="0">
                <a:latin typeface="Comic Sans MS" pitchFamily="66" charset="0"/>
              </a:rPr>
              <a:t>από</a:t>
            </a:r>
          </a:p>
          <a:p>
            <a:pPr algn="just">
              <a:lnSpc>
                <a:spcPct val="150000"/>
              </a:lnSpc>
              <a:spcBef>
                <a:spcPct val="50000"/>
              </a:spcBef>
            </a:pPr>
            <a:r>
              <a:rPr lang="el-GR" altLang="el-GR" sz="2000" b="1" dirty="0">
                <a:latin typeface="Comic Sans MS" pitchFamily="66" charset="0"/>
              </a:rPr>
              <a:t>α. </a:t>
            </a:r>
            <a:r>
              <a:rPr lang="el-GR" altLang="el-GR" sz="2000" b="1" dirty="0">
                <a:solidFill>
                  <a:srgbClr val="FF0000"/>
                </a:solidFill>
                <a:effectLst>
                  <a:outerShdw blurRad="38100" dist="38100" dir="2700000" algn="tl">
                    <a:srgbClr val="000000"/>
                  </a:outerShdw>
                </a:effectLst>
                <a:latin typeface="Comic Sans MS" pitchFamily="66" charset="0"/>
              </a:rPr>
              <a:t>το σύστημα μονάδων</a:t>
            </a:r>
            <a:r>
              <a:rPr lang="el-GR" altLang="el-GR" sz="2000" b="1" dirty="0">
                <a:solidFill>
                  <a:srgbClr val="FF0000"/>
                </a:solidFill>
                <a:latin typeface="Comic Sans MS" pitchFamily="66" charset="0"/>
              </a:rPr>
              <a:t> </a:t>
            </a:r>
            <a:r>
              <a:rPr lang="el-GR" altLang="el-GR" sz="2000" b="1" dirty="0">
                <a:latin typeface="Comic Sans MS" pitchFamily="66" charset="0"/>
              </a:rPr>
              <a:t>και</a:t>
            </a:r>
            <a:r>
              <a:rPr lang="el-GR" altLang="el-GR" sz="2000" b="1" dirty="0">
                <a:solidFill>
                  <a:srgbClr val="FF0000"/>
                </a:solidFill>
                <a:latin typeface="Comic Sans MS" pitchFamily="66" charset="0"/>
              </a:rPr>
              <a:t> </a:t>
            </a:r>
          </a:p>
          <a:p>
            <a:pPr algn="just">
              <a:lnSpc>
                <a:spcPct val="150000"/>
              </a:lnSpc>
              <a:spcBef>
                <a:spcPct val="50000"/>
              </a:spcBef>
            </a:pPr>
            <a:r>
              <a:rPr lang="el-GR" altLang="el-GR" sz="2000" b="1" dirty="0" smtClean="0">
                <a:latin typeface="Comic Sans MS" pitchFamily="66" charset="0"/>
              </a:rPr>
              <a:t>β. </a:t>
            </a:r>
            <a:r>
              <a:rPr lang="el-GR" altLang="el-GR" sz="2000" b="1" dirty="0" smtClean="0">
                <a:solidFill>
                  <a:srgbClr val="FF0000"/>
                </a:solidFill>
                <a:effectLst>
                  <a:outerShdw blurRad="38100" dist="38100" dir="2700000" algn="tl">
                    <a:srgbClr val="000000"/>
                  </a:outerShdw>
                </a:effectLst>
                <a:latin typeface="Comic Sans MS" pitchFamily="66" charset="0"/>
              </a:rPr>
              <a:t>το «μέσο» (υλικό, διηλεκτρικό) </a:t>
            </a:r>
            <a:r>
              <a:rPr lang="el-GR" altLang="el-GR" sz="2000" b="1" dirty="0" smtClean="0">
                <a:latin typeface="Comic Sans MS" pitchFamily="66" charset="0"/>
              </a:rPr>
              <a:t>στο </a:t>
            </a:r>
            <a:r>
              <a:rPr lang="el-GR" altLang="el-GR" sz="2000" b="1" dirty="0">
                <a:latin typeface="Comic Sans MS" pitchFamily="66" charset="0"/>
              </a:rPr>
              <a:t>οποίο βρίσκονται τα ηλεκτρικά φορτία.   </a:t>
            </a:r>
          </a:p>
        </p:txBody>
      </p:sp>
      <mc:AlternateContent xmlns:mc="http://schemas.openxmlformats.org/markup-compatibility/2006" xmlns:a14="http://schemas.microsoft.com/office/drawing/2010/main">
        <mc:Choice Requires="a14">
          <p:sp>
            <p:nvSpPr>
              <p:cNvPr id="7" name="TextBox 6"/>
              <p:cNvSpPr txBox="1"/>
              <p:nvPr/>
            </p:nvSpPr>
            <p:spPr>
              <a:xfrm>
                <a:off x="3001894" y="2588859"/>
                <a:ext cx="3168352" cy="104124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l-GR"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3200" b="1" i="1" smtClean="0">
                              <a:solidFill>
                                <a:srgbClr val="FF0000"/>
                              </a:solidFill>
                              <a:effectLst>
                                <a:outerShdw blurRad="38100" dist="38100" dir="2700000" algn="tl">
                                  <a:srgbClr val="000000">
                                    <a:alpha val="43137"/>
                                  </a:srgbClr>
                                </a:outerShdw>
                              </a:effectLst>
                              <a:latin typeface="Cambria Math"/>
                            </a:rPr>
                            <m:t>𝑭</m:t>
                          </m:r>
                        </m:e>
                        <m:sub>
                          <m:r>
                            <a:rPr lang="en-US" sz="3200" b="1" i="1" smtClean="0">
                              <a:solidFill>
                                <a:srgbClr val="FF0000"/>
                              </a:solidFill>
                              <a:effectLst>
                                <a:outerShdw blurRad="38100" dist="38100" dir="2700000" algn="tl">
                                  <a:srgbClr val="000000">
                                    <a:alpha val="43137"/>
                                  </a:srgbClr>
                                </a:outerShdw>
                              </a:effectLst>
                              <a:latin typeface="Cambria Math"/>
                            </a:rPr>
                            <m:t>𝑪</m:t>
                          </m:r>
                        </m:sub>
                      </m:sSub>
                      <m:r>
                        <a:rPr lang="en-US" sz="3200" b="1" i="1" smtClean="0">
                          <a:solidFill>
                            <a:srgbClr val="FF0000"/>
                          </a:solidFill>
                          <a:effectLst>
                            <a:outerShdw blurRad="38100" dist="38100" dir="2700000" algn="tl">
                              <a:srgbClr val="000000">
                                <a:alpha val="43137"/>
                              </a:srgbClr>
                            </a:outerShdw>
                          </a:effectLst>
                          <a:latin typeface="Cambria Math"/>
                        </a:rPr>
                        <m:t> =  </m:t>
                      </m:r>
                      <m:r>
                        <a:rPr lang="en-US" sz="3200" b="1" i="1" smtClean="0">
                          <a:solidFill>
                            <a:srgbClr val="FF0000"/>
                          </a:solidFill>
                          <a:effectLst>
                            <a:outerShdw blurRad="38100" dist="38100" dir="2700000" algn="tl">
                              <a:srgbClr val="000000">
                                <a:alpha val="43137"/>
                              </a:srgbClr>
                            </a:outerShdw>
                          </a:effectLst>
                          <a:latin typeface="Cambria Math"/>
                        </a:rPr>
                        <m:t>𝒌</m:t>
                      </m:r>
                      <m:f>
                        <m:fPr>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fPr>
                        <m:num>
                          <m:d>
                            <m:dPr>
                              <m:begChr m:val="|"/>
                              <m:endChr m:val="|"/>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dPr>
                            <m:e>
                              <m:sSub>
                                <m:sSubPr>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3200" b="1" i="1" smtClean="0">
                                      <a:solidFill>
                                        <a:srgbClr val="FF0000"/>
                                      </a:solidFill>
                                      <a:effectLst>
                                        <a:outerShdw blurRad="38100" dist="38100" dir="2700000" algn="tl">
                                          <a:srgbClr val="000000">
                                            <a:alpha val="43137"/>
                                          </a:srgbClr>
                                        </a:outerShdw>
                                      </a:effectLst>
                                      <a:latin typeface="Cambria Math"/>
                                    </a:rPr>
                                    <m:t>𝒒</m:t>
                                  </m:r>
                                </m:e>
                                <m:sub>
                                  <m:r>
                                    <a:rPr lang="en-US" sz="3200" b="1" i="1" smtClean="0">
                                      <a:solidFill>
                                        <a:srgbClr val="FF0000"/>
                                      </a:solidFill>
                                      <a:effectLst>
                                        <a:outerShdw blurRad="38100" dist="38100" dir="2700000" algn="tl">
                                          <a:srgbClr val="000000">
                                            <a:alpha val="43137"/>
                                          </a:srgbClr>
                                        </a:outerShdw>
                                      </a:effectLst>
                                      <a:latin typeface="Cambria Math"/>
                                    </a:rPr>
                                    <m:t>𝟏</m:t>
                                  </m:r>
                                  <m:r>
                                    <a:rPr lang="en-US" sz="3200" b="1" i="1" smtClean="0">
                                      <a:solidFill>
                                        <a:srgbClr val="FF0000"/>
                                      </a:solidFill>
                                      <a:effectLst>
                                        <a:outerShdw blurRad="38100" dist="38100" dir="2700000" algn="tl">
                                          <a:srgbClr val="000000">
                                            <a:alpha val="43137"/>
                                          </a:srgbClr>
                                        </a:outerShdw>
                                      </a:effectLst>
                                      <a:latin typeface="Cambria Math"/>
                                    </a:rPr>
                                    <m:t>. </m:t>
                                  </m:r>
                                </m:sub>
                              </m:sSub>
                              <m:sSub>
                                <m:sSubPr>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bPr>
                                <m:e>
                                  <m:r>
                                    <a:rPr lang="en-US" sz="3200" b="1" i="1" smtClean="0">
                                      <a:solidFill>
                                        <a:srgbClr val="FF0000"/>
                                      </a:solidFill>
                                      <a:effectLst>
                                        <a:outerShdw blurRad="38100" dist="38100" dir="2700000" algn="tl">
                                          <a:srgbClr val="000000">
                                            <a:alpha val="43137"/>
                                          </a:srgbClr>
                                        </a:outerShdw>
                                      </a:effectLst>
                                      <a:latin typeface="Cambria Math"/>
                                    </a:rPr>
                                    <m:t>𝒒</m:t>
                                  </m:r>
                                </m:e>
                                <m:sub>
                                  <m:r>
                                    <a:rPr lang="en-US" sz="3200" b="1" i="1" smtClean="0">
                                      <a:solidFill>
                                        <a:srgbClr val="FF0000"/>
                                      </a:solidFill>
                                      <a:effectLst>
                                        <a:outerShdw blurRad="38100" dist="38100" dir="2700000" algn="tl">
                                          <a:srgbClr val="000000">
                                            <a:alpha val="43137"/>
                                          </a:srgbClr>
                                        </a:outerShdw>
                                      </a:effectLst>
                                      <a:latin typeface="Cambria Math"/>
                                    </a:rPr>
                                    <m:t>𝟐</m:t>
                                  </m:r>
                                </m:sub>
                              </m:sSub>
                            </m:e>
                          </m:d>
                        </m:num>
                        <m:den>
                          <m:sSup>
                            <m:sSupPr>
                              <m:ctrlPr>
                                <a:rPr lang="en-US" sz="3200" b="1" i="1" smtClean="0">
                                  <a:solidFill>
                                    <a:srgbClr val="FF0000"/>
                                  </a:solidFill>
                                  <a:effectLst>
                                    <a:outerShdw blurRad="38100" dist="38100" dir="2700000" algn="tl">
                                      <a:srgbClr val="000000">
                                        <a:alpha val="43137"/>
                                      </a:srgbClr>
                                    </a:outerShdw>
                                  </a:effectLst>
                                  <a:latin typeface="Cambria Math" panose="02040503050406030204" pitchFamily="18" charset="0"/>
                                </a:rPr>
                              </m:ctrlPr>
                            </m:sSupPr>
                            <m:e>
                              <m:r>
                                <a:rPr lang="en-US" sz="3200" b="1" i="1" smtClean="0">
                                  <a:solidFill>
                                    <a:srgbClr val="FF0000"/>
                                  </a:solidFill>
                                  <a:effectLst>
                                    <a:outerShdw blurRad="38100" dist="38100" dir="2700000" algn="tl">
                                      <a:srgbClr val="000000">
                                        <a:alpha val="43137"/>
                                      </a:srgbClr>
                                    </a:outerShdw>
                                  </a:effectLst>
                                  <a:latin typeface="Cambria Math"/>
                                </a:rPr>
                                <m:t>𝒓</m:t>
                              </m:r>
                            </m:e>
                            <m:sup>
                              <m:r>
                                <a:rPr lang="en-US" sz="3200" b="1" i="1" smtClean="0">
                                  <a:solidFill>
                                    <a:srgbClr val="FF0000"/>
                                  </a:solidFill>
                                  <a:effectLst>
                                    <a:outerShdw blurRad="38100" dist="38100" dir="2700000" algn="tl">
                                      <a:srgbClr val="000000">
                                        <a:alpha val="43137"/>
                                      </a:srgbClr>
                                    </a:outerShdw>
                                  </a:effectLst>
                                  <a:latin typeface="Cambria Math"/>
                                </a:rPr>
                                <m:t>𝟐</m:t>
                              </m:r>
                            </m:sup>
                          </m:sSup>
                        </m:den>
                      </m:f>
                    </m:oMath>
                  </m:oMathPara>
                </a14:m>
                <a:endParaRPr lang="el-GR" sz="3200" b="1"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3001894" y="2588859"/>
                <a:ext cx="3168352" cy="1041247"/>
              </a:xfrm>
              <a:prstGeom prst="rect">
                <a:avLst/>
              </a:prstGeom>
              <a:blipFill>
                <a:blip r:embed="rId4"/>
                <a:stretch>
                  <a:fillRect b="-2353"/>
                </a:stretch>
              </a:blipFill>
            </p:spPr>
            <p:txBody>
              <a:bodyPr/>
              <a:lstStyle/>
              <a:p>
                <a:r>
                  <a:rPr lang="el-GR">
                    <a:noFill/>
                  </a:rPr>
                  <a:t> </a:t>
                </a:r>
              </a:p>
            </p:txBody>
          </p:sp>
        </mc:Fallback>
      </mc:AlternateContent>
    </p:spTree>
    <p:extLst>
      <p:ext uri="{BB962C8B-B14F-4D97-AF65-F5344CB8AC3E}">
        <p14:creationId xmlns:p14="http://schemas.microsoft.com/office/powerpoint/2010/main" val="899024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par>
                          <p:cTn id="12" fill="hold">
                            <p:stCondLst>
                              <p:cond delay="1000"/>
                            </p:stCondLst>
                            <p:childTnLst>
                              <p:par>
                                <p:cTn id="13" presetID="2" presetClass="entr" presetSubtype="8" fill="hold" grpId="0" nodeType="afterEffect">
                                  <p:stCondLst>
                                    <p:cond delay="100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1500" fill="hold"/>
                                        <p:tgtEl>
                                          <p:spTgt spid="7"/>
                                        </p:tgtEl>
                                        <p:attrNameLst>
                                          <p:attrName>ppt_x</p:attrName>
                                        </p:attrNameLst>
                                      </p:cBhvr>
                                      <p:tavLst>
                                        <p:tav tm="0">
                                          <p:val>
                                            <p:strVal val="0-#ppt_w/2"/>
                                          </p:val>
                                        </p:tav>
                                        <p:tav tm="100000">
                                          <p:val>
                                            <p:strVal val="#ppt_x"/>
                                          </p:val>
                                        </p:tav>
                                      </p:tavLst>
                                    </p:anim>
                                    <p:anim calcmode="lin" valueType="num">
                                      <p:cBhvr additive="base">
                                        <p:cTn id="16" dur="1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500"/>
                                        <p:tgtEl>
                                          <p:spTgt spid="8">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8">
                                            <p:txEl>
                                              <p:pRg st="1" end="1"/>
                                            </p:txEl>
                                          </p:spTgt>
                                        </p:tgtEl>
                                        <p:attrNameLst>
                                          <p:attrName>style.visibility</p:attrName>
                                        </p:attrNameLst>
                                      </p:cBhvr>
                                      <p:to>
                                        <p:strVal val="visible"/>
                                      </p:to>
                                    </p:set>
                                    <p:animEffect transition="in" filter="fade">
                                      <p:cBhvr>
                                        <p:cTn id="26" dur="500"/>
                                        <p:tgtEl>
                                          <p:spTgt spid="8">
                                            <p:txEl>
                                              <p:pRg st="1" end="1"/>
                                            </p:txEl>
                                          </p:spTgt>
                                        </p:tgtEl>
                                      </p:cBhvr>
                                    </p:animEffect>
                                  </p:childTnLst>
                                </p:cTn>
                              </p:par>
                            </p:childTnLst>
                          </p:cTn>
                        </p:par>
                        <p:par>
                          <p:cTn id="27" fill="hold">
                            <p:stCondLst>
                              <p:cond delay="500"/>
                            </p:stCondLst>
                            <p:childTnLst>
                              <p:par>
                                <p:cTn id="28" presetID="10" presetClass="entr" presetSubtype="0" fill="hold" nodeType="afterEffect">
                                  <p:stCondLst>
                                    <p:cond delay="1000"/>
                                  </p:stCondLst>
                                  <p:childTnLst>
                                    <p:set>
                                      <p:cBhvr>
                                        <p:cTn id="29" dur="1" fill="hold">
                                          <p:stCondLst>
                                            <p:cond delay="0"/>
                                          </p:stCondLst>
                                        </p:cTn>
                                        <p:tgtEl>
                                          <p:spTgt spid="8">
                                            <p:txEl>
                                              <p:pRg st="2" end="2"/>
                                            </p:txEl>
                                          </p:spTgt>
                                        </p:tgtEl>
                                        <p:attrNameLst>
                                          <p:attrName>style.visibility</p:attrName>
                                        </p:attrNameLst>
                                      </p:cBhvr>
                                      <p:to>
                                        <p:strVal val="visible"/>
                                      </p:to>
                                    </p:set>
                                    <p:animEffect transition="in" filter="fade">
                                      <p:cBhvr>
                                        <p:cTn id="30"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theme/theme1.xml><?xml version="1.0" encoding="utf-8"?>
<a:theme xmlns:a="http://schemas.openxmlformats.org/drawingml/2006/main" name="2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683</TotalTime>
  <Words>2331</Words>
  <Application>Microsoft Office PowerPoint</Application>
  <PresentationFormat>Προβολή στην οθόνη (4:3)</PresentationFormat>
  <Paragraphs>316</Paragraphs>
  <Slides>35</Slides>
  <Notes>0</Notes>
  <HiddenSlides>0</HiddenSlides>
  <MMClips>0</MMClips>
  <ScaleCrop>false</ScaleCrop>
  <HeadingPairs>
    <vt:vector size="8" baseType="variant">
      <vt:variant>
        <vt:lpstr>Γραμματοσειρές που χρησιμοποιούνται</vt:lpstr>
      </vt:variant>
      <vt:variant>
        <vt:i4>7</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35</vt:i4>
      </vt:variant>
    </vt:vector>
  </HeadingPairs>
  <TitlesOfParts>
    <vt:vector size="44" baseType="lpstr">
      <vt:lpstr>Arial</vt:lpstr>
      <vt:lpstr>Calibri</vt:lpstr>
      <vt:lpstr>Cambria Math</vt:lpstr>
      <vt:lpstr>Comic Sans MS</vt:lpstr>
      <vt:lpstr>Times New Roman</vt:lpstr>
      <vt:lpstr>Trebuchet MS</vt:lpstr>
      <vt:lpstr>Wingdings</vt:lpstr>
      <vt:lpstr>2_Θέμα του Office</vt:lpstr>
      <vt:lpstr>Εξίσωση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Merkouris</dc:creator>
  <cp:lastModifiedBy>Μερκούριος Παναγιωτόπουλος</cp:lastModifiedBy>
  <cp:revision>157</cp:revision>
  <dcterms:created xsi:type="dcterms:W3CDTF">2017-10-04T19:26:41Z</dcterms:created>
  <dcterms:modified xsi:type="dcterms:W3CDTF">2019-10-11T19:16:04Z</dcterms:modified>
</cp:coreProperties>
</file>