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03" r:id="rId2"/>
    <p:sldId id="292" r:id="rId3"/>
    <p:sldId id="260" r:id="rId4"/>
    <p:sldId id="293" r:id="rId5"/>
    <p:sldId id="294" r:id="rId6"/>
    <p:sldId id="295" r:id="rId7"/>
    <p:sldId id="29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7" r:id="rId18"/>
    <p:sldId id="299" r:id="rId19"/>
    <p:sldId id="271" r:id="rId20"/>
    <p:sldId id="272" r:id="rId21"/>
    <p:sldId id="300" r:id="rId22"/>
    <p:sldId id="304" r:id="rId23"/>
    <p:sldId id="274" r:id="rId24"/>
    <p:sldId id="275" r:id="rId25"/>
    <p:sldId id="276" r:id="rId26"/>
    <p:sldId id="277" r:id="rId27"/>
    <p:sldId id="301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  <a:srgbClr val="0000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09DB-57CF-406D-9486-07D334498E7E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61F7-139C-483E-A90E-74EAF53F8C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29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6F885E-F3CE-4222-B95A-B725A9DF8B94}" type="slidenum">
              <a:rPr lang="el-GR" altLang="el-GR">
                <a:latin typeface="Times New Roman" pitchFamily="18" charset="0"/>
              </a:rPr>
              <a:pPr/>
              <a:t>8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3BFA1-40AA-419A-ADB0-6EF4CFB89525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24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367-2DEA-4944-B4A3-8A995D1446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3-0C51-4034-8ADD-AA3F8D7833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8CF-BCCC-4662-B44D-ADFA8CB05D0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7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2563-4376-48EB-954D-B9B5A7AA45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DEBC-BF64-4D5A-9D37-4A7F92484579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78A9-20ED-43C7-98B5-88C3771F647C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1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9652-D2E6-4D65-BAC4-81E74D6FB0BE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015C-1B4E-4C2C-8E07-FFA1F935F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5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50B-CA78-4223-99E3-57405459D1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FCA4-F0A3-4E61-B6D8-CA8AABB03A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2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53E7-60CC-48C3-96FE-95CA9C10EF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7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694-4BFD-456E-968D-6AE44BF4F07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8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596-748B-4D6D-952F-0ECEF118A9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48C-7919-4D47-A16E-CE03D056B41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0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45A-F871-4518-B158-4AB96C34873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3057-6BC1-4621-95B3-CB9873FAD6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0.png"/><Relationship Id="rId5" Type="http://schemas.openxmlformats.org/officeDocument/2006/relationships/image" Target="../media/image9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5.png"/><Relationship Id="rId1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png"/><Relationship Id="rId4" Type="http://schemas.openxmlformats.org/officeDocument/2006/relationships/image" Target="../media/image15.emf"/><Relationship Id="rId9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0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sch.gr/pazoulis/yliko/B-Lykioy/electr-field.pdf" TargetMode="External"/><Relationship Id="rId3" Type="http://schemas.openxmlformats.org/officeDocument/2006/relationships/hyperlink" Target="https://ylikonet.gr/2020/10/05/%ce%b2%ce%bf%ce%b7%ce%b8%ce%b5%ce%af%cf%83%cf%84%ce%b5-%ce%bd%ce%b1-%ce%be%ce%b5%ce%ba%ce%b1%ce%b8%ce%b1%cf%81%ce%af%cf%83%ce%bf%cf%85%ce%bc%ce%b5-%cf%84%ce%bf-%cf%80%ce%b5%ce%b4%ce%af%ce%bf/#comments" TargetMode="External"/><Relationship Id="rId7" Type="http://schemas.openxmlformats.org/officeDocument/2006/relationships/hyperlink" Target="http://physiclessons.blogspot.gr/2012/01/blog-post_6679.html" TargetMode="External"/><Relationship Id="rId2" Type="http://schemas.openxmlformats.org/officeDocument/2006/relationships/hyperlink" Target="https://www.google.gr/url?sa=t&amp;rct=j&amp;q=&amp;esrc=s&amp;source=web&amp;cd=1&amp;cad=rja&amp;uact=8&amp;ved=0CB4QFjAA&amp;url=http://users.sch.gr/kassetas/0%20000%200a1ELECTROST7.ppt&amp;ei=HKlXVILZA4uQ7Aak4IC4Aw&amp;usg=AFQjCNG6mmhuIcLsWAbyG-lHghLgJ3e_Aw&amp;sig2=6dYREoviWWZETCyV7YV2N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ilias.gr/index.php?option=com_content&amp;task=view&amp;id=103&amp;Itemid=32&amp;catid=20" TargetMode="External"/><Relationship Id="rId5" Type="http://schemas.openxmlformats.org/officeDocument/2006/relationships/hyperlink" Target="https://www.youtube.com/watch?v=Tw_WlYIAefc" TargetMode="External"/><Relationship Id="rId10" Type="http://schemas.openxmlformats.org/officeDocument/2006/relationships/hyperlink" Target="http://ylikonet300.blogspot.gr/2012/06/67.html" TargetMode="External"/><Relationship Id="rId4" Type="http://schemas.openxmlformats.org/officeDocument/2006/relationships/hyperlink" Target="http://www.falstad.com/mathphysics.html" TargetMode="External"/><Relationship Id="rId9" Type="http://schemas.openxmlformats.org/officeDocument/2006/relationships/hyperlink" Target="https://perifysikhs.files.wordpress.com/2014/09/electrostatbgp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4/12/coulomb-hot-potatoes.html" TargetMode="External"/><Relationship Id="rId2" Type="http://schemas.openxmlformats.org/officeDocument/2006/relationships/hyperlink" Target="http://merkopanas.blogspot.com/2014/11/coulomb-hot-potatoes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03648" y="188640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Στατικό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</a:t>
            </a:r>
          </a:p>
          <a:p>
            <a:pPr algn="ctr"/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(Δράση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δύναμης από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απόσταση)</a:t>
            </a:r>
          </a:p>
        </p:txBody>
      </p:sp>
    </p:spTree>
    <p:extLst>
      <p:ext uri="{BB962C8B-B14F-4D97-AF65-F5344CB8AC3E}">
        <p14:creationId xmlns:p14="http://schemas.microsoft.com/office/powerpoint/2010/main" val="3396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08030"/>
            <a:ext cx="7200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Ένα ηλεκτρικό πεδίο μπορούμε να το περιγράψουμε είτε με</a:t>
            </a:r>
          </a:p>
          <a:p>
            <a:pPr algn="just"/>
            <a:endParaRPr lang="el-GR" sz="2000" b="1" dirty="0" smtClean="0">
              <a:latin typeface="Comic Sans MS" panose="030F0702030302020204" pitchFamily="66" charset="0"/>
            </a:endParaRPr>
          </a:p>
          <a:p>
            <a:pPr algn="ctr"/>
            <a:endParaRPr lang="en-US" altLang="el-GR" sz="1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Ένταση </a:t>
            </a:r>
            <a:r>
              <a:rPr lang="el-GR" altLang="el-GR" sz="2400" b="1" dirty="0">
                <a:latin typeface="Comic Sans MS" pitchFamily="66" charset="0"/>
              </a:rPr>
              <a:t>(σ’ ένα σημείο) ηλεκτρικού </a:t>
            </a:r>
            <a:r>
              <a:rPr lang="el-GR" altLang="el-GR" sz="2400" b="1" dirty="0" smtClean="0">
                <a:latin typeface="Comic Sans MS" pitchFamily="66" charset="0"/>
              </a:rPr>
              <a:t>πεδίου</a:t>
            </a:r>
            <a:r>
              <a:rPr lang="en-US" altLang="el-GR" sz="2400" b="1" dirty="0">
                <a:latin typeface="Comic Sans MS" pitchFamily="66" charset="0"/>
              </a:rPr>
              <a:t>,</a:t>
            </a:r>
            <a:endParaRPr lang="el-GR" altLang="el-GR" sz="2400" b="1" dirty="0" smtClean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Δυναμικό </a:t>
            </a:r>
            <a:r>
              <a:rPr lang="el-GR" altLang="el-GR" sz="2400" b="1" dirty="0">
                <a:latin typeface="Comic Sans MS" pitchFamily="66" charset="0"/>
              </a:rPr>
              <a:t>(σ’ ένα σημείο) ηλεκτρικού πεδίου.</a:t>
            </a:r>
          </a:p>
          <a:p>
            <a:pPr algn="just"/>
            <a:endParaRPr lang="el-GR" altLang="el-GR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l-GR" sz="2000" b="1" dirty="0" smtClean="0">
                <a:latin typeface="Comic Sans MS" panose="030F0702030302020204" pitchFamily="66" charset="0"/>
              </a:rPr>
              <a:t> είτε με </a:t>
            </a:r>
          </a:p>
          <a:p>
            <a:endParaRPr lang="el-GR" sz="2000" b="1" dirty="0">
              <a:latin typeface="Comic Sans MS" panose="030F0702030302020204" pitchFamily="66" charset="0"/>
            </a:endParaRPr>
          </a:p>
          <a:p>
            <a:pPr algn="ctr"/>
            <a:endParaRPr lang="en-US" altLang="el-GR" sz="1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altLang="el-GR" sz="1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altLang="el-GR" sz="1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Ηλεκτρικές Δυναμικές γραμμές.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83768" y="1052736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Α.   Φυσικά μεγέθη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27784" y="3645024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Β.   Γεωμετρικό τρόπο</a:t>
            </a:r>
          </a:p>
        </p:txBody>
      </p:sp>
    </p:spTree>
    <p:extLst>
      <p:ext uri="{BB962C8B-B14F-4D97-AF65-F5344CB8AC3E}">
        <p14:creationId xmlns:p14="http://schemas.microsoft.com/office/powerpoint/2010/main" val="862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30"/>
          <p:cNvSpPr>
            <a:spLocks/>
          </p:cNvSpPr>
          <p:nvPr/>
        </p:nvSpPr>
        <p:spPr bwMode="auto">
          <a:xfrm>
            <a:off x="-12246" y="882650"/>
            <a:ext cx="4156075" cy="3176588"/>
          </a:xfrm>
          <a:custGeom>
            <a:avLst/>
            <a:gdLst>
              <a:gd name="T0" fmla="*/ 278 w 2618"/>
              <a:gd name="T1" fmla="*/ 336 h 2001"/>
              <a:gd name="T2" fmla="*/ 202 w 2618"/>
              <a:gd name="T3" fmla="*/ 1383 h 2001"/>
              <a:gd name="T4" fmla="*/ 346 w 2618"/>
              <a:gd name="T5" fmla="*/ 1652 h 2001"/>
              <a:gd name="T6" fmla="*/ 413 w 2618"/>
              <a:gd name="T7" fmla="*/ 1728 h 2001"/>
              <a:gd name="T8" fmla="*/ 480 w 2618"/>
              <a:gd name="T9" fmla="*/ 1767 h 2001"/>
              <a:gd name="T10" fmla="*/ 701 w 2618"/>
              <a:gd name="T11" fmla="*/ 1892 h 2001"/>
              <a:gd name="T12" fmla="*/ 826 w 2618"/>
              <a:gd name="T13" fmla="*/ 1940 h 2001"/>
              <a:gd name="T14" fmla="*/ 1133 w 2618"/>
              <a:gd name="T15" fmla="*/ 1949 h 2001"/>
              <a:gd name="T16" fmla="*/ 1776 w 2618"/>
              <a:gd name="T17" fmla="*/ 1959 h 2001"/>
              <a:gd name="T18" fmla="*/ 1824 w 2618"/>
              <a:gd name="T19" fmla="*/ 1920 h 2001"/>
              <a:gd name="T20" fmla="*/ 2035 w 2618"/>
              <a:gd name="T21" fmla="*/ 1882 h 2001"/>
              <a:gd name="T22" fmla="*/ 2342 w 2618"/>
              <a:gd name="T23" fmla="*/ 1796 h 2001"/>
              <a:gd name="T24" fmla="*/ 2419 w 2618"/>
              <a:gd name="T25" fmla="*/ 1738 h 2001"/>
              <a:gd name="T26" fmla="*/ 2525 w 2618"/>
              <a:gd name="T27" fmla="*/ 1642 h 2001"/>
              <a:gd name="T28" fmla="*/ 2486 w 2618"/>
              <a:gd name="T29" fmla="*/ 1181 h 2001"/>
              <a:gd name="T30" fmla="*/ 2429 w 2618"/>
              <a:gd name="T31" fmla="*/ 1095 h 2001"/>
              <a:gd name="T32" fmla="*/ 2400 w 2618"/>
              <a:gd name="T33" fmla="*/ 1076 h 2001"/>
              <a:gd name="T34" fmla="*/ 2323 w 2618"/>
              <a:gd name="T35" fmla="*/ 989 h 2001"/>
              <a:gd name="T36" fmla="*/ 2285 w 2618"/>
              <a:gd name="T37" fmla="*/ 932 h 2001"/>
              <a:gd name="T38" fmla="*/ 2208 w 2618"/>
              <a:gd name="T39" fmla="*/ 836 h 2001"/>
              <a:gd name="T40" fmla="*/ 2179 w 2618"/>
              <a:gd name="T41" fmla="*/ 778 h 2001"/>
              <a:gd name="T42" fmla="*/ 2198 w 2618"/>
              <a:gd name="T43" fmla="*/ 500 h 2001"/>
              <a:gd name="T44" fmla="*/ 2189 w 2618"/>
              <a:gd name="T45" fmla="*/ 413 h 2001"/>
              <a:gd name="T46" fmla="*/ 2016 w 2618"/>
              <a:gd name="T47" fmla="*/ 240 h 2001"/>
              <a:gd name="T48" fmla="*/ 1958 w 2618"/>
              <a:gd name="T49" fmla="*/ 192 h 2001"/>
              <a:gd name="T50" fmla="*/ 1814 w 2618"/>
              <a:gd name="T51" fmla="*/ 183 h 2001"/>
              <a:gd name="T52" fmla="*/ 1680 w 2618"/>
              <a:gd name="T53" fmla="*/ 135 h 2001"/>
              <a:gd name="T54" fmla="*/ 1574 w 2618"/>
              <a:gd name="T55" fmla="*/ 106 h 2001"/>
              <a:gd name="T56" fmla="*/ 1373 w 2618"/>
              <a:gd name="T57" fmla="*/ 0 h 2001"/>
              <a:gd name="T58" fmla="*/ 605 w 2618"/>
              <a:gd name="T59" fmla="*/ 29 h 2001"/>
              <a:gd name="T60" fmla="*/ 547 w 2618"/>
              <a:gd name="T61" fmla="*/ 48 h 2001"/>
              <a:gd name="T62" fmla="*/ 480 w 2618"/>
              <a:gd name="T63" fmla="*/ 116 h 2001"/>
              <a:gd name="T64" fmla="*/ 346 w 2618"/>
              <a:gd name="T65" fmla="*/ 154 h 2001"/>
              <a:gd name="T66" fmla="*/ 298 w 2618"/>
              <a:gd name="T67" fmla="*/ 202 h 2001"/>
              <a:gd name="T68" fmla="*/ 278 w 2618"/>
              <a:gd name="T69" fmla="*/ 221 h 2001"/>
              <a:gd name="T70" fmla="*/ 278 w 2618"/>
              <a:gd name="T71" fmla="*/ 336 h 20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18" h="2001">
                <a:moveTo>
                  <a:pt x="278" y="336"/>
                </a:moveTo>
                <a:cubicBezTo>
                  <a:pt x="92" y="659"/>
                  <a:pt x="0" y="990"/>
                  <a:pt x="202" y="1383"/>
                </a:cubicBezTo>
                <a:cubicBezTo>
                  <a:pt x="222" y="1492"/>
                  <a:pt x="278" y="1568"/>
                  <a:pt x="346" y="1652"/>
                </a:cubicBezTo>
                <a:cubicBezTo>
                  <a:pt x="370" y="1681"/>
                  <a:pt x="373" y="1707"/>
                  <a:pt x="413" y="1728"/>
                </a:cubicBezTo>
                <a:cubicBezTo>
                  <a:pt x="431" y="1737"/>
                  <a:pt x="464" y="1753"/>
                  <a:pt x="480" y="1767"/>
                </a:cubicBezTo>
                <a:cubicBezTo>
                  <a:pt x="563" y="1837"/>
                  <a:pt x="597" y="1869"/>
                  <a:pt x="701" y="1892"/>
                </a:cubicBezTo>
                <a:cubicBezTo>
                  <a:pt x="745" y="1902"/>
                  <a:pt x="781" y="1938"/>
                  <a:pt x="826" y="1940"/>
                </a:cubicBezTo>
                <a:cubicBezTo>
                  <a:pt x="928" y="1946"/>
                  <a:pt x="1031" y="1946"/>
                  <a:pt x="1133" y="1949"/>
                </a:cubicBezTo>
                <a:cubicBezTo>
                  <a:pt x="1329" y="2001"/>
                  <a:pt x="1623" y="1962"/>
                  <a:pt x="1776" y="1959"/>
                </a:cubicBezTo>
                <a:cubicBezTo>
                  <a:pt x="1793" y="1948"/>
                  <a:pt x="1805" y="1927"/>
                  <a:pt x="1824" y="1920"/>
                </a:cubicBezTo>
                <a:cubicBezTo>
                  <a:pt x="1889" y="1896"/>
                  <a:pt x="1968" y="1900"/>
                  <a:pt x="2035" y="1882"/>
                </a:cubicBezTo>
                <a:cubicBezTo>
                  <a:pt x="2137" y="1854"/>
                  <a:pt x="2238" y="1816"/>
                  <a:pt x="2342" y="1796"/>
                </a:cubicBezTo>
                <a:cubicBezTo>
                  <a:pt x="2365" y="1773"/>
                  <a:pt x="2396" y="1761"/>
                  <a:pt x="2419" y="1738"/>
                </a:cubicBezTo>
                <a:cubicBezTo>
                  <a:pt x="2497" y="1660"/>
                  <a:pt x="2461" y="1690"/>
                  <a:pt x="2525" y="1642"/>
                </a:cubicBezTo>
                <a:cubicBezTo>
                  <a:pt x="2607" y="1517"/>
                  <a:pt x="2618" y="1267"/>
                  <a:pt x="2486" y="1181"/>
                </a:cubicBezTo>
                <a:cubicBezTo>
                  <a:pt x="2442" y="1114"/>
                  <a:pt x="2461" y="1143"/>
                  <a:pt x="2429" y="1095"/>
                </a:cubicBezTo>
                <a:cubicBezTo>
                  <a:pt x="2423" y="1085"/>
                  <a:pt x="2409" y="1083"/>
                  <a:pt x="2400" y="1076"/>
                </a:cubicBezTo>
                <a:cubicBezTo>
                  <a:pt x="2373" y="1053"/>
                  <a:pt x="2345" y="1017"/>
                  <a:pt x="2323" y="989"/>
                </a:cubicBezTo>
                <a:cubicBezTo>
                  <a:pt x="2309" y="971"/>
                  <a:pt x="2298" y="951"/>
                  <a:pt x="2285" y="932"/>
                </a:cubicBezTo>
                <a:cubicBezTo>
                  <a:pt x="2263" y="898"/>
                  <a:pt x="2227" y="873"/>
                  <a:pt x="2208" y="836"/>
                </a:cubicBezTo>
                <a:cubicBezTo>
                  <a:pt x="2165" y="751"/>
                  <a:pt x="2237" y="866"/>
                  <a:pt x="2179" y="778"/>
                </a:cubicBezTo>
                <a:cubicBezTo>
                  <a:pt x="2158" y="690"/>
                  <a:pt x="2177" y="588"/>
                  <a:pt x="2198" y="500"/>
                </a:cubicBezTo>
                <a:cubicBezTo>
                  <a:pt x="2195" y="471"/>
                  <a:pt x="2195" y="441"/>
                  <a:pt x="2189" y="413"/>
                </a:cubicBezTo>
                <a:cubicBezTo>
                  <a:pt x="2173" y="343"/>
                  <a:pt x="2070" y="278"/>
                  <a:pt x="2016" y="240"/>
                </a:cubicBezTo>
                <a:cubicBezTo>
                  <a:pt x="1996" y="225"/>
                  <a:pt x="1983" y="197"/>
                  <a:pt x="1958" y="192"/>
                </a:cubicBezTo>
                <a:cubicBezTo>
                  <a:pt x="1911" y="182"/>
                  <a:pt x="1862" y="186"/>
                  <a:pt x="1814" y="183"/>
                </a:cubicBezTo>
                <a:cubicBezTo>
                  <a:pt x="1766" y="170"/>
                  <a:pt x="1726" y="152"/>
                  <a:pt x="1680" y="135"/>
                </a:cubicBezTo>
                <a:cubicBezTo>
                  <a:pt x="1646" y="122"/>
                  <a:pt x="1609" y="118"/>
                  <a:pt x="1574" y="106"/>
                </a:cubicBezTo>
                <a:cubicBezTo>
                  <a:pt x="1514" y="46"/>
                  <a:pt x="1454" y="21"/>
                  <a:pt x="1373" y="0"/>
                </a:cubicBezTo>
                <a:cubicBezTo>
                  <a:pt x="1072" y="13"/>
                  <a:pt x="957" y="23"/>
                  <a:pt x="605" y="29"/>
                </a:cubicBezTo>
                <a:cubicBezTo>
                  <a:pt x="586" y="35"/>
                  <a:pt x="566" y="42"/>
                  <a:pt x="547" y="48"/>
                </a:cubicBezTo>
                <a:cubicBezTo>
                  <a:pt x="517" y="58"/>
                  <a:pt x="510" y="107"/>
                  <a:pt x="480" y="116"/>
                </a:cubicBezTo>
                <a:cubicBezTo>
                  <a:pt x="435" y="130"/>
                  <a:pt x="390" y="138"/>
                  <a:pt x="346" y="154"/>
                </a:cubicBezTo>
                <a:cubicBezTo>
                  <a:pt x="330" y="170"/>
                  <a:pt x="314" y="186"/>
                  <a:pt x="298" y="202"/>
                </a:cubicBezTo>
                <a:cubicBezTo>
                  <a:pt x="291" y="208"/>
                  <a:pt x="278" y="221"/>
                  <a:pt x="278" y="221"/>
                </a:cubicBezTo>
                <a:cubicBezTo>
                  <a:pt x="274" y="232"/>
                  <a:pt x="229" y="336"/>
                  <a:pt x="278" y="3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520964" y="2060533"/>
            <a:ext cx="647700" cy="477880"/>
            <a:chOff x="533210" y="1511258"/>
            <a:chExt cx="647700" cy="477880"/>
          </a:xfrm>
        </p:grpSpPr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881063" y="1917700"/>
              <a:ext cx="76200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3210" y="1511258"/>
                  <a:ext cx="647700" cy="36933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el-GR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l-GR" b="1" i="1" dirty="0" smtClean="0">
                                <a:latin typeface="Cambria Math"/>
                              </a:rPr>
                              <m:t>𝑸</m:t>
                            </m:r>
                          </m:e>
                        </m:d>
                      </m:oMath>
                    </m:oMathPara>
                  </a14:m>
                  <a:endParaRPr lang="el-GR" altLang="el-GR" b="1" i="1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210" y="1511258"/>
                  <a:ext cx="6477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8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Ομάδα 24"/>
          <p:cNvGrpSpPr/>
          <p:nvPr/>
        </p:nvGrpSpPr>
        <p:grpSpPr>
          <a:xfrm>
            <a:off x="2648603" y="1234396"/>
            <a:ext cx="326827" cy="474663"/>
            <a:chOff x="2648603" y="1234396"/>
            <a:chExt cx="326827" cy="474663"/>
          </a:xfrm>
        </p:grpSpPr>
        <p:sp>
          <p:nvSpPr>
            <p:cNvPr id="10" name="Oval 33"/>
            <p:cNvSpPr>
              <a:spLocks noChangeArrowheads="1"/>
            </p:cNvSpPr>
            <p:nvPr/>
          </p:nvSpPr>
          <p:spPr bwMode="auto">
            <a:xfrm>
              <a:off x="2723519" y="1631271"/>
              <a:ext cx="72020" cy="777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graphicFrame>
          <p:nvGraphicFramePr>
            <p:cNvPr id="1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6213107"/>
                </p:ext>
              </p:extLst>
            </p:nvPr>
          </p:nvGraphicFramePr>
          <p:xfrm>
            <a:off x="2648603" y="1234396"/>
            <a:ext cx="326827" cy="435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" name="Εξίσωση" r:id="rId4" imgW="190417" imgH="253890" progId="Equation.3">
                    <p:embed/>
                  </p:oleObj>
                </mc:Choice>
                <mc:Fallback>
                  <p:oleObj name="Εξίσωση" r:id="rId4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8603" y="1234396"/>
                          <a:ext cx="326827" cy="435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Ομάδα 25"/>
          <p:cNvGrpSpPr/>
          <p:nvPr/>
        </p:nvGrpSpPr>
        <p:grpSpPr>
          <a:xfrm>
            <a:off x="946152" y="1700345"/>
            <a:ext cx="1767339" cy="770599"/>
            <a:chOff x="946152" y="1700345"/>
            <a:chExt cx="1767339" cy="770599"/>
          </a:xfrm>
        </p:grpSpPr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V="1">
              <a:off x="946152" y="2158547"/>
              <a:ext cx="733876" cy="312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1633636" y="1921253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V="1">
              <a:off x="2065791" y="1700345"/>
              <a:ext cx="64770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2915239" y="2391087"/>
            <a:ext cx="515828" cy="469986"/>
            <a:chOff x="3041702" y="2418160"/>
            <a:chExt cx="515828" cy="469986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auto">
            <a:xfrm>
              <a:off x="3041702" y="2827853"/>
              <a:ext cx="57247" cy="602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graphicFrame>
          <p:nvGraphicFramePr>
            <p:cNvPr id="1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392668"/>
                </p:ext>
              </p:extLst>
            </p:nvPr>
          </p:nvGraphicFramePr>
          <p:xfrm>
            <a:off x="3070325" y="2418160"/>
            <a:ext cx="487205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" name="Εξίσωση" r:id="rId6" imgW="279279" imgH="253890" progId="Equation.3">
                    <p:embed/>
                  </p:oleObj>
                </mc:Choice>
                <mc:Fallback>
                  <p:oleObj name="Εξίσωση" r:id="rId6" imgW="279279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325" y="2418160"/>
                          <a:ext cx="487205" cy="442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Ομάδα 29"/>
          <p:cNvGrpSpPr/>
          <p:nvPr/>
        </p:nvGrpSpPr>
        <p:grpSpPr>
          <a:xfrm>
            <a:off x="959298" y="2522519"/>
            <a:ext cx="1955941" cy="338554"/>
            <a:chOff x="959298" y="2522519"/>
            <a:chExt cx="2082403" cy="338554"/>
          </a:xfrm>
        </p:grpSpPr>
        <p:sp>
          <p:nvSpPr>
            <p:cNvPr id="20" name="Line 40"/>
            <p:cNvSpPr>
              <a:spLocks noChangeShapeType="1"/>
            </p:cNvSpPr>
            <p:nvPr/>
          </p:nvSpPr>
          <p:spPr bwMode="auto">
            <a:xfrm flipH="1" flipV="1">
              <a:off x="959298" y="2522519"/>
              <a:ext cx="890237" cy="144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1892835" y="2522519"/>
              <a:ext cx="3603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2288350" y="2739315"/>
              <a:ext cx="753351" cy="101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74281" y="1582877"/>
            <a:ext cx="3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Α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991" y="2790282"/>
            <a:ext cx="3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Β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97852" y="835502"/>
                <a:ext cx="2460354" cy="92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800" b="1" i="0" cap="all" dirty="0" smtClean="0">
                          <a:latin typeface="Cambria Math"/>
                          <a:ea typeface="Cambria Math" panose="02040503050406030204" pitchFamily="18" charset="0"/>
                        </a:rPr>
                        <m:t>𝐤</m:t>
                      </m:r>
                      <m:f>
                        <m:fPr>
                          <m:ctrlP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cap="all" dirty="0" err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cap="all" dirty="0" err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  <m:r>
                            <a:rPr lang="en-US" sz="2800" b="1" i="1" cap="all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cap="all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cap="all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en-US" sz="2800" b="1" i="1" cap="all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cap="all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852" y="835502"/>
                <a:ext cx="2460354" cy="9225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Ομάδα 43"/>
          <p:cNvGrpSpPr/>
          <p:nvPr/>
        </p:nvGrpSpPr>
        <p:grpSpPr>
          <a:xfrm>
            <a:off x="5857768" y="823010"/>
            <a:ext cx="2580542" cy="998158"/>
            <a:chOff x="5867213" y="1188346"/>
            <a:chExt cx="2580542" cy="998158"/>
          </a:xfrm>
        </p:grpSpPr>
        <p:sp>
          <p:nvSpPr>
            <p:cNvPr id="39" name="Δεξιό βέλος 38"/>
            <p:cNvSpPr/>
            <p:nvPr/>
          </p:nvSpPr>
          <p:spPr>
            <a:xfrm>
              <a:off x="5867213" y="1656911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428741" y="1188346"/>
                  <a:ext cx="2019014" cy="9981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cap="all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𝑭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800" b="1" i="1" cap="all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cap="all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d>
                          </m:den>
                        </m:f>
                        <m:r>
                          <a:rPr lang="en-US" sz="2800" b="1" i="1" cap="all" dirty="0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0" cap="all" dirty="0" smtClean="0">
                            <a:latin typeface="Cambria Math"/>
                            <a:ea typeface="Cambria Math" panose="02040503050406030204" pitchFamily="18" charset="0"/>
                          </a:rPr>
                          <m:t>𝐤</m:t>
                        </m:r>
                        <m:f>
                          <m:fPr>
                            <m:ctrlPr>
                              <a:rPr lang="en-US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cap="all" dirty="0" err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cap="all" dirty="0" err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cap="all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b="1" i="1" cap="all" baseline="30000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l-GR" sz="2800" b="1" cap="all" dirty="0">
                    <a:latin typeface="Comic Sans MS" panose="030F0702030302020204" pitchFamily="66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741" y="1188346"/>
                  <a:ext cx="2019014" cy="99815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13519" y="1835736"/>
                <a:ext cx="2704458" cy="92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𝐤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  <m:r>
                            <a:rPr lang="en-US" sz="2800" b="1" i="0" baseline="3000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519" y="1835736"/>
                <a:ext cx="2704458" cy="9225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44300" y="2071532"/>
                <a:ext cx="1077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300" y="2071532"/>
                <a:ext cx="107792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38490" y="2774110"/>
                <a:ext cx="2160079" cy="1007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𝑭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𝐤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  <m:r>
                            <a:rPr lang="en-US" sz="2800" b="1" i="0" baseline="3000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90" y="2774110"/>
                <a:ext cx="2160079" cy="100739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8302658" y="11374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1234" y="31288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(2)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50" name="Ομάδα 49"/>
          <p:cNvGrpSpPr/>
          <p:nvPr/>
        </p:nvGrpSpPr>
        <p:grpSpPr>
          <a:xfrm>
            <a:off x="2669158" y="4113057"/>
            <a:ext cx="1927552" cy="369332"/>
            <a:chOff x="666512" y="4809991"/>
            <a:chExt cx="1927552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666512" y="4809991"/>
              <a:ext cx="137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anose="030F0702030302020204" pitchFamily="66" charset="0"/>
                </a:rPr>
                <a:t>(1) </a:t>
              </a:r>
              <a:r>
                <a:rPr lang="el-GR" b="1" dirty="0" smtClean="0">
                  <a:latin typeface="Comic Sans MS" panose="030F0702030302020204" pitchFamily="66" charset="0"/>
                </a:rPr>
                <a:t>και </a:t>
              </a:r>
              <a:r>
                <a:rPr lang="en-US" b="1" dirty="0" smtClean="0">
                  <a:latin typeface="Comic Sans MS" panose="030F0702030302020204" pitchFamily="66" charset="0"/>
                </a:rPr>
                <a:t>(2)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Δεξιό βέλος 48"/>
            <p:cNvSpPr/>
            <p:nvPr/>
          </p:nvSpPr>
          <p:spPr>
            <a:xfrm>
              <a:off x="2038960" y="4941168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58791" y="3728657"/>
                <a:ext cx="4118372" cy="1007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…=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𝛔𝛕𝛂𝛉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91" y="3728657"/>
                <a:ext cx="4118372" cy="1007392"/>
              </a:xfrm>
              <a:prstGeom prst="rect">
                <a:avLst/>
              </a:prstGeom>
              <a:blipFill rotWithShape="1">
                <a:blip r:embed="rId13"/>
                <a:stretch>
                  <a:fillRect b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680028" y="4736049"/>
            <a:ext cx="7126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Παρατηρούμε, ότι όποιο φορτίο κι αν φέρουμε σ’ ένα σημείο του πεδίου,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λόγος της δύναμης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ασκείται σ’ αυτό από το πεδίο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προς το φορτίο, παραμένει σταθερός.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9" y="5229200"/>
            <a:ext cx="1085871" cy="10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518318" y="185190"/>
            <a:ext cx="6240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ιδέα για την έννοια της Έντασης</a:t>
            </a:r>
          </a:p>
        </p:txBody>
      </p:sp>
    </p:spTree>
    <p:extLst>
      <p:ext uri="{BB962C8B-B14F-4D97-AF65-F5344CB8AC3E}">
        <p14:creationId xmlns:p14="http://schemas.microsoft.com/office/powerpoint/2010/main" val="22463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8" grpId="0"/>
      <p:bldP spid="41" grpId="0"/>
      <p:bldP spid="42" grpId="0"/>
      <p:bldP spid="45" grpId="0"/>
      <p:bldP spid="46" grpId="0"/>
      <p:bldP spid="47" grpId="0"/>
      <p:bldP spid="51" grpId="0"/>
      <p:bldP spid="43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9691" y="303945"/>
            <a:ext cx="5544617" cy="648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l-GR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854772" y="804612"/>
                <a:ext cx="7434453" cy="1995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Η </a:t>
                </a:r>
                <a:r>
                  <a:rPr lang="el-GR" alt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000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alt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,</a:t>
                </a:r>
                <a:r>
                  <a:rPr lang="el-GR" altLang="el-GR" sz="2000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σε </a:t>
                </a:r>
                <a:r>
                  <a:rPr lang="el-GR" altLang="el-GR" sz="2000" b="1" dirty="0">
                    <a:latin typeface="Comic Sans MS" pitchFamily="66" charset="0"/>
                  </a:rPr>
                  <a:t>σημείο ηλεκτρικού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πεδίου, είναι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ένα χαρακτηριστικό (διανυσματικό) </a:t>
                </a:r>
                <a:r>
                  <a:rPr lang="el-GR" altLang="el-GR" sz="2000" b="1" dirty="0">
                    <a:latin typeface="Comic Sans MS" pitchFamily="66" charset="0"/>
                  </a:rPr>
                  <a:t>μέγεθος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του πεδίου, που </a:t>
                </a:r>
                <a:r>
                  <a:rPr lang="el-GR" altLang="el-GR" sz="2000" b="1" dirty="0">
                    <a:latin typeface="Comic Sans MS" pitchFamily="66" charset="0"/>
                  </a:rPr>
                  <a:t>έχει μέτρο ίσο με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το πηλίκο του μέτρου </a:t>
                </a:r>
                <a:r>
                  <a:rPr lang="el-GR" altLang="el-GR" sz="2000" b="1" dirty="0">
                    <a:latin typeface="Comic Sans MS" pitchFamily="66" charset="0"/>
                  </a:rPr>
                  <a:t>της δύναμης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που ασκείται σε φορτίο που βρίσκεται στο σημείο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αυτό,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προς το φορτίο.</a:t>
                </a:r>
                <a:endParaRPr lang="el-GR" altLang="el-GR" sz="20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772" y="804612"/>
                <a:ext cx="7434453" cy="1995098"/>
              </a:xfrm>
              <a:prstGeom prst="rect">
                <a:avLst/>
              </a:prstGeom>
              <a:blipFill>
                <a:blip r:embed="rId2"/>
                <a:stretch>
                  <a:fillRect l="-820" r="-820" b="-18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5896" y="2852308"/>
                <a:ext cx="1277080" cy="10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𝜠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2308"/>
                <a:ext cx="1277080" cy="1083245"/>
              </a:xfrm>
              <a:prstGeom prst="rect">
                <a:avLst/>
              </a:prstGeom>
              <a:blipFill rotWithShape="1">
                <a:blip r:embed="rId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4213" y="420027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omic Sans MS" panose="030F0702030302020204" pitchFamily="66" charset="0"/>
              </a:rPr>
              <a:t>Μονάδα μέτρησης 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76256" y="4169309"/>
                <a:ext cx="65113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𝐍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𝐂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56" y="4169309"/>
                <a:ext cx="651139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3489549" y="3711116"/>
            <a:ext cx="1017137" cy="1234945"/>
            <a:chOff x="3489549" y="3711116"/>
            <a:chExt cx="1017137" cy="1234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9549" y="4162320"/>
                  <a:ext cx="1017137" cy="783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  <m:f>
                          <m:f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latin typeface="Cambria Math"/>
                              </a:rPr>
                              <m:t>𝐍</m:t>
                            </m:r>
                          </m:num>
                          <m:den>
                            <m:r>
                              <a:rPr lang="en-US" sz="2400" b="1" i="0" smtClean="0">
                                <a:latin typeface="Cambria Math"/>
                              </a:rPr>
                              <m:t>𝐂</m:t>
                            </m:r>
                          </m:den>
                        </m:f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549" y="4162320"/>
                  <a:ext cx="1017137" cy="7837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Ευθύγραμμο βέλος σύνδεσης 14"/>
            <p:cNvCxnSpPr/>
            <p:nvPr/>
          </p:nvCxnSpPr>
          <p:spPr>
            <a:xfrm>
              <a:off x="3926628" y="3711116"/>
              <a:ext cx="0" cy="4512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Ελεύθερη σχεδίαση 31"/>
          <p:cNvSpPr/>
          <p:nvPr/>
        </p:nvSpPr>
        <p:spPr>
          <a:xfrm>
            <a:off x="4953000" y="3233057"/>
            <a:ext cx="561259" cy="1110343"/>
          </a:xfrm>
          <a:custGeom>
            <a:avLst/>
            <a:gdLst>
              <a:gd name="connsiteX0" fmla="*/ 0 w 561259"/>
              <a:gd name="connsiteY0" fmla="*/ 0 h 1110343"/>
              <a:gd name="connsiteX1" fmla="*/ 87086 w 561259"/>
              <a:gd name="connsiteY1" fmla="*/ 21772 h 1110343"/>
              <a:gd name="connsiteX2" fmla="*/ 152400 w 561259"/>
              <a:gd name="connsiteY2" fmla="*/ 65314 h 1110343"/>
              <a:gd name="connsiteX3" fmla="*/ 261257 w 561259"/>
              <a:gd name="connsiteY3" fmla="*/ 97972 h 1110343"/>
              <a:gd name="connsiteX4" fmla="*/ 326571 w 561259"/>
              <a:gd name="connsiteY4" fmla="*/ 141514 h 1110343"/>
              <a:gd name="connsiteX5" fmla="*/ 348343 w 561259"/>
              <a:gd name="connsiteY5" fmla="*/ 163286 h 1110343"/>
              <a:gd name="connsiteX6" fmla="*/ 435429 w 561259"/>
              <a:gd name="connsiteY6" fmla="*/ 228600 h 1110343"/>
              <a:gd name="connsiteX7" fmla="*/ 457200 w 561259"/>
              <a:gd name="connsiteY7" fmla="*/ 261257 h 1110343"/>
              <a:gd name="connsiteX8" fmla="*/ 500743 w 561259"/>
              <a:gd name="connsiteY8" fmla="*/ 304800 h 1110343"/>
              <a:gd name="connsiteX9" fmla="*/ 544286 w 561259"/>
              <a:gd name="connsiteY9" fmla="*/ 402772 h 1110343"/>
              <a:gd name="connsiteX10" fmla="*/ 544286 w 561259"/>
              <a:gd name="connsiteY10" fmla="*/ 685800 h 1110343"/>
              <a:gd name="connsiteX11" fmla="*/ 522514 w 561259"/>
              <a:gd name="connsiteY11" fmla="*/ 751114 h 1110343"/>
              <a:gd name="connsiteX12" fmla="*/ 478971 w 561259"/>
              <a:gd name="connsiteY12" fmla="*/ 805543 h 1110343"/>
              <a:gd name="connsiteX13" fmla="*/ 446314 w 561259"/>
              <a:gd name="connsiteY13" fmla="*/ 838200 h 1110343"/>
              <a:gd name="connsiteX14" fmla="*/ 370114 w 561259"/>
              <a:gd name="connsiteY14" fmla="*/ 925286 h 1110343"/>
              <a:gd name="connsiteX15" fmla="*/ 337457 w 561259"/>
              <a:gd name="connsiteY15" fmla="*/ 957943 h 1110343"/>
              <a:gd name="connsiteX16" fmla="*/ 304800 w 561259"/>
              <a:gd name="connsiteY16" fmla="*/ 968829 h 1110343"/>
              <a:gd name="connsiteX17" fmla="*/ 217714 w 561259"/>
              <a:gd name="connsiteY17" fmla="*/ 1034143 h 1110343"/>
              <a:gd name="connsiteX18" fmla="*/ 174171 w 561259"/>
              <a:gd name="connsiteY18" fmla="*/ 1045029 h 1110343"/>
              <a:gd name="connsiteX19" fmla="*/ 108857 w 561259"/>
              <a:gd name="connsiteY19" fmla="*/ 1088572 h 1110343"/>
              <a:gd name="connsiteX20" fmla="*/ 54429 w 561259"/>
              <a:gd name="connsiteY20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1259" h="1110343">
                <a:moveTo>
                  <a:pt x="0" y="0"/>
                </a:moveTo>
                <a:cubicBezTo>
                  <a:pt x="15082" y="3016"/>
                  <a:pt x="68256" y="11311"/>
                  <a:pt x="87086" y="21772"/>
                </a:cubicBezTo>
                <a:cubicBezTo>
                  <a:pt x="109959" y="34479"/>
                  <a:pt x="127016" y="58968"/>
                  <a:pt x="152400" y="65314"/>
                </a:cubicBezTo>
                <a:cubicBezTo>
                  <a:pt x="176742" y="71400"/>
                  <a:pt x="245354" y="87370"/>
                  <a:pt x="261257" y="97972"/>
                </a:cubicBezTo>
                <a:cubicBezTo>
                  <a:pt x="283028" y="112486"/>
                  <a:pt x="308069" y="123012"/>
                  <a:pt x="326571" y="141514"/>
                </a:cubicBezTo>
                <a:cubicBezTo>
                  <a:pt x="333828" y="148771"/>
                  <a:pt x="340132" y="157128"/>
                  <a:pt x="348343" y="163286"/>
                </a:cubicBezTo>
                <a:cubicBezTo>
                  <a:pt x="383158" y="189397"/>
                  <a:pt x="410467" y="197398"/>
                  <a:pt x="435429" y="228600"/>
                </a:cubicBezTo>
                <a:cubicBezTo>
                  <a:pt x="443602" y="238816"/>
                  <a:pt x="448686" y="251324"/>
                  <a:pt x="457200" y="261257"/>
                </a:cubicBezTo>
                <a:cubicBezTo>
                  <a:pt x="470558" y="276842"/>
                  <a:pt x="500743" y="304800"/>
                  <a:pt x="500743" y="304800"/>
                </a:cubicBezTo>
                <a:cubicBezTo>
                  <a:pt x="526651" y="382526"/>
                  <a:pt x="509784" y="351019"/>
                  <a:pt x="544286" y="402772"/>
                </a:cubicBezTo>
                <a:cubicBezTo>
                  <a:pt x="567685" y="519774"/>
                  <a:pt x="566136" y="489148"/>
                  <a:pt x="544286" y="685800"/>
                </a:cubicBezTo>
                <a:cubicBezTo>
                  <a:pt x="541752" y="708609"/>
                  <a:pt x="538741" y="734886"/>
                  <a:pt x="522514" y="751114"/>
                </a:cubicBezTo>
                <a:cubicBezTo>
                  <a:pt x="459168" y="814463"/>
                  <a:pt x="547642" y="723139"/>
                  <a:pt x="478971" y="805543"/>
                </a:cubicBezTo>
                <a:cubicBezTo>
                  <a:pt x="469116" y="817369"/>
                  <a:pt x="456169" y="826373"/>
                  <a:pt x="446314" y="838200"/>
                </a:cubicBezTo>
                <a:cubicBezTo>
                  <a:pt x="356305" y="946212"/>
                  <a:pt x="539710" y="755690"/>
                  <a:pt x="370114" y="925286"/>
                </a:cubicBezTo>
                <a:cubicBezTo>
                  <a:pt x="359228" y="936172"/>
                  <a:pt x="352062" y="953075"/>
                  <a:pt x="337457" y="957943"/>
                </a:cubicBezTo>
                <a:lnTo>
                  <a:pt x="304800" y="968829"/>
                </a:lnTo>
                <a:cubicBezTo>
                  <a:pt x="250755" y="1022873"/>
                  <a:pt x="270912" y="1018943"/>
                  <a:pt x="217714" y="1034143"/>
                </a:cubicBezTo>
                <a:cubicBezTo>
                  <a:pt x="203329" y="1038253"/>
                  <a:pt x="188685" y="1041400"/>
                  <a:pt x="174171" y="1045029"/>
                </a:cubicBezTo>
                <a:cubicBezTo>
                  <a:pt x="152400" y="1059543"/>
                  <a:pt x="133680" y="1080298"/>
                  <a:pt x="108857" y="1088572"/>
                </a:cubicBezTo>
                <a:cubicBezTo>
                  <a:pt x="68503" y="1102023"/>
                  <a:pt x="86463" y="1094325"/>
                  <a:pt x="54429" y="111034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15268" y="5193246"/>
                <a:ext cx="7056263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Άλλη, πρακτικά πιο συνηθισμένη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b="1" dirty="0" smtClean="0">
                    <a:latin typeface="Comic Sans MS" panose="030F0702030302020204" pitchFamily="66" charset="0"/>
                  </a:rPr>
                  <a:t> μονάδα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b="1" dirty="0" smtClean="0">
                    <a:latin typeface="Comic Sans MS" panose="030F0702030302020204" pitchFamily="66" charset="0"/>
                  </a:rPr>
                  <a:t>μέτρησης είναι το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/>
                          </a:rPr>
                          <m:t>𝐕</m:t>
                        </m:r>
                      </m:num>
                      <m:den>
                        <m:r>
                          <a:rPr lang="en-US" sz="2400" b="1" i="0" smtClean="0">
                            <a:latin typeface="Cambria Math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8" y="5193246"/>
                <a:ext cx="7056263" cy="622286"/>
              </a:xfrm>
              <a:prstGeom prst="rect">
                <a:avLst/>
              </a:prstGeom>
              <a:blipFill>
                <a:blip r:embed="rId8"/>
                <a:stretch>
                  <a:fillRect l="-778" r="-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Ελεύθερη σχεδίαση 3"/>
          <p:cNvSpPr/>
          <p:nvPr/>
        </p:nvSpPr>
        <p:spPr>
          <a:xfrm>
            <a:off x="4321629" y="3766457"/>
            <a:ext cx="304800" cy="1012599"/>
          </a:xfrm>
          <a:custGeom>
            <a:avLst/>
            <a:gdLst>
              <a:gd name="connsiteX0" fmla="*/ 261257 w 304800"/>
              <a:gd name="connsiteY0" fmla="*/ 0 h 1012599"/>
              <a:gd name="connsiteX1" fmla="*/ 195942 w 304800"/>
              <a:gd name="connsiteY1" fmla="*/ 10886 h 1012599"/>
              <a:gd name="connsiteX2" fmla="*/ 130628 w 304800"/>
              <a:gd name="connsiteY2" fmla="*/ 32657 h 1012599"/>
              <a:gd name="connsiteX3" fmla="*/ 108857 w 304800"/>
              <a:gd name="connsiteY3" fmla="*/ 54429 h 1012599"/>
              <a:gd name="connsiteX4" fmla="*/ 76200 w 304800"/>
              <a:gd name="connsiteY4" fmla="*/ 76200 h 1012599"/>
              <a:gd name="connsiteX5" fmla="*/ 65314 w 304800"/>
              <a:gd name="connsiteY5" fmla="*/ 108857 h 1012599"/>
              <a:gd name="connsiteX6" fmla="*/ 43542 w 304800"/>
              <a:gd name="connsiteY6" fmla="*/ 130629 h 1012599"/>
              <a:gd name="connsiteX7" fmla="*/ 21771 w 304800"/>
              <a:gd name="connsiteY7" fmla="*/ 195943 h 1012599"/>
              <a:gd name="connsiteX8" fmla="*/ 10885 w 304800"/>
              <a:gd name="connsiteY8" fmla="*/ 228600 h 1012599"/>
              <a:gd name="connsiteX9" fmla="*/ 0 w 304800"/>
              <a:gd name="connsiteY9" fmla="*/ 283029 h 1012599"/>
              <a:gd name="connsiteX10" fmla="*/ 32657 w 304800"/>
              <a:gd name="connsiteY10" fmla="*/ 772886 h 1012599"/>
              <a:gd name="connsiteX11" fmla="*/ 54428 w 304800"/>
              <a:gd name="connsiteY11" fmla="*/ 849086 h 1012599"/>
              <a:gd name="connsiteX12" fmla="*/ 163285 w 304800"/>
              <a:gd name="connsiteY12" fmla="*/ 936172 h 1012599"/>
              <a:gd name="connsiteX13" fmla="*/ 217714 w 304800"/>
              <a:gd name="connsiteY13" fmla="*/ 979714 h 1012599"/>
              <a:gd name="connsiteX14" fmla="*/ 250371 w 304800"/>
              <a:gd name="connsiteY14" fmla="*/ 990600 h 1012599"/>
              <a:gd name="connsiteX15" fmla="*/ 304800 w 304800"/>
              <a:gd name="connsiteY15" fmla="*/ 1012372 h 10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800" h="1012599">
                <a:moveTo>
                  <a:pt x="261257" y="0"/>
                </a:moveTo>
                <a:cubicBezTo>
                  <a:pt x="239485" y="3629"/>
                  <a:pt x="217355" y="5533"/>
                  <a:pt x="195942" y="10886"/>
                </a:cubicBezTo>
                <a:cubicBezTo>
                  <a:pt x="173678" y="16452"/>
                  <a:pt x="130628" y="32657"/>
                  <a:pt x="130628" y="32657"/>
                </a:cubicBezTo>
                <a:cubicBezTo>
                  <a:pt x="123371" y="39914"/>
                  <a:pt x="116871" y="48018"/>
                  <a:pt x="108857" y="54429"/>
                </a:cubicBezTo>
                <a:cubicBezTo>
                  <a:pt x="98641" y="62602"/>
                  <a:pt x="84373" y="65984"/>
                  <a:pt x="76200" y="76200"/>
                </a:cubicBezTo>
                <a:cubicBezTo>
                  <a:pt x="69032" y="85160"/>
                  <a:pt x="71218" y="99018"/>
                  <a:pt x="65314" y="108857"/>
                </a:cubicBezTo>
                <a:cubicBezTo>
                  <a:pt x="60033" y="117658"/>
                  <a:pt x="50799" y="123372"/>
                  <a:pt x="43542" y="130629"/>
                </a:cubicBezTo>
                <a:lnTo>
                  <a:pt x="21771" y="195943"/>
                </a:lnTo>
                <a:cubicBezTo>
                  <a:pt x="18142" y="206829"/>
                  <a:pt x="13135" y="217348"/>
                  <a:pt x="10885" y="228600"/>
                </a:cubicBezTo>
                <a:lnTo>
                  <a:pt x="0" y="283029"/>
                </a:lnTo>
                <a:cubicBezTo>
                  <a:pt x="4463" y="430322"/>
                  <a:pt x="-5951" y="618443"/>
                  <a:pt x="32657" y="772886"/>
                </a:cubicBezTo>
                <a:cubicBezTo>
                  <a:pt x="33796" y="777443"/>
                  <a:pt x="48420" y="840675"/>
                  <a:pt x="54428" y="849086"/>
                </a:cubicBezTo>
                <a:cubicBezTo>
                  <a:pt x="108284" y="924484"/>
                  <a:pt x="91331" y="864221"/>
                  <a:pt x="163285" y="936172"/>
                </a:cubicBezTo>
                <a:cubicBezTo>
                  <a:pt x="183535" y="956421"/>
                  <a:pt x="190250" y="965982"/>
                  <a:pt x="217714" y="979714"/>
                </a:cubicBezTo>
                <a:cubicBezTo>
                  <a:pt x="227977" y="984846"/>
                  <a:pt x="240108" y="985468"/>
                  <a:pt x="250371" y="990600"/>
                </a:cubicBezTo>
                <a:cubicBezTo>
                  <a:pt x="301965" y="1016398"/>
                  <a:pt x="262790" y="1012372"/>
                  <a:pt x="304800" y="101237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77354" y="217730"/>
            <a:ext cx="4698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ηλεκτρικού πεδίου</a:t>
            </a:r>
          </a:p>
        </p:txBody>
      </p:sp>
    </p:spTree>
    <p:extLst>
      <p:ext uri="{BB962C8B-B14F-4D97-AF65-F5344CB8AC3E}">
        <p14:creationId xmlns:p14="http://schemas.microsoft.com/office/powerpoint/2010/main" val="27739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32" grpId="0" animBg="1"/>
      <p:bldP spid="35" grpId="0"/>
      <p:bldP spid="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35783" y="1213132"/>
            <a:ext cx="3831778" cy="2952328"/>
          </a:xfrm>
          <a:custGeom>
            <a:avLst/>
            <a:gdLst>
              <a:gd name="T0" fmla="*/ 2098663867 w 2880"/>
              <a:gd name="T1" fmla="*/ 344142111 h 2329"/>
              <a:gd name="T2" fmla="*/ 1580735118 w 2880"/>
              <a:gd name="T3" fmla="*/ 434957240 h 2329"/>
              <a:gd name="T4" fmla="*/ 1206508303 w 2880"/>
              <a:gd name="T5" fmla="*/ 618977491 h 2329"/>
              <a:gd name="T6" fmla="*/ 1032865871 w 2880"/>
              <a:gd name="T7" fmla="*/ 733691013 h 2329"/>
              <a:gd name="T8" fmla="*/ 805336078 w 2880"/>
              <a:gd name="T9" fmla="*/ 872302927 h 2329"/>
              <a:gd name="T10" fmla="*/ 458052943 w 2880"/>
              <a:gd name="T11" fmla="*/ 1192546645 h 2329"/>
              <a:gd name="T12" fmla="*/ 344288047 w 2880"/>
              <a:gd name="T13" fmla="*/ 1536687210 h 2329"/>
              <a:gd name="T14" fmla="*/ 113764896 w 2880"/>
              <a:gd name="T15" fmla="*/ 2147483647 h 2329"/>
              <a:gd name="T16" fmla="*/ 56882448 w 2880"/>
              <a:gd name="T17" fmla="*/ 2147483647 h 2329"/>
              <a:gd name="T18" fmla="*/ 26943680 w 2880"/>
              <a:gd name="T19" fmla="*/ 2147483647 h 2329"/>
              <a:gd name="T20" fmla="*/ 0 w 2880"/>
              <a:gd name="T21" fmla="*/ 2147483647 h 2329"/>
              <a:gd name="T22" fmla="*/ 26943680 w 2880"/>
              <a:gd name="T23" fmla="*/ 2147483647 h 2329"/>
              <a:gd name="T24" fmla="*/ 56882448 w 2880"/>
              <a:gd name="T25" fmla="*/ 2147483647 h 2329"/>
              <a:gd name="T26" fmla="*/ 170647345 w 2880"/>
              <a:gd name="T27" fmla="*/ 2147483647 h 2329"/>
              <a:gd name="T28" fmla="*/ 431109263 w 2880"/>
              <a:gd name="T29" fmla="*/ 2147483647 h 2329"/>
              <a:gd name="T30" fmla="*/ 574812927 w 2880"/>
              <a:gd name="T31" fmla="*/ 2147483647 h 2329"/>
              <a:gd name="T32" fmla="*/ 1032865871 w 2880"/>
              <a:gd name="T33" fmla="*/ 2147483647 h 2329"/>
              <a:gd name="T34" fmla="*/ 1550796350 w 2880"/>
              <a:gd name="T35" fmla="*/ 2147483647 h 2329"/>
              <a:gd name="T36" fmla="*/ 2098663867 w 2880"/>
              <a:gd name="T37" fmla="*/ 2147483647 h 2329"/>
              <a:gd name="T38" fmla="*/ 2147483647 w 2880"/>
              <a:gd name="T39" fmla="*/ 2147483647 h 2329"/>
              <a:gd name="T40" fmla="*/ 2147483647 w 2880"/>
              <a:gd name="T41" fmla="*/ 2147483647 h 2329"/>
              <a:gd name="T42" fmla="*/ 2147483647 w 2880"/>
              <a:gd name="T43" fmla="*/ 2147483647 h 2329"/>
              <a:gd name="T44" fmla="*/ 2147483647 w 2880"/>
              <a:gd name="T45" fmla="*/ 2147483647 h 2329"/>
              <a:gd name="T46" fmla="*/ 2147483647 w 2880"/>
              <a:gd name="T47" fmla="*/ 2147483647 h 2329"/>
              <a:gd name="T48" fmla="*/ 2147483647 w 2880"/>
              <a:gd name="T49" fmla="*/ 2147483647 h 2329"/>
              <a:gd name="T50" fmla="*/ 2147483647 w 2880"/>
              <a:gd name="T51" fmla="*/ 2147483647 h 2329"/>
              <a:gd name="T52" fmla="*/ 2147483647 w 2880"/>
              <a:gd name="T53" fmla="*/ 2147483647 h 2329"/>
              <a:gd name="T54" fmla="*/ 2147483647 w 2880"/>
              <a:gd name="T55" fmla="*/ 2147483647 h 2329"/>
              <a:gd name="T56" fmla="*/ 2147483647 w 2880"/>
              <a:gd name="T57" fmla="*/ 2147483647 h 2329"/>
              <a:gd name="T58" fmla="*/ 2147483647 w 2880"/>
              <a:gd name="T59" fmla="*/ 2147483647 h 2329"/>
              <a:gd name="T60" fmla="*/ 2147483647 w 2880"/>
              <a:gd name="T61" fmla="*/ 2147483647 h 2329"/>
              <a:gd name="T62" fmla="*/ 2147483647 w 2880"/>
              <a:gd name="T63" fmla="*/ 2147483647 h 2329"/>
              <a:gd name="T64" fmla="*/ 2147483647 w 2880"/>
              <a:gd name="T65" fmla="*/ 2147483647 h 2329"/>
              <a:gd name="T66" fmla="*/ 2147483647 w 2880"/>
              <a:gd name="T67" fmla="*/ 1696809069 h 2329"/>
              <a:gd name="T68" fmla="*/ 2147483647 w 2880"/>
              <a:gd name="T69" fmla="*/ 1515178811 h 2329"/>
              <a:gd name="T70" fmla="*/ 2147483647 w 2880"/>
              <a:gd name="T71" fmla="*/ 1376565351 h 2329"/>
              <a:gd name="T72" fmla="*/ 2147483647 w 2880"/>
              <a:gd name="T73" fmla="*/ 1307260167 h 2329"/>
              <a:gd name="T74" fmla="*/ 2147483647 w 2880"/>
              <a:gd name="T75" fmla="*/ 1192546645 h 2329"/>
              <a:gd name="T76" fmla="*/ 2147483647 w 2880"/>
              <a:gd name="T77" fmla="*/ 917711265 h 2329"/>
              <a:gd name="T78" fmla="*/ 2147483647 w 2880"/>
              <a:gd name="T79" fmla="*/ 482754025 h 2329"/>
              <a:gd name="T80" fmla="*/ 2147483647 w 2880"/>
              <a:gd name="T81" fmla="*/ 253326982 h 2329"/>
              <a:gd name="T82" fmla="*/ 2147483647 w 2880"/>
              <a:gd name="T83" fmla="*/ 0 h 2329"/>
              <a:gd name="T84" fmla="*/ 2147483647 w 2880"/>
              <a:gd name="T85" fmla="*/ 69306730 h 2329"/>
              <a:gd name="T86" fmla="*/ 2147483647 w 2880"/>
              <a:gd name="T87" fmla="*/ 160121859 h 2329"/>
              <a:gd name="T88" fmla="*/ 2125609277 w 2880"/>
              <a:gd name="T89" fmla="*/ 253326982 h 2329"/>
              <a:gd name="T90" fmla="*/ 2098663867 w 2880"/>
              <a:gd name="T91" fmla="*/ 344142111 h 23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0" h="2329">
                <a:moveTo>
                  <a:pt x="701" y="144"/>
                </a:moveTo>
                <a:cubicBezTo>
                  <a:pt x="556" y="156"/>
                  <a:pt x="619" y="154"/>
                  <a:pt x="528" y="182"/>
                </a:cubicBezTo>
                <a:cubicBezTo>
                  <a:pt x="486" y="210"/>
                  <a:pt x="448" y="236"/>
                  <a:pt x="403" y="259"/>
                </a:cubicBezTo>
                <a:cubicBezTo>
                  <a:pt x="361" y="323"/>
                  <a:pt x="413" y="255"/>
                  <a:pt x="345" y="307"/>
                </a:cubicBezTo>
                <a:cubicBezTo>
                  <a:pt x="259" y="373"/>
                  <a:pt x="332" y="343"/>
                  <a:pt x="269" y="365"/>
                </a:cubicBezTo>
                <a:cubicBezTo>
                  <a:pt x="226" y="406"/>
                  <a:pt x="196" y="458"/>
                  <a:pt x="153" y="499"/>
                </a:cubicBezTo>
                <a:cubicBezTo>
                  <a:pt x="142" y="547"/>
                  <a:pt x="128" y="595"/>
                  <a:pt x="115" y="643"/>
                </a:cubicBezTo>
                <a:cubicBezTo>
                  <a:pt x="103" y="734"/>
                  <a:pt x="86" y="905"/>
                  <a:pt x="38" y="979"/>
                </a:cubicBezTo>
                <a:cubicBezTo>
                  <a:pt x="32" y="998"/>
                  <a:pt x="25" y="1018"/>
                  <a:pt x="19" y="1037"/>
                </a:cubicBezTo>
                <a:cubicBezTo>
                  <a:pt x="16" y="1047"/>
                  <a:pt x="12" y="1056"/>
                  <a:pt x="9" y="1066"/>
                </a:cubicBezTo>
                <a:cubicBezTo>
                  <a:pt x="6" y="1075"/>
                  <a:pt x="0" y="1094"/>
                  <a:pt x="0" y="1094"/>
                </a:cubicBezTo>
                <a:cubicBezTo>
                  <a:pt x="3" y="1136"/>
                  <a:pt x="7" y="1177"/>
                  <a:pt x="9" y="1219"/>
                </a:cubicBezTo>
                <a:cubicBezTo>
                  <a:pt x="13" y="1296"/>
                  <a:pt x="13" y="1373"/>
                  <a:pt x="19" y="1450"/>
                </a:cubicBezTo>
                <a:cubicBezTo>
                  <a:pt x="22" y="1488"/>
                  <a:pt x="31" y="1519"/>
                  <a:pt x="57" y="1546"/>
                </a:cubicBezTo>
                <a:cubicBezTo>
                  <a:pt x="85" y="1624"/>
                  <a:pt x="118" y="1698"/>
                  <a:pt x="144" y="1776"/>
                </a:cubicBezTo>
                <a:cubicBezTo>
                  <a:pt x="156" y="1813"/>
                  <a:pt x="192" y="1882"/>
                  <a:pt x="192" y="1882"/>
                </a:cubicBezTo>
                <a:cubicBezTo>
                  <a:pt x="209" y="1956"/>
                  <a:pt x="270" y="2025"/>
                  <a:pt x="345" y="2045"/>
                </a:cubicBezTo>
                <a:cubicBezTo>
                  <a:pt x="383" y="2100"/>
                  <a:pt x="453" y="2116"/>
                  <a:pt x="518" y="2131"/>
                </a:cubicBezTo>
                <a:cubicBezTo>
                  <a:pt x="572" y="2166"/>
                  <a:pt x="639" y="2169"/>
                  <a:pt x="701" y="2179"/>
                </a:cubicBezTo>
                <a:cubicBezTo>
                  <a:pt x="806" y="2196"/>
                  <a:pt x="912" y="2213"/>
                  <a:pt x="1017" y="2227"/>
                </a:cubicBezTo>
                <a:cubicBezTo>
                  <a:pt x="1097" y="2255"/>
                  <a:pt x="1212" y="2266"/>
                  <a:pt x="1296" y="2275"/>
                </a:cubicBezTo>
                <a:cubicBezTo>
                  <a:pt x="1453" y="2329"/>
                  <a:pt x="1631" y="2283"/>
                  <a:pt x="1795" y="2266"/>
                </a:cubicBezTo>
                <a:cubicBezTo>
                  <a:pt x="1891" y="2233"/>
                  <a:pt x="1821" y="2240"/>
                  <a:pt x="1977" y="2227"/>
                </a:cubicBezTo>
                <a:cubicBezTo>
                  <a:pt x="2043" y="2215"/>
                  <a:pt x="2102" y="2197"/>
                  <a:pt x="2169" y="2189"/>
                </a:cubicBezTo>
                <a:cubicBezTo>
                  <a:pt x="2179" y="2186"/>
                  <a:pt x="2189" y="2184"/>
                  <a:pt x="2198" y="2179"/>
                </a:cubicBezTo>
                <a:cubicBezTo>
                  <a:pt x="2208" y="2174"/>
                  <a:pt x="2216" y="2165"/>
                  <a:pt x="2227" y="2160"/>
                </a:cubicBezTo>
                <a:cubicBezTo>
                  <a:pt x="2349" y="2107"/>
                  <a:pt x="2165" y="2205"/>
                  <a:pt x="2313" y="2131"/>
                </a:cubicBezTo>
                <a:cubicBezTo>
                  <a:pt x="2395" y="2090"/>
                  <a:pt x="2326" y="2110"/>
                  <a:pt x="2400" y="2093"/>
                </a:cubicBezTo>
                <a:cubicBezTo>
                  <a:pt x="2429" y="2074"/>
                  <a:pt x="2444" y="2055"/>
                  <a:pt x="2477" y="2045"/>
                </a:cubicBezTo>
                <a:cubicBezTo>
                  <a:pt x="2562" y="1980"/>
                  <a:pt x="2526" y="2004"/>
                  <a:pt x="2582" y="1968"/>
                </a:cubicBezTo>
                <a:cubicBezTo>
                  <a:pt x="2693" y="1798"/>
                  <a:pt x="2612" y="1568"/>
                  <a:pt x="2592" y="1373"/>
                </a:cubicBezTo>
                <a:cubicBezTo>
                  <a:pt x="2595" y="1309"/>
                  <a:pt x="2596" y="1245"/>
                  <a:pt x="2601" y="1181"/>
                </a:cubicBezTo>
                <a:cubicBezTo>
                  <a:pt x="2606" y="1115"/>
                  <a:pt x="2639" y="1046"/>
                  <a:pt x="2649" y="979"/>
                </a:cubicBezTo>
                <a:cubicBezTo>
                  <a:pt x="2658" y="827"/>
                  <a:pt x="2641" y="810"/>
                  <a:pt x="2717" y="710"/>
                </a:cubicBezTo>
                <a:cubicBezTo>
                  <a:pt x="2773" y="636"/>
                  <a:pt x="2730" y="669"/>
                  <a:pt x="2784" y="634"/>
                </a:cubicBezTo>
                <a:cubicBezTo>
                  <a:pt x="2787" y="630"/>
                  <a:pt x="2832" y="576"/>
                  <a:pt x="2832" y="576"/>
                </a:cubicBezTo>
                <a:cubicBezTo>
                  <a:pt x="2838" y="568"/>
                  <a:pt x="2836" y="556"/>
                  <a:pt x="2841" y="547"/>
                </a:cubicBezTo>
                <a:cubicBezTo>
                  <a:pt x="2852" y="529"/>
                  <a:pt x="2869" y="516"/>
                  <a:pt x="2880" y="499"/>
                </a:cubicBezTo>
                <a:cubicBezTo>
                  <a:pt x="2871" y="445"/>
                  <a:pt x="2858" y="403"/>
                  <a:pt x="2803" y="384"/>
                </a:cubicBezTo>
                <a:cubicBezTo>
                  <a:pt x="2737" y="318"/>
                  <a:pt x="2638" y="259"/>
                  <a:pt x="2563" y="202"/>
                </a:cubicBezTo>
                <a:cubicBezTo>
                  <a:pt x="2515" y="165"/>
                  <a:pt x="2489" y="120"/>
                  <a:pt x="2429" y="106"/>
                </a:cubicBezTo>
                <a:cubicBezTo>
                  <a:pt x="2381" y="58"/>
                  <a:pt x="2328" y="22"/>
                  <a:pt x="2265" y="0"/>
                </a:cubicBezTo>
                <a:cubicBezTo>
                  <a:pt x="1838" y="9"/>
                  <a:pt x="1450" y="23"/>
                  <a:pt x="1017" y="29"/>
                </a:cubicBezTo>
                <a:cubicBezTo>
                  <a:pt x="948" y="40"/>
                  <a:pt x="884" y="56"/>
                  <a:pt x="816" y="67"/>
                </a:cubicBezTo>
                <a:cubicBezTo>
                  <a:pt x="779" y="80"/>
                  <a:pt x="748" y="96"/>
                  <a:pt x="710" y="106"/>
                </a:cubicBezTo>
                <a:cubicBezTo>
                  <a:pt x="700" y="137"/>
                  <a:pt x="701" y="124"/>
                  <a:pt x="701" y="1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612021" y="2517346"/>
            <a:ext cx="506413" cy="444501"/>
            <a:chOff x="654" y="1608"/>
            <a:chExt cx="319" cy="28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84" y="184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54" y="1608"/>
              <a:ext cx="3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Comic Sans MS" pitchFamily="66" charset="0"/>
                </a:rPr>
                <a:t>+</a:t>
              </a:r>
              <a:r>
                <a:rPr lang="en-US" altLang="el-GR" sz="1600" b="1" i="1" dirty="0">
                  <a:latin typeface="Comic Sans MS" pitchFamily="66" charset="0"/>
                </a:rPr>
                <a:t>Q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1069220" y="1831547"/>
            <a:ext cx="1679575" cy="1046162"/>
            <a:chOff x="1717675" y="2031191"/>
            <a:chExt cx="1679575" cy="1046162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717675" y="2637616"/>
              <a:ext cx="731838" cy="439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49550" y="2031191"/>
              <a:ext cx="6477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449513" y="2378853"/>
              <a:ext cx="358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2820309" y="947308"/>
            <a:ext cx="762000" cy="841376"/>
            <a:chOff x="2245" y="677"/>
            <a:chExt cx="480" cy="530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2245" y="935"/>
              <a:ext cx="408" cy="2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7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613856"/>
                </p:ext>
              </p:extLst>
            </p:nvPr>
          </p:nvGraphicFramePr>
          <p:xfrm>
            <a:off x="2580" y="677"/>
            <a:ext cx="145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Εξίσωση" r:id="rId3" imgW="161857" imgH="209460" progId="Equation.3">
                    <p:embed/>
                  </p:oleObj>
                </mc:Choice>
                <mc:Fallback>
                  <p:oleObj name="Εξίσωση" r:id="rId3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0" y="677"/>
                          <a:ext cx="145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3104396" y="3423108"/>
            <a:ext cx="892175" cy="509588"/>
            <a:chOff x="2608" y="2382"/>
            <a:chExt cx="562" cy="321"/>
          </a:xfrm>
        </p:grpSpPr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2608" y="2523"/>
              <a:ext cx="453" cy="1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2084054"/>
                </p:ext>
              </p:extLst>
            </p:nvPr>
          </p:nvGraphicFramePr>
          <p:xfrm>
            <a:off x="3016" y="2382"/>
            <a:ext cx="15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Εξίσωση" r:id="rId5" imgW="161857" imgH="209460" progId="Equation.3">
                    <p:embed/>
                  </p:oleObj>
                </mc:Choice>
                <mc:Fallback>
                  <p:oleObj name="Εξίσωση" r:id="rId5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2382"/>
                          <a:ext cx="154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2780546" y="1166483"/>
            <a:ext cx="431800" cy="625476"/>
            <a:chOff x="2245" y="813"/>
            <a:chExt cx="272" cy="394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2245" y="1026"/>
              <a:ext cx="272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4664280"/>
                </p:ext>
              </p:extLst>
            </p:nvPr>
          </p:nvGraphicFramePr>
          <p:xfrm>
            <a:off x="2364" y="813"/>
            <a:ext cx="15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Εξίσωση" r:id="rId7" imgW="161857" imgH="209460" progId="Equation.3">
                    <p:embed/>
                  </p:oleObj>
                </mc:Choice>
                <mc:Fallback>
                  <p:oleObj name="Εξίσωση" r:id="rId7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4" y="813"/>
                          <a:ext cx="15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Ομάδα 37"/>
          <p:cNvGrpSpPr/>
          <p:nvPr/>
        </p:nvGrpSpPr>
        <p:grpSpPr>
          <a:xfrm>
            <a:off x="1050171" y="2941225"/>
            <a:ext cx="2004786" cy="690450"/>
            <a:chOff x="1698626" y="3140869"/>
            <a:chExt cx="2004786" cy="690450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2911249" y="3543981"/>
              <a:ext cx="792163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Line 71"/>
            <p:cNvSpPr>
              <a:spLocks noChangeShapeType="1"/>
            </p:cNvSpPr>
            <p:nvPr/>
          </p:nvSpPr>
          <p:spPr bwMode="auto">
            <a:xfrm>
              <a:off x="1698626" y="3140869"/>
              <a:ext cx="865188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Text Box 72"/>
            <p:cNvSpPr txBox="1">
              <a:spLocks noChangeArrowheads="1"/>
            </p:cNvSpPr>
            <p:nvPr/>
          </p:nvSpPr>
          <p:spPr bwMode="auto">
            <a:xfrm>
              <a:off x="2569368" y="3284538"/>
              <a:ext cx="3603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30" name="Group 74"/>
          <p:cNvGrpSpPr>
            <a:grpSpLocks/>
          </p:cNvGrpSpPr>
          <p:nvPr/>
        </p:nvGrpSpPr>
        <p:grpSpPr bwMode="auto">
          <a:xfrm>
            <a:off x="2500399" y="2994354"/>
            <a:ext cx="576262" cy="643861"/>
            <a:chOff x="1973" y="1979"/>
            <a:chExt cx="408" cy="453"/>
          </a:xfrm>
        </p:grpSpPr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H="1" flipV="1">
              <a:off x="2018" y="2296"/>
              <a:ext cx="363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32" name="Object 55"/>
            <p:cNvGraphicFramePr>
              <a:graphicFrameLocks noChangeAspect="1"/>
            </p:cNvGraphicFramePr>
            <p:nvPr/>
          </p:nvGraphicFramePr>
          <p:xfrm>
            <a:off x="1973" y="1979"/>
            <a:ext cx="187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name="Εξίσωση" r:id="rId9" imgW="161857" imgH="209460" progId="Equation.3">
                    <p:embed/>
                  </p:oleObj>
                </mc:Choice>
                <mc:Fallback>
                  <p:oleObj name="Εξίσωση" r:id="rId9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1979"/>
                          <a:ext cx="187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Ομάδα 40"/>
          <p:cNvGrpSpPr/>
          <p:nvPr/>
        </p:nvGrpSpPr>
        <p:grpSpPr>
          <a:xfrm>
            <a:off x="2410658" y="1450547"/>
            <a:ext cx="641579" cy="654566"/>
            <a:chOff x="3059113" y="1650191"/>
            <a:chExt cx="641579" cy="654566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3059113" y="1650191"/>
              <a:ext cx="504825" cy="380999"/>
              <a:chOff x="3059113" y="1650191"/>
              <a:chExt cx="504825" cy="380999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 flipH="1" flipV="1">
                <a:off x="3382963" y="1985153"/>
                <a:ext cx="46038" cy="460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059113" y="1650191"/>
                <a:ext cx="50482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dirty="0">
                    <a:latin typeface="Comic Sans MS" pitchFamily="66" charset="0"/>
                  </a:rPr>
                  <a:t>+</a:t>
                </a:r>
                <a:r>
                  <a:rPr lang="en-US" altLang="el-GR" sz="1600" b="1" i="1" dirty="0">
                    <a:latin typeface="Comic Sans MS" pitchFamily="66" charset="0"/>
                  </a:rPr>
                  <a:t>q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33272" y="1966203"/>
              <a:ext cx="367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5" name="Ομάδα 44"/>
          <p:cNvGrpSpPr/>
          <p:nvPr/>
        </p:nvGrpSpPr>
        <p:grpSpPr>
          <a:xfrm>
            <a:off x="2780546" y="3293121"/>
            <a:ext cx="580541" cy="665977"/>
            <a:chOff x="2780546" y="3293121"/>
            <a:chExt cx="580541" cy="665977"/>
          </a:xfrm>
        </p:grpSpPr>
        <p:sp>
          <p:nvSpPr>
            <p:cNvPr id="33" name="Oval 6"/>
            <p:cNvSpPr>
              <a:spLocks noChangeArrowheads="1"/>
            </p:cNvSpPr>
            <p:nvPr/>
          </p:nvSpPr>
          <p:spPr bwMode="auto">
            <a:xfrm flipV="1">
              <a:off x="3040148" y="3598527"/>
              <a:ext cx="73025" cy="793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grpSp>
          <p:nvGrpSpPr>
            <p:cNvPr id="42" name="Ομάδα 41"/>
            <p:cNvGrpSpPr/>
            <p:nvPr/>
          </p:nvGrpSpPr>
          <p:grpSpPr>
            <a:xfrm>
              <a:off x="2780546" y="3293121"/>
              <a:ext cx="580541" cy="665977"/>
              <a:chOff x="3430231" y="3074017"/>
              <a:chExt cx="580541" cy="665977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430231" y="3401440"/>
                <a:ext cx="5762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dirty="0">
                    <a:latin typeface="Comic Sans MS" pitchFamily="66" charset="0"/>
                  </a:rPr>
                  <a:t>-</a:t>
                </a:r>
                <a:r>
                  <a:rPr lang="en-US" altLang="el-GR" sz="1600" b="1" i="1" dirty="0">
                    <a:latin typeface="Comic Sans MS" pitchFamily="66" charset="0"/>
                  </a:rPr>
                  <a:t>q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43352" y="3074017"/>
                <a:ext cx="3674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Β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6016" y="2047447"/>
                <a:ext cx="3888666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την ίδια φορά.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047447"/>
                <a:ext cx="3888666" cy="506421"/>
              </a:xfrm>
              <a:prstGeom prst="rect">
                <a:avLst/>
              </a:prstGeom>
              <a:blipFill rotWithShape="1">
                <a:blip r:embed="rId13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39208" y="3789821"/>
                <a:ext cx="3888666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αντίθετη φορά.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08" y="3789821"/>
                <a:ext cx="3888666" cy="506421"/>
              </a:xfrm>
              <a:prstGeom prst="rect">
                <a:avLst/>
              </a:prstGeom>
              <a:blipFill rotWithShape="1">
                <a:blip r:embed="rId16"/>
                <a:stretch>
                  <a:fillRect r="-1724" b="-16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1050171" y="4365104"/>
            <a:ext cx="72720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Παρατηρούμε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ότι η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ένταση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σε σημείο του πεδίου που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δημιουργείται από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θετικό</a:t>
            </a:r>
            <a:r>
              <a:rPr lang="el-GR" altLang="el-G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σημειακό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φορτίο-πηγή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έχει κατεύθυνση που</a:t>
            </a: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«απομακρύνεται»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από</a:t>
            </a:r>
            <a:r>
              <a:rPr lang="el-GR" altLang="el-GR" sz="2000" b="1" dirty="0">
                <a:latin typeface="Comic Sans MS" pitchFamily="66" charset="0"/>
              </a:rPr>
              <a:t> το </a:t>
            </a:r>
            <a:r>
              <a:rPr lang="el-GR" altLang="el-GR" sz="2000" b="1" dirty="0" smtClean="0">
                <a:latin typeface="Comic Sans MS" pitchFamily="66" charset="0"/>
              </a:rPr>
              <a:t>φορτίο-πηγή, όποιο πρόσημο κι αν έχει το φορτίο-υπόθεμα.</a:t>
            </a:r>
            <a:endParaRPr lang="el-GR" altLang="el-GR" sz="20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4128" y="943119"/>
                <a:ext cx="1689052" cy="10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𝜠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943119"/>
                <a:ext cx="1689052" cy="1083245"/>
              </a:xfrm>
              <a:prstGeom prst="rect">
                <a:avLst/>
              </a:prstGeom>
              <a:blipFill rotWithShape="1">
                <a:blip r:embed="rId17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39015" y="2594657"/>
                <a:ext cx="1689052" cy="10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𝜠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15" y="2594657"/>
                <a:ext cx="1689052" cy="1083245"/>
              </a:xfrm>
              <a:prstGeom prst="rect">
                <a:avLst/>
              </a:prstGeom>
              <a:blipFill rotWithShape="1">
                <a:blip r:embed="rId1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885137" y="156870"/>
            <a:ext cx="56790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Εύρεση της φοράς της Έντασης</a:t>
            </a:r>
          </a:p>
        </p:txBody>
      </p:sp>
    </p:spTree>
    <p:extLst>
      <p:ext uri="{BB962C8B-B14F-4D97-AF65-F5344CB8AC3E}">
        <p14:creationId xmlns:p14="http://schemas.microsoft.com/office/powerpoint/2010/main" val="3848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50" grpId="0"/>
      <p:bldP spid="51" grpId="0"/>
      <p:bldP spid="9" grpId="0"/>
      <p:bldP spid="47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61660" y="630001"/>
            <a:ext cx="3831778" cy="2952328"/>
          </a:xfrm>
          <a:custGeom>
            <a:avLst/>
            <a:gdLst>
              <a:gd name="T0" fmla="*/ 2098663867 w 2880"/>
              <a:gd name="T1" fmla="*/ 344142111 h 2329"/>
              <a:gd name="T2" fmla="*/ 1580735118 w 2880"/>
              <a:gd name="T3" fmla="*/ 434957240 h 2329"/>
              <a:gd name="T4" fmla="*/ 1206508303 w 2880"/>
              <a:gd name="T5" fmla="*/ 618977491 h 2329"/>
              <a:gd name="T6" fmla="*/ 1032865871 w 2880"/>
              <a:gd name="T7" fmla="*/ 733691013 h 2329"/>
              <a:gd name="T8" fmla="*/ 805336078 w 2880"/>
              <a:gd name="T9" fmla="*/ 872302927 h 2329"/>
              <a:gd name="T10" fmla="*/ 458052943 w 2880"/>
              <a:gd name="T11" fmla="*/ 1192546645 h 2329"/>
              <a:gd name="T12" fmla="*/ 344288047 w 2880"/>
              <a:gd name="T13" fmla="*/ 1536687210 h 2329"/>
              <a:gd name="T14" fmla="*/ 113764896 w 2880"/>
              <a:gd name="T15" fmla="*/ 2147483647 h 2329"/>
              <a:gd name="T16" fmla="*/ 56882448 w 2880"/>
              <a:gd name="T17" fmla="*/ 2147483647 h 2329"/>
              <a:gd name="T18" fmla="*/ 26943680 w 2880"/>
              <a:gd name="T19" fmla="*/ 2147483647 h 2329"/>
              <a:gd name="T20" fmla="*/ 0 w 2880"/>
              <a:gd name="T21" fmla="*/ 2147483647 h 2329"/>
              <a:gd name="T22" fmla="*/ 26943680 w 2880"/>
              <a:gd name="T23" fmla="*/ 2147483647 h 2329"/>
              <a:gd name="T24" fmla="*/ 56882448 w 2880"/>
              <a:gd name="T25" fmla="*/ 2147483647 h 2329"/>
              <a:gd name="T26" fmla="*/ 170647345 w 2880"/>
              <a:gd name="T27" fmla="*/ 2147483647 h 2329"/>
              <a:gd name="T28" fmla="*/ 431109263 w 2880"/>
              <a:gd name="T29" fmla="*/ 2147483647 h 2329"/>
              <a:gd name="T30" fmla="*/ 574812927 w 2880"/>
              <a:gd name="T31" fmla="*/ 2147483647 h 2329"/>
              <a:gd name="T32" fmla="*/ 1032865871 w 2880"/>
              <a:gd name="T33" fmla="*/ 2147483647 h 2329"/>
              <a:gd name="T34" fmla="*/ 1550796350 w 2880"/>
              <a:gd name="T35" fmla="*/ 2147483647 h 2329"/>
              <a:gd name="T36" fmla="*/ 2098663867 w 2880"/>
              <a:gd name="T37" fmla="*/ 2147483647 h 2329"/>
              <a:gd name="T38" fmla="*/ 2147483647 w 2880"/>
              <a:gd name="T39" fmla="*/ 2147483647 h 2329"/>
              <a:gd name="T40" fmla="*/ 2147483647 w 2880"/>
              <a:gd name="T41" fmla="*/ 2147483647 h 2329"/>
              <a:gd name="T42" fmla="*/ 2147483647 w 2880"/>
              <a:gd name="T43" fmla="*/ 2147483647 h 2329"/>
              <a:gd name="T44" fmla="*/ 2147483647 w 2880"/>
              <a:gd name="T45" fmla="*/ 2147483647 h 2329"/>
              <a:gd name="T46" fmla="*/ 2147483647 w 2880"/>
              <a:gd name="T47" fmla="*/ 2147483647 h 2329"/>
              <a:gd name="T48" fmla="*/ 2147483647 w 2880"/>
              <a:gd name="T49" fmla="*/ 2147483647 h 2329"/>
              <a:gd name="T50" fmla="*/ 2147483647 w 2880"/>
              <a:gd name="T51" fmla="*/ 2147483647 h 2329"/>
              <a:gd name="T52" fmla="*/ 2147483647 w 2880"/>
              <a:gd name="T53" fmla="*/ 2147483647 h 2329"/>
              <a:gd name="T54" fmla="*/ 2147483647 w 2880"/>
              <a:gd name="T55" fmla="*/ 2147483647 h 2329"/>
              <a:gd name="T56" fmla="*/ 2147483647 w 2880"/>
              <a:gd name="T57" fmla="*/ 2147483647 h 2329"/>
              <a:gd name="T58" fmla="*/ 2147483647 w 2880"/>
              <a:gd name="T59" fmla="*/ 2147483647 h 2329"/>
              <a:gd name="T60" fmla="*/ 2147483647 w 2880"/>
              <a:gd name="T61" fmla="*/ 2147483647 h 2329"/>
              <a:gd name="T62" fmla="*/ 2147483647 w 2880"/>
              <a:gd name="T63" fmla="*/ 2147483647 h 2329"/>
              <a:gd name="T64" fmla="*/ 2147483647 w 2880"/>
              <a:gd name="T65" fmla="*/ 2147483647 h 2329"/>
              <a:gd name="T66" fmla="*/ 2147483647 w 2880"/>
              <a:gd name="T67" fmla="*/ 1696809069 h 2329"/>
              <a:gd name="T68" fmla="*/ 2147483647 w 2880"/>
              <a:gd name="T69" fmla="*/ 1515178811 h 2329"/>
              <a:gd name="T70" fmla="*/ 2147483647 w 2880"/>
              <a:gd name="T71" fmla="*/ 1376565351 h 2329"/>
              <a:gd name="T72" fmla="*/ 2147483647 w 2880"/>
              <a:gd name="T73" fmla="*/ 1307260167 h 2329"/>
              <a:gd name="T74" fmla="*/ 2147483647 w 2880"/>
              <a:gd name="T75" fmla="*/ 1192546645 h 2329"/>
              <a:gd name="T76" fmla="*/ 2147483647 w 2880"/>
              <a:gd name="T77" fmla="*/ 917711265 h 2329"/>
              <a:gd name="T78" fmla="*/ 2147483647 w 2880"/>
              <a:gd name="T79" fmla="*/ 482754025 h 2329"/>
              <a:gd name="T80" fmla="*/ 2147483647 w 2880"/>
              <a:gd name="T81" fmla="*/ 253326982 h 2329"/>
              <a:gd name="T82" fmla="*/ 2147483647 w 2880"/>
              <a:gd name="T83" fmla="*/ 0 h 2329"/>
              <a:gd name="T84" fmla="*/ 2147483647 w 2880"/>
              <a:gd name="T85" fmla="*/ 69306730 h 2329"/>
              <a:gd name="T86" fmla="*/ 2147483647 w 2880"/>
              <a:gd name="T87" fmla="*/ 160121859 h 2329"/>
              <a:gd name="T88" fmla="*/ 2125609277 w 2880"/>
              <a:gd name="T89" fmla="*/ 253326982 h 2329"/>
              <a:gd name="T90" fmla="*/ 2098663867 w 2880"/>
              <a:gd name="T91" fmla="*/ 344142111 h 23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0" h="2329">
                <a:moveTo>
                  <a:pt x="701" y="144"/>
                </a:moveTo>
                <a:cubicBezTo>
                  <a:pt x="556" y="156"/>
                  <a:pt x="619" y="154"/>
                  <a:pt x="528" y="182"/>
                </a:cubicBezTo>
                <a:cubicBezTo>
                  <a:pt x="486" y="210"/>
                  <a:pt x="448" y="236"/>
                  <a:pt x="403" y="259"/>
                </a:cubicBezTo>
                <a:cubicBezTo>
                  <a:pt x="361" y="323"/>
                  <a:pt x="413" y="255"/>
                  <a:pt x="345" y="307"/>
                </a:cubicBezTo>
                <a:cubicBezTo>
                  <a:pt x="259" y="373"/>
                  <a:pt x="332" y="343"/>
                  <a:pt x="269" y="365"/>
                </a:cubicBezTo>
                <a:cubicBezTo>
                  <a:pt x="226" y="406"/>
                  <a:pt x="196" y="458"/>
                  <a:pt x="153" y="499"/>
                </a:cubicBezTo>
                <a:cubicBezTo>
                  <a:pt x="142" y="547"/>
                  <a:pt x="128" y="595"/>
                  <a:pt x="115" y="643"/>
                </a:cubicBezTo>
                <a:cubicBezTo>
                  <a:pt x="103" y="734"/>
                  <a:pt x="86" y="905"/>
                  <a:pt x="38" y="979"/>
                </a:cubicBezTo>
                <a:cubicBezTo>
                  <a:pt x="32" y="998"/>
                  <a:pt x="25" y="1018"/>
                  <a:pt x="19" y="1037"/>
                </a:cubicBezTo>
                <a:cubicBezTo>
                  <a:pt x="16" y="1047"/>
                  <a:pt x="12" y="1056"/>
                  <a:pt x="9" y="1066"/>
                </a:cubicBezTo>
                <a:cubicBezTo>
                  <a:pt x="6" y="1075"/>
                  <a:pt x="0" y="1094"/>
                  <a:pt x="0" y="1094"/>
                </a:cubicBezTo>
                <a:cubicBezTo>
                  <a:pt x="3" y="1136"/>
                  <a:pt x="7" y="1177"/>
                  <a:pt x="9" y="1219"/>
                </a:cubicBezTo>
                <a:cubicBezTo>
                  <a:pt x="13" y="1296"/>
                  <a:pt x="13" y="1373"/>
                  <a:pt x="19" y="1450"/>
                </a:cubicBezTo>
                <a:cubicBezTo>
                  <a:pt x="22" y="1488"/>
                  <a:pt x="31" y="1519"/>
                  <a:pt x="57" y="1546"/>
                </a:cubicBezTo>
                <a:cubicBezTo>
                  <a:pt x="85" y="1624"/>
                  <a:pt x="118" y="1698"/>
                  <a:pt x="144" y="1776"/>
                </a:cubicBezTo>
                <a:cubicBezTo>
                  <a:pt x="156" y="1813"/>
                  <a:pt x="192" y="1882"/>
                  <a:pt x="192" y="1882"/>
                </a:cubicBezTo>
                <a:cubicBezTo>
                  <a:pt x="209" y="1956"/>
                  <a:pt x="270" y="2025"/>
                  <a:pt x="345" y="2045"/>
                </a:cubicBezTo>
                <a:cubicBezTo>
                  <a:pt x="383" y="2100"/>
                  <a:pt x="453" y="2116"/>
                  <a:pt x="518" y="2131"/>
                </a:cubicBezTo>
                <a:cubicBezTo>
                  <a:pt x="572" y="2166"/>
                  <a:pt x="639" y="2169"/>
                  <a:pt x="701" y="2179"/>
                </a:cubicBezTo>
                <a:cubicBezTo>
                  <a:pt x="806" y="2196"/>
                  <a:pt x="912" y="2213"/>
                  <a:pt x="1017" y="2227"/>
                </a:cubicBezTo>
                <a:cubicBezTo>
                  <a:pt x="1097" y="2255"/>
                  <a:pt x="1212" y="2266"/>
                  <a:pt x="1296" y="2275"/>
                </a:cubicBezTo>
                <a:cubicBezTo>
                  <a:pt x="1453" y="2329"/>
                  <a:pt x="1631" y="2283"/>
                  <a:pt x="1795" y="2266"/>
                </a:cubicBezTo>
                <a:cubicBezTo>
                  <a:pt x="1891" y="2233"/>
                  <a:pt x="1821" y="2240"/>
                  <a:pt x="1977" y="2227"/>
                </a:cubicBezTo>
                <a:cubicBezTo>
                  <a:pt x="2043" y="2215"/>
                  <a:pt x="2102" y="2197"/>
                  <a:pt x="2169" y="2189"/>
                </a:cubicBezTo>
                <a:cubicBezTo>
                  <a:pt x="2179" y="2186"/>
                  <a:pt x="2189" y="2184"/>
                  <a:pt x="2198" y="2179"/>
                </a:cubicBezTo>
                <a:cubicBezTo>
                  <a:pt x="2208" y="2174"/>
                  <a:pt x="2216" y="2165"/>
                  <a:pt x="2227" y="2160"/>
                </a:cubicBezTo>
                <a:cubicBezTo>
                  <a:pt x="2349" y="2107"/>
                  <a:pt x="2165" y="2205"/>
                  <a:pt x="2313" y="2131"/>
                </a:cubicBezTo>
                <a:cubicBezTo>
                  <a:pt x="2395" y="2090"/>
                  <a:pt x="2326" y="2110"/>
                  <a:pt x="2400" y="2093"/>
                </a:cubicBezTo>
                <a:cubicBezTo>
                  <a:pt x="2429" y="2074"/>
                  <a:pt x="2444" y="2055"/>
                  <a:pt x="2477" y="2045"/>
                </a:cubicBezTo>
                <a:cubicBezTo>
                  <a:pt x="2562" y="1980"/>
                  <a:pt x="2526" y="2004"/>
                  <a:pt x="2582" y="1968"/>
                </a:cubicBezTo>
                <a:cubicBezTo>
                  <a:pt x="2693" y="1798"/>
                  <a:pt x="2612" y="1568"/>
                  <a:pt x="2592" y="1373"/>
                </a:cubicBezTo>
                <a:cubicBezTo>
                  <a:pt x="2595" y="1309"/>
                  <a:pt x="2596" y="1245"/>
                  <a:pt x="2601" y="1181"/>
                </a:cubicBezTo>
                <a:cubicBezTo>
                  <a:pt x="2606" y="1115"/>
                  <a:pt x="2639" y="1046"/>
                  <a:pt x="2649" y="979"/>
                </a:cubicBezTo>
                <a:cubicBezTo>
                  <a:pt x="2658" y="827"/>
                  <a:pt x="2641" y="810"/>
                  <a:pt x="2717" y="710"/>
                </a:cubicBezTo>
                <a:cubicBezTo>
                  <a:pt x="2773" y="636"/>
                  <a:pt x="2730" y="669"/>
                  <a:pt x="2784" y="634"/>
                </a:cubicBezTo>
                <a:cubicBezTo>
                  <a:pt x="2787" y="630"/>
                  <a:pt x="2832" y="576"/>
                  <a:pt x="2832" y="576"/>
                </a:cubicBezTo>
                <a:cubicBezTo>
                  <a:pt x="2838" y="568"/>
                  <a:pt x="2836" y="556"/>
                  <a:pt x="2841" y="547"/>
                </a:cubicBezTo>
                <a:cubicBezTo>
                  <a:pt x="2852" y="529"/>
                  <a:pt x="2869" y="516"/>
                  <a:pt x="2880" y="499"/>
                </a:cubicBezTo>
                <a:cubicBezTo>
                  <a:pt x="2871" y="445"/>
                  <a:pt x="2858" y="403"/>
                  <a:pt x="2803" y="384"/>
                </a:cubicBezTo>
                <a:cubicBezTo>
                  <a:pt x="2737" y="318"/>
                  <a:pt x="2638" y="259"/>
                  <a:pt x="2563" y="202"/>
                </a:cubicBezTo>
                <a:cubicBezTo>
                  <a:pt x="2515" y="165"/>
                  <a:pt x="2489" y="120"/>
                  <a:pt x="2429" y="106"/>
                </a:cubicBezTo>
                <a:cubicBezTo>
                  <a:pt x="2381" y="58"/>
                  <a:pt x="2328" y="22"/>
                  <a:pt x="2265" y="0"/>
                </a:cubicBezTo>
                <a:cubicBezTo>
                  <a:pt x="1838" y="9"/>
                  <a:pt x="1450" y="23"/>
                  <a:pt x="1017" y="29"/>
                </a:cubicBezTo>
                <a:cubicBezTo>
                  <a:pt x="948" y="40"/>
                  <a:pt x="884" y="56"/>
                  <a:pt x="816" y="67"/>
                </a:cubicBezTo>
                <a:cubicBezTo>
                  <a:pt x="779" y="80"/>
                  <a:pt x="748" y="96"/>
                  <a:pt x="710" y="106"/>
                </a:cubicBezTo>
                <a:cubicBezTo>
                  <a:pt x="700" y="137"/>
                  <a:pt x="701" y="124"/>
                  <a:pt x="701" y="1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729737" y="1937096"/>
            <a:ext cx="506413" cy="444501"/>
            <a:chOff x="654" y="1608"/>
            <a:chExt cx="319" cy="28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84" y="184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54" y="1608"/>
              <a:ext cx="3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l-GR" altLang="el-GR" sz="1600" b="1" dirty="0" smtClean="0">
                  <a:latin typeface="Comic Sans MS" pitchFamily="66" charset="0"/>
                </a:rPr>
                <a:t>-</a:t>
              </a:r>
              <a:r>
                <a:rPr lang="en-US" altLang="el-GR" sz="1600" b="1" i="1" dirty="0" smtClean="0">
                  <a:latin typeface="Comic Sans MS" pitchFamily="66" charset="0"/>
                </a:rPr>
                <a:t>Q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1186936" y="1251297"/>
            <a:ext cx="1679575" cy="1046162"/>
            <a:chOff x="1717675" y="2031191"/>
            <a:chExt cx="1679575" cy="1046162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717675" y="2637616"/>
              <a:ext cx="731838" cy="439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49550" y="2031191"/>
              <a:ext cx="6477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449513" y="2378853"/>
              <a:ext cx="358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2121399" y="1175080"/>
            <a:ext cx="747713" cy="490539"/>
            <a:chOff x="2159" y="914"/>
            <a:chExt cx="471" cy="309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2222" y="951"/>
              <a:ext cx="408" cy="2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7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518354"/>
                </p:ext>
              </p:extLst>
            </p:nvPr>
          </p:nvGraphicFramePr>
          <p:xfrm>
            <a:off x="2159" y="914"/>
            <a:ext cx="145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" name="Εξίσωση" r:id="rId3" imgW="161857" imgH="209460" progId="Equation.3">
                    <p:embed/>
                  </p:oleObj>
                </mc:Choice>
                <mc:Fallback>
                  <p:oleObj name="Εξίσωση" r:id="rId3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" y="914"/>
                          <a:ext cx="145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2362850" y="2310645"/>
            <a:ext cx="760413" cy="727076"/>
            <a:chOff x="2582" y="2245"/>
            <a:chExt cx="479" cy="458"/>
          </a:xfrm>
        </p:grpSpPr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2608" y="2523"/>
              <a:ext cx="453" cy="1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9017862"/>
                </p:ext>
              </p:extLst>
            </p:nvPr>
          </p:nvGraphicFramePr>
          <p:xfrm>
            <a:off x="2582" y="2245"/>
            <a:ext cx="15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5" name="Εξίσωση" r:id="rId5" imgW="161857" imgH="209460" progId="Equation.3">
                    <p:embed/>
                  </p:oleObj>
                </mc:Choice>
                <mc:Fallback>
                  <p:oleObj name="Εξίσωση" r:id="rId5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" y="2245"/>
                          <a:ext cx="154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2404472" y="1016311"/>
            <a:ext cx="484188" cy="492126"/>
            <a:chOff x="2212" y="897"/>
            <a:chExt cx="305" cy="310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2245" y="1026"/>
              <a:ext cx="272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813053"/>
                </p:ext>
              </p:extLst>
            </p:nvPr>
          </p:nvGraphicFramePr>
          <p:xfrm>
            <a:off x="2212" y="897"/>
            <a:ext cx="15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Εξίσωση" r:id="rId7" imgW="161857" imgH="209460" progId="Equation.3">
                    <p:embed/>
                  </p:oleObj>
                </mc:Choice>
                <mc:Fallback>
                  <p:oleObj name="Εξίσωση" r:id="rId7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" y="897"/>
                          <a:ext cx="15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Ομάδα 37"/>
          <p:cNvGrpSpPr/>
          <p:nvPr/>
        </p:nvGrpSpPr>
        <p:grpSpPr>
          <a:xfrm>
            <a:off x="1167887" y="2360975"/>
            <a:ext cx="2004786" cy="690450"/>
            <a:chOff x="1698626" y="3140869"/>
            <a:chExt cx="2004786" cy="690450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2911249" y="3543981"/>
              <a:ext cx="792163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Line 71"/>
            <p:cNvSpPr>
              <a:spLocks noChangeShapeType="1"/>
            </p:cNvSpPr>
            <p:nvPr/>
          </p:nvSpPr>
          <p:spPr bwMode="auto">
            <a:xfrm>
              <a:off x="1698626" y="3140869"/>
              <a:ext cx="865188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Text Box 72"/>
            <p:cNvSpPr txBox="1">
              <a:spLocks noChangeArrowheads="1"/>
            </p:cNvSpPr>
            <p:nvPr/>
          </p:nvSpPr>
          <p:spPr bwMode="auto">
            <a:xfrm>
              <a:off x="2569368" y="3284538"/>
              <a:ext cx="3603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30" name="Group 74"/>
          <p:cNvGrpSpPr>
            <a:grpSpLocks/>
          </p:cNvGrpSpPr>
          <p:nvPr/>
        </p:nvGrpSpPr>
        <p:grpSpPr bwMode="auto">
          <a:xfrm>
            <a:off x="3177806" y="2708399"/>
            <a:ext cx="631346" cy="547210"/>
            <a:chOff x="2018" y="2047"/>
            <a:chExt cx="447" cy="385"/>
          </a:xfrm>
        </p:grpSpPr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H="1" flipV="1">
              <a:off x="2018" y="2296"/>
              <a:ext cx="363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32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609605"/>
                </p:ext>
              </p:extLst>
            </p:nvPr>
          </p:nvGraphicFramePr>
          <p:xfrm>
            <a:off x="2288" y="2047"/>
            <a:ext cx="177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Εξίσωση" r:id="rId9" imgW="161857" imgH="209460" progId="Equation.3">
                    <p:embed/>
                  </p:oleObj>
                </mc:Choice>
                <mc:Fallback>
                  <p:oleObj name="Εξίσωση" r:id="rId9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8" y="2047"/>
                          <a:ext cx="177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Ομάδα 40"/>
          <p:cNvGrpSpPr/>
          <p:nvPr/>
        </p:nvGrpSpPr>
        <p:grpSpPr>
          <a:xfrm>
            <a:off x="2528374" y="870297"/>
            <a:ext cx="641579" cy="654566"/>
            <a:chOff x="3059113" y="1650191"/>
            <a:chExt cx="641579" cy="654566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3059113" y="1650191"/>
              <a:ext cx="504825" cy="380999"/>
              <a:chOff x="3059113" y="1650191"/>
              <a:chExt cx="504825" cy="380999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 flipH="1" flipV="1">
                <a:off x="3382963" y="1985153"/>
                <a:ext cx="46038" cy="460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059113" y="1650191"/>
                <a:ext cx="50482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dirty="0">
                    <a:latin typeface="Comic Sans MS" pitchFamily="66" charset="0"/>
                  </a:rPr>
                  <a:t>+</a:t>
                </a:r>
                <a:r>
                  <a:rPr lang="en-US" altLang="el-GR" sz="1600" b="1" i="1" dirty="0">
                    <a:latin typeface="Comic Sans MS" pitchFamily="66" charset="0"/>
                  </a:rPr>
                  <a:t>q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33272" y="1966203"/>
              <a:ext cx="367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5" name="Ομάδα 44"/>
          <p:cNvGrpSpPr/>
          <p:nvPr/>
        </p:nvGrpSpPr>
        <p:grpSpPr>
          <a:xfrm>
            <a:off x="2847462" y="2699167"/>
            <a:ext cx="580541" cy="665977"/>
            <a:chOff x="2780546" y="3293121"/>
            <a:chExt cx="580541" cy="665977"/>
          </a:xfrm>
        </p:grpSpPr>
        <p:sp>
          <p:nvSpPr>
            <p:cNvPr id="33" name="Oval 6"/>
            <p:cNvSpPr>
              <a:spLocks noChangeArrowheads="1"/>
            </p:cNvSpPr>
            <p:nvPr/>
          </p:nvSpPr>
          <p:spPr bwMode="auto">
            <a:xfrm flipV="1">
              <a:off x="3040148" y="3598527"/>
              <a:ext cx="73025" cy="793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grpSp>
          <p:nvGrpSpPr>
            <p:cNvPr id="42" name="Ομάδα 41"/>
            <p:cNvGrpSpPr/>
            <p:nvPr/>
          </p:nvGrpSpPr>
          <p:grpSpPr>
            <a:xfrm>
              <a:off x="2780546" y="3293121"/>
              <a:ext cx="580541" cy="665977"/>
              <a:chOff x="3430231" y="3074017"/>
              <a:chExt cx="580541" cy="665977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430231" y="3401440"/>
                <a:ext cx="5762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dirty="0">
                    <a:latin typeface="Comic Sans MS" pitchFamily="66" charset="0"/>
                  </a:rPr>
                  <a:t>-</a:t>
                </a:r>
                <a:r>
                  <a:rPr lang="en-US" altLang="el-GR" sz="1600" b="1" i="1" dirty="0">
                    <a:latin typeface="Comic Sans MS" pitchFamily="66" charset="0"/>
                  </a:rPr>
                  <a:t>q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43352" y="3074017"/>
                <a:ext cx="3674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Β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6016" y="1672788"/>
                <a:ext cx="3888666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την ίδια φορά.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672788"/>
                <a:ext cx="3888666" cy="506421"/>
              </a:xfrm>
              <a:prstGeom prst="rect">
                <a:avLst/>
              </a:prstGeom>
              <a:blipFill rotWithShape="1">
                <a:blip r:embed="rId13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39208" y="3451974"/>
                <a:ext cx="3888666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/>
                  <a:t>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αντίθετη φορά.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08" y="3451974"/>
                <a:ext cx="3888666" cy="506421"/>
              </a:xfrm>
              <a:prstGeom prst="rect">
                <a:avLst/>
              </a:prstGeom>
              <a:blipFill rotWithShape="1">
                <a:blip r:embed="rId16"/>
                <a:stretch>
                  <a:fillRect r="-1724" b="-16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1139687" y="4176283"/>
            <a:ext cx="74881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Παρατηρούμε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ότι η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ένταση σε σημείο του πεδίου που δημιουργείται από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αρνητικό</a:t>
            </a:r>
            <a:r>
              <a:rPr lang="el-GR" altLang="el-G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σημειακό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φορτίο-πηγή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έχει κατεύθυνση που</a:t>
            </a: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«πλησιάζει»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προς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 smtClean="0">
                <a:latin typeface="Comic Sans MS" pitchFamily="66" charset="0"/>
              </a:rPr>
              <a:t>φορτίο-πηγή, όποιο πρόσημο κι αν έχει το φορτίο-υπόθεμα.</a:t>
            </a:r>
            <a:endParaRPr lang="el-GR" altLang="el-GR" sz="20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39015" y="527104"/>
                <a:ext cx="1689052" cy="10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𝜠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15" y="527104"/>
                <a:ext cx="1689052" cy="1083245"/>
              </a:xfrm>
              <a:prstGeom prst="rect">
                <a:avLst/>
              </a:prstGeom>
              <a:blipFill rotWithShape="1">
                <a:blip r:embed="rId17"/>
                <a:stretch>
                  <a:fillRect b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50577" y="2266672"/>
                <a:ext cx="1689052" cy="10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𝜠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577" y="2266672"/>
                <a:ext cx="1689052" cy="1083245"/>
              </a:xfrm>
              <a:prstGeom prst="rect">
                <a:avLst/>
              </a:prstGeom>
              <a:blipFill rotWithShape="1">
                <a:blip r:embed="rId18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3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50" grpId="0"/>
      <p:bldP spid="51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35783" y="1213132"/>
            <a:ext cx="3831778" cy="2952328"/>
          </a:xfrm>
          <a:custGeom>
            <a:avLst/>
            <a:gdLst>
              <a:gd name="T0" fmla="*/ 2098663867 w 2880"/>
              <a:gd name="T1" fmla="*/ 344142111 h 2329"/>
              <a:gd name="T2" fmla="*/ 1580735118 w 2880"/>
              <a:gd name="T3" fmla="*/ 434957240 h 2329"/>
              <a:gd name="T4" fmla="*/ 1206508303 w 2880"/>
              <a:gd name="T5" fmla="*/ 618977491 h 2329"/>
              <a:gd name="T6" fmla="*/ 1032865871 w 2880"/>
              <a:gd name="T7" fmla="*/ 733691013 h 2329"/>
              <a:gd name="T8" fmla="*/ 805336078 w 2880"/>
              <a:gd name="T9" fmla="*/ 872302927 h 2329"/>
              <a:gd name="T10" fmla="*/ 458052943 w 2880"/>
              <a:gd name="T11" fmla="*/ 1192546645 h 2329"/>
              <a:gd name="T12" fmla="*/ 344288047 w 2880"/>
              <a:gd name="T13" fmla="*/ 1536687210 h 2329"/>
              <a:gd name="T14" fmla="*/ 113764896 w 2880"/>
              <a:gd name="T15" fmla="*/ 2147483647 h 2329"/>
              <a:gd name="T16" fmla="*/ 56882448 w 2880"/>
              <a:gd name="T17" fmla="*/ 2147483647 h 2329"/>
              <a:gd name="T18" fmla="*/ 26943680 w 2880"/>
              <a:gd name="T19" fmla="*/ 2147483647 h 2329"/>
              <a:gd name="T20" fmla="*/ 0 w 2880"/>
              <a:gd name="T21" fmla="*/ 2147483647 h 2329"/>
              <a:gd name="T22" fmla="*/ 26943680 w 2880"/>
              <a:gd name="T23" fmla="*/ 2147483647 h 2329"/>
              <a:gd name="T24" fmla="*/ 56882448 w 2880"/>
              <a:gd name="T25" fmla="*/ 2147483647 h 2329"/>
              <a:gd name="T26" fmla="*/ 170647345 w 2880"/>
              <a:gd name="T27" fmla="*/ 2147483647 h 2329"/>
              <a:gd name="T28" fmla="*/ 431109263 w 2880"/>
              <a:gd name="T29" fmla="*/ 2147483647 h 2329"/>
              <a:gd name="T30" fmla="*/ 574812927 w 2880"/>
              <a:gd name="T31" fmla="*/ 2147483647 h 2329"/>
              <a:gd name="T32" fmla="*/ 1032865871 w 2880"/>
              <a:gd name="T33" fmla="*/ 2147483647 h 2329"/>
              <a:gd name="T34" fmla="*/ 1550796350 w 2880"/>
              <a:gd name="T35" fmla="*/ 2147483647 h 2329"/>
              <a:gd name="T36" fmla="*/ 2098663867 w 2880"/>
              <a:gd name="T37" fmla="*/ 2147483647 h 2329"/>
              <a:gd name="T38" fmla="*/ 2147483647 w 2880"/>
              <a:gd name="T39" fmla="*/ 2147483647 h 2329"/>
              <a:gd name="T40" fmla="*/ 2147483647 w 2880"/>
              <a:gd name="T41" fmla="*/ 2147483647 h 2329"/>
              <a:gd name="T42" fmla="*/ 2147483647 w 2880"/>
              <a:gd name="T43" fmla="*/ 2147483647 h 2329"/>
              <a:gd name="T44" fmla="*/ 2147483647 w 2880"/>
              <a:gd name="T45" fmla="*/ 2147483647 h 2329"/>
              <a:gd name="T46" fmla="*/ 2147483647 w 2880"/>
              <a:gd name="T47" fmla="*/ 2147483647 h 2329"/>
              <a:gd name="T48" fmla="*/ 2147483647 w 2880"/>
              <a:gd name="T49" fmla="*/ 2147483647 h 2329"/>
              <a:gd name="T50" fmla="*/ 2147483647 w 2880"/>
              <a:gd name="T51" fmla="*/ 2147483647 h 2329"/>
              <a:gd name="T52" fmla="*/ 2147483647 w 2880"/>
              <a:gd name="T53" fmla="*/ 2147483647 h 2329"/>
              <a:gd name="T54" fmla="*/ 2147483647 w 2880"/>
              <a:gd name="T55" fmla="*/ 2147483647 h 2329"/>
              <a:gd name="T56" fmla="*/ 2147483647 w 2880"/>
              <a:gd name="T57" fmla="*/ 2147483647 h 2329"/>
              <a:gd name="T58" fmla="*/ 2147483647 w 2880"/>
              <a:gd name="T59" fmla="*/ 2147483647 h 2329"/>
              <a:gd name="T60" fmla="*/ 2147483647 w 2880"/>
              <a:gd name="T61" fmla="*/ 2147483647 h 2329"/>
              <a:gd name="T62" fmla="*/ 2147483647 w 2880"/>
              <a:gd name="T63" fmla="*/ 2147483647 h 2329"/>
              <a:gd name="T64" fmla="*/ 2147483647 w 2880"/>
              <a:gd name="T65" fmla="*/ 2147483647 h 2329"/>
              <a:gd name="T66" fmla="*/ 2147483647 w 2880"/>
              <a:gd name="T67" fmla="*/ 1696809069 h 2329"/>
              <a:gd name="T68" fmla="*/ 2147483647 w 2880"/>
              <a:gd name="T69" fmla="*/ 1515178811 h 2329"/>
              <a:gd name="T70" fmla="*/ 2147483647 w 2880"/>
              <a:gd name="T71" fmla="*/ 1376565351 h 2329"/>
              <a:gd name="T72" fmla="*/ 2147483647 w 2880"/>
              <a:gd name="T73" fmla="*/ 1307260167 h 2329"/>
              <a:gd name="T74" fmla="*/ 2147483647 w 2880"/>
              <a:gd name="T75" fmla="*/ 1192546645 h 2329"/>
              <a:gd name="T76" fmla="*/ 2147483647 w 2880"/>
              <a:gd name="T77" fmla="*/ 917711265 h 2329"/>
              <a:gd name="T78" fmla="*/ 2147483647 w 2880"/>
              <a:gd name="T79" fmla="*/ 482754025 h 2329"/>
              <a:gd name="T80" fmla="*/ 2147483647 w 2880"/>
              <a:gd name="T81" fmla="*/ 253326982 h 2329"/>
              <a:gd name="T82" fmla="*/ 2147483647 w 2880"/>
              <a:gd name="T83" fmla="*/ 0 h 2329"/>
              <a:gd name="T84" fmla="*/ 2147483647 w 2880"/>
              <a:gd name="T85" fmla="*/ 69306730 h 2329"/>
              <a:gd name="T86" fmla="*/ 2147483647 w 2880"/>
              <a:gd name="T87" fmla="*/ 160121859 h 2329"/>
              <a:gd name="T88" fmla="*/ 2125609277 w 2880"/>
              <a:gd name="T89" fmla="*/ 253326982 h 2329"/>
              <a:gd name="T90" fmla="*/ 2098663867 w 2880"/>
              <a:gd name="T91" fmla="*/ 344142111 h 23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0" h="2329">
                <a:moveTo>
                  <a:pt x="701" y="144"/>
                </a:moveTo>
                <a:cubicBezTo>
                  <a:pt x="556" y="156"/>
                  <a:pt x="619" y="154"/>
                  <a:pt x="528" y="182"/>
                </a:cubicBezTo>
                <a:cubicBezTo>
                  <a:pt x="486" y="210"/>
                  <a:pt x="448" y="236"/>
                  <a:pt x="403" y="259"/>
                </a:cubicBezTo>
                <a:cubicBezTo>
                  <a:pt x="361" y="323"/>
                  <a:pt x="413" y="255"/>
                  <a:pt x="345" y="307"/>
                </a:cubicBezTo>
                <a:cubicBezTo>
                  <a:pt x="259" y="373"/>
                  <a:pt x="332" y="343"/>
                  <a:pt x="269" y="365"/>
                </a:cubicBezTo>
                <a:cubicBezTo>
                  <a:pt x="226" y="406"/>
                  <a:pt x="196" y="458"/>
                  <a:pt x="153" y="499"/>
                </a:cubicBezTo>
                <a:cubicBezTo>
                  <a:pt x="142" y="547"/>
                  <a:pt x="128" y="595"/>
                  <a:pt x="115" y="643"/>
                </a:cubicBezTo>
                <a:cubicBezTo>
                  <a:pt x="103" y="734"/>
                  <a:pt x="86" y="905"/>
                  <a:pt x="38" y="979"/>
                </a:cubicBezTo>
                <a:cubicBezTo>
                  <a:pt x="32" y="998"/>
                  <a:pt x="25" y="1018"/>
                  <a:pt x="19" y="1037"/>
                </a:cubicBezTo>
                <a:cubicBezTo>
                  <a:pt x="16" y="1047"/>
                  <a:pt x="12" y="1056"/>
                  <a:pt x="9" y="1066"/>
                </a:cubicBezTo>
                <a:cubicBezTo>
                  <a:pt x="6" y="1075"/>
                  <a:pt x="0" y="1094"/>
                  <a:pt x="0" y="1094"/>
                </a:cubicBezTo>
                <a:cubicBezTo>
                  <a:pt x="3" y="1136"/>
                  <a:pt x="7" y="1177"/>
                  <a:pt x="9" y="1219"/>
                </a:cubicBezTo>
                <a:cubicBezTo>
                  <a:pt x="13" y="1296"/>
                  <a:pt x="13" y="1373"/>
                  <a:pt x="19" y="1450"/>
                </a:cubicBezTo>
                <a:cubicBezTo>
                  <a:pt x="22" y="1488"/>
                  <a:pt x="31" y="1519"/>
                  <a:pt x="57" y="1546"/>
                </a:cubicBezTo>
                <a:cubicBezTo>
                  <a:pt x="85" y="1624"/>
                  <a:pt x="118" y="1698"/>
                  <a:pt x="144" y="1776"/>
                </a:cubicBezTo>
                <a:cubicBezTo>
                  <a:pt x="156" y="1813"/>
                  <a:pt x="192" y="1882"/>
                  <a:pt x="192" y="1882"/>
                </a:cubicBezTo>
                <a:cubicBezTo>
                  <a:pt x="209" y="1956"/>
                  <a:pt x="270" y="2025"/>
                  <a:pt x="345" y="2045"/>
                </a:cubicBezTo>
                <a:cubicBezTo>
                  <a:pt x="383" y="2100"/>
                  <a:pt x="453" y="2116"/>
                  <a:pt x="518" y="2131"/>
                </a:cubicBezTo>
                <a:cubicBezTo>
                  <a:pt x="572" y="2166"/>
                  <a:pt x="639" y="2169"/>
                  <a:pt x="701" y="2179"/>
                </a:cubicBezTo>
                <a:cubicBezTo>
                  <a:pt x="806" y="2196"/>
                  <a:pt x="912" y="2213"/>
                  <a:pt x="1017" y="2227"/>
                </a:cubicBezTo>
                <a:cubicBezTo>
                  <a:pt x="1097" y="2255"/>
                  <a:pt x="1212" y="2266"/>
                  <a:pt x="1296" y="2275"/>
                </a:cubicBezTo>
                <a:cubicBezTo>
                  <a:pt x="1453" y="2329"/>
                  <a:pt x="1631" y="2283"/>
                  <a:pt x="1795" y="2266"/>
                </a:cubicBezTo>
                <a:cubicBezTo>
                  <a:pt x="1891" y="2233"/>
                  <a:pt x="1821" y="2240"/>
                  <a:pt x="1977" y="2227"/>
                </a:cubicBezTo>
                <a:cubicBezTo>
                  <a:pt x="2043" y="2215"/>
                  <a:pt x="2102" y="2197"/>
                  <a:pt x="2169" y="2189"/>
                </a:cubicBezTo>
                <a:cubicBezTo>
                  <a:pt x="2179" y="2186"/>
                  <a:pt x="2189" y="2184"/>
                  <a:pt x="2198" y="2179"/>
                </a:cubicBezTo>
                <a:cubicBezTo>
                  <a:pt x="2208" y="2174"/>
                  <a:pt x="2216" y="2165"/>
                  <a:pt x="2227" y="2160"/>
                </a:cubicBezTo>
                <a:cubicBezTo>
                  <a:pt x="2349" y="2107"/>
                  <a:pt x="2165" y="2205"/>
                  <a:pt x="2313" y="2131"/>
                </a:cubicBezTo>
                <a:cubicBezTo>
                  <a:pt x="2395" y="2090"/>
                  <a:pt x="2326" y="2110"/>
                  <a:pt x="2400" y="2093"/>
                </a:cubicBezTo>
                <a:cubicBezTo>
                  <a:pt x="2429" y="2074"/>
                  <a:pt x="2444" y="2055"/>
                  <a:pt x="2477" y="2045"/>
                </a:cubicBezTo>
                <a:cubicBezTo>
                  <a:pt x="2562" y="1980"/>
                  <a:pt x="2526" y="2004"/>
                  <a:pt x="2582" y="1968"/>
                </a:cubicBezTo>
                <a:cubicBezTo>
                  <a:pt x="2693" y="1798"/>
                  <a:pt x="2612" y="1568"/>
                  <a:pt x="2592" y="1373"/>
                </a:cubicBezTo>
                <a:cubicBezTo>
                  <a:pt x="2595" y="1309"/>
                  <a:pt x="2596" y="1245"/>
                  <a:pt x="2601" y="1181"/>
                </a:cubicBezTo>
                <a:cubicBezTo>
                  <a:pt x="2606" y="1115"/>
                  <a:pt x="2639" y="1046"/>
                  <a:pt x="2649" y="979"/>
                </a:cubicBezTo>
                <a:cubicBezTo>
                  <a:pt x="2658" y="827"/>
                  <a:pt x="2641" y="810"/>
                  <a:pt x="2717" y="710"/>
                </a:cubicBezTo>
                <a:cubicBezTo>
                  <a:pt x="2773" y="636"/>
                  <a:pt x="2730" y="669"/>
                  <a:pt x="2784" y="634"/>
                </a:cubicBezTo>
                <a:cubicBezTo>
                  <a:pt x="2787" y="630"/>
                  <a:pt x="2832" y="576"/>
                  <a:pt x="2832" y="576"/>
                </a:cubicBezTo>
                <a:cubicBezTo>
                  <a:pt x="2838" y="568"/>
                  <a:pt x="2836" y="556"/>
                  <a:pt x="2841" y="547"/>
                </a:cubicBezTo>
                <a:cubicBezTo>
                  <a:pt x="2852" y="529"/>
                  <a:pt x="2869" y="516"/>
                  <a:pt x="2880" y="499"/>
                </a:cubicBezTo>
                <a:cubicBezTo>
                  <a:pt x="2871" y="445"/>
                  <a:pt x="2858" y="403"/>
                  <a:pt x="2803" y="384"/>
                </a:cubicBezTo>
                <a:cubicBezTo>
                  <a:pt x="2737" y="318"/>
                  <a:pt x="2638" y="259"/>
                  <a:pt x="2563" y="202"/>
                </a:cubicBezTo>
                <a:cubicBezTo>
                  <a:pt x="2515" y="165"/>
                  <a:pt x="2489" y="120"/>
                  <a:pt x="2429" y="106"/>
                </a:cubicBezTo>
                <a:cubicBezTo>
                  <a:pt x="2381" y="58"/>
                  <a:pt x="2328" y="22"/>
                  <a:pt x="2265" y="0"/>
                </a:cubicBezTo>
                <a:cubicBezTo>
                  <a:pt x="1838" y="9"/>
                  <a:pt x="1450" y="23"/>
                  <a:pt x="1017" y="29"/>
                </a:cubicBezTo>
                <a:cubicBezTo>
                  <a:pt x="948" y="40"/>
                  <a:pt x="884" y="56"/>
                  <a:pt x="816" y="67"/>
                </a:cubicBezTo>
                <a:cubicBezTo>
                  <a:pt x="779" y="80"/>
                  <a:pt x="748" y="96"/>
                  <a:pt x="710" y="106"/>
                </a:cubicBezTo>
                <a:cubicBezTo>
                  <a:pt x="700" y="137"/>
                  <a:pt x="701" y="124"/>
                  <a:pt x="701" y="1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612021" y="2517346"/>
            <a:ext cx="506413" cy="444501"/>
            <a:chOff x="654" y="1608"/>
            <a:chExt cx="319" cy="28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84" y="184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54" y="1608"/>
              <a:ext cx="3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Comic Sans MS" pitchFamily="66" charset="0"/>
                </a:rPr>
                <a:t>+</a:t>
              </a:r>
              <a:r>
                <a:rPr lang="en-US" altLang="el-GR" sz="1600" b="1" i="1" dirty="0">
                  <a:latin typeface="Comic Sans MS" pitchFamily="66" charset="0"/>
                </a:rPr>
                <a:t>Q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1069220" y="1831547"/>
            <a:ext cx="1679575" cy="1046162"/>
            <a:chOff x="1717675" y="2031191"/>
            <a:chExt cx="1679575" cy="1046162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717675" y="2637616"/>
              <a:ext cx="731838" cy="439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749550" y="2031191"/>
              <a:ext cx="6477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449513" y="2378853"/>
              <a:ext cx="358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2820309" y="947308"/>
            <a:ext cx="762000" cy="841376"/>
            <a:chOff x="2245" y="677"/>
            <a:chExt cx="480" cy="53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2245" y="935"/>
              <a:ext cx="408" cy="2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998846"/>
                </p:ext>
              </p:extLst>
            </p:nvPr>
          </p:nvGraphicFramePr>
          <p:xfrm>
            <a:off x="2580" y="677"/>
            <a:ext cx="145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" name="Εξίσωση" r:id="rId3" imgW="161857" imgH="209460" progId="Equation.3">
                    <p:embed/>
                  </p:oleObj>
                </mc:Choice>
                <mc:Fallback>
                  <p:oleObj name="Εξίσωση" r:id="rId3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0" y="677"/>
                          <a:ext cx="145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2780546" y="1166483"/>
            <a:ext cx="431800" cy="625476"/>
            <a:chOff x="2245" y="813"/>
            <a:chExt cx="272" cy="394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2245" y="1026"/>
              <a:ext cx="272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8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8754943"/>
                </p:ext>
              </p:extLst>
            </p:nvPr>
          </p:nvGraphicFramePr>
          <p:xfrm>
            <a:off x="2364" y="813"/>
            <a:ext cx="15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1" name="Εξίσωση" r:id="rId5" imgW="161857" imgH="209460" progId="Equation.3">
                    <p:embed/>
                  </p:oleObj>
                </mc:Choice>
                <mc:Fallback>
                  <p:oleObj name="Εξίσωση" r:id="rId5" imgW="161857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4" y="813"/>
                          <a:ext cx="15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Ομάδα 18"/>
          <p:cNvGrpSpPr/>
          <p:nvPr/>
        </p:nvGrpSpPr>
        <p:grpSpPr>
          <a:xfrm>
            <a:off x="2410658" y="1450547"/>
            <a:ext cx="641579" cy="654566"/>
            <a:chOff x="3059113" y="1650191"/>
            <a:chExt cx="641579" cy="654566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3059113" y="1650191"/>
              <a:ext cx="504825" cy="380999"/>
              <a:chOff x="3059113" y="1650191"/>
              <a:chExt cx="504825" cy="380999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 flipH="1" flipV="1">
                <a:off x="3382963" y="1985153"/>
                <a:ext cx="46038" cy="460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itchFamily="34" charset="0"/>
                </a:endParaRPr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3059113" y="1650191"/>
                <a:ext cx="50482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dirty="0">
                    <a:latin typeface="Comic Sans MS" pitchFamily="66" charset="0"/>
                  </a:rPr>
                  <a:t>+</a:t>
                </a:r>
                <a:r>
                  <a:rPr lang="en-US" altLang="el-GR" sz="1600" b="1" i="1" dirty="0">
                    <a:latin typeface="Comic Sans MS" pitchFamily="66" charset="0"/>
                  </a:rPr>
                  <a:t>q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33272" y="1966203"/>
              <a:ext cx="367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04048" y="989267"/>
                <a:ext cx="2460354" cy="92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800" b="1" i="0" cap="all" dirty="0" smtClean="0">
                          <a:latin typeface="Cambria Math"/>
                          <a:ea typeface="Cambria Math" panose="02040503050406030204" pitchFamily="18" charset="0"/>
                        </a:rPr>
                        <m:t>𝐤</m:t>
                      </m:r>
                      <m:f>
                        <m:fPr>
                          <m:ctrlP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cap="all" dirty="0" err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cap="all" dirty="0" err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  <m:r>
                            <a:rPr lang="en-US" sz="2800" b="1" i="1" cap="all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cap="all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cap="all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en-US" sz="2800" b="1" i="1" cap="all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cap="all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89267"/>
                <a:ext cx="2460354" cy="9225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95936" y="2171969"/>
                <a:ext cx="1653401" cy="97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𝜠</m:t>
                      </m:r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𝐀</m:t>
                      </m:r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𝑭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71969"/>
                <a:ext cx="1653401" cy="9717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430924" y="1319955"/>
            <a:ext cx="59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38" name="Ομάδα 37"/>
          <p:cNvGrpSpPr/>
          <p:nvPr/>
        </p:nvGrpSpPr>
        <p:grpSpPr>
          <a:xfrm>
            <a:off x="5669960" y="1866949"/>
            <a:ext cx="3221959" cy="1280030"/>
            <a:chOff x="5770974" y="1866949"/>
            <a:chExt cx="3221959" cy="1280030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5770974" y="2291703"/>
              <a:ext cx="611502" cy="451285"/>
              <a:chOff x="5822708" y="2047447"/>
              <a:chExt cx="611502" cy="451285"/>
            </a:xfrm>
          </p:grpSpPr>
          <p:sp>
            <p:nvSpPr>
              <p:cNvPr id="29" name="Δεξιό βέλος 28"/>
              <p:cNvSpPr/>
              <p:nvPr/>
            </p:nvSpPr>
            <p:spPr>
              <a:xfrm>
                <a:off x="5822708" y="2368316"/>
                <a:ext cx="555104" cy="13041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36750" y="2047447"/>
                <a:ext cx="5974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Comic Sans MS" panose="030F0702030302020204" pitchFamily="66" charset="0"/>
                  </a:rPr>
                  <a:t>(1)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356249" y="1866949"/>
                  <a:ext cx="2636684" cy="1280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𝜠</m:t>
                        </m:r>
                        <m:r>
                          <a:rPr lang="en-US" sz="2800" b="1" i="0" baseline="-250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𝐀</m:t>
                        </m:r>
                        <m:r>
                          <a:rPr lang="el-G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l-GR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cap="all" dirty="0">
                                <a:latin typeface="Cambria Math"/>
                                <a:ea typeface="Cambria Math" panose="02040503050406030204" pitchFamily="18" charset="0"/>
                              </a:rPr>
                              <m:t>𝐤</m:t>
                            </m:r>
                            <m:f>
                              <m:fPr>
                                <m:ctrlPr>
                                  <a:rPr lang="en-US" sz="2800" b="1" i="1" cap="all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1" i="1" cap="all" dirty="0" err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cap="all" dirty="0" err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d>
                                <m:r>
                                  <a:rPr lang="en-US" sz="2800" b="1" i="1" cap="all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1" i="1" cap="all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cap="all" dirty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b="1" i="1" cap="all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cap="all" baseline="30000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𝒒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249" y="1866949"/>
                  <a:ext cx="2636684" cy="128003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7818431" y="1894359"/>
            <a:ext cx="874794" cy="1249351"/>
            <a:chOff x="7729654" y="1866949"/>
            <a:chExt cx="874794" cy="1249351"/>
          </a:xfrm>
        </p:grpSpPr>
        <p:cxnSp>
          <p:nvCxnSpPr>
            <p:cNvPr id="34" name="Ευθεία γραμμή σύνδεσης 33"/>
            <p:cNvCxnSpPr/>
            <p:nvPr/>
          </p:nvCxnSpPr>
          <p:spPr>
            <a:xfrm flipH="1">
              <a:off x="8172400" y="1866949"/>
              <a:ext cx="432048" cy="42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 flipH="1">
              <a:off x="7729654" y="2691546"/>
              <a:ext cx="432048" cy="42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5137392" y="3284984"/>
                <a:ext cx="2490169" cy="1159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𝜠</m:t>
                      </m:r>
                      <m:r>
                        <a:rPr lang="en-US" sz="3600" b="1" i="0" baseline="-25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r>
                        <a:rPr lang="el-GR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cap="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𝐤</m:t>
                      </m:r>
                      <m:f>
                        <m:fPr>
                          <m:ctrlPr>
                            <a:rPr lang="en-US" sz="3600" b="1" i="1" cap="all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1" i="1" cap="all" dirty="0" err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cap="all" dirty="0" err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  <m:r>
                            <a:rPr lang="en-US" sz="3600" b="1" i="1" cap="all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 cap="all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600" b="1" i="1" cap="all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392" y="3284984"/>
                <a:ext cx="2490169" cy="1159805"/>
              </a:xfrm>
              <a:prstGeom prst="rect">
                <a:avLst/>
              </a:prstGeom>
              <a:blipFill rotWithShape="1">
                <a:blip r:embed="rId10"/>
                <a:stretch>
                  <a:fillRect b="-1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952940" y="3765350"/>
            <a:ext cx="104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Τελικά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94031" y="4444789"/>
            <a:ext cx="80831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ένταση </a:t>
            </a:r>
            <a:r>
              <a:rPr lang="el-GR" altLang="el-GR" sz="2400" b="1" dirty="0" smtClean="0">
                <a:latin typeface="Comic Sans MS" pitchFamily="66" charset="0"/>
              </a:rPr>
              <a:t>σ’ </a:t>
            </a:r>
            <a:r>
              <a:rPr lang="el-GR" altLang="el-GR" sz="2400" b="1" dirty="0">
                <a:latin typeface="Comic Sans MS" pitchFamily="66" charset="0"/>
              </a:rPr>
              <a:t>ένα σημείο </a:t>
            </a:r>
            <a:r>
              <a:rPr lang="el-GR" altLang="el-GR" sz="2400" b="1" dirty="0" smtClean="0">
                <a:latin typeface="Comic Sans MS" pitchFamily="66" charset="0"/>
              </a:rPr>
              <a:t>πεδίου </a:t>
            </a:r>
            <a:r>
              <a:rPr lang="en-US" altLang="el-GR" sz="2400" b="1" dirty="0" smtClean="0">
                <a:latin typeface="Comic Sans MS" pitchFamily="66" charset="0"/>
              </a:rPr>
              <a:t>Coulomb </a:t>
            </a:r>
            <a:r>
              <a:rPr lang="el-GR" altLang="el-GR" sz="2400" b="1" dirty="0" smtClean="0">
                <a:latin typeface="Comic Sans MS" pitchFamily="66" charset="0"/>
              </a:rPr>
              <a:t>εξαρτάται </a:t>
            </a:r>
            <a:r>
              <a:rPr lang="el-GR" altLang="el-GR" sz="2400" b="1" dirty="0">
                <a:latin typeface="Comic Sans MS" pitchFamily="66" charset="0"/>
              </a:rPr>
              <a:t>από</a:t>
            </a:r>
            <a:r>
              <a:rPr lang="el-GR" altLang="el-GR" sz="2400" dirty="0">
                <a:latin typeface="Comic Sans MS" pitchFamily="66" charset="0"/>
              </a:rPr>
              <a:t> 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φορτίο-πηγή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endParaRPr lang="el-GR" altLang="el-GR" sz="2400" dirty="0">
              <a:solidFill>
                <a:srgbClr val="FF3300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απόσταση του σημείου από το φορτίο-πηγή.</a:t>
            </a:r>
            <a:r>
              <a:rPr lang="el-GR" alt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72346" y="121484"/>
            <a:ext cx="748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Ηλεκτροστατικού πεδίου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Coulomb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7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71600" y="1772816"/>
            <a:ext cx="70387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latin typeface="Comic Sans MS" panose="030F0702030302020204" pitchFamily="66" charset="0"/>
              </a:rPr>
              <a:t>Ένταση </a:t>
            </a:r>
            <a:r>
              <a:rPr lang="el-GR" sz="2000" b="1" dirty="0">
                <a:latin typeface="Comic Sans MS" panose="030F0702030302020204" pitchFamily="66" charset="0"/>
              </a:rPr>
              <a:t>αναφέρεται σε συγκεκριμένο σημείο του πεδίου. Γενικά, η </a:t>
            </a:r>
            <a:r>
              <a:rPr lang="el-GR" sz="2000" b="1" dirty="0" smtClean="0">
                <a:latin typeface="Comic Sans MS" panose="030F0702030302020204" pitchFamily="66" charset="0"/>
              </a:rPr>
              <a:t>Ένταση </a:t>
            </a:r>
            <a:r>
              <a:rPr lang="el-GR" sz="2000" b="1" dirty="0">
                <a:latin typeface="Comic Sans MS" panose="030F0702030302020204" pitchFamily="66" charset="0"/>
              </a:rPr>
              <a:t>διαφέρει από σημείο σε σημείο </a:t>
            </a:r>
            <a:r>
              <a:rPr lang="el-GR" sz="2000" b="1" dirty="0" smtClean="0">
                <a:latin typeface="Comic Sans MS" panose="030F0702030302020204" pitchFamily="66" charset="0"/>
              </a:rPr>
              <a:t>ενός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πεδίου </a:t>
            </a:r>
            <a:r>
              <a:rPr lang="en-US" sz="2000" b="1" dirty="0" smtClean="0">
                <a:latin typeface="Comic Sans MS" panose="030F0702030302020204" pitchFamily="66" charset="0"/>
              </a:rPr>
              <a:t>Coulomb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Για 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ίδιο σημείο 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του </a:t>
            </a: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πεδίου, 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</a:t>
            </a: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θα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ίδια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ανεξάρτητα από το είδος και το μέτρο του φορτίου που πιθανόν υπάρχει στο σημείο αυτό του πεδίου</a:t>
            </a: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en-US" sz="20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99147" y="265919"/>
            <a:ext cx="63457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Μερικές Παρατηρήσεις σχετικά με την Ένταση Ηλεκτρικού Πεδίου</a:t>
            </a:r>
          </a:p>
        </p:txBody>
      </p:sp>
    </p:spTree>
    <p:extLst>
      <p:ext uri="{BB962C8B-B14F-4D97-AF65-F5344CB8AC3E}">
        <p14:creationId xmlns:p14="http://schemas.microsoft.com/office/powerpoint/2010/main" val="11416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17</a:t>
            </a:fld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Ορθογώνιο 4"/>
              <p:cNvSpPr/>
              <p:nvPr/>
            </p:nvSpPr>
            <p:spPr>
              <a:xfrm>
                <a:off x="284811" y="3284984"/>
                <a:ext cx="8646387" cy="2616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υπάρχουν δύο ή περισσότερα φορτία-πηγές, τότε σε ένα σημείο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Α,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το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κάθε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φορτίο-πηγή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δημιουργεί την δικιά του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Ένταση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ανεξάρτητα από το άλλο. Η ολική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Ένταση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στο σημείο Α θα ισούται με το διανυσματικό άθροισμα των εντάσεων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e>
                      <m:sub>
                        <m:r>
                          <a:rPr lang="el-GR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…</m:t>
                    </m:r>
                  </m:oMath>
                </a14:m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 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Προφανώς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, σε κάθε σημείο Α υπάρχει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μια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l-GR" sz="2000" b="1" i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1" y="3284984"/>
                <a:ext cx="8646387" cy="2616229"/>
              </a:xfrm>
              <a:prstGeom prst="rect">
                <a:avLst/>
              </a:prstGeom>
              <a:blipFill>
                <a:blip r:embed="rId2"/>
                <a:stretch>
                  <a:fillRect l="-635" r="-705" b="-6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539553" y="332656"/>
                <a:ext cx="8136904" cy="279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7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Το μέγεθος «Ένταση» συνδέει την έννοια του πεδίου με την έννοια της δύναμης.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Το μέτρο της Έντασης </a:t>
                </a:r>
                <a:r>
                  <a:rPr lang="el-GR" sz="2000" b="1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του πεδίου σε ένα σημείο του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μας πληροφορεί για το πόσο ισχυρό είναι το πεδίο. </a:t>
                </a:r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Π.χ.</a:t>
                </a:r>
                <a:r>
                  <a:rPr lang="en-US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Αν το πεδίο </a:t>
                </a:r>
                <a:r>
                  <a:rPr lang="el-GR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σ</a:t>
                </a:r>
                <a:r>
                  <a:rPr lang="en-US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’</a:t>
                </a:r>
                <a:r>
                  <a:rPr lang="el-GR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ένα σημείο του έχει ένταση</a:t>
                </a:r>
                <a:r>
                  <a:rPr lang="en-US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66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6600"/>
                            </a:solidFill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αυτό σημαίνει ότι</a:t>
                </a:r>
                <a:r>
                  <a:rPr lang="en-US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αν </a:t>
                </a:r>
                <a:r>
                  <a:rPr lang="el-GR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φέρουμε σ’ αυτό το σημείο φορτίο 1</a:t>
                </a:r>
                <a:r>
                  <a:rPr lang="en-US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C </a:t>
                </a:r>
                <a:r>
                  <a:rPr lang="el-GR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το πεδίο θα του ασκήσει δύναμη 5Ν.</a:t>
                </a:r>
                <a:endParaRPr lang="en-US" dirty="0">
                  <a:solidFill>
                    <a:srgbClr val="0066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332656"/>
                <a:ext cx="8136904" cy="2799228"/>
              </a:xfrm>
              <a:prstGeom prst="rect">
                <a:avLst/>
              </a:prstGeom>
              <a:blipFill rotWithShape="1">
                <a:blip r:embed="rId3"/>
                <a:stretch>
                  <a:fillRect l="-675" r="-825" b="-10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7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l-GR" dirty="0" smtClean="0">
                <a:solidFill>
                  <a:schemeClr val="tx1"/>
                </a:solidFill>
              </a:rPr>
              <a:t>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90600" y="410773"/>
            <a:ext cx="7493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Στα </a:t>
            </a:r>
            <a:r>
              <a:rPr lang="el-GR" dirty="0"/>
              <a:t>σημεία Α και Β </a:t>
            </a:r>
            <a:r>
              <a:rPr lang="el-GR" dirty="0" smtClean="0"/>
              <a:t>που </a:t>
            </a:r>
            <a:r>
              <a:rPr lang="el-GR" dirty="0"/>
              <a:t>απέχουν απόσταση </a:t>
            </a:r>
            <a:r>
              <a:rPr lang="el-GR" i="1" dirty="0" smtClean="0"/>
              <a:t>d</a:t>
            </a:r>
            <a:r>
              <a:rPr lang="el-GR" dirty="0" smtClean="0"/>
              <a:t> </a:t>
            </a:r>
            <a:r>
              <a:rPr lang="el-GR" dirty="0"/>
              <a:t>= 0,3m, τοποθετούμε φορτία </a:t>
            </a:r>
            <a:r>
              <a:rPr lang="el-GR" dirty="0" smtClean="0"/>
              <a:t>   </a:t>
            </a:r>
            <a:r>
              <a:rPr lang="en-US" i="1" dirty="0" err="1" smtClean="0"/>
              <a:t>q</a:t>
            </a:r>
            <a:r>
              <a:rPr lang="en-US" baseline="-25000" dirty="0" err="1" smtClean="0"/>
              <a:t>A</a:t>
            </a:r>
            <a:r>
              <a:rPr lang="en-US" dirty="0" smtClean="0"/>
              <a:t> = </a:t>
            </a:r>
            <a:r>
              <a:rPr lang="el-GR" dirty="0" smtClean="0"/>
              <a:t>+2μC </a:t>
            </a:r>
            <a:r>
              <a:rPr lang="el-GR" dirty="0"/>
              <a:t>και </a:t>
            </a:r>
            <a:r>
              <a:rPr lang="en-US" i="1" dirty="0" err="1" smtClean="0"/>
              <a:t>q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l-GR" dirty="0" smtClean="0"/>
              <a:t>+4μC, </a:t>
            </a:r>
            <a:r>
              <a:rPr lang="el-GR" dirty="0"/>
              <a:t>αντίστοιχα.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Να βρείτε την ένταση του δημιουργούμενου πεδίου στο σημείο Γ, που βρίσκεται ανάμεσα στα Α , Β και σε απόσταση </a:t>
            </a:r>
            <a:r>
              <a:rPr lang="en-US" dirty="0" smtClean="0"/>
              <a:t>0</a:t>
            </a:r>
            <a:r>
              <a:rPr lang="el-GR" dirty="0" smtClean="0"/>
              <a:t>,1</a:t>
            </a:r>
            <a:r>
              <a:rPr lang="en-US" dirty="0" smtClean="0"/>
              <a:t>m </a:t>
            </a:r>
            <a:r>
              <a:rPr lang="el-GR" dirty="0" smtClean="0"/>
              <a:t>από το Α (σχήμα).</a:t>
            </a:r>
            <a:endParaRPr lang="el-GR" dirty="0"/>
          </a:p>
        </p:txBody>
      </p:sp>
      <p:grpSp>
        <p:nvGrpSpPr>
          <p:cNvPr id="47" name="Ομάδα 46"/>
          <p:cNvGrpSpPr/>
          <p:nvPr/>
        </p:nvGrpSpPr>
        <p:grpSpPr>
          <a:xfrm>
            <a:off x="3807750" y="2472888"/>
            <a:ext cx="1073504" cy="333938"/>
            <a:chOff x="3697340" y="2689477"/>
            <a:chExt cx="1073504" cy="333938"/>
          </a:xfrm>
        </p:grpSpPr>
        <p:cxnSp>
          <p:nvCxnSpPr>
            <p:cNvPr id="25" name="Ευθύγραμμο βέλος σύνδεσης 24"/>
            <p:cNvCxnSpPr/>
            <p:nvPr/>
          </p:nvCxnSpPr>
          <p:spPr>
            <a:xfrm>
              <a:off x="3697340" y="2710370"/>
              <a:ext cx="8026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333481" y="2689477"/>
                  <a:ext cx="43736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𝐀</m:t>
                            </m:r>
                          </m:sub>
                        </m:sSub>
                      </m:oMath>
                    </m:oMathPara>
                  </a14:m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481" y="2689477"/>
                  <a:ext cx="437363" cy="33393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Ομάδα 47"/>
          <p:cNvGrpSpPr/>
          <p:nvPr/>
        </p:nvGrpSpPr>
        <p:grpSpPr>
          <a:xfrm>
            <a:off x="3182667" y="2476365"/>
            <a:ext cx="679233" cy="333938"/>
            <a:chOff x="3072257" y="2692954"/>
            <a:chExt cx="679233" cy="333938"/>
          </a:xfrm>
        </p:grpSpPr>
        <p:cxnSp>
          <p:nvCxnSpPr>
            <p:cNvPr id="30" name="Ευθύγραμμο βέλος σύνδεσης 29"/>
            <p:cNvCxnSpPr/>
            <p:nvPr/>
          </p:nvCxnSpPr>
          <p:spPr>
            <a:xfrm flipV="1">
              <a:off x="3267749" y="2704046"/>
              <a:ext cx="483741" cy="6324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072257" y="2692954"/>
                  <a:ext cx="43736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𝐁</m:t>
                            </m:r>
                          </m:sub>
                        </m:sSub>
                      </m:oMath>
                    </m:oMathPara>
                  </a14:m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257" y="2692954"/>
                  <a:ext cx="437363" cy="33393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Ορθογώνιο 32"/>
              <p:cNvSpPr/>
              <p:nvPr/>
            </p:nvSpPr>
            <p:spPr>
              <a:xfrm>
                <a:off x="819230" y="3091521"/>
                <a:ext cx="1570430" cy="773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𝜠</m:t>
                      </m:r>
                      <m:r>
                        <a:rPr lang="en-US" sz="20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𝐀</m:t>
                      </m:r>
                      <m:r>
                        <a:rPr lang="el-GR" sz="2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000" b="1" cap="all" dirty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 panose="02040503050406030204" pitchFamily="18" charset="0"/>
                        </a:rPr>
                        <m:t>𝐤</m:t>
                      </m:r>
                      <m:f>
                        <m:fPr>
                          <m:ctrlPr>
                            <a:rPr lang="en-US" sz="2000" b="1" i="1" cap="all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cap="all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cap="all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2000" b="1" i="0" cap="all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cap="all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l-GR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Ορθογώνιο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30" y="3091521"/>
                <a:ext cx="1570430" cy="773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Ορθογώνιο 33"/>
              <p:cNvSpPr/>
              <p:nvPr/>
            </p:nvSpPr>
            <p:spPr>
              <a:xfrm>
                <a:off x="846656" y="3955111"/>
                <a:ext cx="1567224" cy="773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𝜠</m:t>
                      </m:r>
                      <m:r>
                        <a:rPr lang="en-US" sz="20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𝐁</m:t>
                      </m:r>
                      <m:r>
                        <a:rPr lang="el-GR" sz="2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000" b="1" cap="all" dirty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 panose="02040503050406030204" pitchFamily="18" charset="0"/>
                        </a:rPr>
                        <m:t>𝐤</m:t>
                      </m:r>
                      <m:f>
                        <m:fPr>
                          <m:ctrlPr>
                            <a:rPr lang="en-US" sz="2000" b="1" i="1" cap="all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cap="all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cap="all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2000" b="1" i="0" cap="all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cap="all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l-GR" sz="2000" b="1" i="1" cap="all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4" name="Ορθογώνιο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6" y="3955111"/>
                <a:ext cx="1567224" cy="773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2439436" y="3074145"/>
            <a:ext cx="3948181" cy="772391"/>
            <a:chOff x="2550148" y="2890145"/>
            <a:chExt cx="3948181" cy="772391"/>
          </a:xfrm>
        </p:grpSpPr>
        <p:sp>
          <p:nvSpPr>
            <p:cNvPr id="35" name="Δεξιό βέλος 34"/>
            <p:cNvSpPr/>
            <p:nvPr/>
          </p:nvSpPr>
          <p:spPr>
            <a:xfrm>
              <a:off x="2550148" y="3221753"/>
              <a:ext cx="432048" cy="1265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Ορθογώνιο 35"/>
                <p:cNvSpPr/>
                <p:nvPr/>
              </p:nvSpPr>
              <p:spPr>
                <a:xfrm>
                  <a:off x="3031483" y="2890145"/>
                  <a:ext cx="3466846" cy="772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𝜠</m:t>
                        </m:r>
                        <m:r>
                          <a:rPr lang="en-US" sz="2000" b="1" i="0" baseline="-250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𝐀</m:t>
                        </m:r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sz="2000" b="1" i="0" cap="all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en-US" sz="2000" b="1" i="0" cap="all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en-US" sz="2000" b="1" i="0" cap="all" baseline="3000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</m:sup>
                            </m:sSup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b="1" i="1" cap="all" baseline="300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6" name="Ορθογώνιο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483" y="2890145"/>
                  <a:ext cx="3466846" cy="7723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6434799" y="3138019"/>
            <a:ext cx="2222932" cy="535468"/>
            <a:chOff x="6545511" y="2954019"/>
            <a:chExt cx="2222932" cy="535468"/>
          </a:xfrm>
        </p:grpSpPr>
        <p:sp>
          <p:nvSpPr>
            <p:cNvPr id="37" name="Δεξιό βέλος 36"/>
            <p:cNvSpPr/>
            <p:nvPr/>
          </p:nvSpPr>
          <p:spPr>
            <a:xfrm>
              <a:off x="6545511" y="3213065"/>
              <a:ext cx="432048" cy="1265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Ορθογώνιο 37"/>
                <p:cNvSpPr/>
                <p:nvPr/>
              </p:nvSpPr>
              <p:spPr>
                <a:xfrm>
                  <a:off x="7092279" y="2954019"/>
                  <a:ext cx="1676164" cy="5354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𝜠</m:t>
                      </m:r>
                      <m:r>
                        <a:rPr lang="en-US" sz="2000" b="1" i="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18.10</a:t>
                  </a:r>
                  <a:r>
                    <a:rPr lang="en-US" sz="2000" b="1" baseline="30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5</a:t>
                  </a:r>
                  <a:r>
                    <a:rPr lang="en-US" sz="20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den>
                      </m:f>
                    </m:oMath>
                  </a14:m>
                  <a:endParaRPr lang="el-GR" sz="20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Ορθογώνιο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79" y="2954019"/>
                  <a:ext cx="1676164" cy="53546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Ομάδα 7"/>
          <p:cNvGrpSpPr/>
          <p:nvPr/>
        </p:nvGrpSpPr>
        <p:grpSpPr>
          <a:xfrm>
            <a:off x="2403804" y="3937735"/>
            <a:ext cx="4145992" cy="772391"/>
            <a:chOff x="2550148" y="3812260"/>
            <a:chExt cx="4145992" cy="772391"/>
          </a:xfrm>
        </p:grpSpPr>
        <p:sp>
          <p:nvSpPr>
            <p:cNvPr id="39" name="Δεξιό βέλος 38"/>
            <p:cNvSpPr/>
            <p:nvPr/>
          </p:nvSpPr>
          <p:spPr>
            <a:xfrm>
              <a:off x="2550148" y="4143868"/>
              <a:ext cx="432048" cy="1265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Ορθογώνιο 39"/>
                <p:cNvSpPr/>
                <p:nvPr/>
              </p:nvSpPr>
              <p:spPr>
                <a:xfrm>
                  <a:off x="3031483" y="3812260"/>
                  <a:ext cx="3664657" cy="772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𝜠</m:t>
                        </m:r>
                        <m:r>
                          <a:rPr lang="en-US" sz="2000" b="1" i="0" baseline="-250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𝐁</m:t>
                        </m:r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sz="2000" b="1" i="0" cap="all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en-US" sz="2000" b="1" i="0" cap="all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000" b="1" i="1" cap="all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cap="all" dirty="0">
                                <a:latin typeface="Cambria Math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000" b="1" i="1" cap="all" dirty="0">
                                <a:latin typeface="Cambria Math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f>
                          <m:fPr>
                            <m:ctrlP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000" b="1" i="1" cap="all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cap="all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en-US" sz="2000" b="1" i="1" cap="all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</m:sup>
                            </m:sSup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cap="all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000" b="1" i="0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2000" b="1" i="1" cap="all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b="1" i="1" cap="all" baseline="300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0" name="Ορθογώνιο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483" y="3812260"/>
                  <a:ext cx="3664657" cy="77239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Ομάδα 23"/>
          <p:cNvGrpSpPr/>
          <p:nvPr/>
        </p:nvGrpSpPr>
        <p:grpSpPr>
          <a:xfrm>
            <a:off x="6582269" y="4056195"/>
            <a:ext cx="2075462" cy="535468"/>
            <a:chOff x="6728613" y="3930720"/>
            <a:chExt cx="2075462" cy="535468"/>
          </a:xfrm>
        </p:grpSpPr>
        <p:sp>
          <p:nvSpPr>
            <p:cNvPr id="41" name="Δεξιό βέλος 40"/>
            <p:cNvSpPr/>
            <p:nvPr/>
          </p:nvSpPr>
          <p:spPr>
            <a:xfrm>
              <a:off x="6728613" y="4135180"/>
              <a:ext cx="432048" cy="1265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Ορθογώνιο 41"/>
                <p:cNvSpPr/>
                <p:nvPr/>
              </p:nvSpPr>
              <p:spPr>
                <a:xfrm>
                  <a:off x="7283402" y="3930720"/>
                  <a:ext cx="1520673" cy="5354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𝜠</m:t>
                      </m:r>
                      <m:r>
                        <a:rPr lang="en-US" sz="2000" b="1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9.10</a:t>
                  </a:r>
                  <a:r>
                    <a:rPr lang="en-US" sz="2000" b="1" baseline="30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5</a:t>
                  </a:r>
                  <a:r>
                    <a:rPr lang="en-US" sz="20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den>
                      </m:f>
                    </m:oMath>
                  </a14:m>
                  <a:endParaRPr lang="el-GR" sz="20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Ορθογώνιο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402" y="3930720"/>
                  <a:ext cx="1520673" cy="53546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56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>
            <a:off x="3851672" y="2481731"/>
            <a:ext cx="686289" cy="333938"/>
            <a:chOff x="3448414" y="5802450"/>
            <a:chExt cx="686289" cy="333938"/>
          </a:xfrm>
        </p:grpSpPr>
        <p:cxnSp>
          <p:nvCxnSpPr>
            <p:cNvPr id="43" name="Ευθύγραμμο βέλος σύνδεσης 42"/>
            <p:cNvCxnSpPr/>
            <p:nvPr/>
          </p:nvCxnSpPr>
          <p:spPr>
            <a:xfrm>
              <a:off x="3448414" y="5805264"/>
              <a:ext cx="40132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697340" y="5802450"/>
                  <a:ext cx="43736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l-GR" sz="1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𝚪</m:t>
                            </m:r>
                          </m:sub>
                        </m:sSub>
                      </m:oMath>
                    </m:oMathPara>
                  </a14:m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7340" y="5802450"/>
                  <a:ext cx="437363" cy="33393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Ομάδα 25"/>
          <p:cNvGrpSpPr/>
          <p:nvPr/>
        </p:nvGrpSpPr>
        <p:grpSpPr>
          <a:xfrm>
            <a:off x="846504" y="4804084"/>
            <a:ext cx="7437797" cy="506421"/>
            <a:chOff x="773316" y="4707987"/>
            <a:chExt cx="7437797" cy="5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257501" y="4707987"/>
                  <a:ext cx="1953612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𝜠</m:t>
                              </m:r>
                            </m:e>
                          </m:acc>
                        </m:e>
                        <m:sub>
                          <m:r>
                            <a:rPr lang="el-G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𝜠</m:t>
                              </m:r>
                            </m:e>
                          </m:acc>
                        </m:e>
                        <m:sub>
                          <m:r>
                            <a:rPr lang="el-GR" sz="24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sub>
                      </m:sSub>
                    </m:oMath>
                  </a14:m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𝜠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</m:oMath>
                  </a14:m>
                  <a:endPara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501" y="4707987"/>
                  <a:ext cx="1953612" cy="5064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205" b="-2650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73316" y="4707987"/>
                  <a:ext cx="5544616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000" b="1" dirty="0" smtClean="0">
                      <a:latin typeface="Comic Sans MS" panose="030F0702030302020204" pitchFamily="66" charset="0"/>
                    </a:rPr>
                    <a:t>Η συνισταμένη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𝜠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𝚪</m:t>
                          </m:r>
                        </m:sub>
                      </m:sSub>
                    </m:oMath>
                  </a14:m>
                  <a:r>
                    <a:rPr lang="el-GR" sz="2000" b="1" dirty="0" smtClean="0">
                      <a:latin typeface="Comic Sans MS" panose="030F0702030302020204" pitchFamily="66" charset="0"/>
                    </a:rPr>
                    <a:t> των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𝜠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𝚨</m:t>
                          </m:r>
                        </m:sub>
                      </m:sSub>
                    </m:oMath>
                  </a14:m>
                  <a:r>
                    <a:rPr lang="el-GR" sz="2000" b="1" dirty="0">
                      <a:latin typeface="Comic Sans MS" panose="030F0702030302020204" pitchFamily="66" charset="0"/>
                    </a:rPr>
                    <a:t> και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𝜠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𝚩</m:t>
                          </m:r>
                        </m:sub>
                      </m:sSub>
                    </m:oMath>
                  </a14:m>
                  <a:r>
                    <a:rPr lang="el-GR" sz="2000" b="1" dirty="0" smtClean="0">
                      <a:latin typeface="Comic Sans MS" panose="030F0702030302020204" pitchFamily="66" charset="0"/>
                    </a:rPr>
                    <a:t>  θα είναι </a:t>
                  </a:r>
                  <a:endParaRPr lang="el-GR" sz="2000" b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16" y="4707987"/>
                  <a:ext cx="5544616" cy="5064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210" r="-990" b="-192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Ορθογώνιο 50"/>
              <p:cNvSpPr/>
              <p:nvPr/>
            </p:nvSpPr>
            <p:spPr>
              <a:xfrm>
                <a:off x="1921458" y="5464620"/>
                <a:ext cx="3707105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𝜠</m:t>
                        </m:r>
                      </m:e>
                      <m:sub>
                        <m:r>
                          <a:rPr lang="el-GR" sz="2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𝜠</m:t>
                            </m:r>
                          </m:e>
                          <m:sub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𝚨</m:t>
                            </m:r>
                          </m:sub>
                        </m:sSub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𝜠</m:t>
                            </m:r>
                          </m:e>
                          <m:sub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4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9.10</a:t>
                </a:r>
                <a:r>
                  <a:rPr lang="el-GR" sz="2400" b="1" baseline="30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den>
                    </m:f>
                  </m:oMath>
                </a14:m>
                <a:endParaRPr lang="el-GR" sz="2400" b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Ορθογώνιο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458" y="5464620"/>
                <a:ext cx="3707105" cy="624786"/>
              </a:xfrm>
              <a:prstGeom prst="rect">
                <a:avLst/>
              </a:prstGeom>
              <a:blipFill>
                <a:blip r:embed="rId1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Ορθογώνιο 51"/>
              <p:cNvSpPr/>
              <p:nvPr/>
            </p:nvSpPr>
            <p:spPr>
              <a:xfrm>
                <a:off x="5705579" y="5464620"/>
                <a:ext cx="2225106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>
                    <a:latin typeface="Comic Sans MS" panose="030F0702030302020204" pitchFamily="66" charset="0"/>
                  </a:rPr>
                  <a:t>και φορά 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e>
                      <m:sub>
                        <m:r>
                          <a:rPr lang="el-GR" sz="2400" b="1" i="0" smtClean="0">
                            <a:latin typeface="Cambria Math"/>
                          </a:rPr>
                          <m:t>𝚨</m:t>
                        </m:r>
                      </m:sub>
                    </m:sSub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2" name="Ορθογώνιο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79" y="5464620"/>
                <a:ext cx="2225106" cy="506421"/>
              </a:xfrm>
              <a:prstGeom prst="rect">
                <a:avLst/>
              </a:prstGeom>
              <a:blipFill>
                <a:blip r:embed="rId14"/>
                <a:stretch>
                  <a:fillRect l="-2466" b="-130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Ομάδα 72"/>
          <p:cNvGrpSpPr/>
          <p:nvPr/>
        </p:nvGrpSpPr>
        <p:grpSpPr>
          <a:xfrm>
            <a:off x="2195093" y="2060464"/>
            <a:ext cx="4753814" cy="991532"/>
            <a:chOff x="2064318" y="1957890"/>
            <a:chExt cx="4753814" cy="991532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2064318" y="1957890"/>
              <a:ext cx="4753814" cy="830997"/>
              <a:chOff x="2064318" y="1957890"/>
              <a:chExt cx="4753814" cy="83099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545624" y="239768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Γ</a:t>
                </a:r>
                <a:endParaRPr lang="el-GR" sz="1400" b="1" dirty="0"/>
              </a:p>
            </p:txBody>
          </p:sp>
          <p:grpSp>
            <p:nvGrpSpPr>
              <p:cNvPr id="23" name="Ομάδα 22"/>
              <p:cNvGrpSpPr/>
              <p:nvPr/>
            </p:nvGrpSpPr>
            <p:grpSpPr>
              <a:xfrm>
                <a:off x="2064318" y="1957890"/>
                <a:ext cx="4753814" cy="830997"/>
                <a:chOff x="2084683" y="2277053"/>
                <a:chExt cx="4753814" cy="830997"/>
              </a:xfrm>
            </p:grpSpPr>
            <p:grpSp>
              <p:nvGrpSpPr>
                <p:cNvPr id="13" name="Ομάδα 12"/>
                <p:cNvGrpSpPr/>
                <p:nvPr/>
              </p:nvGrpSpPr>
              <p:grpSpPr>
                <a:xfrm>
                  <a:off x="3509620" y="2397687"/>
                  <a:ext cx="648072" cy="415498"/>
                  <a:chOff x="2910226" y="2156969"/>
                  <a:chExt cx="648072" cy="415498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910226" y="2203135"/>
                    <a:ext cx="6480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dirty="0">
                        <a:latin typeface="Comic Sans MS" panose="030F0702030302020204" pitchFamily="66" charset="0"/>
                      </a:rPr>
                      <a:t> </a:t>
                    </a:r>
                    <a:r>
                      <a:rPr lang="el-GR" b="1" dirty="0" smtClean="0">
                        <a:latin typeface="Comic Sans MS" panose="030F0702030302020204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048913" y="2156969"/>
                    <a:ext cx="2934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l-GR" dirty="0"/>
                  </a:p>
                </p:txBody>
              </p:sp>
            </p:grpSp>
            <p:grpSp>
              <p:nvGrpSpPr>
                <p:cNvPr id="21" name="Ομάδα 20"/>
                <p:cNvGrpSpPr/>
                <p:nvPr/>
              </p:nvGrpSpPr>
              <p:grpSpPr>
                <a:xfrm>
                  <a:off x="2084683" y="2277053"/>
                  <a:ext cx="703935" cy="720201"/>
                  <a:chOff x="2084683" y="2277053"/>
                  <a:chExt cx="703935" cy="720201"/>
                </a:xfrm>
              </p:grpSpPr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2084683" y="2277053"/>
                    <a:ext cx="703935" cy="720201"/>
                    <a:chOff x="1546378" y="2036335"/>
                    <a:chExt cx="703935" cy="720201"/>
                  </a:xfrm>
                </p:grpSpPr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546378" y="2140983"/>
                      <a:ext cx="648072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b="1" dirty="0" smtClean="0">
                          <a:latin typeface="Comic Sans MS" panose="030F0702030302020204" pitchFamily="66" charset="0"/>
                        </a:rPr>
                        <a:t>  .</a:t>
                      </a:r>
                    </a:p>
                    <a:p>
                      <a:r>
                        <a:rPr lang="el-GR" sz="16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i="1" dirty="0" smtClean="0"/>
                        <a:t>q</a:t>
                      </a:r>
                      <a:r>
                        <a:rPr lang="el-GR" sz="1600" b="1" baseline="-25000" dirty="0" smtClean="0"/>
                        <a:t>Α</a:t>
                      </a:r>
                      <a:endParaRPr lang="el-GR" sz="1600" b="1" baseline="-25000" dirty="0"/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755197" y="2036335"/>
                      <a:ext cx="49511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(</a:t>
                      </a:r>
                      <a:r>
                        <a:rPr lang="el-GR" b="1" dirty="0" smtClean="0"/>
                        <a:t>+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p:txBody>
                </p:sp>
              </p:grp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149486" y="2356425"/>
                    <a:ext cx="28803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b="1" dirty="0" smtClean="0"/>
                      <a:t>Α</a:t>
                    </a:r>
                    <a:endParaRPr lang="el-GR" sz="1400" b="1" dirty="0"/>
                  </a:p>
                </p:txBody>
              </p:sp>
            </p:grpSp>
            <p:grpSp>
              <p:nvGrpSpPr>
                <p:cNvPr id="22" name="Ομάδα 21"/>
                <p:cNvGrpSpPr/>
                <p:nvPr/>
              </p:nvGrpSpPr>
              <p:grpSpPr>
                <a:xfrm>
                  <a:off x="6072934" y="2356426"/>
                  <a:ext cx="765563" cy="751624"/>
                  <a:chOff x="6072934" y="2356426"/>
                  <a:chExt cx="765563" cy="751624"/>
                </a:xfrm>
              </p:grpSpPr>
              <p:grpSp>
                <p:nvGrpSpPr>
                  <p:cNvPr id="14" name="Ομάδα 13"/>
                  <p:cNvGrpSpPr/>
                  <p:nvPr/>
                </p:nvGrpSpPr>
                <p:grpSpPr>
                  <a:xfrm>
                    <a:off x="6072934" y="2356426"/>
                    <a:ext cx="765563" cy="751624"/>
                    <a:chOff x="5534629" y="2115708"/>
                    <a:chExt cx="765563" cy="751624"/>
                  </a:xfrm>
                </p:grpSpPr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652120" y="2221001"/>
                      <a:ext cx="64807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6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b="1" dirty="0" smtClean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r>
                        <a:rPr lang="el-GR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i="1" dirty="0" smtClean="0"/>
                        <a:t>q</a:t>
                      </a:r>
                      <a:r>
                        <a:rPr lang="el-GR" sz="1600" b="1" baseline="-25000" dirty="0" smtClean="0"/>
                        <a:t>Β</a:t>
                      </a:r>
                      <a:endParaRPr lang="el-GR" sz="1600" b="1" baseline="-25000" dirty="0"/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5534629" y="2115708"/>
                      <a:ext cx="4919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(</a:t>
                      </a:r>
                      <a:r>
                        <a:rPr lang="en-US" b="1" dirty="0" smtClean="0"/>
                        <a:t>+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p:txBody>
                </p: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338297" y="2381701"/>
                    <a:ext cx="28803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b="1" dirty="0" smtClean="0"/>
                      <a:t>Β</a:t>
                    </a:r>
                    <a:endParaRPr lang="el-GR" sz="1400" b="1" dirty="0"/>
                  </a:p>
                </p:txBody>
              </p:sp>
            </p:grpSp>
          </p:grpSp>
        </p:grpSp>
        <p:grpSp>
          <p:nvGrpSpPr>
            <p:cNvPr id="59" name="Ομάδα 58"/>
            <p:cNvGrpSpPr/>
            <p:nvPr/>
          </p:nvGrpSpPr>
          <p:grpSpPr>
            <a:xfrm>
              <a:off x="2497166" y="2610868"/>
              <a:ext cx="1192474" cy="338554"/>
              <a:chOff x="2497166" y="2610868"/>
              <a:chExt cx="1192474" cy="338554"/>
            </a:xfrm>
          </p:grpSpPr>
          <p:cxnSp>
            <p:nvCxnSpPr>
              <p:cNvPr id="31" name="Ευθύγραμμο βέλος σύνδεσης 30"/>
              <p:cNvCxnSpPr/>
              <p:nvPr/>
            </p:nvCxnSpPr>
            <p:spPr>
              <a:xfrm flipH="1">
                <a:off x="2497166" y="2788887"/>
                <a:ext cx="34664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ύγραμμο βέλος σύνδεσης 52"/>
              <p:cNvCxnSpPr/>
              <p:nvPr/>
            </p:nvCxnSpPr>
            <p:spPr>
              <a:xfrm flipH="1">
                <a:off x="3270573" y="2780145"/>
                <a:ext cx="419067" cy="87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890792" y="2610868"/>
                <a:ext cx="4497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/>
                  <a:t>d</a:t>
                </a:r>
                <a:r>
                  <a:rPr lang="en-US" sz="1600" b="1" baseline="-25000" dirty="0" smtClean="0"/>
                  <a:t>1</a:t>
                </a:r>
                <a:endParaRPr lang="el-GR" sz="1600" b="1" baseline="-25000" dirty="0"/>
              </a:p>
            </p:txBody>
          </p:sp>
        </p:grpSp>
        <p:grpSp>
          <p:nvGrpSpPr>
            <p:cNvPr id="60" name="Ομάδα 59"/>
            <p:cNvGrpSpPr/>
            <p:nvPr/>
          </p:nvGrpSpPr>
          <p:grpSpPr>
            <a:xfrm>
              <a:off x="3689641" y="2577793"/>
              <a:ext cx="2629391" cy="338554"/>
              <a:chOff x="2002299" y="2610868"/>
              <a:chExt cx="1608338" cy="338554"/>
            </a:xfrm>
          </p:grpSpPr>
          <p:cxnSp>
            <p:nvCxnSpPr>
              <p:cNvPr id="61" name="Ευθύγραμμο βέλος σύνδεσης 60"/>
              <p:cNvCxnSpPr/>
              <p:nvPr/>
            </p:nvCxnSpPr>
            <p:spPr>
              <a:xfrm flipH="1">
                <a:off x="2002299" y="2801053"/>
                <a:ext cx="718215" cy="121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Ευθύγραμμο βέλος σύνδεσης 61"/>
              <p:cNvCxnSpPr>
                <a:endCxn id="63" idx="3"/>
              </p:cNvCxnSpPr>
              <p:nvPr/>
            </p:nvCxnSpPr>
            <p:spPr>
              <a:xfrm flipH="1">
                <a:off x="3021964" y="2780145"/>
                <a:ext cx="58867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2751160" y="2610868"/>
                <a:ext cx="270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/>
                  <a:t>d</a:t>
                </a:r>
                <a:r>
                  <a:rPr lang="en-US" sz="1600" b="1" baseline="-25000" dirty="0" smtClean="0"/>
                  <a:t>2</a:t>
                </a:r>
                <a:endParaRPr lang="el-GR" sz="1600" b="1" baseline="-25000" dirty="0"/>
              </a:p>
            </p:txBody>
          </p:sp>
        </p:grpSp>
      </p:grp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657616" y="105677"/>
            <a:ext cx="8136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εύρεσης της ολικής Έντασης σ’ ένα σημείο </a:t>
            </a:r>
          </a:p>
        </p:txBody>
      </p:sp>
    </p:spTree>
    <p:extLst>
      <p:ext uri="{BB962C8B-B14F-4D97-AF65-F5344CB8AC3E}">
        <p14:creationId xmlns:p14="http://schemas.microsoft.com/office/powerpoint/2010/main" val="30095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51" grpId="0"/>
      <p:bldP spid="52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/>
        </p:nvGraphicFramePr>
        <p:xfrm>
          <a:off x="1476375" y="1125538"/>
          <a:ext cx="6437313" cy="44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Γράφημα" r:id="rId3" imgW="4857618" imgH="3371820" progId="Excel.Chart.8">
                  <p:embed/>
                </p:oleObj>
              </mc:Choice>
              <mc:Fallback>
                <p:oleObj name="Γράφημα" r:id="rId3" imgW="4857618" imgH="337182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25538"/>
                        <a:ext cx="6437313" cy="446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4669301" y="1700808"/>
                <a:ext cx="2236381" cy="1041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𝜠</m:t>
                      </m:r>
                      <m:r>
                        <a:rPr lang="en-US" sz="3200" b="1" i="0" baseline="-2500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r>
                        <a:rPr lang="el-GR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cap="all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𝐤</m:t>
                      </m:r>
                      <m:f>
                        <m:fPr>
                          <m:ctrlP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 cap="all" dirty="0" err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cap="all" dirty="0" err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  <m:r>
                            <a:rPr lang="en-US" sz="3200" b="1" i="1" cap="all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b="1" i="1" cap="all" baseline="30000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301" y="1700808"/>
                <a:ext cx="2236381" cy="1041247"/>
              </a:xfrm>
              <a:prstGeom prst="rect">
                <a:avLst/>
              </a:prstGeom>
              <a:blipFill rotWithShape="1">
                <a:blip r:embed="rId5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9897" y="221318"/>
            <a:ext cx="8136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– Απόσταση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l-GR" altLang="el-GR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en-US" altLang="el-GR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altLang="el-GR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5114" y="2924944"/>
            <a:ext cx="63031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Το μέτρο </a:t>
            </a:r>
            <a:r>
              <a:rPr lang="el-GR" altLang="el-GR" sz="2000" b="1" dirty="0" smtClean="0">
                <a:latin typeface="Comic Sans MS" pitchFamily="66" charset="0"/>
              </a:rPr>
              <a:t>της δύναμης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</a:t>
            </a:r>
            <a:r>
              <a:rPr lang="en-US" altLang="el-GR" sz="2000" b="1" dirty="0" smtClean="0">
                <a:latin typeface="Comic Sans MS" pitchFamily="66" charset="0"/>
              </a:rPr>
              <a:t>(</a:t>
            </a:r>
            <a:r>
              <a:rPr lang="el-GR" altLang="el-GR" sz="2000" b="1" dirty="0" smtClean="0">
                <a:latin typeface="Comic Sans MS" pitchFamily="66" charset="0"/>
              </a:rPr>
              <a:t>ή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000" b="1" dirty="0" smtClean="0">
                <a:latin typeface="Comic Sans MS" pitchFamily="66" charset="0"/>
              </a:rPr>
              <a:t>)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είναι </a:t>
            </a:r>
            <a:r>
              <a:rPr lang="el-GR" altLang="el-GR" sz="2000" b="1" dirty="0" smtClean="0">
                <a:latin typeface="Comic Sans MS" pitchFamily="66" charset="0"/>
              </a:rPr>
              <a:t>……………… </a:t>
            </a:r>
            <a:r>
              <a:rPr lang="el-GR" altLang="el-GR" sz="2000" b="1" dirty="0">
                <a:latin typeface="Comic Sans MS" pitchFamily="66" charset="0"/>
              </a:rPr>
              <a:t>του γινομένου των </a:t>
            </a:r>
            <a:r>
              <a:rPr lang="el-GR" altLang="el-GR" sz="2000" b="1" dirty="0" smtClean="0">
                <a:latin typeface="Comic Sans MS" pitchFamily="66" charset="0"/>
              </a:rPr>
              <a:t>φορτίων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(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</a:t>
            </a:r>
            <a:r>
              <a:rPr lang="en-US" alt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</a:t>
            </a:r>
            <a:r>
              <a:rPr lang="en-US" alt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000" b="1" dirty="0" smtClean="0">
                <a:latin typeface="Comic Sans MS" pitchFamily="66" charset="0"/>
              </a:rPr>
              <a:t>)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που αλληλεπιδρούν και αντίστροφα ανάλογο με το </a:t>
            </a:r>
            <a:r>
              <a:rPr lang="el-GR" altLang="el-GR" sz="2000" b="1" dirty="0" smtClean="0">
                <a:latin typeface="Comic Sans MS" pitchFamily="66" charset="0"/>
              </a:rPr>
              <a:t>…………………… </a:t>
            </a:r>
            <a:r>
              <a:rPr lang="el-GR" altLang="el-GR" sz="2000" b="1" dirty="0">
                <a:latin typeface="Comic Sans MS" pitchFamily="66" charset="0"/>
              </a:rPr>
              <a:t>της μεταξύ </a:t>
            </a:r>
            <a:r>
              <a:rPr lang="el-GR" altLang="el-GR" sz="2000" b="1" dirty="0" smtClean="0">
                <a:latin typeface="Comic Sans MS" pitchFamily="66" charset="0"/>
              </a:rPr>
              <a:t>των απόστασης</a:t>
            </a:r>
            <a:r>
              <a:rPr lang="en-US" altLang="el-GR" sz="2000" b="1" dirty="0" smtClean="0">
                <a:latin typeface="Comic Sans MS" pitchFamily="66" charset="0"/>
              </a:rPr>
              <a:t> (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l-GR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)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907704" y="352401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2760810" y="1553927"/>
            <a:ext cx="3801590" cy="1150783"/>
            <a:chOff x="1903689" y="3386147"/>
            <a:chExt cx="5462299" cy="1180958"/>
          </a:xfrm>
        </p:grpSpPr>
        <p:grpSp>
          <p:nvGrpSpPr>
            <p:cNvPr id="8" name="Ομάδα 7"/>
            <p:cNvGrpSpPr/>
            <p:nvPr/>
          </p:nvGrpSpPr>
          <p:grpSpPr>
            <a:xfrm>
              <a:off x="1903689" y="3580085"/>
              <a:ext cx="5462299" cy="412345"/>
              <a:chOff x="2227539" y="1721255"/>
              <a:chExt cx="5462299" cy="412345"/>
            </a:xfrm>
          </p:grpSpPr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3851275" y="2133600"/>
                <a:ext cx="2089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2" name="Ομάδα 21"/>
              <p:cNvGrpSpPr/>
              <p:nvPr/>
            </p:nvGrpSpPr>
            <p:grpSpPr>
              <a:xfrm>
                <a:off x="2227539" y="1721255"/>
                <a:ext cx="5462299" cy="412345"/>
                <a:chOff x="2227539" y="1721255"/>
                <a:chExt cx="5462299" cy="412345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6443663" y="2133600"/>
                  <a:ext cx="865187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>
                  <a:off x="2484438" y="2133600"/>
                  <a:ext cx="865187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27539" y="1732425"/>
                  <a:ext cx="775217" cy="3474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F</a:t>
                  </a:r>
                  <a:r>
                    <a:rPr lang="en-US" altLang="el-GR" sz="16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1</a:t>
                  </a:r>
                  <a:endParaRPr lang="el-GR" altLang="el-GR" sz="1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2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979673" y="1721255"/>
                  <a:ext cx="710165" cy="3474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F</a:t>
                  </a:r>
                  <a:r>
                    <a:rPr lang="en-US" altLang="el-GR" sz="16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2</a:t>
                  </a:r>
                  <a:endParaRPr lang="el-GR" altLang="el-GR" sz="1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" name="Ομάδα 8"/>
            <p:cNvGrpSpPr/>
            <p:nvPr/>
          </p:nvGrpSpPr>
          <p:grpSpPr>
            <a:xfrm>
              <a:off x="3024188" y="3386147"/>
              <a:ext cx="3262433" cy="1180958"/>
              <a:chOff x="3024188" y="3386147"/>
              <a:chExt cx="3262433" cy="1180958"/>
            </a:xfrm>
          </p:grpSpPr>
          <p:grpSp>
            <p:nvGrpSpPr>
              <p:cNvPr id="10" name="Ομάδα 9"/>
              <p:cNvGrpSpPr/>
              <p:nvPr/>
            </p:nvGrpSpPr>
            <p:grpSpPr>
              <a:xfrm>
                <a:off x="3024188" y="3386147"/>
                <a:ext cx="3262433" cy="822183"/>
                <a:chOff x="3348038" y="1527317"/>
                <a:chExt cx="3262433" cy="822183"/>
              </a:xfrm>
            </p:grpSpPr>
            <p:sp>
              <p:nvSpPr>
                <p:cNvPr id="17" name="Oval 6"/>
                <p:cNvSpPr>
                  <a:spLocks noChangeArrowheads="1"/>
                </p:cNvSpPr>
                <p:nvPr/>
              </p:nvSpPr>
              <p:spPr bwMode="auto">
                <a:xfrm>
                  <a:off x="3348038" y="1844675"/>
                  <a:ext cx="503237" cy="5048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l-GR" sz="2400" b="1" dirty="0">
                      <a:solidFill>
                        <a:srgbClr val="FF0000"/>
                      </a:solidFill>
                    </a:rPr>
                    <a:t>+</a:t>
                  </a:r>
                  <a:endParaRPr lang="el-GR" alt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Oval 8"/>
                <p:cNvSpPr>
                  <a:spLocks noChangeArrowheads="1"/>
                </p:cNvSpPr>
                <p:nvPr/>
              </p:nvSpPr>
              <p:spPr bwMode="auto">
                <a:xfrm>
                  <a:off x="5940425" y="1844675"/>
                  <a:ext cx="503238" cy="5048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l-GR" sz="2400" b="1">
                      <a:solidFill>
                        <a:srgbClr val="FF0000"/>
                      </a:solidFill>
                    </a:rPr>
                    <a:t>+</a:t>
                  </a:r>
                  <a:endParaRPr lang="el-GR" altLang="el-GR" sz="2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7810" y="1527317"/>
                  <a:ext cx="698921" cy="347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b="1" i="1" dirty="0">
                      <a:latin typeface="Comic Sans MS" pitchFamily="66" charset="0"/>
                    </a:rPr>
                    <a:t>q</a:t>
                  </a:r>
                  <a:r>
                    <a:rPr lang="en-US" altLang="el-GR" sz="1600" b="1" baseline="-25000" dirty="0">
                      <a:latin typeface="Comic Sans MS" pitchFamily="66" charset="0"/>
                    </a:rPr>
                    <a:t>1</a:t>
                  </a:r>
                  <a:endParaRPr lang="el-GR" altLang="el-GR" sz="1600" b="1" i="1" dirty="0">
                    <a:latin typeface="Comic Sans MS" pitchFamily="66" charset="0"/>
                  </a:endParaRPr>
                </a:p>
              </p:txBody>
            </p:sp>
            <p:sp>
              <p:nvSpPr>
                <p:cNvPr id="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926884" y="1538133"/>
                  <a:ext cx="683587" cy="347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b="1" i="1" dirty="0">
                      <a:latin typeface="Comic Sans MS" pitchFamily="66" charset="0"/>
                    </a:rPr>
                    <a:t>q</a:t>
                  </a:r>
                  <a:r>
                    <a:rPr lang="en-US" altLang="el-GR" sz="1600" b="1" baseline="-25000" dirty="0">
                      <a:latin typeface="Comic Sans MS" pitchFamily="66" charset="0"/>
                    </a:rPr>
                    <a:t>2</a:t>
                  </a:r>
                  <a:endParaRPr lang="el-GR" altLang="el-GR" sz="16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" name="Ομάδα 10"/>
              <p:cNvGrpSpPr/>
              <p:nvPr/>
            </p:nvGrpSpPr>
            <p:grpSpPr>
              <a:xfrm>
                <a:off x="3275806" y="4135305"/>
                <a:ext cx="2593181" cy="431800"/>
                <a:chOff x="3851275" y="2276475"/>
                <a:chExt cx="2089150" cy="431800"/>
              </a:xfrm>
            </p:grpSpPr>
            <p:sp>
              <p:nvSpPr>
                <p:cNvPr id="1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16463" y="2276475"/>
                  <a:ext cx="360362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2000" b="1" i="1">
                      <a:latin typeface="Comic Sans MS" pitchFamily="66" charset="0"/>
                    </a:rPr>
                    <a:t>r</a:t>
                  </a:r>
                  <a:endParaRPr lang="el-GR" altLang="el-GR" sz="2000" b="1" i="1">
                    <a:latin typeface="Comic Sans MS" pitchFamily="66" charset="0"/>
                  </a:endParaRPr>
                </a:p>
              </p:txBody>
            </p:sp>
            <p:sp>
              <p:nvSpPr>
                <p:cNvPr id="13" name="Line 30"/>
                <p:cNvSpPr>
                  <a:spLocks noChangeShapeType="1"/>
                </p:cNvSpPr>
                <p:nvPr/>
              </p:nvSpPr>
              <p:spPr bwMode="auto">
                <a:xfrm>
                  <a:off x="3851275" y="2276475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" name="Line 31"/>
                <p:cNvSpPr>
                  <a:spLocks noChangeShapeType="1"/>
                </p:cNvSpPr>
                <p:nvPr/>
              </p:nvSpPr>
              <p:spPr bwMode="auto">
                <a:xfrm>
                  <a:off x="5940425" y="2276475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851275" y="2492375"/>
                  <a:ext cx="7207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148263" y="2492375"/>
                  <a:ext cx="7921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27" name="TextBox 26"/>
          <p:cNvSpPr txBox="1"/>
          <p:nvPr/>
        </p:nvSpPr>
        <p:spPr>
          <a:xfrm>
            <a:off x="2142469" y="1068705"/>
            <a:ext cx="32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Για το νόμο του </a:t>
            </a:r>
            <a:r>
              <a:rPr lang="en-US" sz="2000" b="1" dirty="0" smtClean="0">
                <a:latin typeface="Comic Sans MS" panose="030F0702030302020204" pitchFamily="66" charset="0"/>
              </a:rPr>
              <a:t>Coulomb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8147" y="2929855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ανάλογο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80699" y="3894440"/>
            <a:ext cx="152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τετράγωνο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85936" y="4941168"/>
                <a:ext cx="2923877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l-GR" sz="2400" b="1" i="0" baseline="-25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sz="2400" b="1" i="0" baseline="-25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𝐤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𝒒</m:t>
                              </m:r>
                              <m:r>
                                <a:rPr lang="en-US" sz="2400" b="1" i="0" baseline="-2500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𝒒</m:t>
                              </m:r>
                              <m:r>
                                <a:rPr lang="en-US" sz="2400" b="1" i="0" baseline="-2500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936" y="4941168"/>
                <a:ext cx="2923877" cy="804003"/>
              </a:xfrm>
              <a:prstGeom prst="rect">
                <a:avLst/>
              </a:prstGeom>
              <a:blipFill rotWithShape="1">
                <a:blip r:embed="rId3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8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258" y="62129"/>
            <a:ext cx="7416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με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θέμα « Ένταση Ηλεκτρικού Πεδίου ».</a:t>
            </a:r>
            <a:endParaRPr lang="el-GR" altLang="el-GR" sz="2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82234" y="1268760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1600" b="1" dirty="0">
                <a:latin typeface="Comic Sans MS" pitchFamily="66" charset="0"/>
              </a:rPr>
              <a:t>Το σύνολο του Στατικού Ηλεκτρισμού </a:t>
            </a:r>
            <a:r>
              <a:rPr lang="el-GR" altLang="el-GR" sz="1600" b="1" dirty="0" smtClean="0">
                <a:latin typeface="Comic Sans MS" pitchFamily="66" charset="0"/>
              </a:rPr>
              <a:t>από </a:t>
            </a:r>
            <a:r>
              <a:rPr lang="el-GR" altLang="el-GR" sz="1600" b="1" dirty="0">
                <a:latin typeface="Comic Sans MS" pitchFamily="66" charset="0"/>
              </a:rPr>
              <a:t>τον Ανδρέα Ι. </a:t>
            </a:r>
            <a:r>
              <a:rPr lang="el-GR" altLang="el-GR" sz="1600" b="1" dirty="0" err="1">
                <a:latin typeface="Comic Sans MS" pitchFamily="66" charset="0"/>
              </a:rPr>
              <a:t>Κασσέτα</a:t>
            </a:r>
            <a:r>
              <a:rPr lang="el-GR" altLang="el-GR" sz="1600" b="1" dirty="0">
                <a:latin typeface="Comic Sans MS" pitchFamily="66" charset="0"/>
              </a:rPr>
              <a:t> </a:t>
            </a:r>
            <a:r>
              <a:rPr lang="el-GR" sz="16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1600" b="1" dirty="0" smtClean="0">
                <a:latin typeface="Comic Sans MS" panose="030F0702030302020204" pitchFamily="66" charset="0"/>
              </a:rPr>
              <a:t>Απόψεις για την έννοια «πεδίο» από το </a:t>
            </a:r>
            <a:r>
              <a:rPr lang="en-US" altLang="el-GR" sz="1600" b="1" dirty="0" err="1" smtClean="0">
                <a:latin typeface="Comic Sans MS" panose="030F0702030302020204" pitchFamily="66" charset="0"/>
              </a:rPr>
              <a:t>ylikonet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16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altLang="el-GR" sz="1600" b="1" dirty="0" smtClean="0">
                <a:latin typeface="Comic Sans MS" panose="030F0702030302020204" pitchFamily="66" charset="0"/>
              </a:rPr>
              <a:t>.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1600" b="1" dirty="0" err="1" smtClean="0">
                <a:latin typeface="Comic Sans MS" pitchFamily="66" charset="0"/>
              </a:rPr>
              <a:t>Προσομειώσεις</a:t>
            </a:r>
            <a:r>
              <a:rPr lang="el-GR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1600" b="1" dirty="0">
                <a:latin typeface="Comic Sans MS" pitchFamily="66" charset="0"/>
              </a:rPr>
              <a:t>ηλεκτρικών πεδίων σε 2 και 3 διαστάσεις από τον </a:t>
            </a:r>
            <a:r>
              <a:rPr lang="en-US" altLang="el-GR" sz="1600" b="1" dirty="0">
                <a:latin typeface="Comic Sans MS" pitchFamily="66" charset="0"/>
              </a:rPr>
              <a:t>Paul </a:t>
            </a:r>
            <a:r>
              <a:rPr lang="en-US" altLang="el-GR" sz="1600" b="1" dirty="0" err="1">
                <a:latin typeface="Comic Sans MS" pitchFamily="66" charset="0"/>
              </a:rPr>
              <a:t>Falstad</a:t>
            </a:r>
            <a:r>
              <a:rPr lang="en-US" altLang="el-GR" sz="1600" b="1" dirty="0">
                <a:latin typeface="Comic Sans MS" pitchFamily="66" charset="0"/>
              </a:rPr>
              <a:t> </a:t>
            </a:r>
            <a:r>
              <a:rPr lang="el-GR" altLang="el-GR" sz="1600" b="1" dirty="0">
                <a:latin typeface="Comic Sans MS" pitchFamily="66" charset="0"/>
                <a:hlinkClick r:id="rId4"/>
              </a:rPr>
              <a:t>εδώ</a:t>
            </a:r>
            <a:r>
              <a:rPr lang="el-GR" altLang="el-GR" sz="16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1600" b="1" dirty="0" smtClean="0">
                <a:latin typeface="Comic Sans MS" pitchFamily="66" charset="0"/>
              </a:rPr>
              <a:t>Παρουσίαση της θεωρίας διαδικτυακά από τον </a:t>
            </a:r>
            <a:r>
              <a:rPr lang="el-GR" altLang="el-GR" sz="1600" b="1" dirty="0" err="1" smtClean="0">
                <a:latin typeface="Comic Sans MS" pitchFamily="66" charset="0"/>
              </a:rPr>
              <a:t>ιστότοπο</a:t>
            </a:r>
            <a:r>
              <a:rPr lang="el-GR" altLang="el-GR" sz="1600" b="1" dirty="0" smtClean="0">
                <a:latin typeface="Comic Sans MS" pitchFamily="66" charset="0"/>
              </a:rPr>
              <a:t> «</a:t>
            </a:r>
            <a:r>
              <a:rPr lang="en-US" altLang="el-GR" sz="1600" b="1" dirty="0" err="1" smtClean="0">
                <a:latin typeface="Comic Sans MS" pitchFamily="66" charset="0"/>
              </a:rPr>
              <a:t>Schooldoctor</a:t>
            </a:r>
            <a:r>
              <a:rPr lang="el-GR" altLang="el-GR" sz="1600" b="1" dirty="0" smtClean="0">
                <a:latin typeface="Comic Sans MS" pitchFamily="66" charset="0"/>
              </a:rPr>
              <a:t>»</a:t>
            </a:r>
            <a:r>
              <a:rPr lang="en-US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16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1600" b="1" dirty="0" smtClean="0">
                <a:latin typeface="Comic Sans MS" pitchFamily="66" charset="0"/>
              </a:rPr>
              <a:t>Παρουσίαση </a:t>
            </a:r>
            <a:r>
              <a:rPr lang="el-GR" altLang="el-GR" sz="1600" b="1" dirty="0">
                <a:latin typeface="Comic Sans MS" pitchFamily="66" charset="0"/>
              </a:rPr>
              <a:t>με προσομοίωση στην ιστοσελίδα «Φυσική και Φωτογραφία» του Ηλία </a:t>
            </a:r>
            <a:r>
              <a:rPr lang="el-GR" altLang="el-GR" sz="1600" b="1" dirty="0" err="1" smtClean="0">
                <a:latin typeface="Comic Sans MS" pitchFamily="66" charset="0"/>
              </a:rPr>
              <a:t>Σιτσανλή</a:t>
            </a:r>
            <a:r>
              <a:rPr lang="el-GR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1600" b="1" dirty="0" smtClean="0">
                <a:latin typeface="Comic Sans MS" pitchFamily="66" charset="0"/>
              </a:rPr>
              <a:t>.</a:t>
            </a:r>
            <a:endParaRPr lang="el-GR" altLang="el-GR" sz="16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b="1" dirty="0" smtClean="0">
                <a:latin typeface="Comic Sans MS" panose="030F0702030302020204" pitchFamily="66" charset="0"/>
              </a:rPr>
              <a:t>Παρουσίαση </a:t>
            </a:r>
            <a:r>
              <a:rPr lang="el-GR" sz="1600" b="1" dirty="0">
                <a:latin typeface="Comic Sans MS" panose="030F0702030302020204" pitchFamily="66" charset="0"/>
              </a:rPr>
              <a:t>από </a:t>
            </a:r>
            <a:r>
              <a:rPr lang="el-GR" sz="1600" b="1" dirty="0" smtClean="0">
                <a:latin typeface="Comic Sans MS" panose="030F0702030302020204" pitchFamily="66" charset="0"/>
              </a:rPr>
              <a:t>τον Στέργιο </a:t>
            </a:r>
            <a:r>
              <a:rPr lang="el-GR" sz="1600" b="1" dirty="0" err="1">
                <a:latin typeface="Comic Sans MS" panose="030F0702030302020204" pitchFamily="66" charset="0"/>
              </a:rPr>
              <a:t>Πελλή</a:t>
            </a:r>
            <a:r>
              <a:rPr lang="el-GR" sz="1600" b="1" dirty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στην ιστοσελίδα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«</a:t>
            </a:r>
            <a:r>
              <a:rPr lang="en-US" sz="1600" b="1" dirty="0" smtClean="0">
                <a:latin typeface="Comic Sans MS" panose="030F0702030302020204" pitchFamily="66" charset="0"/>
              </a:rPr>
              <a:t>Physic lessons</a:t>
            </a:r>
            <a:r>
              <a:rPr lang="el-GR" sz="1600" b="1" dirty="0" smtClean="0">
                <a:latin typeface="Comic Sans MS" panose="030F0702030302020204" pitchFamily="66" charset="0"/>
              </a:rPr>
              <a:t>» </a:t>
            </a:r>
            <a:r>
              <a:rPr lang="el-GR" sz="16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b="1" dirty="0" smtClean="0">
                <a:latin typeface="Comic Sans MS" panose="030F0702030302020204" pitchFamily="66" charset="0"/>
              </a:rPr>
              <a:t>Παρουσίαση θεωρίας και ασκήσεων από τον Παν.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Παζούλη</a:t>
            </a:r>
            <a:r>
              <a:rPr lang="el-GR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 και από τον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Μιχ</a:t>
            </a:r>
            <a:r>
              <a:rPr lang="el-GR" sz="1600" b="1" dirty="0" smtClean="0">
                <a:latin typeface="Comic Sans MS" panose="030F0702030302020204" pitchFamily="66" charset="0"/>
              </a:rPr>
              <a:t>.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Καραδημητρίου</a:t>
            </a:r>
            <a:r>
              <a:rPr lang="el-GR" sz="1600" b="1" dirty="0" smtClean="0">
                <a:latin typeface="Comic Sans MS" panose="030F0702030302020204" pitchFamily="66" charset="0"/>
              </a:rPr>
              <a:t> στην ιστοσελίδα «Περί Φυσικής ορμώμενος» </a:t>
            </a:r>
            <a:r>
              <a:rPr lang="el-GR" sz="1600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n-US" sz="1600" b="1" dirty="0" smtClean="0">
                <a:latin typeface="Comic Sans MS" panose="030F0702030302020204" pitchFamily="66" charset="0"/>
              </a:rPr>
              <a:t>.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Πολλές </a:t>
            </a:r>
            <a:r>
              <a:rPr lang="el-GR" sz="1600" b="1" dirty="0" smtClean="0">
                <a:latin typeface="Comic Sans MS" panose="030F0702030302020204" pitchFamily="66" charset="0"/>
              </a:rPr>
              <a:t>ερωτήσεις και ασκήσεις στο </a:t>
            </a:r>
            <a:r>
              <a:rPr lang="el-GR" sz="1600" b="1" dirty="0">
                <a:latin typeface="Comic Sans MS" panose="030F0702030302020204" pitchFamily="66" charset="0"/>
              </a:rPr>
              <a:t>«Υλικό Φυσικής – Χημείας</a:t>
            </a:r>
            <a:r>
              <a:rPr lang="el-GR" sz="1600" b="1" dirty="0" smtClean="0">
                <a:latin typeface="Comic Sans MS" panose="030F0702030302020204" pitchFamily="66" charset="0"/>
              </a:rPr>
              <a:t>» </a:t>
            </a:r>
            <a:r>
              <a:rPr lang="el-GR" sz="1600" b="1" dirty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7664" y="620688"/>
            <a:ext cx="5832648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Ηλεκτρικό Πεδίο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5219" y="2780928"/>
            <a:ext cx="58335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  30 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 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40 </a:t>
            </a:r>
            <a:r>
              <a:rPr lang="el-GR" altLang="el-GR" sz="2000" b="1" dirty="0">
                <a:latin typeface="Comic Sans MS" pitchFamily="66" charset="0"/>
              </a:rPr>
              <a:t>Ερωτήσεις 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67931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(Οι αναρτήσεις περιέχουν ερωτήσεις από το σύνολο του Στατικού Ηλεκτρισμού)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8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3848" y="332656"/>
            <a:ext cx="2912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16736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7624" y="1772816"/>
            <a:ext cx="6984776" cy="132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4</a:t>
            </a: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741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320013" y="404664"/>
                <a:ext cx="8352928" cy="2004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2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Συμπληρώστε </a:t>
                </a:r>
                <a:r>
                  <a:rPr lang="el-GR" sz="2000" dirty="0">
                    <a:latin typeface="Trebuchet MS" panose="020B0603020202020204" pitchFamily="34" charset="0"/>
                  </a:rPr>
                  <a:t>τα κενά του κειμένου:</a:t>
                </a:r>
              </a:p>
              <a:p>
                <a:pPr algn="just"/>
                <a:r>
                  <a:rPr lang="el-GR" sz="2000" dirty="0">
                    <a:latin typeface="Trebuchet MS" panose="020B0603020202020204" pitchFamily="34" charset="0"/>
                  </a:rPr>
                  <a:t>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σε σημείο «Σ» ηλεκτρικού πεδίου που οφείλεται σε ηλεκτρικό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, έχει μέτρο που είναι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………………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 φορτίου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………………………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ανάλογο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του τετραγώνου της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απόστασης του «Σ» από το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………………… </a:t>
                </a:r>
                <a:r>
                  <a:rPr lang="el-GR" sz="2000" dirty="0">
                    <a:latin typeface="Trebuchet MS" panose="020B0603020202020204" pitchFamily="34" charset="0"/>
                  </a:rPr>
                  <a:t>πηγή. Η κατεύθυνση της έντασης στο «Σ» εξαρτάται από το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……………………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 φορτίου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3" y="404664"/>
                <a:ext cx="8352928" cy="2004908"/>
              </a:xfrm>
              <a:prstGeom prst="rect">
                <a:avLst/>
              </a:prstGeom>
              <a:blipFill rotWithShape="1">
                <a:blip r:embed="rId2"/>
                <a:stretch>
                  <a:fillRect l="-729" t="-1824" r="-729" b="-30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15059" y="10070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ανάλογο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291" y="127016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αντιστρόφως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053" y="160139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φορτίο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347" y="189141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πρόσημο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320012" y="4883176"/>
                <a:ext cx="8199867" cy="114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b="1" dirty="0" smtClean="0">
                    <a:latin typeface="Trebuchet MS" panose="020B0603020202020204" pitchFamily="34" charset="0"/>
                  </a:rPr>
                  <a:t>(II)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Αν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είναι οι αποστάσεις του σημείου μηδενισμού της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έντασης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 τα φορτία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αντίστοιχα, 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λόγος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dirty="0">
                    <a:latin typeface="Trebuchet MS" panose="020B0603020202020204" pitchFamily="34" charset="0"/>
                  </a:rPr>
                  <a:t>είναι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1/2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2/1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2" y="4883176"/>
                <a:ext cx="8199867" cy="1148135"/>
              </a:xfrm>
              <a:prstGeom prst="rect">
                <a:avLst/>
              </a:prstGeom>
              <a:blipFill rotWithShape="1">
                <a:blip r:embed="rId3"/>
                <a:stretch>
                  <a:fillRect l="-743" t="-3191" r="-743"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Ομάδα 13"/>
          <p:cNvGrpSpPr/>
          <p:nvPr/>
        </p:nvGrpSpPr>
        <p:grpSpPr>
          <a:xfrm>
            <a:off x="332724" y="2589493"/>
            <a:ext cx="8238136" cy="2031326"/>
            <a:chOff x="395536" y="476672"/>
            <a:chExt cx="8238136" cy="2031326"/>
          </a:xfrm>
        </p:grpSpPr>
        <p:sp>
          <p:nvSpPr>
            <p:cNvPr id="15" name="Ορθογώνιο 14"/>
            <p:cNvSpPr/>
            <p:nvPr/>
          </p:nvSpPr>
          <p:spPr>
            <a:xfrm>
              <a:off x="395536" y="476672"/>
              <a:ext cx="561662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15.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Δίνονται </a:t>
              </a:r>
              <a:r>
                <a:rPr lang="el-GR" sz="2000" dirty="0">
                  <a:latin typeface="Trebuchet MS" panose="020B0603020202020204" pitchFamily="34" charset="0"/>
                </a:rPr>
                <a:t>δύο ομώνυμα ηλεκτρικά φορτία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2·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στις θέσεις (Α) και (Β) όπως στο σχήμα.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(I)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ηλεκτρικό πεδίο μηδενίζεται σε σημείο που βρίσκεται</a:t>
              </a:r>
              <a:r>
                <a:rPr lang="el-GR" sz="2000" dirty="0" smtClean="0">
                  <a:latin typeface="Trebuchet MS" panose="020B0603020202020204" pitchFamily="34" charset="0"/>
                </a:rPr>
                <a:t>: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pic>
          <p:nvPicPr>
            <p:cNvPr id="16" name="Picture 2" descr="Εικόνα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76672"/>
              <a:ext cx="2405488" cy="110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Ορθογώνιο 16"/>
            <p:cNvSpPr/>
            <p:nvPr/>
          </p:nvSpPr>
          <p:spPr>
            <a:xfrm>
              <a:off x="395602" y="2107888"/>
              <a:ext cx="8199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α.  </a:t>
              </a:r>
              <a:r>
                <a:rPr lang="el-GR" sz="2000" dirty="0">
                  <a:latin typeface="Trebuchet MS" panose="020B0603020202020204" pitchFamily="34" charset="0"/>
                </a:rPr>
                <a:t>Αριστερά του Α.           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Δεξιά του Β.           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Μεταξύ Α και Β.</a:t>
              </a:r>
            </a:p>
          </p:txBody>
        </p:sp>
      </p:grpSp>
      <p:sp>
        <p:nvSpPr>
          <p:cNvPr id="18" name="Έλλειψη 17"/>
          <p:cNvSpPr/>
          <p:nvPr/>
        </p:nvSpPr>
        <p:spPr>
          <a:xfrm>
            <a:off x="6102661" y="4220709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6960139" y="5613829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2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7624" y="1700808"/>
            <a:ext cx="698477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51 )</a:t>
            </a:r>
          </a:p>
        </p:txBody>
      </p:sp>
    </p:spTree>
    <p:extLst>
      <p:ext uri="{BB962C8B-B14F-4D97-AF65-F5344CB8AC3E}">
        <p14:creationId xmlns:p14="http://schemas.microsoft.com/office/powerpoint/2010/main" val="29258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539552" y="476672"/>
                <a:ext cx="7920880" cy="5075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7.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Να </a:t>
                </a:r>
                <a:r>
                  <a:rPr lang="el-GR" sz="2000" dirty="0">
                    <a:latin typeface="Trebuchet MS" panose="020B0603020202020204" pitchFamily="34" charset="0"/>
                  </a:rPr>
                  <a:t>βρεθεί το μέτρο της έντασης ηλεκτροστατικού πεδίου,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που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δημιουργεί </a:t>
                </a:r>
                <a:r>
                  <a:rPr lang="el-GR" sz="2000" dirty="0">
                    <a:latin typeface="Trebuchet MS" panose="020B0603020202020204" pitchFamily="34" charset="0"/>
                  </a:rPr>
                  <a:t>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-2μC, σε απόσταση 3cm από αυτό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8.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Φορτίο </a:t>
                </a:r>
                <a:r>
                  <a:rPr lang="el-GR" sz="2000" dirty="0">
                    <a:latin typeface="Trebuchet MS" panose="020B0603020202020204" pitchFamily="34" charset="0"/>
                  </a:rPr>
                  <a:t>+4·10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-9</a:t>
                </a:r>
                <a:r>
                  <a:rPr lang="el-GR" sz="2000" dirty="0">
                    <a:latin typeface="Trebuchet MS" panose="020B0603020202020204" pitchFamily="34" charset="0"/>
                  </a:rPr>
                  <a:t>C, δημιουργεί πεδίο έντασης μέτρου 3,6·10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-3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αυτό. Να βρεθεί η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/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/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9.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>
                    <a:latin typeface="Trebuchet MS" panose="020B0603020202020204" pitchFamily="34" charset="0"/>
                  </a:rPr>
                  <a:t>ένταση ηλεκτρικού πεδίου σε απόσταση 1cm από ηλεκτρικό φορτίο-πηγή, έχει μέτρο 36·10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-9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 Να βρεθεί η ποσότητα του ηλεκτρικού φορτίου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6672"/>
                <a:ext cx="7920880" cy="5075236"/>
              </a:xfrm>
              <a:prstGeom prst="rect">
                <a:avLst/>
              </a:prstGeom>
              <a:blipFill>
                <a:blip r:embed="rId2"/>
                <a:stretch>
                  <a:fillRect l="-847" r="-7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5944" y="1268760"/>
                <a:ext cx="1008112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2.10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endParaRPr lang="el-GR" sz="20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44" y="1268760"/>
                <a:ext cx="1008112" cy="533992"/>
              </a:xfrm>
              <a:prstGeom prst="rect">
                <a:avLst/>
              </a:prstGeom>
              <a:blipFill>
                <a:blip r:embed="rId3"/>
                <a:stretch>
                  <a:fillRect l="-6024" b="-56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72200" y="27809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0,1m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1880" y="5126873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4.10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1" i="0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C</a:t>
                </a:r>
                <a:endParaRPr lang="el-GR" sz="20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126873"/>
                <a:ext cx="1224136" cy="400110"/>
              </a:xfrm>
              <a:prstGeom prst="rect">
                <a:avLst/>
              </a:prstGeom>
              <a:blipFill>
                <a:blip r:embed="rId4"/>
                <a:stretch>
                  <a:fillRect l="-5473" t="-9091" b="-24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l-GR" dirty="0" smtClean="0">
                <a:solidFill>
                  <a:schemeClr val="tx1"/>
                </a:solidFill>
              </a:rPr>
              <a:t>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05069" y="548680"/>
            <a:ext cx="799288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10.  </a:t>
            </a:r>
            <a:r>
              <a:rPr lang="el-GR" sz="2000" dirty="0" smtClean="0">
                <a:latin typeface="Trebuchet MS" panose="020B0603020202020204" pitchFamily="34" charset="0"/>
              </a:rPr>
              <a:t>Φορτίο </a:t>
            </a:r>
            <a:r>
              <a:rPr lang="el-GR" sz="2000" dirty="0">
                <a:latin typeface="Trebuchet MS" panose="020B0603020202020204" pitchFamily="34" charset="0"/>
              </a:rPr>
              <a:t>+9μC απέχει απόσταση 30cm από άλλο φορτίο +4μC. Να βρεθεί η ένταση του ηλεκτρικού πεδίου στο μέσο της μεταξύ τους απόστασης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anose="020B0603020202020204" pitchFamily="34" charset="0"/>
              </a:rPr>
              <a:t>11.  </a:t>
            </a:r>
            <a:r>
              <a:rPr lang="el-GR" sz="2000" dirty="0">
                <a:latin typeface="Trebuchet MS" panose="020B0603020202020204" pitchFamily="34" charset="0"/>
              </a:rPr>
              <a:t>Δοκιμαστικό ηλεκτρικό 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 = 2μC, βρίσκεται στη θέση (Σ) ηλεκτρικού πεδίου και δέχεται δύναμη μέτρου 2·10</a:t>
            </a:r>
            <a:r>
              <a:rPr lang="el-GR" sz="2000" baseline="30000" dirty="0">
                <a:latin typeface="Trebuchet MS" panose="020B0603020202020204" pitchFamily="34" charset="0"/>
              </a:rPr>
              <a:t>-3</a:t>
            </a:r>
            <a:r>
              <a:rPr lang="el-GR" sz="2000" dirty="0">
                <a:latin typeface="Trebuchet MS" panose="020B0603020202020204" pitchFamily="34" charset="0"/>
              </a:rPr>
              <a:t>Ν, κατά τη θετική κατεύθυνση του άξονα x. Να βρεθούν: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 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ένταση του πεδίου στη θέση (Σ).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 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δύναμη που θα δεχτεί 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 = -4μC στη θέση (Σ</a:t>
            </a:r>
            <a:r>
              <a:rPr lang="el-GR" sz="2000" dirty="0" smtClean="0">
                <a:latin typeface="Trebuchet MS" panose="020B0603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1484784"/>
                <a:ext cx="1368152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20.10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endParaRPr lang="el-GR" sz="20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484784"/>
                <a:ext cx="1368152" cy="533992"/>
              </a:xfrm>
              <a:prstGeom prst="rect">
                <a:avLst/>
              </a:prstGeom>
              <a:blipFill>
                <a:blip r:embed="rId2"/>
                <a:stretch>
                  <a:fillRect l="-4911" b="-6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3717032"/>
                <a:ext cx="857608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endParaRPr lang="el-GR" sz="20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17032"/>
                <a:ext cx="857608" cy="533992"/>
              </a:xfrm>
              <a:prstGeom prst="rect">
                <a:avLst/>
              </a:prstGeom>
              <a:blipFill>
                <a:blip r:embed="rId3"/>
                <a:stretch>
                  <a:fillRect l="-7801" b="-6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80312" y="4437112"/>
                <a:ext cx="1116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4.10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1" i="0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N</a:t>
                </a:r>
                <a:endParaRPr lang="el-GR" sz="20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437112"/>
                <a:ext cx="1116124" cy="400110"/>
              </a:xfrm>
              <a:prstGeom prst="rect">
                <a:avLst/>
              </a:prstGeom>
              <a:blipFill>
                <a:blip r:embed="rId4"/>
                <a:stretch>
                  <a:fillRect l="-6011" t="-10606" r="-1093" b="-24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5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510885" y="404664"/>
                <a:ext cx="7661515" cy="5446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12.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Στα </a:t>
                </a:r>
                <a:r>
                  <a:rPr lang="el-GR" sz="2000" dirty="0">
                    <a:latin typeface="Trebuchet MS" panose="020B0603020202020204" pitchFamily="34" charset="0"/>
                  </a:rPr>
                  <a:t>σημεία Α και Β ευθείας (ε), που απέχουν απόσταση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          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d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0,3m, τοποθετούμε φορτία +2μC και +8μC αντίστοιχα.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 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Σε </a:t>
                </a:r>
                <a:r>
                  <a:rPr lang="el-GR" sz="2000" dirty="0">
                    <a:latin typeface="Trebuchet MS" panose="020B0603020202020204" pitchFamily="34" charset="0"/>
                  </a:rPr>
                  <a:t>ποιο σημείο της ευθείας η ένταση του πεδίου είναι μηδέν;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β.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 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Σε </a:t>
                </a:r>
                <a:r>
                  <a:rPr lang="el-GR" sz="2000" dirty="0">
                    <a:latin typeface="Trebuchet MS" panose="020B0603020202020204" pitchFamily="34" charset="0"/>
                  </a:rPr>
                  <a:t>ποιο σημείο της ευθείας η ένταση μηδενίζεται αν το φορτίο +8μC αντικατασταθεί από φορτίο -8μC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;</a:t>
                </a:r>
              </a:p>
              <a:p>
                <a:pPr algn="just"/>
                <a:endParaRPr lang="en-US" sz="14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l-GR" sz="8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14. </a:t>
                </a:r>
                <a:r>
                  <a:rPr lang="el-GR" sz="2000" dirty="0">
                    <a:latin typeface="Trebuchet MS" panose="020B0603020202020204" pitchFamily="34" charset="0"/>
                  </a:rPr>
                  <a:t>Μικρός μεταλλικός δίσκος έχει βάρος 32·10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-3</a:t>
                </a:r>
                <a:r>
                  <a:rPr lang="el-GR" sz="2000" dirty="0">
                    <a:latin typeface="Trebuchet MS" panose="020B0603020202020204" pitchFamily="34" charset="0"/>
                  </a:rPr>
                  <a:t>Ν, και ισορροπεί σε μικρό ύψος από την επιφάνεια της Γης. Κοντά στην επιφάνεια της Γης εμφανίζεται ηλεκτροστατικό πεδίο, έντασης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Ε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, κατακόρυφο και με φορά προς τα κάτω. Να βρεθεί το είδος και η ποσότητα του ηλεκτρικού φορτίου που έχει ο δίσκος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5" y="404664"/>
                <a:ext cx="7661515" cy="5446106"/>
              </a:xfrm>
              <a:prstGeom prst="rect">
                <a:avLst/>
              </a:prstGeom>
              <a:blipFill>
                <a:blip r:embed="rId2"/>
                <a:stretch>
                  <a:fillRect l="-875" r="-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822704" y="141277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0,1m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34888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0,3m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9474" y="565071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αρνητικό, 32.10</a:t>
            </a:r>
            <a:r>
              <a:rPr lang="el-GR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-5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1760" y="1844824"/>
            <a:ext cx="4464496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24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444208" y="50442"/>
            <a:ext cx="1871912" cy="858278"/>
          </a:xfrm>
          <a:prstGeom prst="cloudCallout">
            <a:avLst>
              <a:gd name="adj1" fmla="val 43269"/>
              <a:gd name="adj2" fmla="val 818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>
                <a:latin typeface="Comic Sans MS" pitchFamily="66" charset="0"/>
              </a:rPr>
              <a:t>Τι </a:t>
            </a:r>
            <a:r>
              <a:rPr lang="el-GR" b="1" dirty="0" smtClean="0">
                <a:latin typeface="Comic Sans MS" pitchFamily="66" charset="0"/>
              </a:rPr>
              <a:t>είναι το πεδίο</a:t>
            </a:r>
            <a:r>
              <a:rPr lang="en-US" b="1" dirty="0" smtClean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067944" y="571523"/>
            <a:ext cx="2736304" cy="1071736"/>
          </a:xfrm>
          <a:prstGeom prst="cloudCallout">
            <a:avLst>
              <a:gd name="adj1" fmla="val 86089"/>
              <a:gd name="adj2" fmla="val 1656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 smtClean="0">
                <a:latin typeface="Comic Sans MS" pitchFamily="66" charset="0"/>
              </a:rPr>
              <a:t>…και σε τι μας χρησιμεύει</a:t>
            </a:r>
            <a:r>
              <a:rPr lang="en-US" b="1" dirty="0" smtClean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328" y="4666189"/>
            <a:ext cx="64570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Την </a:t>
            </a:r>
            <a:r>
              <a:rPr lang="el-GR" b="1" dirty="0">
                <a:latin typeface="Comic Sans MS" panose="030F0702030302020204" pitchFamily="66" charset="0"/>
              </a:rPr>
              <a:t>ι</a:t>
            </a:r>
            <a:r>
              <a:rPr lang="el-GR" b="1" dirty="0" smtClean="0">
                <a:latin typeface="Comic Sans MS" panose="030F0702030302020204" pitchFamily="66" charset="0"/>
              </a:rPr>
              <a:t>δέα </a:t>
            </a:r>
            <a:r>
              <a:rPr lang="el-GR" b="1" dirty="0" smtClean="0">
                <a:latin typeface="Comic Sans MS" panose="030F0702030302020204" pitchFamily="66" charset="0"/>
              </a:rPr>
              <a:t>του πεδίου συνέλαβε </a:t>
            </a:r>
            <a:r>
              <a:rPr lang="el-GR" b="1" dirty="0" smtClean="0">
                <a:latin typeface="Comic Sans MS" panose="030F0702030302020204" pitchFamily="66" charset="0"/>
              </a:rPr>
              <a:t>ο </a:t>
            </a:r>
            <a:r>
              <a:rPr lang="en-US" b="1" dirty="0" smtClean="0">
                <a:latin typeface="Comic Sans MS" panose="030F0702030302020204" pitchFamily="66" charset="0"/>
              </a:rPr>
              <a:t>Faraday. </a:t>
            </a:r>
            <a:r>
              <a:rPr lang="el-GR" b="1" dirty="0" smtClean="0">
                <a:latin typeface="Comic Sans MS" panose="030F0702030302020204" pitchFamily="66" charset="0"/>
              </a:rPr>
              <a:t>Π. χ. η </a:t>
            </a:r>
            <a:r>
              <a:rPr lang="el-GR" b="1" dirty="0" smtClean="0">
                <a:latin typeface="Comic Sans MS" panose="030F0702030302020204" pitchFamily="66" charset="0"/>
              </a:rPr>
              <a:t>έννοια του πεδίου </a:t>
            </a:r>
            <a:r>
              <a:rPr lang="el-GR" b="1" dirty="0" smtClean="0">
                <a:latin typeface="Comic Sans MS" panose="030F0702030302020204" pitchFamily="66" charset="0"/>
              </a:rPr>
              <a:t>δυνάμεων μάς </a:t>
            </a:r>
            <a:r>
              <a:rPr lang="el-GR" b="1" dirty="0" smtClean="0">
                <a:latin typeface="Comic Sans MS" panose="030F0702030302020204" pitchFamily="66" charset="0"/>
              </a:rPr>
              <a:t>βοηθά να εξηγήσουμε τη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που μπορεί να ασκείται</a:t>
            </a:r>
            <a:r>
              <a:rPr 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απόσταση!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2474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90352" y="2182199"/>
            <a:ext cx="6538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είναι μια έννοια της Φυσικής που μπορεί να </a:t>
            </a:r>
            <a:r>
              <a:rPr lang="el-GR" b="1" dirty="0" err="1" smtClean="0">
                <a:latin typeface="Comic Sans MS" panose="030F0702030302020204" pitchFamily="66" charset="0"/>
              </a:rPr>
              <a:t>περιγραφεί</a:t>
            </a:r>
            <a:r>
              <a:rPr lang="el-GR" b="1" dirty="0" smtClean="0">
                <a:latin typeface="Comic Sans MS" panose="030F0702030302020204" pitchFamily="66" charset="0"/>
              </a:rPr>
              <a:t> από ένα χαρακτηριστικό μέγεθος.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Το μέγεθος αυτό έχει συγκεκριμένη τιμή η οποία εξαρτάται από τον δημιουργό του πεδίου, τη θέση του σημείου που μελετάμε, τον χρόνο και τα χαρακτηριστικά του χώρου. 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71600" y="476672"/>
            <a:ext cx="70567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</a:t>
            </a:r>
            <a:r>
              <a:rPr lang="el-GR" sz="2000" dirty="0" smtClean="0">
                <a:latin typeface="Trebuchet MS" panose="020B0603020202020204" pitchFamily="34" charset="0"/>
              </a:rPr>
              <a:t>Τα δύο </a:t>
            </a:r>
            <a:r>
              <a:rPr lang="el-GR" sz="2000" dirty="0">
                <a:latin typeface="Trebuchet MS" panose="020B0603020202020204" pitchFamily="34" charset="0"/>
              </a:rPr>
              <a:t>φυσικά μεγέθη που περιγράφουν τις ιδιότητες ενός ηλεκτρικού πεδίου </a:t>
            </a:r>
            <a:r>
              <a:rPr lang="el-GR" sz="2000" dirty="0" smtClean="0">
                <a:latin typeface="Trebuchet MS" panose="020B0603020202020204" pitchFamily="34" charset="0"/>
              </a:rPr>
              <a:t>είναι</a:t>
            </a:r>
          </a:p>
          <a:p>
            <a:pPr algn="just"/>
            <a:endParaRPr lang="el-GR" sz="2400" b="1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.............            και</a:t>
            </a:r>
            <a:r>
              <a:rPr lang="el-GR" sz="2000" b="1" dirty="0" smtClean="0">
                <a:latin typeface="Trebuchet MS" panose="020B0603020202020204" pitchFamily="34" charset="0"/>
              </a:rPr>
              <a:t>              β. 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 </a:t>
            </a:r>
          </a:p>
          <a:p>
            <a:pPr algn="just"/>
            <a:endParaRPr lang="el-GR" sz="2000" dirty="0" smtClean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κάποιο σημείο </a:t>
            </a:r>
            <a:r>
              <a:rPr lang="el-GR" sz="2000" dirty="0" smtClean="0">
                <a:latin typeface="Trebuchet MS" panose="020B0603020202020204" pitchFamily="34" charset="0"/>
              </a:rPr>
              <a:t>ηλεκτρικού πεδίου που δημιουργείται από ακίνητο σημειακό θετικό φορτίο, </a:t>
            </a:r>
            <a:r>
              <a:rPr lang="el-GR" sz="2000" dirty="0">
                <a:latin typeface="Trebuchet MS" panose="020B0603020202020204" pitchFamily="34" charset="0"/>
              </a:rPr>
              <a:t>φέρνουμε </a:t>
            </a:r>
            <a:r>
              <a:rPr lang="el-GR" sz="2000" dirty="0" smtClean="0">
                <a:latin typeface="Trebuchet MS" panose="020B0603020202020204" pitchFamily="34" charset="0"/>
              </a:rPr>
              <a:t>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. Να σχεδιάσετε τα διανύσματα της έντασης του ηλεκτρικού πεδίου στο σημείο αυτό και της δύναμης στο </a:t>
            </a:r>
            <a:r>
              <a:rPr lang="el-GR" sz="2000" dirty="0" smtClean="0">
                <a:latin typeface="Trebuchet MS" panose="020B0603020202020204" pitchFamily="34" charset="0"/>
              </a:rPr>
              <a:t>φορτίο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latin typeface="Trebuchet MS" panose="020B0603020202020204" pitchFamily="34" charset="0"/>
              </a:rPr>
              <a:t>q</a:t>
            </a:r>
            <a:r>
              <a:rPr lang="el-GR" sz="2000" dirty="0" smtClean="0">
                <a:latin typeface="Trebuchet MS" panose="020B0603020202020204" pitchFamily="34" charset="0"/>
              </a:rPr>
              <a:t>, </a:t>
            </a:r>
            <a:r>
              <a:rPr lang="el-GR" sz="2000" dirty="0">
                <a:latin typeface="Trebuchet MS" panose="020B0603020202020204" pitchFamily="34" charset="0"/>
              </a:rPr>
              <a:t>όταν το φορτίο είναι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θετικό.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αρνητικό. 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628799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ένταση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6287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δυναμικό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0080" y="3118336"/>
            <a:ext cx="713027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4. </a:t>
            </a:r>
            <a:r>
              <a:rPr lang="en-US" altLang="el-GR" sz="2000" dirty="0" err="1">
                <a:latin typeface="Trebuchet MS" panose="020B0603020202020204" pitchFamily="34" charset="0"/>
              </a:rPr>
              <a:t>Ηλεκτροστ</a:t>
            </a:r>
            <a:r>
              <a:rPr lang="en-US" altLang="el-GR" sz="2000" dirty="0">
                <a:latin typeface="Trebuchet MS" panose="020B0603020202020204" pitchFamily="34" charset="0"/>
              </a:rPr>
              <a:t>ατικό πεδίο Coulomb ονοµάζουµε το πεδίο που δηµιουργείται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από</a:t>
            </a:r>
            <a:endParaRPr lang="en-US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κινούµενο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φορτίο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                                                       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ηλεκτρικό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ρεύ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µα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</a:t>
            </a:r>
            <a:endParaRPr lang="en-US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έν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 </a:t>
            </a:r>
            <a:r>
              <a:rPr lang="en-US" altLang="el-GR" sz="2000" dirty="0">
                <a:latin typeface="Trebuchet MS" panose="020B0603020202020204" pitchFamily="34" charset="0"/>
              </a:rPr>
              <a:t>ακίνητο σηµειακό ηλεκτρικό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φορτίο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                    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µ</a:t>
            </a:r>
            <a:r>
              <a:rPr lang="en-US" altLang="el-GR" sz="2000" dirty="0" err="1">
                <a:latin typeface="Trebuchet MS" panose="020B0603020202020204" pitchFamily="34" charset="0"/>
              </a:rPr>
              <a:t>ετ</a:t>
            </a:r>
            <a:r>
              <a:rPr lang="en-US" altLang="el-GR" sz="2000" dirty="0">
                <a:latin typeface="Trebuchet MS" panose="020B0603020202020204" pitchFamily="34" charset="0"/>
              </a:rPr>
              <a:t>αβολή της µαγνητικής ροής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.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584010" y="5085184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585935" y="2541571"/>
            <a:ext cx="432048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10081" y="151986"/>
            <a:ext cx="7130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latin typeface="Trebuchet MS" panose="020B0603020202020204" pitchFamily="34" charset="0"/>
              </a:rPr>
              <a:t>Για </a:t>
            </a:r>
            <a:r>
              <a:rPr lang="el-GR" sz="2000" dirty="0">
                <a:latin typeface="Trebuchet MS" panose="020B0603020202020204" pitchFamily="34" charset="0"/>
              </a:rPr>
              <a:t>να διαπιστώσουμε ότι σε κάποιο σημείο υπάρχει πεδίο δυνάμεων, πρέπει στο </a:t>
            </a:r>
            <a:r>
              <a:rPr lang="el-GR" sz="2000" dirty="0" smtClean="0">
                <a:latin typeface="Trebuchet MS" panose="020B0603020202020204" pitchFamily="34" charset="0"/>
              </a:rPr>
              <a:t>σημείο </a:t>
            </a:r>
            <a:r>
              <a:rPr lang="el-GR" sz="2000" dirty="0">
                <a:latin typeface="Trebuchet MS" panose="020B0603020202020204" pitchFamily="34" charset="0"/>
              </a:rPr>
              <a:t>αυτό να φέρουμε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μια μάζα.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ηλεκτρικό φορτίο.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μαγνήτη.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κατάλληλο υπόθεμα. </a:t>
            </a:r>
            <a:endParaRPr 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50049" y="3603741"/>
            <a:ext cx="689030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6. </a:t>
            </a:r>
            <a:r>
              <a:rPr lang="el-GR" altLang="el-GR" sz="2000" dirty="0">
                <a:latin typeface="Trebuchet MS" panose="020B0603020202020204" pitchFamily="34" charset="0"/>
              </a:rPr>
              <a:t>Σ’ ένα σημείο Α ηλεκτρικού πεδίου τοποθετούμε δοκιμαστικό φορτίο </a:t>
            </a:r>
            <a:r>
              <a:rPr lang="en-US" altLang="el-GR" sz="2000" i="1" dirty="0">
                <a:latin typeface="Trebuchet MS" panose="020B0603020202020204" pitchFamily="34" charset="0"/>
              </a:rPr>
              <a:t>q</a:t>
            </a:r>
            <a:r>
              <a:rPr lang="en-US" altLang="el-GR" sz="2000" b="1" i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&gt; 0 </a:t>
            </a:r>
            <a:r>
              <a:rPr lang="el-GR" altLang="el-GR" sz="2000" dirty="0">
                <a:latin typeface="Trebuchet MS" panose="020B0603020202020204" pitchFamily="34" charset="0"/>
              </a:rPr>
              <a:t> και μετρούμε ένταση </a:t>
            </a:r>
            <a:r>
              <a:rPr lang="el-GR" altLang="el-GR" sz="2000" i="1" dirty="0">
                <a:latin typeface="Trebuchet MS" panose="020B0603020202020204" pitchFamily="34" charset="0"/>
              </a:rPr>
              <a:t>Ε</a:t>
            </a:r>
            <a:r>
              <a:rPr lang="el-GR" altLang="el-GR" sz="2000" dirty="0">
                <a:latin typeface="Trebuchet MS" panose="020B0603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dirty="0">
                <a:latin typeface="Trebuchet MS" panose="020B0603020202020204" pitchFamily="34" charset="0"/>
              </a:rPr>
              <a:t>Αν βάλουμε στο ίδιο σημείο φορτίο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-2</a:t>
            </a:r>
            <a:r>
              <a:rPr lang="en-US" altLang="el-GR" sz="2000" i="1" dirty="0">
                <a:latin typeface="Trebuchet MS" panose="020B0603020202020204" pitchFamily="34" charset="0"/>
              </a:rPr>
              <a:t>q</a:t>
            </a:r>
            <a:r>
              <a:rPr lang="en-US" altLang="el-GR" sz="2000" dirty="0">
                <a:latin typeface="Trebuchet MS" panose="020B0603020202020204" pitchFamily="34" charset="0"/>
              </a:rPr>
              <a:t>, </a:t>
            </a:r>
            <a:r>
              <a:rPr lang="el-GR" altLang="el-GR" sz="2000" dirty="0">
                <a:latin typeface="Trebuchet MS" panose="020B0603020202020204" pitchFamily="34" charset="0"/>
              </a:rPr>
              <a:t>τότε η ένταση στο σημείο Α θα είναι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anose="020B0603020202020204" pitchFamily="34" charset="0"/>
              </a:rPr>
              <a:t>α.  </a:t>
            </a:r>
            <a:r>
              <a:rPr lang="el-GR" altLang="el-GR" sz="2000" i="1" dirty="0">
                <a:latin typeface="Trebuchet MS" panose="020B0603020202020204" pitchFamily="34" charset="0"/>
              </a:rPr>
              <a:t>Ε</a:t>
            </a:r>
            <a:r>
              <a:rPr lang="el-GR" altLang="el-GR" sz="2000" dirty="0">
                <a:latin typeface="Trebuchet MS" panose="020B0603020202020204" pitchFamily="34" charset="0"/>
              </a:rPr>
              <a:t>.       </a:t>
            </a:r>
            <a:r>
              <a:rPr lang="en-US" altLang="el-GR" sz="2000" dirty="0">
                <a:latin typeface="Trebuchet MS" panose="020B0603020202020204" pitchFamily="34" charset="0"/>
              </a:rPr>
              <a:t>      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altLang="el-GR" sz="2000" b="1" dirty="0">
                <a:latin typeface="Trebuchet MS" panose="020B0603020202020204" pitchFamily="34" charset="0"/>
              </a:rPr>
              <a:t>.  </a:t>
            </a:r>
            <a:r>
              <a:rPr lang="el-GR" altLang="el-GR" sz="2000" dirty="0">
                <a:latin typeface="Trebuchet MS" panose="020B0603020202020204" pitchFamily="34" charset="0"/>
              </a:rPr>
              <a:t>2</a:t>
            </a:r>
            <a:r>
              <a:rPr lang="el-GR" altLang="el-GR" sz="2000" i="1" dirty="0">
                <a:latin typeface="Trebuchet MS" panose="020B0603020202020204" pitchFamily="34" charset="0"/>
              </a:rPr>
              <a:t>Ε</a:t>
            </a:r>
            <a:r>
              <a:rPr lang="el-GR" altLang="el-GR" sz="2000" dirty="0">
                <a:latin typeface="Trebuchet MS" panose="020B0603020202020204" pitchFamily="34" charset="0"/>
              </a:rPr>
              <a:t>.       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  <a:r>
              <a:rPr lang="el-GR" altLang="el-GR" sz="2000" dirty="0">
                <a:latin typeface="Trebuchet MS" panose="020B0603020202020204" pitchFamily="34" charset="0"/>
              </a:rPr>
              <a:t>   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altLang="el-GR" sz="2000" b="1" dirty="0">
                <a:latin typeface="Trebuchet MS" panose="020B0603020202020204" pitchFamily="34" charset="0"/>
              </a:rPr>
              <a:t>.  </a:t>
            </a:r>
            <a:r>
              <a:rPr lang="el-GR" altLang="el-GR" sz="2000" dirty="0">
                <a:latin typeface="Trebuchet MS" panose="020B0603020202020204" pitchFamily="34" charset="0"/>
              </a:rPr>
              <a:t>-2</a:t>
            </a:r>
            <a:r>
              <a:rPr lang="el-GR" altLang="el-GR" sz="2000" i="1" dirty="0">
                <a:latin typeface="Trebuchet MS" panose="020B0603020202020204" pitchFamily="34" charset="0"/>
              </a:rPr>
              <a:t>Ε</a:t>
            </a:r>
            <a:r>
              <a:rPr lang="el-GR" altLang="el-GR" sz="2000" dirty="0">
                <a:latin typeface="Trebuchet MS" panose="020B0603020202020204" pitchFamily="34" charset="0"/>
              </a:rPr>
              <a:t>. 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         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0.</a:t>
            </a:r>
            <a:endParaRPr lang="el-GR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798975" y="5868907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850049" y="332656"/>
            <a:ext cx="7628317" cy="3323987"/>
            <a:chOff x="782218" y="382013"/>
            <a:chExt cx="7628317" cy="3323987"/>
          </a:xfrm>
        </p:grpSpPr>
        <p:sp>
          <p:nvSpPr>
            <p:cNvPr id="11" name="Ορθογώνιο 10"/>
            <p:cNvSpPr/>
            <p:nvPr/>
          </p:nvSpPr>
          <p:spPr>
            <a:xfrm>
              <a:off x="782218" y="382013"/>
              <a:ext cx="5738175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5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μέτρο της έντασης του ηλεκτροστατικού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πεδίου </a:t>
              </a:r>
              <a:r>
                <a:rPr lang="el-GR" sz="2000" dirty="0">
                  <a:latin typeface="Trebuchet MS" panose="020B0603020202020204" pitchFamily="34" charset="0"/>
                </a:rPr>
                <a:t>που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δημιουργείται από </a:t>
              </a:r>
              <a:r>
                <a:rPr lang="el-GR" sz="2000" dirty="0">
                  <a:latin typeface="Trebuchet MS" panose="020B0603020202020204" pitchFamily="34" charset="0"/>
                </a:rPr>
                <a:t>σημειακό φορτίο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 σε κάποιο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σημείο </a:t>
              </a:r>
              <a:r>
                <a:rPr lang="el-GR" sz="2000" dirty="0">
                  <a:latin typeface="Trebuchet MS" panose="020B0603020202020204" pitchFamily="34" charset="0"/>
                </a:rPr>
                <a:t>Α, </a:t>
              </a:r>
              <a:r>
                <a:rPr lang="el-GR" sz="2000" dirty="0" smtClean="0">
                  <a:latin typeface="Trebuchet MS" panose="020B0603020202020204" pitchFamily="34" charset="0"/>
                </a:rPr>
                <a:t>εξαρτάται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μόνο από το φορτίο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μόνο από την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γ.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</a:t>
              </a:r>
              <a:r>
                <a:rPr lang="el-GR" sz="2000" dirty="0">
                  <a:latin typeface="Trebuchet MS" panose="020B0603020202020204" pitchFamily="34" charset="0"/>
                </a:rPr>
                <a:t>το φορτίο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 και την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δ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από το φορτίο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 και το υπόθεμα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  <a:endParaRPr lang="ru-RU" sz="2000" dirty="0"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513" y="692697"/>
              <a:ext cx="2557022" cy="155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Έλλειψη 12"/>
          <p:cNvSpPr/>
          <p:nvPr/>
        </p:nvSpPr>
        <p:spPr>
          <a:xfrm>
            <a:off x="850049" y="2708920"/>
            <a:ext cx="443955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876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929125" y="2168188"/>
            <a:ext cx="441206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47272" y="275362"/>
            <a:ext cx="7009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7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Σημει</a:t>
            </a:r>
            <a:r>
              <a:rPr lang="en-US" altLang="el-GR" sz="2000" dirty="0">
                <a:latin typeface="Trebuchet MS" panose="020B0603020202020204" pitchFamily="34" charset="0"/>
              </a:rPr>
              <a:t>ακό φορτίο </a:t>
            </a:r>
            <a:r>
              <a:rPr lang="en-US" altLang="el-GR" sz="2000" i="1" dirty="0">
                <a:latin typeface="Trebuchet MS" panose="020B0603020202020204" pitchFamily="34" charset="0"/>
              </a:rPr>
              <a:t>Q </a:t>
            </a:r>
            <a:r>
              <a:rPr lang="en-US" altLang="el-GR" sz="2000" dirty="0">
                <a:latin typeface="Trebuchet MS" panose="020B0603020202020204" pitchFamily="34" charset="0"/>
              </a:rPr>
              <a:t>δημιουργεί γύρω του ηλεκτρικό πεδίο.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όστ</a:t>
            </a:r>
            <a:r>
              <a:rPr lang="en-US" altLang="el-GR" sz="2000" dirty="0">
                <a:latin typeface="Trebuchet MS" panose="020B0603020202020204" pitchFamily="34" charset="0"/>
              </a:rPr>
              <a:t>αση </a:t>
            </a:r>
            <a:r>
              <a:rPr lang="en-US" altLang="el-GR" sz="2000" i="1" dirty="0">
                <a:latin typeface="Trebuchet MS" panose="020B0603020202020204" pitchFamily="34" charset="0"/>
              </a:rPr>
              <a:t>r</a:t>
            </a:r>
            <a:r>
              <a:rPr lang="en-US" altLang="el-GR" sz="2000" dirty="0">
                <a:latin typeface="Trebuchet MS" panose="020B0603020202020204" pitchFamily="34" charset="0"/>
              </a:rPr>
              <a:t> απ' αυτό η ένταση του πεδίου έχει μέτρο </a:t>
            </a:r>
            <a:r>
              <a:rPr lang="en-US" altLang="el-GR" sz="2000" i="1" dirty="0">
                <a:latin typeface="Trebuchet MS" panose="020B0603020202020204" pitchFamily="34" charset="0"/>
              </a:rPr>
              <a:t>Ε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</a:t>
            </a:r>
            <a:r>
              <a:rPr lang="en-US" altLang="el-GR" sz="2000" dirty="0">
                <a:latin typeface="Trebuchet MS" panose="020B0603020202020204" pitchFamily="34" charset="0"/>
              </a:rPr>
              <a:t>πλάσια απόσταση 2</a:t>
            </a:r>
            <a:r>
              <a:rPr lang="en-US" altLang="el-GR" sz="2000" i="1" dirty="0">
                <a:latin typeface="Trebuchet MS" panose="020B0603020202020204" pitchFamily="34" charset="0"/>
              </a:rPr>
              <a:t>r</a:t>
            </a:r>
            <a:r>
              <a:rPr lang="en-US" altLang="el-GR" sz="2000" dirty="0">
                <a:latin typeface="Trebuchet MS" panose="020B0603020202020204" pitchFamily="34" charset="0"/>
              </a:rPr>
              <a:t> το μέτρο της έντασης του πεδίου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latin typeface="Trebuchet MS" panose="020B0603020202020204" pitchFamily="34" charset="0"/>
              </a:rPr>
              <a:t>υ</a:t>
            </a:r>
            <a:r>
              <a:rPr lang="en-US" altLang="el-GR" sz="2000" dirty="0">
                <a:latin typeface="Trebuchet MS" panose="020B0603020202020204" pitchFamily="34" charset="0"/>
              </a:rPr>
              <a:t>π</a:t>
            </a:r>
            <a:r>
              <a:rPr lang="en-US" altLang="el-GR" sz="2000" dirty="0" err="1">
                <a:latin typeface="Trebuchet MS" panose="020B0603020202020204" pitchFamily="34" charset="0"/>
              </a:rPr>
              <a:t>οτετρ</a:t>
            </a:r>
            <a:r>
              <a:rPr lang="en-US" altLang="el-GR" sz="2000" dirty="0">
                <a:latin typeface="Trebuchet MS" panose="020B0603020202020204" pitchFamily="34" charset="0"/>
              </a:rPr>
              <a:t>απλασιάζεται.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 </a:t>
            </a:r>
            <a:r>
              <a:rPr lang="el-GR" altLang="el-GR" sz="2000" dirty="0">
                <a:latin typeface="Trebuchet MS" panose="020B0603020202020204" pitchFamily="34" charset="0"/>
              </a:rPr>
              <a:t>δ</a:t>
            </a:r>
            <a:r>
              <a:rPr lang="en-US" altLang="el-GR" sz="2000" dirty="0">
                <a:latin typeface="Trebuchet MS" panose="020B0603020202020204" pitchFamily="34" charset="0"/>
              </a:rPr>
              <a:t>ιπλα</a:t>
            </a:r>
            <a:r>
              <a:rPr lang="en-US" altLang="el-GR" sz="2000" dirty="0" err="1">
                <a:latin typeface="Trebuchet MS" panose="020B0603020202020204" pitchFamily="34" charset="0"/>
              </a:rPr>
              <a:t>σιάζετ</a:t>
            </a:r>
            <a:r>
              <a:rPr lang="en-US" altLang="el-GR" sz="2000" dirty="0">
                <a:latin typeface="Trebuchet MS" panose="020B0603020202020204" pitchFamily="34" charset="0"/>
              </a:rPr>
              <a:t>αι.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</a:t>
            </a:r>
            <a:r>
              <a:rPr lang="en-US" altLang="el-GR" sz="2000" dirty="0" err="1"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latin typeface="Trebuchet MS" panose="020B0603020202020204" pitchFamily="34" charset="0"/>
              </a:rPr>
              <a:t>αι το ίδιο.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τετρ</a:t>
            </a:r>
            <a:r>
              <a:rPr lang="en-US" altLang="el-GR" sz="2000" dirty="0">
                <a:latin typeface="Trebuchet MS" panose="020B0603020202020204" pitchFamily="34" charset="0"/>
              </a:rPr>
              <a:t>απλασιάζεται.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13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55577" y="332656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8.  </a:t>
            </a:r>
            <a:r>
              <a:rPr lang="el-GR" sz="2000" dirty="0" smtClean="0">
                <a:latin typeface="Trebuchet MS" panose="020B0603020202020204" pitchFamily="34" charset="0"/>
              </a:rPr>
              <a:t>Ποια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εκφράσεις είναι η σωστή;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ενός ηλεκτρικού φορτίου είναι διανυσματικό 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της πηγής του ηλεκτρικού πεδίου είναι διανυσματικό 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ενός ηλεκτρικού πεδίου σε κάποιο σημείο του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μονόμετρο </a:t>
            </a:r>
            <a:r>
              <a:rPr lang="el-GR" sz="2000" dirty="0">
                <a:latin typeface="Trebuchet MS" panose="020B0603020202020204" pitchFamily="34" charset="0"/>
              </a:rPr>
              <a:t>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ενός ηλεκτρικού πεδίου σε κάποιο σημείο του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διανυσματικό </a:t>
            </a:r>
            <a:r>
              <a:rPr lang="el-GR" sz="2000" dirty="0">
                <a:latin typeface="Trebuchet MS" panose="020B0603020202020204" pitchFamily="34" charset="0"/>
              </a:rPr>
              <a:t>μέγεθος. 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736985" y="3645024"/>
            <a:ext cx="432048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961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35596" y="404664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9. </a:t>
            </a:r>
            <a:r>
              <a:rPr lang="el-GR" sz="2000" dirty="0" smtClean="0">
                <a:latin typeface="Trebuchet MS" panose="020B0603020202020204" pitchFamily="34" charset="0"/>
              </a:rPr>
              <a:t>Ηλεκτροστατικό </a:t>
            </a:r>
            <a:r>
              <a:rPr lang="el-GR" sz="2000" dirty="0">
                <a:latin typeface="Trebuchet MS" panose="020B0603020202020204" pitchFamily="34" charset="0"/>
              </a:rPr>
              <a:t>πεδίο δημιουργείται από σημειακό 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. Σ’ ένα σημείο Α του πεδίου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κατεύθυνση της έντασης εξαρτάται από το πρόσημο του φορτίου που θα </a:t>
            </a:r>
            <a:r>
              <a:rPr lang="el-GR" sz="2000" dirty="0" smtClean="0">
                <a:latin typeface="Trebuchet MS" panose="020B0603020202020204" pitchFamily="34" charset="0"/>
              </a:rPr>
              <a:t>τοποθετήσουμε </a:t>
            </a:r>
            <a:r>
              <a:rPr lang="el-GR" sz="2000" dirty="0">
                <a:latin typeface="Trebuchet MS" panose="020B0603020202020204" pitchFamily="34" charset="0"/>
              </a:rPr>
              <a:t>στο σημείο Α.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μέτρο της έντασης αυξάνεται αν τοποθετήσουμε θετικό φορτίο στο σημείο Α.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μέτρο της έντασης ελαττώνεται αν τοποθετήσουμε θετικό φορτίο στο σημείο Α.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μέτρο της έντασης διπλασιάζεται, αν διπλασιάσουμε το 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897360" y="4149080"/>
            <a:ext cx="432714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983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9592" y="260648"/>
            <a:ext cx="7056784" cy="5763532"/>
            <a:chOff x="899592" y="260648"/>
            <a:chExt cx="7056784" cy="5763532"/>
          </a:xfrm>
        </p:grpSpPr>
        <p:sp>
          <p:nvSpPr>
            <p:cNvPr id="4" name="Ορθογώνιο 3"/>
            <p:cNvSpPr/>
            <p:nvPr/>
          </p:nvSpPr>
          <p:spPr>
            <a:xfrm>
              <a:off x="899592" y="260648"/>
              <a:ext cx="705678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10.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 </a:t>
              </a:r>
              <a:r>
                <a:rPr lang="el-GR" sz="2000" dirty="0">
                  <a:latin typeface="Trebuchet MS" panose="020B0603020202020204" pitchFamily="34" charset="0"/>
                </a:rPr>
                <a:t>παρακάτω σχήματα δείχνουν τη δύναμη 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οποία ασκείται </a:t>
              </a:r>
              <a:r>
                <a:rPr lang="el-GR" sz="2000" dirty="0">
                  <a:latin typeface="Trebuchet MS" panose="020B0603020202020204" pitchFamily="34" charset="0"/>
                </a:rPr>
                <a:t>από ηλεκτρικό πεδίο έντασης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E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σε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κάποιο φορτίο </a:t>
              </a:r>
              <a:r>
                <a:rPr lang="el-GR" sz="2000" dirty="0">
                  <a:latin typeface="Trebuchet MS" panose="020B0603020202020204" pitchFamily="34" charset="0"/>
                </a:rPr>
                <a:t>το οποίο βρίσκεται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μέσα στο </a:t>
              </a:r>
              <a:r>
                <a:rPr lang="el-GR" sz="2000" dirty="0">
                  <a:latin typeface="Trebuchet MS" panose="020B0603020202020204" pitchFamily="34" charset="0"/>
                </a:rPr>
                <a:t>πεδίο. Παριστάνονται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τέσσερεις </a:t>
              </a:r>
              <a:r>
                <a:rPr lang="el-GR" sz="2000" dirty="0">
                  <a:latin typeface="Trebuchet MS" panose="020B0603020202020204" pitchFamily="34" charset="0"/>
                </a:rPr>
                <a:t>διαφορετικές περιπτώσεις Α, Β, Γ και Δ.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Α. </a:t>
              </a:r>
              <a:r>
                <a:rPr lang="el-GR" sz="2000" dirty="0">
                  <a:latin typeface="Trebuchet MS" panose="020B0603020202020204" pitchFamily="34" charset="0"/>
                </a:rPr>
                <a:t>Στην περίπτωση Α το φορτίο είναι 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α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θετικό. </a:t>
              </a:r>
              <a:r>
                <a:rPr lang="el-GR" sz="2000" dirty="0" smtClean="0">
                  <a:latin typeface="Trebuchet MS" panose="020B0603020202020204" pitchFamily="34" charset="0"/>
                </a:rPr>
                <a:t>                                 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β.  </a:t>
              </a:r>
              <a:r>
                <a:rPr lang="el-GR" sz="2000" dirty="0">
                  <a:latin typeface="Trebuchet MS" panose="020B0603020202020204" pitchFamily="34" charset="0"/>
                </a:rPr>
                <a:t>αρνητικό. </a:t>
              </a:r>
            </a:p>
            <a:p>
              <a:pPr algn="just"/>
              <a:r>
                <a:rPr lang="el-GR" sz="2000" dirty="0">
                  <a:latin typeface="Trebuchet MS" panose="020B0603020202020204" pitchFamily="34" charset="0"/>
                </a:rPr>
                <a:t>Να επιλέξετε τη σωστή απάντηση και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τη δικαιολογήσετε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. </a:t>
              </a:r>
              <a:r>
                <a:rPr lang="el-GR" sz="2000" dirty="0">
                  <a:latin typeface="Trebuchet MS" panose="020B0603020202020204" pitchFamily="34" charset="0"/>
                </a:rPr>
                <a:t>Σε ποιες περιπτώσεις είναι ασυμβίβαστα τα σχήματα με τον ορισμό της έντασης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ηλεκτρικού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πεδίου; </a:t>
              </a:r>
            </a:p>
            <a:p>
              <a:pPr algn="just"/>
              <a:r>
                <a:rPr lang="el-GR" sz="2000" dirty="0">
                  <a:latin typeface="Trebuchet MS" panose="020B0603020202020204" pitchFamily="34" charset="0"/>
                </a:rPr>
                <a:t>Να δικαιολογήσετε την απάντησή σας. </a:t>
              </a:r>
              <a:endParaRPr lang="ru-RU" sz="2000" dirty="0">
                <a:latin typeface="Trebuchet MS" panose="020B0603020202020204" pitchFamily="34" charset="0"/>
              </a:endParaRPr>
            </a:p>
          </p:txBody>
        </p:sp>
        <p:pic>
          <p:nvPicPr>
            <p:cNvPr id="14338" name="Picture 2" descr="C:\Users\EVA\Desktop\Χωρίς τίτλο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402096"/>
              <a:ext cx="3456384" cy="2622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Έλλειψη 6"/>
          <p:cNvSpPr/>
          <p:nvPr/>
        </p:nvSpPr>
        <p:spPr>
          <a:xfrm>
            <a:off x="4716016" y="1772816"/>
            <a:ext cx="449413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6146" y="26369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Γ, Δ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39752" y="1484784"/>
            <a:ext cx="4464496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665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476672"/>
                <a:ext cx="7128792" cy="418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1.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κίνητ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σημει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ακ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ά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φορτί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α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n-US" altLang="el-GR" sz="2000" baseline="-25000" dirty="0" smtClean="0">
                    <a:latin typeface="Trebuchet MS" panose="020B0603020202020204" pitchFamily="34" charset="0"/>
                  </a:rPr>
                  <a:t>1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= 20μC 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και  </a:t>
                </a:r>
                <a:r>
                  <a:rPr lang="en-US" altLang="el-GR" sz="2000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n-US" altLang="el-GR" sz="2000" baseline="-25000" dirty="0" smtClean="0">
                    <a:latin typeface="Trebuchet MS" panose="020B0603020202020204" pitchFamily="34" charset="0"/>
                  </a:rPr>
                  <a:t>2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=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-8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0μC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 βρίσκονται ακίνητα στα σημεία Α και Β αντίστοιχα, με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(ΑΒ)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=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4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cm. </a:t>
                </a:r>
                <a:r>
                  <a:rPr lang="el-GR" altLang="el-GR" sz="2000" dirty="0" smtClean="0">
                    <a:latin typeface="Trebuchet MS" panose="020B0603020202020204" pitchFamily="34" charset="0"/>
                  </a:rPr>
                  <a:t>Να βρείτε (διανυσματικά) την ένταση του ηλεκτρικού πεδίου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στο μέσο του τμήματος ΑΒ.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στην προέκταση του τμήματος ΑΒ και σε απόσταση 2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cm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από το Β.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Δίνεται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endParaRPr lang="ru-RU" sz="24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6672"/>
                <a:ext cx="7128792" cy="4188839"/>
              </a:xfrm>
              <a:prstGeom prst="rect">
                <a:avLst/>
              </a:prstGeom>
              <a:blipFill>
                <a:blip r:embed="rId2"/>
                <a:stretch>
                  <a:fillRect l="-855" r="-8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827584" y="260648"/>
                <a:ext cx="7416824" cy="5112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altLang="el-GR" sz="2000" b="1" dirty="0" smtClean="0">
                    <a:latin typeface="Trebuchet MS" panose="020B0603020202020204" pitchFamily="34" charset="0"/>
                  </a:rPr>
                  <a:t>.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Δίνετ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 ακίνητο αρνητικό σημειακό φορτίο </a:t>
                </a:r>
                <a:r>
                  <a:rPr lang="en-US" altLang="el-GR" sz="2000" i="1" dirty="0" smtClean="0">
                    <a:latin typeface="Trebuchet MS" panose="020B0603020202020204" pitchFamily="34" charset="0"/>
                  </a:rPr>
                  <a:t>Q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=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-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4μC.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Σε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απ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οστάσεις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2cm και 4cm από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φορτίο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β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ρίσκοντ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 αντίστοιχα τα σημεία Α, Β, έτσι ώστε να μη βρίσκονται στην ίδια ευθεία με το φορτίο. 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α.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σχεδιάσετε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τις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εντάσεις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του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ηλεκτρικού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εδίου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 σημεία αυτά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.</a:t>
                </a:r>
                <a:endParaRPr lang="en-US" altLang="el-GR" sz="2000" dirty="0">
                  <a:latin typeface="Trebuchet MS" panose="020B0603020202020204" pitchFamily="34" charset="0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β. </a:t>
                </a:r>
                <a:r>
                  <a:rPr lang="el-GR" alt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Να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υπ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ολογίσετε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τα 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μέτρ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 των εντάσεων αυτών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.</a:t>
                </a:r>
                <a:endParaRPr lang="en-US" altLang="el-GR" sz="2000" dirty="0">
                  <a:latin typeface="Trebuchet MS" panose="020B0603020202020204" pitchFamily="34" charset="0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γ.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Φορτίο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i="1" dirty="0" smtClean="0">
                    <a:latin typeface="Trebuchet MS" panose="020B0603020202020204" pitchFamily="34" charset="0"/>
                  </a:rPr>
                  <a:t>q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= +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1μC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ποθετείται στο σημείο Α. 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σχεδιάσετε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τη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δύν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αμη Coulomb στο </a:t>
                </a:r>
                <a:r>
                  <a:rPr lang="en-US" alt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και να υπολογίσετε το μέτρο της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altLang="el-GR" sz="2000" dirty="0">
                  <a:latin typeface="Trebuchet MS" panose="020B0603020202020204" pitchFamily="34" charset="0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Δίνετ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αι: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=9.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endParaRPr lang="ru-RU" sz="24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60648"/>
                <a:ext cx="7416824" cy="5112169"/>
              </a:xfrm>
              <a:prstGeom prst="rect">
                <a:avLst/>
              </a:prstGeom>
              <a:blipFill>
                <a:blip r:embed="rId2"/>
                <a:stretch>
                  <a:fillRect l="-905" r="-8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7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101690" cy="105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59796"/>
            <a:ext cx="56368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Μία μάζα </a:t>
            </a:r>
            <a:r>
              <a:rPr lang="el-GR" sz="2000" b="1" dirty="0" smtClean="0">
                <a:latin typeface="Comic Sans MS" panose="030F0702030302020204" pitchFamily="66" charset="0"/>
              </a:rPr>
              <a:t>(υλικό σημείο) δημιουργεί </a:t>
            </a:r>
            <a:r>
              <a:rPr lang="el-GR" sz="2000" b="1" dirty="0" smtClean="0">
                <a:latin typeface="Comic Sans MS" panose="030F0702030302020204" pitchFamily="66" charset="0"/>
              </a:rPr>
              <a:t>γύρω της </a:t>
            </a:r>
            <a:r>
              <a:rPr lang="el-GR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βαρυτικό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μία άλλη μάζα (κατάλληλο «υπόθεμα») μεταφερθεί σ’ αυτό το χώρο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της ασκήσει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δύναμη.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C:\Users\Merkouris\Desktop\WiTA6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43" y="2852936"/>
            <a:ext cx="3751114" cy="291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458298" y="214473"/>
            <a:ext cx="8228502" cy="6112379"/>
            <a:chOff x="492645" y="-1551"/>
            <a:chExt cx="8228502" cy="6112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492645" y="-1551"/>
                  <a:ext cx="8228502" cy="61123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 smtClean="0">
                      <a:latin typeface="Trebuchet MS" panose="020B0603020202020204" pitchFamily="34" charset="0"/>
                    </a:rPr>
                    <a:t>3. 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Δύο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ακλόνητα σημειακά φορτία +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και -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με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10</a:t>
                  </a:r>
                  <a:r>
                    <a:rPr lang="el-GR" sz="2000" baseline="30000" dirty="0" smtClean="0">
                      <a:latin typeface="Trebuchet MS" panose="020B0603020202020204" pitchFamily="34" charset="0"/>
                    </a:rPr>
                    <a:t>-6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C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είναι τοποθετημένα στα σημεία Α και Β όπως φαίνεται στο σχήμα. Η απόσταση ΑΒ είναι ίση με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0,4m.</a:t>
                  </a:r>
                </a:p>
                <a:p>
                  <a:pPr algn="just"/>
                  <a:endParaRPr lang="el-GR" sz="2400" dirty="0" smtClean="0">
                    <a:latin typeface="Trebuchet MS" panose="020B0603020202020204" pitchFamily="34" charset="0"/>
                  </a:endParaRPr>
                </a:p>
                <a:p>
                  <a:pPr algn="just"/>
                  <a:endParaRPr lang="el-GR" sz="2400" dirty="0" smtClean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Trebuchet MS" panose="020B0603020202020204" pitchFamily="34" charset="0"/>
                    </a:rPr>
                    <a:t>α. 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υπολογίσετε τη δύναμη που ασκεί το καθένα φορτίο στο άλλο και να σχεδιαστούν οι δυνάμεις αυτές.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Trebuchet MS" panose="020B0603020202020204" pitchFamily="34" charset="0"/>
                    </a:rPr>
                    <a:t>β. 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υπολογίσετε και να σχεδιάσετε την ένταση του ηλεκτρικού πεδίου που οφείλεται στα δύο φορτία, στο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σημείο Γ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μεταξύ των σημείων Α και Β, που απέχει απόσταση ίση προς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ΑΒ</m:t>
                          </m:r>
                        </m:num>
                        <m:den>
                          <m:r>
                            <a:rPr lang="el-GR" sz="20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  από το σημείο Α.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Trebuchet MS" panose="020B0603020202020204" pitchFamily="34" charset="0"/>
                    </a:rPr>
                    <a:t>γ. 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υπολογίσετε και να σχεδιάσετε τη δύναμη που ασκείται σε σημειακό φορτίο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q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= –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2.10</a:t>
                  </a:r>
                  <a:r>
                    <a:rPr lang="el-GR" sz="2000" baseline="30000" dirty="0">
                      <a:latin typeface="Trebuchet MS" panose="020B0603020202020204" pitchFamily="34" charset="0"/>
                    </a:rPr>
                    <a:t>-9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C στο σημείο Γ θεωρώντας ότι το φορτίο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δεν επηρεάζει το ηλεκτρικό πεδίο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.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645" y="-1551"/>
                  <a:ext cx="8228502" cy="6112379"/>
                </a:xfrm>
                <a:prstGeom prst="rect">
                  <a:avLst/>
                </a:prstGeom>
                <a:blipFill>
                  <a:blip r:embed="rId2"/>
                  <a:stretch>
                    <a:fillRect l="-741" r="-8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376" y="1503916"/>
              <a:ext cx="5276850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7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332656"/>
            <a:ext cx="7920880" cy="4801314"/>
            <a:chOff x="467544" y="332656"/>
            <a:chExt cx="7920880" cy="4801314"/>
          </a:xfrm>
        </p:grpSpPr>
        <p:grpSp>
          <p:nvGrpSpPr>
            <p:cNvPr id="5" name="Ομάδα 4"/>
            <p:cNvGrpSpPr/>
            <p:nvPr/>
          </p:nvGrpSpPr>
          <p:grpSpPr>
            <a:xfrm>
              <a:off x="467544" y="332656"/>
              <a:ext cx="7920880" cy="4801314"/>
              <a:chOff x="467544" y="332656"/>
              <a:chExt cx="7575804" cy="4801314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467544" y="332656"/>
                <a:ext cx="7575804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4.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</a:rPr>
                  <a:t>ακίνητα σημειακά ηλεκτρικά φορτία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n-US" sz="20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3.10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-8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C </a:t>
                </a:r>
                <a:r>
                  <a:rPr lang="el-GR" sz="2000" dirty="0">
                    <a:latin typeface="Trebuchet MS" panose="020B0603020202020204" pitchFamily="34" charset="0"/>
                  </a:rPr>
                  <a:t>και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     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2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4.10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-8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C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απέχουν μεταξύ τους απόσταση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d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3.10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-2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</a:p>
              <a:p>
                <a:pPr algn="just"/>
                <a:endParaRPr lang="el-GR" sz="2400" b="1" dirty="0" smtClean="0">
                  <a:latin typeface="Trebuchet MS" panose="020B0603020202020204" pitchFamily="34" charset="0"/>
                </a:endParaRPr>
              </a:p>
              <a:p>
                <a:pPr algn="just"/>
                <a:endParaRPr lang="el-GR" sz="2400" b="1" dirty="0">
                  <a:latin typeface="Trebuchet MS" panose="020B0603020202020204" pitchFamily="34" charset="0"/>
                </a:endParaRPr>
              </a:p>
              <a:p>
                <a:pPr algn="just"/>
                <a:endParaRPr lang="el-GR" sz="2400" b="1" dirty="0" smtClean="0">
                  <a:latin typeface="Trebuchet MS" panose="020B0603020202020204" pitchFamily="34" charset="0"/>
                </a:endParaRPr>
              </a:p>
              <a:p>
                <a:pPr algn="just"/>
                <a:endParaRPr lang="el-GR" sz="2400" b="1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Nα</a:t>
                </a:r>
                <a:r>
                  <a:rPr lang="el-GR" sz="2000" dirty="0">
                    <a:latin typeface="Trebuchet MS" panose="020B0603020202020204" pitchFamily="34" charset="0"/>
                  </a:rPr>
                  <a:t> βρείτε το μέτρο της έντασης του ηλεκτρικού πεδίου στο σημείο Α, που βρίσκεται μεταξύ των φορτίων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,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 </a:t>
                </a:r>
                <a:r>
                  <a:rPr lang="el-GR" sz="2000" dirty="0">
                    <a:latin typeface="Trebuchet MS" panose="020B0603020202020204" pitchFamily="34" charset="0"/>
                  </a:rPr>
                  <a:t>και απέχει απόσταση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 x </a:t>
                </a:r>
                <a:r>
                  <a:rPr lang="el-GR" sz="2000">
                    <a:latin typeface="Trebuchet MS" panose="020B0603020202020204" pitchFamily="34" charset="0"/>
                  </a:rPr>
                  <a:t>= </a:t>
                </a:r>
                <a:r>
                  <a:rPr lang="el-GR" sz="2000" smtClean="0">
                    <a:latin typeface="Trebuchet MS" panose="020B0603020202020204" pitchFamily="34" charset="0"/>
                  </a:rPr>
                  <a:t>10</a:t>
                </a:r>
                <a:r>
                  <a:rPr lang="el-GR" sz="2000" baseline="30000" smtClean="0">
                    <a:latin typeface="Trebuchet MS" panose="020B0603020202020204" pitchFamily="34" charset="0"/>
                  </a:rPr>
                  <a:t>-2 </a:t>
                </a:r>
                <a:r>
                  <a:rPr lang="el-GR" sz="2000" smtClean="0">
                    <a:latin typeface="Trebuchet MS" panose="020B0603020202020204" pitchFamily="34" charset="0"/>
                  </a:rPr>
                  <a:t>m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 το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Nα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σχεδιάσετε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διάνυσμα της έντασης του ηλεκτρικού πεδίου στο σημείο Α. </a:t>
                </a:r>
              </a:p>
            </p:txBody>
          </p:sp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1797" y="1503131"/>
                <a:ext cx="4720524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915816" y="1988840"/>
              <a:ext cx="288032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rebuchet MS" panose="020B0603020202020204" pitchFamily="34" charset="0"/>
                </a:rPr>
                <a:t>x</a:t>
              </a:r>
              <a:endParaRPr lang="el-GR" sz="2000" i="1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8093" y="2300819"/>
              <a:ext cx="288032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rebuchet MS" panose="020B0603020202020204" pitchFamily="34" charset="0"/>
                </a:rPr>
                <a:t>d</a:t>
              </a:r>
              <a:endParaRPr lang="el-GR" sz="2000" i="1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152128" cy="109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815" y="116632"/>
            <a:ext cx="57983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Ένα ηλεκτρικό φορτίο δημιουργεί γύρω του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πεδίο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ένα άλλο φορτίο (κατάλληλο «υπόθεμα») μεταφερθεί σ’ αυτό το χώρο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του ασκήσει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δύναμη.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2790824" y="2924944"/>
            <a:ext cx="3562350" cy="2426786"/>
            <a:chOff x="3203848" y="3068960"/>
            <a:chExt cx="3562350" cy="2426786"/>
          </a:xfrm>
        </p:grpSpPr>
        <p:pic>
          <p:nvPicPr>
            <p:cNvPr id="13314" name="Picture 2" descr="C:\Users\Merkouris\Desktop\electric-field-test-charge.gif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068960"/>
              <a:ext cx="356235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03848" y="5157192"/>
              <a:ext cx="3562350" cy="3385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7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2" y="620688"/>
            <a:ext cx="1104927" cy="105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3160" y="4740237"/>
            <a:ext cx="61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Υπάρχει και το </a:t>
            </a:r>
            <a:r>
              <a:rPr lang="el-GR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1789" y="260648"/>
            <a:ext cx="5988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ηλεκτρικό πεδίο που δημιουργείται από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ακίνητο σημειακό ηλεκτρικό φορτίο </a:t>
            </a:r>
            <a:r>
              <a:rPr lang="el-GR" sz="2000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Ηλεκτροστατικό Πεδίο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Coulomb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14338" name="Picture 2" descr="Αποτέλεσμα εικόνας για electrostatic field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7683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9675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27984" y="188640"/>
            <a:ext cx="2952328" cy="1402365"/>
          </a:xfrm>
          <a:prstGeom prst="cloudCallout">
            <a:avLst>
              <a:gd name="adj1" fmla="val 71857"/>
              <a:gd name="adj2" fmla="val 311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 smtClean="0">
                <a:latin typeface="Comic Sans MS" pitchFamily="66" charset="0"/>
              </a:rPr>
              <a:t>Τελικά, εμείς με ποιο πεδίο θ’ ασχοληθούμε</a:t>
            </a:r>
            <a:r>
              <a:rPr lang="en-US" b="1" dirty="0" smtClean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0533" y="2361336"/>
            <a:ext cx="442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omic Sans MS" panose="030F0702030302020204" pitchFamily="66" charset="0"/>
              </a:rPr>
              <a:t>Θ’ ασχοληθούμε με το</a:t>
            </a:r>
          </a:p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Ηλεκτροστατικό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err="1">
                <a:solidFill>
                  <a:schemeClr val="tx1"/>
                </a:solidFill>
              </a:rPr>
              <a:t>Μερκ</a:t>
            </a:r>
            <a:r>
              <a:rPr lang="el-GR" altLang="el-GR" dirty="0">
                <a:solidFill>
                  <a:schemeClr val="tx1"/>
                </a:solidFill>
              </a:rPr>
              <a:t>. </a:t>
            </a:r>
            <a:r>
              <a:rPr lang="el-GR" altLang="el-GR" dirty="0" smtClean="0">
                <a:solidFill>
                  <a:schemeClr val="tx1"/>
                </a:solidFill>
              </a:rPr>
              <a:t>Παναγιωτόπουλος - Φυσικός        </a:t>
            </a:r>
            <a:r>
              <a:rPr lang="en-US" altLang="el-GR" dirty="0">
                <a:solidFill>
                  <a:schemeClr val="tx1"/>
                </a:solidFill>
              </a:rPr>
              <a:t>www.merkopanas.blogspot.gr</a:t>
            </a:r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1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1B073-54D9-4243-BCBE-4C896A295F33}" type="slidenum">
              <a:rPr lang="el-GR" altLang="el-GR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292438" y="213567"/>
            <a:ext cx="3960813" cy="2808287"/>
          </a:xfrm>
          <a:custGeom>
            <a:avLst/>
            <a:gdLst>
              <a:gd name="T0" fmla="*/ 887261 w 1616"/>
              <a:gd name="T1" fmla="*/ 531815 h 1468"/>
              <a:gd name="T2" fmla="*/ 477945 w 1616"/>
              <a:gd name="T3" fmla="*/ 692507 h 1468"/>
              <a:gd name="T4" fmla="*/ 250002 w 1616"/>
              <a:gd name="T5" fmla="*/ 941197 h 1468"/>
              <a:gd name="T6" fmla="*/ 68628 w 1616"/>
              <a:gd name="T7" fmla="*/ 1279798 h 1468"/>
              <a:gd name="T8" fmla="*/ 0 w 1616"/>
              <a:gd name="T9" fmla="*/ 1633704 h 1468"/>
              <a:gd name="T10" fmla="*/ 22059 w 1616"/>
              <a:gd name="T11" fmla="*/ 2060303 h 1468"/>
              <a:gd name="T12" fmla="*/ 387258 w 1616"/>
              <a:gd name="T13" fmla="*/ 2398905 h 1468"/>
              <a:gd name="T14" fmla="*/ 500004 w 1616"/>
              <a:gd name="T15" fmla="*/ 2469686 h 1468"/>
              <a:gd name="T16" fmla="*/ 637260 w 1616"/>
              <a:gd name="T17" fmla="*/ 2540467 h 1468"/>
              <a:gd name="T18" fmla="*/ 887261 w 1616"/>
              <a:gd name="T19" fmla="*/ 2611248 h 1468"/>
              <a:gd name="T20" fmla="*/ 1683836 w 1616"/>
              <a:gd name="T21" fmla="*/ 2808287 h 1468"/>
              <a:gd name="T22" fmla="*/ 1843151 w 1616"/>
              <a:gd name="T23" fmla="*/ 2789157 h 1468"/>
              <a:gd name="T24" fmla="*/ 2071093 w 1616"/>
              <a:gd name="T25" fmla="*/ 2701159 h 1468"/>
              <a:gd name="T26" fmla="*/ 2299036 w 1616"/>
              <a:gd name="T27" fmla="*/ 2435252 h 1468"/>
              <a:gd name="T28" fmla="*/ 2389723 w 1616"/>
              <a:gd name="T29" fmla="*/ 2203778 h 1468"/>
              <a:gd name="T30" fmla="*/ 2504920 w 1616"/>
              <a:gd name="T31" fmla="*/ 2096650 h 1468"/>
              <a:gd name="T32" fmla="*/ 3551496 w 1616"/>
              <a:gd name="T33" fmla="*/ 1830743 h 1468"/>
              <a:gd name="T34" fmla="*/ 3892185 w 1616"/>
              <a:gd name="T35" fmla="*/ 1633704 h 1468"/>
              <a:gd name="T36" fmla="*/ 3960813 w 1616"/>
              <a:gd name="T37" fmla="*/ 1474925 h 1468"/>
              <a:gd name="T38" fmla="*/ 3870126 w 1616"/>
              <a:gd name="T39" fmla="*/ 1082759 h 1468"/>
              <a:gd name="T40" fmla="*/ 3504927 w 1616"/>
              <a:gd name="T41" fmla="*/ 853199 h 1468"/>
              <a:gd name="T42" fmla="*/ 2867668 w 1616"/>
              <a:gd name="T43" fmla="*/ 604509 h 1468"/>
              <a:gd name="T44" fmla="*/ 2732863 w 1616"/>
              <a:gd name="T45" fmla="*/ 550945 h 1468"/>
              <a:gd name="T46" fmla="*/ 2595607 w 1616"/>
              <a:gd name="T47" fmla="*/ 514598 h 1468"/>
              <a:gd name="T48" fmla="*/ 2504920 w 1616"/>
              <a:gd name="T49" fmla="*/ 443816 h 1468"/>
              <a:gd name="T50" fmla="*/ 2414233 w 1616"/>
              <a:gd name="T51" fmla="*/ 407469 h 1468"/>
              <a:gd name="T52" fmla="*/ 2161780 w 1616"/>
              <a:gd name="T53" fmla="*/ 248690 h 1468"/>
              <a:gd name="T54" fmla="*/ 1889720 w 1616"/>
              <a:gd name="T55" fmla="*/ 70781 h 1468"/>
              <a:gd name="T56" fmla="*/ 1752464 w 1616"/>
              <a:gd name="T57" fmla="*/ 0 h 1468"/>
              <a:gd name="T58" fmla="*/ 1321088 w 1616"/>
              <a:gd name="T59" fmla="*/ 34434 h 1468"/>
              <a:gd name="T60" fmla="*/ 1183832 w 1616"/>
              <a:gd name="T61" fmla="*/ 70781 h 1468"/>
              <a:gd name="T62" fmla="*/ 1024517 w 1616"/>
              <a:gd name="T63" fmla="*/ 212343 h 1468"/>
              <a:gd name="T64" fmla="*/ 977948 w 1616"/>
              <a:gd name="T65" fmla="*/ 265907 h 1468"/>
              <a:gd name="T66" fmla="*/ 887261 w 1616"/>
              <a:gd name="T67" fmla="*/ 373035 h 1468"/>
              <a:gd name="T68" fmla="*/ 865202 w 1616"/>
              <a:gd name="T69" fmla="*/ 426599 h 1468"/>
              <a:gd name="T70" fmla="*/ 818633 w 1616"/>
              <a:gd name="T71" fmla="*/ 480164 h 1468"/>
              <a:gd name="T72" fmla="*/ 887261 w 1616"/>
              <a:gd name="T73" fmla="*/ 531815 h 14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16" h="1468">
                <a:moveTo>
                  <a:pt x="362" y="278"/>
                </a:moveTo>
                <a:cubicBezTo>
                  <a:pt x="285" y="295"/>
                  <a:pt x="260" y="320"/>
                  <a:pt x="195" y="362"/>
                </a:cubicBezTo>
                <a:cubicBezTo>
                  <a:pt x="165" y="407"/>
                  <a:pt x="132" y="448"/>
                  <a:pt x="102" y="492"/>
                </a:cubicBezTo>
                <a:cubicBezTo>
                  <a:pt x="86" y="556"/>
                  <a:pt x="57" y="610"/>
                  <a:pt x="28" y="669"/>
                </a:cubicBezTo>
                <a:cubicBezTo>
                  <a:pt x="4" y="798"/>
                  <a:pt x="13" y="737"/>
                  <a:pt x="0" y="854"/>
                </a:cubicBezTo>
                <a:cubicBezTo>
                  <a:pt x="3" y="928"/>
                  <a:pt x="4" y="1003"/>
                  <a:pt x="9" y="1077"/>
                </a:cubicBezTo>
                <a:cubicBezTo>
                  <a:pt x="15" y="1175"/>
                  <a:pt x="80" y="1214"/>
                  <a:pt x="158" y="1254"/>
                </a:cubicBezTo>
                <a:cubicBezTo>
                  <a:pt x="191" y="1305"/>
                  <a:pt x="157" y="1265"/>
                  <a:pt x="204" y="1291"/>
                </a:cubicBezTo>
                <a:cubicBezTo>
                  <a:pt x="224" y="1302"/>
                  <a:pt x="239" y="1320"/>
                  <a:pt x="260" y="1328"/>
                </a:cubicBezTo>
                <a:cubicBezTo>
                  <a:pt x="294" y="1341"/>
                  <a:pt x="330" y="1349"/>
                  <a:pt x="362" y="1365"/>
                </a:cubicBezTo>
                <a:cubicBezTo>
                  <a:pt x="464" y="1415"/>
                  <a:pt x="574" y="1448"/>
                  <a:pt x="687" y="1468"/>
                </a:cubicBezTo>
                <a:cubicBezTo>
                  <a:pt x="709" y="1465"/>
                  <a:pt x="731" y="1464"/>
                  <a:pt x="752" y="1458"/>
                </a:cubicBezTo>
                <a:cubicBezTo>
                  <a:pt x="783" y="1449"/>
                  <a:pt x="812" y="1423"/>
                  <a:pt x="845" y="1412"/>
                </a:cubicBezTo>
                <a:cubicBezTo>
                  <a:pt x="898" y="1376"/>
                  <a:pt x="903" y="1322"/>
                  <a:pt x="938" y="1273"/>
                </a:cubicBezTo>
                <a:cubicBezTo>
                  <a:pt x="944" y="1249"/>
                  <a:pt x="960" y="1167"/>
                  <a:pt x="975" y="1152"/>
                </a:cubicBezTo>
                <a:cubicBezTo>
                  <a:pt x="1011" y="1116"/>
                  <a:pt x="996" y="1135"/>
                  <a:pt x="1022" y="1096"/>
                </a:cubicBezTo>
                <a:cubicBezTo>
                  <a:pt x="1089" y="887"/>
                  <a:pt x="1198" y="964"/>
                  <a:pt x="1449" y="957"/>
                </a:cubicBezTo>
                <a:cubicBezTo>
                  <a:pt x="1503" y="938"/>
                  <a:pt x="1541" y="887"/>
                  <a:pt x="1588" y="854"/>
                </a:cubicBezTo>
                <a:cubicBezTo>
                  <a:pt x="1598" y="827"/>
                  <a:pt x="1616" y="771"/>
                  <a:pt x="1616" y="771"/>
                </a:cubicBezTo>
                <a:cubicBezTo>
                  <a:pt x="1613" y="728"/>
                  <a:pt x="1616" y="613"/>
                  <a:pt x="1579" y="566"/>
                </a:cubicBezTo>
                <a:cubicBezTo>
                  <a:pt x="1538" y="514"/>
                  <a:pt x="1489" y="474"/>
                  <a:pt x="1430" y="446"/>
                </a:cubicBezTo>
                <a:cubicBezTo>
                  <a:pt x="1356" y="370"/>
                  <a:pt x="1267" y="349"/>
                  <a:pt x="1170" y="316"/>
                </a:cubicBezTo>
                <a:cubicBezTo>
                  <a:pt x="1071" y="282"/>
                  <a:pt x="1216" y="333"/>
                  <a:pt x="1115" y="288"/>
                </a:cubicBezTo>
                <a:cubicBezTo>
                  <a:pt x="1097" y="280"/>
                  <a:pt x="1059" y="269"/>
                  <a:pt x="1059" y="269"/>
                </a:cubicBezTo>
                <a:cubicBezTo>
                  <a:pt x="1047" y="257"/>
                  <a:pt x="1036" y="243"/>
                  <a:pt x="1022" y="232"/>
                </a:cubicBezTo>
                <a:cubicBezTo>
                  <a:pt x="1011" y="224"/>
                  <a:pt x="996" y="222"/>
                  <a:pt x="985" y="213"/>
                </a:cubicBezTo>
                <a:cubicBezTo>
                  <a:pt x="870" y="119"/>
                  <a:pt x="964" y="170"/>
                  <a:pt x="882" y="130"/>
                </a:cubicBezTo>
                <a:cubicBezTo>
                  <a:pt x="795" y="43"/>
                  <a:pt x="849" y="87"/>
                  <a:pt x="771" y="37"/>
                </a:cubicBezTo>
                <a:cubicBezTo>
                  <a:pt x="752" y="25"/>
                  <a:pt x="715" y="0"/>
                  <a:pt x="715" y="0"/>
                </a:cubicBezTo>
                <a:cubicBezTo>
                  <a:pt x="678" y="3"/>
                  <a:pt x="587" y="6"/>
                  <a:pt x="539" y="18"/>
                </a:cubicBezTo>
                <a:cubicBezTo>
                  <a:pt x="520" y="23"/>
                  <a:pt x="483" y="37"/>
                  <a:pt x="483" y="37"/>
                </a:cubicBezTo>
                <a:cubicBezTo>
                  <a:pt x="437" y="68"/>
                  <a:pt x="462" y="46"/>
                  <a:pt x="418" y="111"/>
                </a:cubicBezTo>
                <a:cubicBezTo>
                  <a:pt x="412" y="120"/>
                  <a:pt x="399" y="139"/>
                  <a:pt x="399" y="139"/>
                </a:cubicBezTo>
                <a:cubicBezTo>
                  <a:pt x="378" y="206"/>
                  <a:pt x="408" y="125"/>
                  <a:pt x="362" y="195"/>
                </a:cubicBezTo>
                <a:cubicBezTo>
                  <a:pt x="357" y="203"/>
                  <a:pt x="357" y="214"/>
                  <a:pt x="353" y="223"/>
                </a:cubicBezTo>
                <a:cubicBezTo>
                  <a:pt x="348" y="233"/>
                  <a:pt x="332" y="240"/>
                  <a:pt x="334" y="251"/>
                </a:cubicBezTo>
                <a:cubicBezTo>
                  <a:pt x="336" y="264"/>
                  <a:pt x="353" y="269"/>
                  <a:pt x="362" y="2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796469" y="991819"/>
            <a:ext cx="576263" cy="374273"/>
            <a:chOff x="1043781" y="1398965"/>
            <a:chExt cx="576263" cy="374273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89038" y="1701800"/>
              <a:ext cx="71437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043781" y="1398965"/>
              <a:ext cx="5762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+</a:t>
              </a:r>
              <a:r>
                <a:rPr lang="en-US" altLang="el-GR" sz="1600" b="1" i="1" dirty="0">
                  <a:latin typeface="Comic Sans MS" pitchFamily="66" charset="0"/>
                </a:rPr>
                <a:t>Q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980959" y="1330373"/>
            <a:ext cx="2016125" cy="338554"/>
            <a:chOff x="1331913" y="1989138"/>
            <a:chExt cx="2016125" cy="338554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331913" y="2205038"/>
              <a:ext cx="865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2557463" y="2205038"/>
              <a:ext cx="790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124075" y="1989138"/>
              <a:ext cx="5048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029288" y="991819"/>
            <a:ext cx="682560" cy="437492"/>
            <a:chOff x="3276600" y="1398965"/>
            <a:chExt cx="682560" cy="437492"/>
          </a:xfrm>
        </p:grpSpPr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276600" y="1809353"/>
              <a:ext cx="50323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553280" y="1398965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3280" y="1398965"/>
                  <a:ext cx="405880" cy="4374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3853772" y="16103"/>
            <a:ext cx="50405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Το ακίνητο σημειακό φορτίο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+</a:t>
            </a:r>
            <a:r>
              <a:rPr lang="en-US" b="1" i="1" dirty="0" smtClean="0">
                <a:latin typeface="Comic Sans MS" panose="030F0702030302020204" pitchFamily="66" charset="0"/>
              </a:rPr>
              <a:t>Q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δημιουργεί γύρω του ηλεκτρικό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πεδίο</a:t>
            </a:r>
            <a:r>
              <a:rPr lang="en-US" b="1" dirty="0" smtClean="0">
                <a:latin typeface="Comic Sans MS" panose="030F0702030302020204" pitchFamily="66" charset="0"/>
              </a:rPr>
              <a:t>.</a:t>
            </a:r>
            <a:endParaRPr lang="el-GR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Στο σημείο Α φέρνουμε σημειακό φορτίο </a:t>
            </a:r>
            <a:r>
              <a:rPr lang="en-US" b="1" dirty="0" smtClean="0">
                <a:latin typeface="Comic Sans MS" panose="030F0702030302020204" pitchFamily="66" charset="0"/>
              </a:rPr>
              <a:t>+</a:t>
            </a:r>
            <a:r>
              <a:rPr lang="en-US" b="1" i="1" dirty="0" smtClean="0">
                <a:latin typeface="Comic Sans MS" panose="030F0702030302020204" pitchFamily="66" charset="0"/>
              </a:rPr>
              <a:t>q</a:t>
            </a:r>
            <a:r>
              <a:rPr lang="en-US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09" y="2811343"/>
            <a:ext cx="1249357" cy="119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6805" y="2276872"/>
            <a:ext cx="460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 </a:t>
            </a:r>
            <a:r>
              <a:rPr lang="en-US" sz="2000" b="1" dirty="0" smtClean="0">
                <a:latin typeface="Comic Sans MS" panose="030F0702030302020204" pitchFamily="66" charset="0"/>
              </a:rPr>
              <a:t>Coulomb </a:t>
            </a:r>
            <a:r>
              <a:rPr lang="el-GR" sz="2000" b="1" dirty="0" smtClean="0">
                <a:latin typeface="Comic Sans MS" panose="030F0702030302020204" pitchFamily="66" charset="0"/>
              </a:rPr>
              <a:t>θα έλεγε</a:t>
            </a:r>
            <a:r>
              <a:rPr lang="en-US" sz="2000" b="1" dirty="0" smtClean="0">
                <a:latin typeface="Comic Sans MS" panose="030F0702030302020204" pitchFamily="66" charset="0"/>
              </a:rPr>
              <a:t>: 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φορτίο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+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sz="2000" b="1" i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στο φορτίο </a:t>
            </a:r>
            <a:r>
              <a:rPr lang="en-US" sz="2000" b="1" dirty="0">
                <a:latin typeface="Comic Sans MS" panose="030F0702030302020204" pitchFamily="66" charset="0"/>
              </a:rPr>
              <a:t>+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i="1" dirty="0" smtClean="0">
                <a:latin typeface="Comic Sans MS" panose="030F0702030302020204" pitchFamily="66" charset="0"/>
              </a:rPr>
              <a:t>  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2741951" y="1020244"/>
            <a:ext cx="504825" cy="677108"/>
            <a:chOff x="2741951" y="1020244"/>
            <a:chExt cx="504825" cy="677108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741951" y="1020244"/>
              <a:ext cx="504825" cy="418079"/>
              <a:chOff x="2989263" y="1427390"/>
              <a:chExt cx="504825" cy="418079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>
                <a:off x="3205163" y="1773238"/>
                <a:ext cx="71437" cy="722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4108" name="Text Box 12"/>
              <p:cNvSpPr txBox="1">
                <a:spLocks noChangeArrowheads="1"/>
              </p:cNvSpPr>
              <p:nvPr/>
            </p:nvSpPr>
            <p:spPr bwMode="auto">
              <a:xfrm>
                <a:off x="2989263" y="1427390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omic Sans MS" pitchFamily="66" charset="0"/>
                  </a:rPr>
                  <a:t>+</a:t>
                </a:r>
                <a:r>
                  <a:rPr lang="en-US" altLang="el-GR" sz="1600" b="1" i="1" dirty="0">
                    <a:latin typeface="Comic Sans MS" pitchFamily="66" charset="0"/>
                  </a:rPr>
                  <a:t>q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11" name="Ορθογώνιο 10"/>
            <p:cNvSpPr/>
            <p:nvPr/>
          </p:nvSpPr>
          <p:spPr>
            <a:xfrm>
              <a:off x="2911428" y="1358798"/>
              <a:ext cx="3353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  <a:endParaRPr lang="el-GR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81911" y="5282623"/>
            <a:ext cx="262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Σε κάθε περίπτωση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53251" y="4884312"/>
                <a:ext cx="2441053" cy="1041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𝐤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𝑸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51" y="4884312"/>
                <a:ext cx="2441053" cy="1041247"/>
              </a:xfrm>
              <a:prstGeom prst="rect">
                <a:avLst/>
              </a:prstGeom>
              <a:blipFill rotWithShape="1">
                <a:blip r:embed="rId5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841576" y="3406739"/>
            <a:ext cx="5010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 </a:t>
            </a:r>
            <a:r>
              <a:rPr lang="en-US" sz="2000" b="1" dirty="0" smtClean="0">
                <a:latin typeface="Comic Sans MS" panose="030F0702030302020204" pitchFamily="66" charset="0"/>
              </a:rPr>
              <a:t>Faraday </a:t>
            </a:r>
            <a:r>
              <a:rPr lang="el-GR" sz="2000" b="1" dirty="0" smtClean="0">
                <a:latin typeface="Comic Sans MS" panose="030F0702030302020204" pitchFamily="66" charset="0"/>
              </a:rPr>
              <a:t>θα (μπορούσε να) έλεγε</a:t>
            </a:r>
            <a:r>
              <a:rPr lang="en-US" sz="2000" b="1" dirty="0" smtClean="0">
                <a:latin typeface="Comic Sans MS" panose="030F0702030302020204" pitchFamily="66" charset="0"/>
              </a:rPr>
              <a:t>: 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000" b="1" dirty="0" smtClean="0">
                <a:latin typeface="Comic Sans MS" panose="030F0702030302020204" pitchFamily="66" charset="0"/>
              </a:rPr>
              <a:t> του φορτίου </a:t>
            </a:r>
            <a:r>
              <a:rPr lang="el-GR" sz="2000" b="1" dirty="0">
                <a:latin typeface="Comic Sans MS" panose="030F0702030302020204" pitchFamily="66" charset="0"/>
              </a:rPr>
              <a:t>+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sz="2000" b="1" i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στο φορτίο </a:t>
            </a:r>
            <a:r>
              <a:rPr lang="en-US" sz="2000" b="1" dirty="0">
                <a:latin typeface="Comic Sans MS" panose="030F0702030302020204" pitchFamily="66" charset="0"/>
              </a:rPr>
              <a:t>+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i="1" dirty="0" smtClean="0">
                <a:latin typeface="Comic Sans MS" panose="030F0702030302020204" pitchFamily="66" charset="0"/>
              </a:rPr>
              <a:t>  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9" grpId="0"/>
      <p:bldP spid="13" grpId="0"/>
      <p:bldP spid="3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Merkouris\Desktop\field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94"/>
            <a:ext cx="9143999" cy="68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914400" y="404664"/>
            <a:ext cx="77724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Στοιχεία Ηλεκτροστατικού Πεδίου</a:t>
            </a:r>
          </a:p>
        </p:txBody>
      </p:sp>
    </p:spTree>
    <p:extLst>
      <p:ext uri="{BB962C8B-B14F-4D97-AF65-F5344CB8AC3E}">
        <p14:creationId xmlns:p14="http://schemas.microsoft.com/office/powerpoint/2010/main" val="8337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2503</Words>
  <Application>Microsoft Office PowerPoint</Application>
  <PresentationFormat>Προβολή στην οθόνη (4:3)</PresentationFormat>
  <Paragraphs>375</Paragraphs>
  <Slides>41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Εξίσωση</vt:lpstr>
      <vt:lpstr>Γράφημα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Μερκούριος Παναγιωτόπουλος</cp:lastModifiedBy>
  <cp:revision>199</cp:revision>
  <dcterms:created xsi:type="dcterms:W3CDTF">2017-10-24T20:18:30Z</dcterms:created>
  <dcterms:modified xsi:type="dcterms:W3CDTF">2020-10-08T14:15:57Z</dcterms:modified>
</cp:coreProperties>
</file>