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Lst>
  <p:notesMasterIdLst>
    <p:notesMasterId r:id="rId39"/>
  </p:notesMasterIdLst>
  <p:sldIdLst>
    <p:sldId id="334" r:id="rId3"/>
    <p:sldId id="260" r:id="rId4"/>
    <p:sldId id="263" r:id="rId5"/>
    <p:sldId id="265" r:id="rId6"/>
    <p:sldId id="262" r:id="rId7"/>
    <p:sldId id="266" r:id="rId8"/>
    <p:sldId id="296" r:id="rId9"/>
    <p:sldId id="259" r:id="rId10"/>
    <p:sldId id="268" r:id="rId11"/>
    <p:sldId id="270" r:id="rId12"/>
    <p:sldId id="269" r:id="rId13"/>
    <p:sldId id="272" r:id="rId14"/>
    <p:sldId id="276" r:id="rId15"/>
    <p:sldId id="277" r:id="rId16"/>
    <p:sldId id="312" r:id="rId17"/>
    <p:sldId id="278" r:id="rId18"/>
    <p:sldId id="282" r:id="rId19"/>
    <p:sldId id="283" r:id="rId20"/>
    <p:sldId id="290" r:id="rId21"/>
    <p:sldId id="291" r:id="rId22"/>
    <p:sldId id="332" r:id="rId23"/>
    <p:sldId id="292" r:id="rId24"/>
    <p:sldId id="331" r:id="rId25"/>
    <p:sldId id="329" r:id="rId26"/>
    <p:sldId id="330" r:id="rId27"/>
    <p:sldId id="328" r:id="rId28"/>
    <p:sldId id="333" r:id="rId29"/>
    <p:sldId id="280" r:id="rId30"/>
    <p:sldId id="320" r:id="rId31"/>
    <p:sldId id="306" r:id="rId32"/>
    <p:sldId id="322" r:id="rId33"/>
    <p:sldId id="323" r:id="rId34"/>
    <p:sldId id="308" r:id="rId35"/>
    <p:sldId id="309" r:id="rId36"/>
    <p:sldId id="310" r:id="rId37"/>
    <p:sldId id="30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0033CC"/>
    <a:srgbClr val="006600"/>
    <a:srgbClr val="00FFFF"/>
    <a:srgbClr val="FFFF99"/>
    <a:srgbClr val="0066FF"/>
    <a:srgbClr val="D1D1D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B3799-BA7D-4C5A-83A7-410FA016C731}" v="1" dt="2020-09-20T07:40:38.05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46C02-4632-4B5A-9CB2-C00AA35360F9}" type="datetimeFigureOut">
              <a:rPr lang="en-US" smtClean="0"/>
              <a:t>2/12/2023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2B229-AE03-4C9A-A92A-CEF23F277D42}" type="slidenum">
              <a:rPr lang="en-US" smtClean="0"/>
              <a:t>‹#›</a:t>
            </a:fld>
            <a:endParaRPr lang="en-US"/>
          </a:p>
        </p:txBody>
      </p:sp>
    </p:spTree>
    <p:extLst>
      <p:ext uri="{BB962C8B-B14F-4D97-AF65-F5344CB8AC3E}">
        <p14:creationId xmlns:p14="http://schemas.microsoft.com/office/powerpoint/2010/main" val="161331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5E2ACC-B296-4B22-95DF-3700AEBBD46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A420A5FA-011F-4E8A-8EC5-EF935DDC7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CB34C528-6467-424C-8756-A01BF545912C}"/>
              </a:ext>
            </a:extLst>
          </p:cNvPr>
          <p:cNvSpPr>
            <a:spLocks noGrp="1"/>
          </p:cNvSpPr>
          <p:nvPr>
            <p:ph type="dt" sz="half" idx="10"/>
          </p:nvPr>
        </p:nvSpPr>
        <p:spPr/>
        <p:txBody>
          <a:bodyPr/>
          <a:lstStyle/>
          <a:p>
            <a:fld id="{A756C7B5-C338-46BF-964D-5B91F2A8DF06}"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374E51CE-F329-4575-A90A-8C671E6555F5}"/>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38DF88C-DB79-4F49-B953-1F1EC3193090}"/>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9087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FC1F5-8415-474C-AF71-E8BF4B4E04D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7D34801C-7C39-416C-8807-E9B73174EE1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7B2024B-9131-4844-A4BD-58F1CE6B5CA1}"/>
              </a:ext>
            </a:extLst>
          </p:cNvPr>
          <p:cNvSpPr>
            <a:spLocks noGrp="1"/>
          </p:cNvSpPr>
          <p:nvPr>
            <p:ph type="dt" sz="half" idx="10"/>
          </p:nvPr>
        </p:nvSpPr>
        <p:spPr/>
        <p:txBody>
          <a:bodyPr/>
          <a:lstStyle/>
          <a:p>
            <a:fld id="{7EAA897B-5F2B-44A8-B78F-42761A1113DB}"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70BD3A98-7DAC-4163-88D7-08D5B6CAF83C}"/>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0DFF6706-4B4A-414F-BD97-009FC11EB885}"/>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9259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B7C1003-CD85-495E-99F2-B0B46C356EA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EE3CB76-8D01-41EF-8385-F343F1E20E2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78A1B26-BBDC-4BE7-85AB-316C265440E7}"/>
              </a:ext>
            </a:extLst>
          </p:cNvPr>
          <p:cNvSpPr>
            <a:spLocks noGrp="1"/>
          </p:cNvSpPr>
          <p:nvPr>
            <p:ph type="dt" sz="half" idx="10"/>
          </p:nvPr>
        </p:nvSpPr>
        <p:spPr/>
        <p:txBody>
          <a:bodyPr/>
          <a:lstStyle/>
          <a:p>
            <a:fld id="{A693D471-29B8-4CA9-A1A9-13A7BD172AF2}"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057E684A-9A08-459A-B88E-F88C9B6B224E}"/>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35CE7BE-1862-4BF3-80CD-CBA2A2A4F299}"/>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3820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C7474E-C2E4-48BD-B9C9-3CAF8D24481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06E90E01-FDEC-4CA0-AF32-E7EAE2696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36BA7D94-468B-4B2B-954C-4846BDA49DE0}"/>
              </a:ext>
            </a:extLst>
          </p:cNvPr>
          <p:cNvSpPr>
            <a:spLocks noGrp="1"/>
          </p:cNvSpPr>
          <p:nvPr>
            <p:ph type="dt" sz="half" idx="10"/>
          </p:nvPr>
        </p:nvSpPr>
        <p:spPr/>
        <p:txBody>
          <a:bodyPr/>
          <a:lstStyle/>
          <a:p>
            <a:fld id="{2AF17052-DFB9-4437-BFCF-65825BA46AFF}"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4E20F706-D102-4651-BBF4-AC253D6B66D1}"/>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0E85BC1-DD36-4B9A-9CD4-6831FDEC7F78}"/>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5916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8BFED-8390-4B75-A80E-AC690E83A6D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BFBD3B7-7AEF-4980-AB2B-4407BC51E41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3088758-B942-4672-962A-32D3E21CFACC}"/>
              </a:ext>
            </a:extLst>
          </p:cNvPr>
          <p:cNvSpPr>
            <a:spLocks noGrp="1"/>
          </p:cNvSpPr>
          <p:nvPr>
            <p:ph type="dt" sz="half" idx="10"/>
          </p:nvPr>
        </p:nvSpPr>
        <p:spPr/>
        <p:txBody>
          <a:bodyPr/>
          <a:lstStyle/>
          <a:p>
            <a:fld id="{0AD36830-E0DC-4923-AE03-080D2389FF3A}"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6EDDE9E8-3CEA-4D1C-A0B6-F11464008929}"/>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46E02119-0277-4D01-87CB-BF8BF4821AD8}"/>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4647900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DA75E4-6868-4748-BA0B-2929E559ADA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91A05EE-E488-4D9F-9766-4E85247A5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12BB49D-82F1-4F31-8151-944EB5D4A300}"/>
              </a:ext>
            </a:extLst>
          </p:cNvPr>
          <p:cNvSpPr>
            <a:spLocks noGrp="1"/>
          </p:cNvSpPr>
          <p:nvPr>
            <p:ph type="dt" sz="half" idx="10"/>
          </p:nvPr>
        </p:nvSpPr>
        <p:spPr/>
        <p:txBody>
          <a:bodyPr/>
          <a:lstStyle/>
          <a:p>
            <a:fld id="{15820A82-EB76-4D53-AD7A-6A2D93050206}"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D4B47B7D-F7CC-4FFC-A27C-BF66F92940D0}"/>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43DA2D1-961F-449B-B820-252F2111F72C}"/>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8205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C36CB4-36CD-4569-B02E-4B34C77F78B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B57D60D-F1E7-47B6-824D-6A20A50F9E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819C17DC-A9BD-4D38-9A17-2349DED9ECF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659DDECD-2CBF-41A4-8CC9-2BA298192A54}"/>
              </a:ext>
            </a:extLst>
          </p:cNvPr>
          <p:cNvSpPr>
            <a:spLocks noGrp="1"/>
          </p:cNvSpPr>
          <p:nvPr>
            <p:ph type="dt" sz="half" idx="10"/>
          </p:nvPr>
        </p:nvSpPr>
        <p:spPr/>
        <p:txBody>
          <a:bodyPr/>
          <a:lstStyle/>
          <a:p>
            <a:fld id="{9DBA67B4-CF59-45D5-917D-39388F37AC30}" type="datetime1">
              <a:rPr lang="el-GR" smtClean="0">
                <a:solidFill>
                  <a:prstClr val="black">
                    <a:tint val="75000"/>
                  </a:prstClr>
                </a:solidFill>
              </a:rPr>
              <a:p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99907496-CBBB-4F27-A53F-8EB13D034069}"/>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FF62E612-4D0C-4F3B-99CA-55814613E055}"/>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4047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0C99E-20C3-4694-8020-3BBBFC25A11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A02F5AAB-9CFD-4664-810D-9CF332B09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731F1E3-CEB4-472D-968B-90A8A1EF920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8839C802-0E75-4673-9DC6-BC40693ED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E315878-CF57-4BB9-9325-4AE90B0C329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0777000D-AACF-478A-94B2-C1679B9204E9}"/>
              </a:ext>
            </a:extLst>
          </p:cNvPr>
          <p:cNvSpPr>
            <a:spLocks noGrp="1"/>
          </p:cNvSpPr>
          <p:nvPr>
            <p:ph type="dt" sz="half" idx="10"/>
          </p:nvPr>
        </p:nvSpPr>
        <p:spPr/>
        <p:txBody>
          <a:bodyPr/>
          <a:lstStyle/>
          <a:p>
            <a:fld id="{677F98CB-410D-4372-99C5-4365E2EB5040}" type="datetime1">
              <a:rPr lang="el-GR" smtClean="0">
                <a:solidFill>
                  <a:prstClr val="black">
                    <a:tint val="75000"/>
                  </a:prstClr>
                </a:solidFill>
              </a:rPr>
              <a:pPr/>
              <a:t>12/2/2023</a:t>
            </a:fld>
            <a:endParaRPr lang="el-GR">
              <a:solidFill>
                <a:prstClr val="black">
                  <a:tint val="75000"/>
                </a:prstClr>
              </a:solidFill>
            </a:endParaRPr>
          </a:p>
        </p:txBody>
      </p:sp>
      <p:sp>
        <p:nvSpPr>
          <p:cNvPr id="8" name="Θέση υποσέλιδου 7">
            <a:extLst>
              <a:ext uri="{FF2B5EF4-FFF2-40B4-BE49-F238E27FC236}">
                <a16:creationId xmlns:a16="http://schemas.microsoft.com/office/drawing/2014/main" id="{37CF52AD-4945-4BF4-BA1F-D8A889CFC434}"/>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D2A0F6DF-F510-409F-B1D0-0A1F463ED44F}"/>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8936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632A73-5213-4F1A-AF90-4CD186B578A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BB08FE4E-9A99-4148-A0D4-681C7A71F8C7}"/>
              </a:ext>
            </a:extLst>
          </p:cNvPr>
          <p:cNvSpPr>
            <a:spLocks noGrp="1"/>
          </p:cNvSpPr>
          <p:nvPr>
            <p:ph type="dt" sz="half" idx="10"/>
          </p:nvPr>
        </p:nvSpPr>
        <p:spPr/>
        <p:txBody>
          <a:bodyPr/>
          <a:lstStyle/>
          <a:p>
            <a:fld id="{4F8019A3-BD70-4630-9ADD-476CAE059448}" type="datetime1">
              <a:rPr lang="el-GR" smtClean="0">
                <a:solidFill>
                  <a:prstClr val="black">
                    <a:tint val="75000"/>
                  </a:prstClr>
                </a:solidFill>
              </a:rPr>
              <a:pPr/>
              <a:t>12/2/2023</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523A5CB4-9D53-4872-9104-511F95A8EA33}"/>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FDD78963-7C53-4CC7-9E3D-FD5BB9D8290C}"/>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0853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6ACB837-6D80-4BBD-9F1C-32A92F2CFA74}"/>
              </a:ext>
            </a:extLst>
          </p:cNvPr>
          <p:cNvSpPr>
            <a:spLocks noGrp="1"/>
          </p:cNvSpPr>
          <p:nvPr>
            <p:ph type="dt" sz="half" idx="10"/>
          </p:nvPr>
        </p:nvSpPr>
        <p:spPr/>
        <p:txBody>
          <a:bodyPr/>
          <a:lstStyle/>
          <a:p>
            <a:fld id="{0AD36830-E0DC-4923-AE03-080D2389FF3A}" type="datetime1">
              <a:rPr lang="el-GR" smtClean="0">
                <a:solidFill>
                  <a:prstClr val="black">
                    <a:tint val="75000"/>
                  </a:prstClr>
                </a:solidFill>
              </a:rPr>
              <a:pPr/>
              <a:t>12/2/2023</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EF04C0B4-8B92-4DA7-B3FA-5A33E476BAE9}"/>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B4A10D04-7A83-4EFD-9BB7-C417D2192A15}"/>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11774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252F7-2EC0-43AF-8E43-1CE43755D5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B2B5201-91A2-4E3A-A08D-8B73B1569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A4EB6862-AB9E-4D02-B0EE-C00EC086F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3D52CDE-252B-4628-AD7E-4F09BB6863D4}"/>
              </a:ext>
            </a:extLst>
          </p:cNvPr>
          <p:cNvSpPr>
            <a:spLocks noGrp="1"/>
          </p:cNvSpPr>
          <p:nvPr>
            <p:ph type="dt" sz="half" idx="10"/>
          </p:nvPr>
        </p:nvSpPr>
        <p:spPr/>
        <p:txBody>
          <a:bodyPr/>
          <a:lstStyle/>
          <a:p>
            <a:fld id="{2B5A6C2D-1E4E-4388-A4A8-AE3F19F06E97}" type="datetime1">
              <a:rPr lang="el-GR" smtClean="0">
                <a:solidFill>
                  <a:prstClr val="black">
                    <a:tint val="75000"/>
                  </a:prstClr>
                </a:solidFill>
              </a:rPr>
              <a:p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4F0E046D-C1BB-4B12-9689-F873E837C821}"/>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BA821A37-D061-46A5-ADAA-3746F13FBFE1}"/>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2279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AF37BC-C37E-4EDF-A1B7-88C226AB9F0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D374FC8-2929-46F8-98B4-FBCA4DB9B36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8A4FCCE-77EF-4E50-B301-C57352307DF5}"/>
              </a:ext>
            </a:extLst>
          </p:cNvPr>
          <p:cNvSpPr>
            <a:spLocks noGrp="1"/>
          </p:cNvSpPr>
          <p:nvPr>
            <p:ph type="dt" sz="half" idx="10"/>
          </p:nvPr>
        </p:nvSpPr>
        <p:spPr/>
        <p:txBody>
          <a:bodyPr/>
          <a:lstStyle/>
          <a:p>
            <a:fld id="{1DD3624B-D4DD-4501-BC47-86182B66E7AD}"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0FCBFFF3-E469-4DA4-A782-CA9DA5E7E4D3}"/>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008236D2-BBD1-4921-A929-BE954B9449F9}"/>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4822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FF12E-E12B-4446-9E7B-2422911B1D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A4CBBF51-95D0-4E68-9840-8ABAF85F1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E670089-A195-4C59-A5FF-F93E53247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0EA7021-E266-42B0-AAB9-44230D00BB7F}"/>
              </a:ext>
            </a:extLst>
          </p:cNvPr>
          <p:cNvSpPr>
            <a:spLocks noGrp="1"/>
          </p:cNvSpPr>
          <p:nvPr>
            <p:ph type="dt" sz="half" idx="10"/>
          </p:nvPr>
        </p:nvSpPr>
        <p:spPr/>
        <p:txBody>
          <a:bodyPr/>
          <a:lstStyle/>
          <a:p>
            <a:fld id="{22BCCD15-8BCB-4972-8876-E3110E1BA737}" type="datetime1">
              <a:rPr lang="el-GR" smtClean="0">
                <a:solidFill>
                  <a:prstClr val="black">
                    <a:tint val="75000"/>
                  </a:prstClr>
                </a:solidFill>
              </a:rPr>
              <a:p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A7FC9CCE-73F4-446C-A726-B127A0B46CA1}"/>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B84656AC-7385-4A69-9941-7F54D3395BF6}"/>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994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4C4BA-A3E2-4D7E-A5F2-0B8AC59AD9C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D17DA93-CEB2-43C9-B47C-67CB9662986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965D65D-9EC2-4338-81FC-9C2F27D8D80D}"/>
              </a:ext>
            </a:extLst>
          </p:cNvPr>
          <p:cNvSpPr>
            <a:spLocks noGrp="1"/>
          </p:cNvSpPr>
          <p:nvPr>
            <p:ph type="dt" sz="half" idx="10"/>
          </p:nvPr>
        </p:nvSpPr>
        <p:spPr/>
        <p:txBody>
          <a:bodyPr/>
          <a:lstStyle/>
          <a:p>
            <a:fld id="{741EDCF2-1144-4937-83C2-F49D91E32BE3}"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AAF6333C-B713-4905-8D7A-FEE15F5DD737}"/>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99F0A7D-EA31-4909-AE4E-B3C24BC6DCF3}"/>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3567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09D2FA2-B181-4A26-82C0-A31D97CEFC3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6379BEE-1823-464A-B942-130A6C99A7C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FA45185-5205-469D-9773-D82B95EBA7C2}"/>
              </a:ext>
            </a:extLst>
          </p:cNvPr>
          <p:cNvSpPr>
            <a:spLocks noGrp="1"/>
          </p:cNvSpPr>
          <p:nvPr>
            <p:ph type="dt" sz="half" idx="10"/>
          </p:nvPr>
        </p:nvSpPr>
        <p:spPr/>
        <p:txBody>
          <a:bodyPr/>
          <a:lstStyle/>
          <a:p>
            <a:fld id="{183F866F-1133-4EF4-9F75-4634FDB84A68}"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D1E3D6CC-0880-4F17-93C9-564C73C6E53C}"/>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56CB9547-9186-45E7-A028-64346C86516C}"/>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906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B5D26-9C63-46C2-8A46-9A8A0E55C84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B799DF0-9F47-4374-9773-C94EC6282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56A0731-C50F-4E30-AC2C-373C82B8AD1D}"/>
              </a:ext>
            </a:extLst>
          </p:cNvPr>
          <p:cNvSpPr>
            <a:spLocks noGrp="1"/>
          </p:cNvSpPr>
          <p:nvPr>
            <p:ph type="dt" sz="half" idx="10"/>
          </p:nvPr>
        </p:nvSpPr>
        <p:spPr/>
        <p:txBody>
          <a:bodyPr/>
          <a:lstStyle/>
          <a:p>
            <a:fld id="{4C962ECC-D331-434C-9092-33270E447D42}"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746D2BF8-CAB2-4B99-A030-501121C8632E}"/>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A9D431B-939B-4C3D-9AE4-6C325AD4D544}"/>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709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96E95-DEAD-4F68-A50A-994A084CB0B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AC5A813-A292-4C47-A499-13762206390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6FB449D-B255-4DC8-AEDA-14FE465B8AB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2062113-31D7-4566-9614-B36284E7B81E}"/>
              </a:ext>
            </a:extLst>
          </p:cNvPr>
          <p:cNvSpPr>
            <a:spLocks noGrp="1"/>
          </p:cNvSpPr>
          <p:nvPr>
            <p:ph type="dt" sz="half" idx="10"/>
          </p:nvPr>
        </p:nvSpPr>
        <p:spPr/>
        <p:txBody>
          <a:bodyPr/>
          <a:lstStyle/>
          <a:p>
            <a:fld id="{202B258B-FA63-49EB-9620-F87CB5CA395C}" type="datetime1">
              <a:rPr lang="el-GR" smtClean="0">
                <a:solidFill>
                  <a:prstClr val="black">
                    <a:tint val="75000"/>
                  </a:prstClr>
                </a:solidFill>
              </a:r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345F0150-86FB-4095-A4D5-C7A1E2A1E682}"/>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9267FD46-356B-4868-8500-2D0C434E14C8}"/>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970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A70A42-D1A6-496D-8BE3-A1F4187BE12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ABE2C23-A91D-49D8-95A7-076CF6EE3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1EB6F27-EB18-444E-AE40-9789808A44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F5CE8401-487B-42D2-A097-31277B02B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E65CCAD-95DC-4AF6-82A1-875A1FF637D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7D7D6BC3-B96B-4C71-97EE-1FD202E520AB}"/>
              </a:ext>
            </a:extLst>
          </p:cNvPr>
          <p:cNvSpPr>
            <a:spLocks noGrp="1"/>
          </p:cNvSpPr>
          <p:nvPr>
            <p:ph type="dt" sz="half" idx="10"/>
          </p:nvPr>
        </p:nvSpPr>
        <p:spPr/>
        <p:txBody>
          <a:bodyPr/>
          <a:lstStyle/>
          <a:p>
            <a:fld id="{281EFD2A-07E2-4F98-B8DE-F7E1E0CD6DCB}" type="datetime1">
              <a:rPr lang="el-GR" smtClean="0">
                <a:solidFill>
                  <a:prstClr val="black">
                    <a:tint val="75000"/>
                  </a:prstClr>
                </a:solidFill>
              </a:rPr>
              <a:t>12/2/2023</a:t>
            </a:fld>
            <a:endParaRPr lang="el-GR">
              <a:solidFill>
                <a:prstClr val="black">
                  <a:tint val="75000"/>
                </a:prstClr>
              </a:solidFill>
            </a:endParaRPr>
          </a:p>
        </p:txBody>
      </p:sp>
      <p:sp>
        <p:nvSpPr>
          <p:cNvPr id="8" name="Θέση υποσέλιδου 7">
            <a:extLst>
              <a:ext uri="{FF2B5EF4-FFF2-40B4-BE49-F238E27FC236}">
                <a16:creationId xmlns:a16="http://schemas.microsoft.com/office/drawing/2014/main" id="{DE5E3918-B28C-4A35-A920-B47200479AF8}"/>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7A370EC9-CD29-42E8-A57F-72675A414500}"/>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9130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1D3F-5F5A-4713-9E07-438B4614696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91B5521A-20B6-4C2B-B8E3-5B978A3A0862}"/>
              </a:ext>
            </a:extLst>
          </p:cNvPr>
          <p:cNvSpPr>
            <a:spLocks noGrp="1"/>
          </p:cNvSpPr>
          <p:nvPr>
            <p:ph type="dt" sz="half" idx="10"/>
          </p:nvPr>
        </p:nvSpPr>
        <p:spPr/>
        <p:txBody>
          <a:bodyPr/>
          <a:lstStyle/>
          <a:p>
            <a:fld id="{AB4E177D-E8C6-4D9E-A816-F5BA973D55F3}" type="datetime1">
              <a:rPr lang="el-GR" smtClean="0">
                <a:solidFill>
                  <a:prstClr val="black">
                    <a:tint val="75000"/>
                  </a:prstClr>
                </a:solidFill>
              </a:rPr>
              <a:t>12/2/2023</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8E0BE145-39C3-4542-A76F-D4234C288044}"/>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B24FCD51-2AFD-47FF-95EF-D842F6B9061C}"/>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5279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F22F6BF-4DF0-44DC-ABFB-0719FEA19321}"/>
              </a:ext>
            </a:extLst>
          </p:cNvPr>
          <p:cNvSpPr>
            <a:spLocks noGrp="1"/>
          </p:cNvSpPr>
          <p:nvPr>
            <p:ph type="dt" sz="half" idx="10"/>
          </p:nvPr>
        </p:nvSpPr>
        <p:spPr/>
        <p:txBody>
          <a:bodyPr/>
          <a:lstStyle/>
          <a:p>
            <a:fld id="{CC509C5A-C5D1-4D39-A0A9-3BF7DA558283}" type="datetime1">
              <a:rPr lang="el-GR" smtClean="0">
                <a:solidFill>
                  <a:prstClr val="black">
                    <a:tint val="75000"/>
                  </a:prstClr>
                </a:solidFill>
              </a:rPr>
              <a:t>12/2/2023</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3B7A94B-5641-474B-947E-E982E40716F9}"/>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67B81D63-4F60-4721-87D9-8961D4E14F3E}"/>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0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91DA1-000D-4E9A-BD7C-9AFB3FB8C37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F5ACA09-7CDF-44BA-87C6-11AB8E6D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B29EBBA2-92BE-4D02-8C19-1C6F33E5A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17724F3-964A-416C-9650-47A022E9ACEE}"/>
              </a:ext>
            </a:extLst>
          </p:cNvPr>
          <p:cNvSpPr>
            <a:spLocks noGrp="1"/>
          </p:cNvSpPr>
          <p:nvPr>
            <p:ph type="dt" sz="half" idx="10"/>
          </p:nvPr>
        </p:nvSpPr>
        <p:spPr/>
        <p:txBody>
          <a:bodyPr/>
          <a:lstStyle/>
          <a:p>
            <a:fld id="{6394E5FC-C734-4F27-A2D2-5B8900810501}" type="datetime1">
              <a:rPr lang="el-GR" smtClean="0">
                <a:solidFill>
                  <a:prstClr val="black">
                    <a:tint val="75000"/>
                  </a:prstClr>
                </a:solidFill>
              </a:r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07ACF2DE-4583-4A8D-88D2-912E70807BCF}"/>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288BF8D0-A590-4A39-B004-91D2B48D752B}"/>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1287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F145D3-CEE5-4910-9034-03C3B22FD5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28D1B3A8-618D-424D-BC24-DB2284338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AAE5AA9-C0F7-4C50-97A0-F9FC13FA1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403C586-82B3-43A8-A71D-0ED8177F75D0}"/>
              </a:ext>
            </a:extLst>
          </p:cNvPr>
          <p:cNvSpPr>
            <a:spLocks noGrp="1"/>
          </p:cNvSpPr>
          <p:nvPr>
            <p:ph type="dt" sz="half" idx="10"/>
          </p:nvPr>
        </p:nvSpPr>
        <p:spPr/>
        <p:txBody>
          <a:bodyPr/>
          <a:lstStyle/>
          <a:p>
            <a:fld id="{BAE5518E-852B-4217-B4E0-E9B4B1A9EAED}" type="datetime1">
              <a:rPr lang="el-GR" smtClean="0">
                <a:solidFill>
                  <a:prstClr val="black">
                    <a:tint val="75000"/>
                  </a:prstClr>
                </a:solidFill>
              </a:rPr>
              <a:t>12/2/2023</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4955AFBC-79C0-40BD-ABA3-CE50D0E94549}"/>
              </a:ext>
            </a:extLst>
          </p:cNvPr>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3DCE7217-E4C4-4F20-B40C-96AE1746C27F}"/>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9209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CD30E78-DC58-401C-9DE7-D45A9127A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D6E2DD8-8AAB-4B1A-A6C6-DF69E0708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7381521-421D-4DD3-A59D-13319A819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6FB37-E4F8-43F5-929B-0D0ED8030094}" type="datetime1">
              <a:rPr lang="el-GR" smtClean="0">
                <a:solidFill>
                  <a:prstClr val="black">
                    <a:tint val="75000"/>
                  </a:prstClr>
                </a:solidFill>
              </a:r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1B4F9ADF-D087-49EB-A40E-79F21A9C4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7622BA8-B79B-42FB-868A-F11B5731CB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63369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C9EFD2E-6E74-4B17-B9AA-2CCB1B27F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A23B85A-F39B-44EC-ABBF-613F2A754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39106C7-717B-48CD-9598-3431AD85D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12/2/2023</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94424254-6BBF-47B0-BF67-54469B216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5E89AABE-A717-4FEF-B213-A5C231CD7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4313115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cYgErmGQwlQ"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merkopanas.blogspot.com/2018/02/1865-emil-lenz.html" TargetMode="External"/><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igb.org/visit-us/faraday-museum"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hyperlink" Target="https://www.youtube.com/watch?v=cYgErmGQwlQ"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Ορθογώνιο 3">
            <a:extLst>
              <a:ext uri="{FF2B5EF4-FFF2-40B4-BE49-F238E27FC236}">
                <a16:creationId xmlns:a16="http://schemas.microsoft.com/office/drawing/2014/main" id="{977D059F-9D56-4EB6-B84E-AF3AB5D0E3F9}"/>
              </a:ext>
            </a:extLst>
          </p:cNvPr>
          <p:cNvSpPr/>
          <p:nvPr/>
        </p:nvSpPr>
        <p:spPr>
          <a:xfrm>
            <a:off x="546351" y="433545"/>
            <a:ext cx="11139854" cy="930447"/>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5400" b="1" i="0" u="none" strike="noStrike" cap="none" spc="10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rPr>
              <a:t>4. ΕΠΑΓΩΓΗ</a:t>
            </a:r>
          </a:p>
        </p:txBody>
      </p:sp>
      <p:cxnSp>
        <p:nvCxnSpPr>
          <p:cNvPr id="27"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DF9A5AE5-396C-4AE9-AD31-FF0A7F269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67" y="2952540"/>
            <a:ext cx="5455917" cy="2946193"/>
          </a:xfrm>
          <a:prstGeom prst="rect">
            <a:avLst/>
          </a:prstGeom>
        </p:spPr>
      </p:pic>
      <p:cxnSp>
        <p:nvCxnSpPr>
          <p:cNvPr id="28"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15BD509D-7641-AE4E-F631-F3529458F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91" y="3652462"/>
            <a:ext cx="4815499" cy="1546261"/>
          </a:xfrm>
          <a:prstGeom prst="rect">
            <a:avLst/>
          </a:prstGeom>
        </p:spPr>
      </p:pic>
    </p:spTree>
    <p:extLst>
      <p:ext uri="{BB962C8B-B14F-4D97-AF65-F5344CB8AC3E}">
        <p14:creationId xmlns:p14="http://schemas.microsoft.com/office/powerpoint/2010/main" val="15420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25566" y="203518"/>
            <a:ext cx="66055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200" b="1" dirty="0">
                <a:solidFill>
                  <a:srgbClr val="800000"/>
                </a:solidFill>
                <a:effectLst>
                  <a:outerShdw blurRad="38100" dist="38100" dir="2700000" algn="tl">
                    <a:srgbClr val="000000"/>
                  </a:outerShdw>
                </a:effectLst>
                <a:latin typeface="Trebuchet MS" panose="020B0603020202020204" pitchFamily="34" charset="0"/>
              </a:rPr>
              <a:t>Τρόποι δημιουργίας Επαγωγικού φαινομένου</a:t>
            </a:r>
          </a:p>
        </p:txBody>
      </p:sp>
      <p:pic>
        <p:nvPicPr>
          <p:cNvPr id="9" name="Εικόνα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7261" y="2005964"/>
            <a:ext cx="5000626" cy="3160396"/>
          </a:xfrm>
          <a:prstGeom prst="rect">
            <a:avLst/>
          </a:prstGeom>
        </p:spPr>
      </p:pic>
    </p:spTree>
    <p:extLst>
      <p:ext uri="{BB962C8B-B14F-4D97-AF65-F5344CB8AC3E}">
        <p14:creationId xmlns:p14="http://schemas.microsoft.com/office/powerpoint/2010/main" val="423523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7546" y="1330861"/>
            <a:ext cx="6345293" cy="419627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Ο μαγνήτης πλησιάζει στο ακίνητο πηνίο ή απομακρύνεται από αυτό.</a:t>
            </a: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Η απόκλιση της βελόνας του γαλβανόμετρου δείχνει ροή ρεύματος στο κύκλωμα.</a:t>
            </a: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Όταν ο μαγνήτης πλησιάζει το πηνίο, η βελόνα στρέφεται δεξιά, ενώ όταν απομακρύνεται από το πηνίο, η βελόνα στρέφεται αντίθετα.</a:t>
            </a:r>
            <a:endParaRPr lang="en-US" sz="2000" b="1" dirty="0">
              <a:latin typeface="Trebuchet MS" panose="020B0603020202020204" pitchFamily="34" charset="0"/>
            </a:endParaRP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Αντιστροφή πολικότητας μαγνήτη. Επαναλαμβάνουμε τις κινήσεις.</a:t>
            </a:r>
          </a:p>
        </p:txBody>
      </p:sp>
      <p:pic>
        <p:nvPicPr>
          <p:cNvPr id="11" name="Εικόνα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09224" y="1737524"/>
            <a:ext cx="3707345" cy="3382952"/>
          </a:xfrm>
          <a:prstGeom prst="rect">
            <a:avLst/>
          </a:prstGeom>
        </p:spPr>
      </p:pic>
      <p:sp>
        <p:nvSpPr>
          <p:cNvPr id="12" name="Rectangle 2"/>
          <p:cNvSpPr>
            <a:spLocks noChangeArrowheads="1"/>
          </p:cNvSpPr>
          <p:nvPr/>
        </p:nvSpPr>
        <p:spPr bwMode="auto">
          <a:xfrm>
            <a:off x="2334260" y="288982"/>
            <a:ext cx="7523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Κίνηση μαγνήτη ως προς ακίνητο πηνίο</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176230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12340" y="463066"/>
            <a:ext cx="7523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Κίνηση πηνίου ως προς ακίνητο μαγνήτη</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sp>
        <p:nvSpPr>
          <p:cNvPr id="9" name="TextBox 8"/>
          <p:cNvSpPr txBox="1"/>
          <p:nvPr/>
        </p:nvSpPr>
        <p:spPr>
          <a:xfrm>
            <a:off x="1279344" y="4457391"/>
            <a:ext cx="9389472" cy="964623"/>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Επαναλαμβάνουμε την προηγούμενη διαδικασία μετακινώντας αυτή τη φορά το πηνίο ως προς τον ακίνητο μαγνήτη.</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600" y="1269452"/>
            <a:ext cx="3606800" cy="2117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327564" y="117392"/>
                <a:ext cx="7956467" cy="3598229"/>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Σ’ όλες τις περιπτώσεις</a:t>
                </a: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πλησίασμα του μαγνήτη στο πηνίο ή ανάποδα,</a:t>
                </a: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απομάκρυνση του μαγνήτη από το πηνίο ή ανάποδα,</a:t>
                </a:r>
              </a:p>
              <a:p>
                <a:pPr marL="342900" indent="-342900" algn="just">
                  <a:lnSpc>
                    <a:spcPct val="150000"/>
                  </a:lnSpc>
                  <a:buFont typeface="Arial" panose="020B0604020202020204" pitchFamily="34" charset="0"/>
                  <a:buChar char="•"/>
                </a:pPr>
                <a:r>
                  <a:rPr lang="el-GR" sz="2000" b="1" dirty="0">
                    <a:latin typeface="Trebuchet MS" panose="020B0603020202020204" pitchFamily="34" charset="0"/>
                  </a:rPr>
                  <a:t>αλλαγή έντασης ρεύματος, </a:t>
                </a:r>
              </a:p>
              <a:p>
                <a:pPr algn="just">
                  <a:lnSpc>
                    <a:spcPct val="150000"/>
                  </a:lnSpc>
                </a:pPr>
                <a:r>
                  <a:rPr lang="el-GR" sz="2000" b="1" dirty="0">
                    <a:latin typeface="Trebuchet MS" panose="020B0603020202020204" pitchFamily="34" charset="0"/>
                  </a:rPr>
                  <a:t>έχουν ως κοινό χαρακτηριστικό ότι ο αριθμός των δυναμικών γραμμών που «τρυπούν» την επιφάνεια κάθε σπείρας του πηνίου μεταβάλλεται ( </a:t>
                </a:r>
                <a14:m>
                  <m:oMath xmlns:m="http://schemas.openxmlformats.org/officeDocument/2006/math">
                    <m:groupChr>
                      <m:groupChrPr>
                        <m:chr m:val="→"/>
                        <m:vertJc m:val="bot"/>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groupChrPr>
                      <m:e>
                        <m:r>
                          <m:rPr>
                            <m:nor/>
                          </m:rPr>
                          <a:rPr lang="el-GR" sz="2000" b="1" dirty="0">
                            <a:solidFill>
                              <a:srgbClr val="0000FF"/>
                            </a:solidFill>
                            <a:effectLst>
                              <a:outerShdw blurRad="38100" dist="38100" dir="2700000" algn="tl">
                                <a:srgbClr val="000000">
                                  <a:alpha val="43137"/>
                                </a:srgbClr>
                              </a:outerShdw>
                            </a:effectLst>
                            <a:latin typeface="Trebuchet MS" panose="020B0603020202020204" pitchFamily="34" charset="0"/>
                          </a:rPr>
                          <m:t>πλησίασμα</m:t>
                        </m:r>
                      </m:e>
                    </m:groupChr>
                  </m:oMath>
                </a14:m>
                <a:r>
                  <a:rPr lang="el-GR" sz="2000" b="1" dirty="0">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αύξηση</a:t>
                </a:r>
                <a:r>
                  <a:rPr lang="el-GR" sz="2000" b="1" dirty="0">
                    <a:latin typeface="Trebuchet MS" panose="020B0603020202020204" pitchFamily="34" charset="0"/>
                  </a:rPr>
                  <a:t>, </a:t>
                </a:r>
                <a14:m>
                  <m:oMath xmlns:m="http://schemas.openxmlformats.org/officeDocument/2006/math">
                    <m:groupChr>
                      <m:groupChrPr>
                        <m:chr m:val="→"/>
                        <m:vertJc m:val="bot"/>
                        <m:ctrlPr>
                          <a:rPr lang="el-GR" sz="2000" b="1" i="1" smtClean="0">
                            <a:effectLst>
                              <a:outerShdw blurRad="38100" dist="38100" dir="2700000" algn="tl">
                                <a:srgbClr val="000000">
                                  <a:alpha val="43137"/>
                                </a:srgbClr>
                              </a:outerShdw>
                            </a:effectLst>
                            <a:latin typeface="Cambria Math" panose="02040503050406030204" pitchFamily="18" charset="0"/>
                          </a:rPr>
                        </m:ctrlPr>
                      </m:groupChrPr>
                      <m:e>
                        <m:r>
                          <m:rPr>
                            <m:nor/>
                          </m:rPr>
                          <a:rPr lang="el-GR" sz="2000" b="1" i="0" dirty="0" smtClean="0">
                            <a:solidFill>
                              <a:srgbClr val="0000FF"/>
                            </a:solidFill>
                            <a:effectLst>
                              <a:outerShdw blurRad="38100" dist="38100" dir="2700000" algn="tl">
                                <a:srgbClr val="000000">
                                  <a:alpha val="43137"/>
                                </a:srgbClr>
                              </a:outerShdw>
                            </a:effectLst>
                            <a:latin typeface="Trebuchet MS" panose="020B0603020202020204" pitchFamily="34" charset="0"/>
                          </a:rPr>
                          <m:t>απομάκρυνση</m:t>
                        </m:r>
                      </m:e>
                    </m:groupChr>
                  </m:oMath>
                </a14:m>
                <a:r>
                  <a:rPr lang="el-GR" sz="2000" b="1" dirty="0">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ελάττωση</a:t>
                </a:r>
                <a:r>
                  <a:rPr lang="el-GR" sz="2000" b="1" dirty="0">
                    <a:latin typeface="Trebuchet MS" panose="020B060302020202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327564" y="117392"/>
                <a:ext cx="7956467" cy="3598229"/>
              </a:xfrm>
              <a:prstGeom prst="rect">
                <a:avLst/>
              </a:prstGeom>
              <a:blipFill>
                <a:blip r:embed="rId2"/>
                <a:stretch>
                  <a:fillRect l="-843" r="-766"/>
                </a:stretch>
              </a:blipFill>
            </p:spPr>
            <p:txBody>
              <a:bodyPr/>
              <a:lstStyle/>
              <a:p>
                <a:r>
                  <a:rPr lang="en-US">
                    <a:noFill/>
                  </a:rPr>
                  <a:t> </a:t>
                </a:r>
              </a:p>
            </p:txBody>
          </p:sp>
        </mc:Fallback>
      </mc:AlternateContent>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353" y="3715621"/>
            <a:ext cx="3107047" cy="2330286"/>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031" y="3632989"/>
            <a:ext cx="2947075" cy="2412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18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6484" y="759840"/>
            <a:ext cx="9279032" cy="4801314"/>
          </a:xfrm>
          <a:prstGeom prst="rect">
            <a:avLst/>
          </a:prstGeom>
          <a:noFill/>
        </p:spPr>
        <p:txBody>
          <a:bodyPr wrap="square" rtlCol="0">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Η μεταβολή </a:t>
            </a:r>
            <a:r>
              <a:rPr lang="el-GR" sz="2000" b="1" dirty="0">
                <a:latin typeface="Comic Sans MS" panose="030F0702030302020204" pitchFamily="66" charset="0"/>
              </a:rPr>
              <a:t>(αύξηση ή μείωση)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του αριθμού των δυναμικών γραμμών</a:t>
            </a:r>
            <a:r>
              <a:rPr lang="el-GR" sz="2000" b="1" dirty="0">
                <a:latin typeface="Comic Sans MS" panose="030F0702030302020204" pitchFamily="66" charset="0"/>
              </a:rPr>
              <a:t> που διέρχονται από την επιφάνεια μιας σπείρας του πηνίου,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δημιουργεί μεταβολή στη μαγνητική ροή </a:t>
            </a:r>
            <a:r>
              <a:rPr lang="el-GR" sz="2000" b="1" dirty="0">
                <a:latin typeface="Comic Sans MS" panose="030F0702030302020204" pitchFamily="66" charset="0"/>
              </a:rPr>
              <a:t>που διέρχεται από αυτή την σπείρα.</a:t>
            </a:r>
          </a:p>
          <a:p>
            <a:pPr algn="just">
              <a:lnSpc>
                <a:spcPct val="150000"/>
              </a:lnSpc>
            </a:pPr>
            <a:endParaRPr lang="el-GR" sz="20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Έτσι, μπορούμε να θεωρήσουμε την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μεταβολή της μαγνητικής ροής </a:t>
            </a:r>
            <a:r>
              <a:rPr lang="el-GR" sz="2000" b="1" dirty="0">
                <a:latin typeface="Comic Sans MS" panose="030F0702030302020204" pitchFamily="66" charset="0"/>
              </a:rPr>
              <a:t>στις σπείρες του πηνίου ως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αιτία</a:t>
            </a:r>
            <a:r>
              <a:rPr lang="el-GR" sz="2000" b="1" dirty="0">
                <a:latin typeface="Comic Sans MS" panose="030F0702030302020204" pitchFamily="66" charset="0"/>
              </a:rPr>
              <a:t> δημιουργίας διαφοράς δυναμικού στα άκρα του πηνίου, δηλαδή να έχουμε ως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αποτέλεσμα,</a:t>
            </a:r>
            <a:r>
              <a:rPr lang="el-GR" sz="2400" b="1" dirty="0">
                <a:latin typeface="Comic Sans MS" panose="030F0702030302020204" pitchFamily="66" charset="0"/>
              </a:rPr>
              <a:t> </a:t>
            </a:r>
            <a:r>
              <a:rPr lang="el-GR" sz="2000" b="1" dirty="0">
                <a:latin typeface="Comic Sans MS" panose="030F0702030302020204" pitchFamily="66" charset="0"/>
              </a:rPr>
              <a:t>το</a:t>
            </a:r>
            <a:r>
              <a:rPr lang="el-GR" sz="2400" b="1" dirty="0">
                <a:latin typeface="Comic Sans MS" panose="030F0702030302020204" pitchFamily="66" charset="0"/>
              </a:rPr>
              <a:t>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πηνίο </a:t>
            </a:r>
            <a:r>
              <a:rPr lang="el-GR" sz="2000" b="1" dirty="0">
                <a:latin typeface="Comic Sans MS" panose="030F0702030302020204" pitchFamily="66" charset="0"/>
              </a:rPr>
              <a:t>να</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 λειτουργεί σαν ηλεκτρική πηγή</a:t>
            </a:r>
            <a:r>
              <a:rPr lang="el-GR" sz="2400" b="1" dirty="0">
                <a:latin typeface="Comic Sans MS" panose="030F0702030302020204" pitchFamily="66" charset="0"/>
              </a:rPr>
              <a:t>.</a:t>
            </a:r>
          </a:p>
        </p:txBody>
      </p:sp>
    </p:spTree>
    <p:extLst>
      <p:ext uri="{BB962C8B-B14F-4D97-AF65-F5344CB8AC3E}">
        <p14:creationId xmlns:p14="http://schemas.microsoft.com/office/powerpoint/2010/main" val="215198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9434" y="887022"/>
            <a:ext cx="9233132" cy="1882503"/>
          </a:xfrm>
          <a:prstGeom prst="rect">
            <a:avLst/>
          </a:prstGeom>
        </p:spPr>
        <p:txBody>
          <a:bodyPr wrap="square">
            <a:spAutoFit/>
          </a:bodyPr>
          <a:lstStyle/>
          <a:p>
            <a:pPr algn="just">
              <a:lnSpc>
                <a:spcPct val="150000"/>
              </a:lnSpc>
            </a:pP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Ηλεκτρομαγνητική επαγωγή </a:t>
            </a:r>
            <a:r>
              <a:rPr lang="el-GR" sz="2000" b="1" dirty="0">
                <a:solidFill>
                  <a:srgbClr val="000000"/>
                </a:solidFill>
                <a:latin typeface="Trebuchet MS" panose="020B0603020202020204" pitchFamily="34" charset="0"/>
              </a:rPr>
              <a:t>ονομάζουμε το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φαινόμενο</a:t>
            </a:r>
            <a:r>
              <a:rPr lang="el-GR" sz="2000" b="1" dirty="0">
                <a:solidFill>
                  <a:srgbClr val="000000"/>
                </a:solidFill>
                <a:latin typeface="Trebuchet MS" panose="020B0603020202020204" pitchFamily="34" charset="0"/>
              </a:rPr>
              <a:t> το οποίο έχει ως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αιτία</a:t>
            </a:r>
            <a:r>
              <a:rPr lang="el-GR" sz="2000" b="1" dirty="0">
                <a:solidFill>
                  <a:srgbClr val="000000"/>
                </a:solidFill>
                <a:latin typeface="Trebuchet MS" panose="020B0603020202020204" pitchFamily="34" charset="0"/>
              </a:rPr>
              <a:t> την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μεταβολή της μαγνητικής ροής, </a:t>
            </a:r>
            <a:r>
              <a:rPr lang="el-GR" sz="2000" b="1" dirty="0">
                <a:solidFill>
                  <a:srgbClr val="000000"/>
                </a:solidFill>
                <a:latin typeface="Trebuchet MS" panose="020B0603020202020204" pitchFamily="34" charset="0"/>
              </a:rPr>
              <a:t>η οποία περνά από την επιφάνεια μεταλλικής σπείρας και ως </a:t>
            </a:r>
            <a:r>
              <a:rPr lang="el-GR" sz="2000" b="1" dirty="0">
                <a:solidFill>
                  <a:srgbClr val="0033CC"/>
                </a:solidFill>
                <a:effectLst>
                  <a:outerShdw blurRad="38100" dist="38100" dir="2700000" algn="tl">
                    <a:srgbClr val="000000">
                      <a:alpha val="43137"/>
                    </a:srgbClr>
                  </a:outerShdw>
                </a:effectLst>
                <a:latin typeface="Trebuchet MS" panose="020B0603020202020204" pitchFamily="34" charset="0"/>
              </a:rPr>
              <a:t>αποτέλεσμα</a:t>
            </a:r>
            <a:r>
              <a:rPr lang="el-GR" sz="2000" b="1" dirty="0">
                <a:solidFill>
                  <a:srgbClr val="000000"/>
                </a:solidFill>
                <a:latin typeface="Trebuchet MS" panose="020B0603020202020204" pitchFamily="34" charset="0"/>
              </a:rPr>
              <a:t> τη </a:t>
            </a:r>
            <a:r>
              <a:rPr lang="el-GR" sz="2000" b="1" dirty="0">
                <a:solidFill>
                  <a:srgbClr val="0033CC"/>
                </a:solidFill>
                <a:effectLst>
                  <a:outerShdw blurRad="38100" dist="38100" dir="2700000" algn="tl">
                    <a:srgbClr val="000000">
                      <a:alpha val="43137"/>
                    </a:srgbClr>
                  </a:outerShdw>
                </a:effectLst>
                <a:latin typeface="Trebuchet MS" panose="020B0603020202020204" pitchFamily="34" charset="0"/>
              </a:rPr>
              <a:t>δημιουργία διαφοράς δυναμικού </a:t>
            </a:r>
            <a:r>
              <a:rPr lang="el-GR" sz="2000" b="1" dirty="0">
                <a:solidFill>
                  <a:srgbClr val="000000"/>
                </a:solidFill>
                <a:latin typeface="Trebuchet MS" panose="020B0603020202020204" pitchFamily="34" charset="0"/>
              </a:rPr>
              <a:t>στα άκρα της σπείρας. </a:t>
            </a:r>
            <a:endParaRPr lang="el-GR" sz="2000" b="1" dirty="0">
              <a:latin typeface="Trebuchet MS" panose="020B0603020202020204" pitchFamily="34" charset="0"/>
            </a:endParaRPr>
          </a:p>
        </p:txBody>
      </p:sp>
      <p:sp>
        <p:nvSpPr>
          <p:cNvPr id="6" name="Ορθογώνιο 5"/>
          <p:cNvSpPr/>
          <p:nvPr/>
        </p:nvSpPr>
        <p:spPr>
          <a:xfrm>
            <a:off x="1397286" y="3785535"/>
            <a:ext cx="8890742" cy="1420838"/>
          </a:xfrm>
          <a:prstGeom prst="rect">
            <a:avLst/>
          </a:prstGeom>
        </p:spPr>
        <p:txBody>
          <a:bodyPr wrap="square">
            <a:spAutoFit/>
          </a:bodyPr>
          <a:lstStyle/>
          <a:p>
            <a:pPr algn="just">
              <a:lnSpc>
                <a:spcPct val="150000"/>
              </a:lnSpc>
            </a:pPr>
            <a:r>
              <a:rPr lang="el-GR" sz="2000" b="1" dirty="0">
                <a:latin typeface="Trebuchet MS" panose="020B0603020202020204" pitchFamily="34" charset="0"/>
              </a:rPr>
              <a:t>Η διαφορά δυναμικού στα άκρα της σπείρας (ή του πηνίου) ονομάζεται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Ηλεκτρεγερτική Δύναμη (ΗΕΔ) από επαγωγή (</a:t>
            </a:r>
            <a:r>
              <a:rPr lang="az-Cyrl-AZ" sz="2000" b="1" i="1" dirty="0">
                <a:solidFill>
                  <a:srgbClr val="FF0000"/>
                </a:solidFill>
                <a:effectLst>
                  <a:outerShdw blurRad="38100" dist="38100" dir="2700000" algn="tl">
                    <a:srgbClr val="000000">
                      <a:alpha val="43137"/>
                    </a:srgbClr>
                  </a:outerShdw>
                </a:effectLst>
                <a:latin typeface="Trebuchet MS" panose="020B0603020202020204" pitchFamily="34" charset="0"/>
              </a:rPr>
              <a:t>Є</a:t>
            </a:r>
            <a:r>
              <a:rPr lang="el-GR" sz="2000" b="1" baseline="-25000" dirty="0" err="1">
                <a:solidFill>
                  <a:srgbClr val="FF0000"/>
                </a:solidFill>
                <a:effectLst>
                  <a:outerShdw blurRad="38100" dist="38100" dir="2700000" algn="tl">
                    <a:srgbClr val="000000">
                      <a:alpha val="43137"/>
                    </a:srgbClr>
                  </a:outerShdw>
                </a:effectLst>
                <a:latin typeface="Trebuchet MS" panose="020B0603020202020204" pitchFamily="34" charset="0"/>
              </a:rPr>
              <a:t>επ</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(Επαγωγική Τάση) και έχει ως μονάδα μέτρησης στο </a:t>
            </a:r>
            <a:r>
              <a:rPr lang="en-US" sz="2000" b="1" dirty="0">
                <a:latin typeface="Trebuchet MS" panose="020B0603020202020204" pitchFamily="34" charset="0"/>
              </a:rPr>
              <a:t>SI </a:t>
            </a:r>
            <a:r>
              <a:rPr lang="el-GR" sz="2000" b="1" dirty="0">
                <a:latin typeface="Trebuchet MS" panose="020B0603020202020204" pitchFamily="34" charset="0"/>
              </a:rPr>
              <a:t>το 1</a:t>
            </a:r>
            <a:r>
              <a:rPr lang="en-US" sz="2000" b="1" dirty="0">
                <a:latin typeface="Trebuchet MS" panose="020B0603020202020204" pitchFamily="34" charset="0"/>
              </a:rPr>
              <a:t>Volt</a:t>
            </a:r>
            <a:r>
              <a:rPr lang="el-GR" sz="2000" b="1" dirty="0">
                <a:latin typeface="Trebuchet MS" panose="020B0603020202020204" pitchFamily="34" charset="0"/>
              </a:rPr>
              <a:t>.</a:t>
            </a:r>
          </a:p>
        </p:txBody>
      </p:sp>
    </p:spTree>
    <p:extLst>
      <p:ext uri="{BB962C8B-B14F-4D97-AF65-F5344CB8AC3E}">
        <p14:creationId xmlns:p14="http://schemas.microsoft.com/office/powerpoint/2010/main" val="131888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775200" y="310198"/>
            <a:ext cx="264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600" b="1" dirty="0">
                <a:solidFill>
                  <a:srgbClr val="800000"/>
                </a:solidFill>
                <a:effectLst>
                  <a:outerShdw blurRad="38100" dist="38100" dir="2700000" algn="tl">
                    <a:srgbClr val="FFFFFF"/>
                  </a:outerShdw>
                </a:effectLst>
                <a:latin typeface="Comic Sans MS" panose="030F0702030302020204" pitchFamily="66" charset="0"/>
              </a:rPr>
              <a:t>Α Ι Τ Ι Ο</a:t>
            </a:r>
          </a:p>
        </p:txBody>
      </p:sp>
      <p:sp>
        <p:nvSpPr>
          <p:cNvPr id="6" name="Text Box 4"/>
          <p:cNvSpPr txBox="1">
            <a:spLocks noChangeArrowheads="1"/>
          </p:cNvSpPr>
          <p:nvPr/>
        </p:nvSpPr>
        <p:spPr bwMode="auto">
          <a:xfrm>
            <a:off x="1104583" y="1017763"/>
            <a:ext cx="208915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spAutoFit/>
          </a:bodyPr>
          <a:lstStyle/>
          <a:p>
            <a:pPr algn="ctr">
              <a:lnSpc>
                <a:spcPct val="150000"/>
              </a:lnSpc>
              <a:spcBef>
                <a:spcPct val="50000"/>
              </a:spcBef>
            </a:pPr>
            <a:r>
              <a:rPr lang="el-GR" altLang="el-GR" sz="2400" b="1" dirty="0">
                <a:latin typeface="Comic Sans MS" panose="030F0702030302020204" pitchFamily="66" charset="0"/>
              </a:rPr>
              <a:t>Πλησίασμα ή απομάκρυνση του μαγνήτη </a:t>
            </a:r>
          </a:p>
        </p:txBody>
      </p:sp>
      <p:sp>
        <p:nvSpPr>
          <p:cNvPr id="7" name="Text Box 5"/>
          <p:cNvSpPr txBox="1">
            <a:spLocks noChangeArrowheads="1"/>
          </p:cNvSpPr>
          <p:nvPr/>
        </p:nvSpPr>
        <p:spPr bwMode="auto">
          <a:xfrm>
            <a:off x="3904931" y="956529"/>
            <a:ext cx="4121469"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2400" b="1" dirty="0">
                <a:solidFill>
                  <a:schemeClr val="hlink"/>
                </a:solidFill>
                <a:effectLst>
                  <a:outerShdw blurRad="38100" dist="38100" dir="2700000" algn="tl">
                    <a:srgbClr val="000000"/>
                  </a:outerShdw>
                </a:effectLst>
                <a:latin typeface="Comic Sans MS" panose="030F0702030302020204" pitchFamily="66" charset="0"/>
              </a:rPr>
              <a:t>Αύξηση ή ελάττωση αριθμού δυναμικών γραμμών μέσα από το πηνίο</a:t>
            </a:r>
            <a:r>
              <a:rPr lang="el-GR" altLang="el-GR" sz="2400" b="1" dirty="0">
                <a:latin typeface="Comic Sans MS" panose="030F0702030302020204" pitchFamily="66" charset="0"/>
              </a:rPr>
              <a:t> </a:t>
            </a:r>
          </a:p>
        </p:txBody>
      </p:sp>
      <p:sp>
        <p:nvSpPr>
          <p:cNvPr id="8" name="Text Box 6"/>
          <p:cNvSpPr txBox="1">
            <a:spLocks noChangeArrowheads="1"/>
          </p:cNvSpPr>
          <p:nvPr/>
        </p:nvSpPr>
        <p:spPr bwMode="auto">
          <a:xfrm>
            <a:off x="8684259" y="956529"/>
            <a:ext cx="2951482" cy="1754326"/>
          </a:xfrm>
          <a:prstGeom prst="rect">
            <a:avLst/>
          </a:prstGeom>
          <a:noFill/>
          <a:ln w="9525">
            <a:solidFill>
              <a:schemeClr val="tx1"/>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Αύξηση ή ελάττωση μαγνητικής ροής στο πηνίο</a:t>
            </a:r>
          </a:p>
        </p:txBody>
      </p:sp>
      <p:sp>
        <p:nvSpPr>
          <p:cNvPr id="9" name="AutoShape 7"/>
          <p:cNvSpPr>
            <a:spLocks noChangeArrowheads="1"/>
          </p:cNvSpPr>
          <p:nvPr/>
        </p:nvSpPr>
        <p:spPr bwMode="auto">
          <a:xfrm>
            <a:off x="3369150" y="1604228"/>
            <a:ext cx="431800" cy="287337"/>
          </a:xfrm>
          <a:prstGeom prst="rightArrow">
            <a:avLst>
              <a:gd name="adj1" fmla="val 50000"/>
              <a:gd name="adj2" fmla="val 37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solidFill>
                <a:srgbClr val="800000"/>
              </a:solidFill>
            </a:endParaRPr>
          </a:p>
        </p:txBody>
      </p:sp>
      <p:sp>
        <p:nvSpPr>
          <p:cNvPr id="10" name="AutoShape 8"/>
          <p:cNvSpPr>
            <a:spLocks noChangeArrowheads="1"/>
          </p:cNvSpPr>
          <p:nvPr/>
        </p:nvSpPr>
        <p:spPr bwMode="auto">
          <a:xfrm>
            <a:off x="8135459" y="1618585"/>
            <a:ext cx="431800" cy="287337"/>
          </a:xfrm>
          <a:prstGeom prst="rightArrow">
            <a:avLst>
              <a:gd name="adj1" fmla="val 50000"/>
              <a:gd name="adj2" fmla="val 37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p>
        </p:txBody>
      </p:sp>
      <p:sp>
        <p:nvSpPr>
          <p:cNvPr id="11" name="Rectangle 2"/>
          <p:cNvSpPr>
            <a:spLocks noChangeArrowheads="1"/>
          </p:cNvSpPr>
          <p:nvPr/>
        </p:nvSpPr>
        <p:spPr bwMode="auto">
          <a:xfrm>
            <a:off x="2931716" y="3034020"/>
            <a:ext cx="6098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600" b="1" dirty="0">
                <a:solidFill>
                  <a:srgbClr val="800000"/>
                </a:solidFill>
                <a:effectLst>
                  <a:outerShdw blurRad="38100" dist="38100" dir="2700000" algn="tl">
                    <a:srgbClr val="FFFFFF"/>
                  </a:outerShdw>
                </a:effectLst>
                <a:latin typeface="Comic Sans MS" panose="030F0702030302020204" pitchFamily="66" charset="0"/>
              </a:rPr>
              <a:t>Α Π Ο Τ Ε Λ Ε Σ Μ Α</a:t>
            </a:r>
          </a:p>
        </p:txBody>
      </p:sp>
      <p:sp>
        <p:nvSpPr>
          <p:cNvPr id="13" name="Text Box 12"/>
          <p:cNvSpPr txBox="1">
            <a:spLocks noChangeArrowheads="1"/>
          </p:cNvSpPr>
          <p:nvPr/>
        </p:nvSpPr>
        <p:spPr bwMode="auto">
          <a:xfrm>
            <a:off x="6659084" y="4023015"/>
            <a:ext cx="3816350"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spAutoFit/>
          </a:bodyPr>
          <a:lstStyle/>
          <a:p>
            <a:pPr algn="ctr">
              <a:spcBef>
                <a:spcPct val="50000"/>
              </a:spcBef>
            </a:pPr>
            <a:r>
              <a:rPr lang="el-GR" altLang="el-GR" sz="3200" b="1" i="1" dirty="0" err="1">
                <a:solidFill>
                  <a:srgbClr val="008000"/>
                </a:solidFill>
                <a:effectLst>
                  <a:outerShdw blurRad="38100" dist="38100" dir="2700000" algn="tl">
                    <a:srgbClr val="000000"/>
                  </a:outerShdw>
                </a:effectLst>
                <a:latin typeface="Comic Sans MS" panose="030F0702030302020204" pitchFamily="66" charset="0"/>
              </a:rPr>
              <a:t>Ι</a:t>
            </a:r>
            <a:r>
              <a:rPr lang="el-GR" altLang="el-GR" sz="3200" b="1" baseline="-25000" dirty="0" err="1">
                <a:solidFill>
                  <a:srgbClr val="008000"/>
                </a:solidFill>
                <a:effectLst>
                  <a:outerShdw blurRad="38100" dist="38100" dir="2700000" algn="tl">
                    <a:srgbClr val="000000"/>
                  </a:outerShdw>
                </a:effectLst>
                <a:latin typeface="Comic Sans MS" panose="030F0702030302020204" pitchFamily="66" charset="0"/>
              </a:rPr>
              <a:t>επ</a:t>
            </a:r>
            <a:endParaRPr lang="el-GR" altLang="el-GR" sz="3200" b="1" baseline="-25000" dirty="0">
              <a:solidFill>
                <a:srgbClr val="008000"/>
              </a:solidFill>
              <a:effectLst>
                <a:outerShdw blurRad="38100" dist="38100" dir="2700000" algn="tl">
                  <a:srgbClr val="000000"/>
                </a:outerShdw>
              </a:effectLst>
              <a:latin typeface="Comic Sans MS" panose="030F0702030302020204" pitchFamily="66" charset="0"/>
            </a:endParaRPr>
          </a:p>
          <a:p>
            <a:pPr algn="ctr">
              <a:spcBef>
                <a:spcPct val="50000"/>
              </a:spcBef>
            </a:pPr>
            <a:r>
              <a:rPr lang="el-GR" altLang="el-GR" sz="3200" b="1" dirty="0">
                <a:solidFill>
                  <a:srgbClr val="008000"/>
                </a:solidFill>
                <a:effectLst>
                  <a:outerShdw blurRad="38100" dist="38100" dir="2700000" algn="tl">
                    <a:srgbClr val="000000"/>
                  </a:outerShdw>
                </a:effectLst>
                <a:latin typeface="Comic Sans MS" panose="030F0702030302020204" pitchFamily="66" charset="0"/>
              </a:rPr>
              <a:t>Επαγωγικό ρεύμα</a:t>
            </a:r>
          </a:p>
        </p:txBody>
      </p:sp>
      <p:grpSp>
        <p:nvGrpSpPr>
          <p:cNvPr id="14" name="Group 13"/>
          <p:cNvGrpSpPr>
            <a:grpSpLocks/>
          </p:cNvGrpSpPr>
          <p:nvPr/>
        </p:nvGrpSpPr>
        <p:grpSpPr bwMode="auto">
          <a:xfrm>
            <a:off x="4244814" y="4173774"/>
            <a:ext cx="2232025" cy="649288"/>
            <a:chOff x="1791" y="2704"/>
            <a:chExt cx="1406" cy="409"/>
          </a:xfrm>
        </p:grpSpPr>
        <p:sp>
          <p:nvSpPr>
            <p:cNvPr id="15" name="AutoShape 14"/>
            <p:cNvSpPr>
              <a:spLocks noChangeArrowheads="1"/>
            </p:cNvSpPr>
            <p:nvPr/>
          </p:nvSpPr>
          <p:spPr bwMode="auto">
            <a:xfrm>
              <a:off x="1791" y="2976"/>
              <a:ext cx="1406" cy="137"/>
            </a:xfrm>
            <a:prstGeom prst="rightArrow">
              <a:avLst>
                <a:gd name="adj1" fmla="val 50000"/>
                <a:gd name="adj2" fmla="val 256569"/>
              </a:avLst>
            </a:prstGeom>
            <a:solidFill>
              <a:srgbClr val="800000"/>
            </a:solidFill>
            <a:ln w="9525">
              <a:solidFill>
                <a:srgbClr val="800000"/>
              </a:solidFill>
              <a:miter lim="800000"/>
              <a:headEnd/>
              <a:tailEnd/>
            </a:ln>
            <a:effectLst>
              <a:outerShdw dist="35921" dir="2700000" algn="ctr" rotWithShape="0">
                <a:schemeClr val="bg2"/>
              </a:outerShdw>
            </a:effectLst>
          </p:spPr>
          <p:txBody>
            <a:bodyPr wrap="none" anchor="ctr"/>
            <a:lstStyle/>
            <a:p>
              <a:endParaRPr lang="el-GR"/>
            </a:p>
          </p:txBody>
        </p:sp>
        <p:sp>
          <p:nvSpPr>
            <p:cNvPr id="16" name="Text Box 15"/>
            <p:cNvSpPr txBox="1">
              <a:spLocks noChangeArrowheads="1"/>
            </p:cNvSpPr>
            <p:nvPr/>
          </p:nvSpPr>
          <p:spPr bwMode="auto">
            <a:xfrm>
              <a:off x="1791" y="2704"/>
              <a:ext cx="13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latin typeface="Comic Sans MS" panose="030F0702030302020204" pitchFamily="66" charset="0"/>
                </a:rPr>
                <a:t>Κλειστό κύκλωμα</a:t>
              </a:r>
            </a:p>
          </p:txBody>
        </p:sp>
      </p:grpSp>
      <p:sp>
        <p:nvSpPr>
          <p:cNvPr id="18" name="Text Box 4"/>
          <p:cNvSpPr txBox="1">
            <a:spLocks noChangeArrowheads="1"/>
          </p:cNvSpPr>
          <p:nvPr/>
        </p:nvSpPr>
        <p:spPr bwMode="auto">
          <a:xfrm>
            <a:off x="1246980" y="3730199"/>
            <a:ext cx="2906712" cy="2185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algn="ctr">
              <a:lnSpc>
                <a:spcPct val="150000"/>
              </a:lnSpc>
              <a:spcBef>
                <a:spcPct val="50000"/>
              </a:spcBef>
            </a:pPr>
            <a:r>
              <a:rPr lang="el-GR" altLang="el-GR" sz="3200" b="1" dirty="0">
                <a:solidFill>
                  <a:srgbClr val="FF0000"/>
                </a:solidFill>
                <a:effectLst>
                  <a:outerShdw blurRad="38100" dist="38100" dir="2700000" algn="tl">
                    <a:srgbClr val="000000"/>
                  </a:outerShdw>
                </a:effectLst>
                <a:latin typeface="Comic Sans MS" panose="030F0702030302020204" pitchFamily="66" charset="0"/>
              </a:rPr>
              <a:t>ΗΕΔ από επαγωγή (</a:t>
            </a:r>
            <a:r>
              <a:rPr lang="az-Cyrl-AZ" altLang="el-GR" sz="3200" b="1" dirty="0">
                <a:solidFill>
                  <a:srgbClr val="FF0000"/>
                </a:solidFill>
                <a:effectLst>
                  <a:outerShdw blurRad="38100" dist="38100" dir="2700000" algn="tl">
                    <a:srgbClr val="000000"/>
                  </a:outerShdw>
                </a:effectLst>
                <a:latin typeface="Comic Sans MS" panose="030F0702030302020204" pitchFamily="66" charset="0"/>
              </a:rPr>
              <a:t>Є</a:t>
            </a:r>
            <a:r>
              <a:rPr lang="el-GR" altLang="el-GR" sz="3200" b="1" baseline="-25000" dirty="0" err="1">
                <a:solidFill>
                  <a:srgbClr val="FF0000"/>
                </a:solidFill>
                <a:effectLst>
                  <a:outerShdw blurRad="38100" dist="38100" dir="2700000" algn="tl">
                    <a:srgbClr val="000000"/>
                  </a:outerShdw>
                </a:effectLst>
                <a:latin typeface="Comic Sans MS" panose="030F0702030302020204" pitchFamily="66" charset="0"/>
              </a:rPr>
              <a:t>επ</a:t>
            </a:r>
            <a:r>
              <a:rPr lang="el-GR" altLang="el-GR" sz="3200" b="1" dirty="0">
                <a:solidFill>
                  <a:srgbClr val="FF0000"/>
                </a:solidFill>
                <a:effectLst>
                  <a:outerShdw blurRad="38100" dist="38100" dir="2700000" algn="tl">
                    <a:srgbClr val="000000"/>
                  </a:outerShdw>
                </a:effectLst>
                <a:latin typeface="Comic Sans MS" panose="030F0702030302020204" pitchFamily="66" charset="0"/>
              </a:rPr>
              <a:t>)</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 </a:t>
            </a:r>
          </a:p>
          <a:p>
            <a:pPr algn="ctr">
              <a:lnSpc>
                <a:spcPct val="150000"/>
              </a:lnSpc>
              <a:spcBef>
                <a:spcPct val="50000"/>
              </a:spcBef>
            </a:pPr>
            <a:r>
              <a:rPr lang="el-GR" altLang="el-GR" sz="2000" b="1" dirty="0">
                <a:solidFill>
                  <a:srgbClr val="FF0000"/>
                </a:solidFill>
                <a:effectLst>
                  <a:outerShdw blurRad="38100" dist="38100" dir="2700000" algn="tl">
                    <a:srgbClr val="000000"/>
                  </a:outerShdw>
                </a:effectLst>
                <a:latin typeface="Comic Sans MS" panose="030F0702030302020204" pitchFamily="66" charset="0"/>
              </a:rPr>
              <a:t>(στα άκρα του πηνίου)</a:t>
            </a:r>
          </a:p>
        </p:txBody>
      </p:sp>
    </p:spTree>
    <p:extLst>
      <p:ext uri="{BB962C8B-B14F-4D97-AF65-F5344CB8AC3E}">
        <p14:creationId xmlns:p14="http://schemas.microsoft.com/office/powerpoint/2010/main" val="339740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724346" y="1459315"/>
                <a:ext cx="9505308" cy="2885855"/>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Σύμφωνα με το </a:t>
                </a:r>
                <a:r>
                  <a:rPr lang="el-GR" sz="2000" b="1" dirty="0">
                    <a:latin typeface="Trebuchet MS" panose="020B0603020202020204" pitchFamily="34" charset="0"/>
                    <a:hlinkClick r:id="rId2"/>
                  </a:rPr>
                  <a:t>πείραμα</a:t>
                </a:r>
                <a:r>
                  <a:rPr lang="el-GR" sz="2000" b="1" dirty="0">
                    <a:latin typeface="Trebuchet MS" panose="020B0603020202020204" pitchFamily="34" charset="0"/>
                  </a:rPr>
                  <a:t>, η ΗΕΔ από επαγωγή εξαρτάται από </a:t>
                </a:r>
              </a:p>
              <a:p>
                <a:pPr marL="342900" indent="-342900">
                  <a:lnSpc>
                    <a:spcPct val="150000"/>
                  </a:lnSpc>
                  <a:buFont typeface="Arial" panose="020B0604020202020204" pitchFamily="34" charset="0"/>
                  <a:buChar char="•"/>
                </a:pPr>
                <a:r>
                  <a:rPr lang="el-GR" altLang="el-GR" sz="2400" b="1" dirty="0">
                    <a:solidFill>
                      <a:srgbClr val="FF0000"/>
                    </a:solidFill>
                    <a:effectLst>
                      <a:outerShdw blurRad="38100" dist="38100" dir="2700000" algn="tl">
                        <a:srgbClr val="000000"/>
                      </a:outerShdw>
                    </a:effectLst>
                    <a:latin typeface="Trebuchet MS" panose="020B0603020202020204" pitchFamily="34" charset="0"/>
                  </a:rPr>
                  <a:t>τον αριθμό </a:t>
                </a:r>
                <a:r>
                  <a:rPr lang="el-GR" altLang="el-GR" sz="2400" b="1" i="1" dirty="0">
                    <a:solidFill>
                      <a:srgbClr val="FF0000"/>
                    </a:solidFill>
                    <a:effectLst>
                      <a:outerShdw blurRad="38100" dist="38100" dir="2700000" algn="tl">
                        <a:srgbClr val="000000"/>
                      </a:outerShdw>
                    </a:effectLst>
                    <a:latin typeface="Trebuchet MS" panose="020B0603020202020204" pitchFamily="34" charset="0"/>
                  </a:rPr>
                  <a:t>Ν</a:t>
                </a:r>
                <a:r>
                  <a:rPr lang="el-GR" altLang="el-GR" sz="2400" b="1" dirty="0">
                    <a:solidFill>
                      <a:srgbClr val="FF0000"/>
                    </a:solidFill>
                    <a:effectLst>
                      <a:outerShdw blurRad="38100" dist="38100" dir="2700000" algn="tl">
                        <a:srgbClr val="000000"/>
                      </a:outerShdw>
                    </a:effectLst>
                    <a:latin typeface="Trebuchet MS" panose="020B0603020202020204" pitchFamily="34" charset="0"/>
                  </a:rPr>
                  <a:t> των σπειρών του πηνίου</a:t>
                </a:r>
              </a:p>
              <a:p>
                <a:pPr algn="ctr">
                  <a:lnSpc>
                    <a:spcPct val="150000"/>
                  </a:lnSpc>
                </a:pPr>
                <a:r>
                  <a:rPr lang="el-GR" sz="1600" b="1" dirty="0">
                    <a:latin typeface="Trebuchet MS" panose="020B0603020202020204" pitchFamily="34" charset="0"/>
                  </a:rPr>
                  <a:t>και</a:t>
                </a:r>
              </a:p>
              <a:p>
                <a:pPr marL="342900" indent="-342900" algn="just">
                  <a:lnSpc>
                    <a:spcPct val="150000"/>
                  </a:lnSpc>
                  <a:buFont typeface="Arial" panose="020B0604020202020204" pitchFamily="34" charset="0"/>
                  <a:buChar char="•"/>
                </a:pPr>
                <a:r>
                  <a:rPr lang="el-GR" altLang="el-GR" sz="2400" b="1" dirty="0">
                    <a:solidFill>
                      <a:srgbClr val="006600"/>
                    </a:solidFill>
                    <a:effectLst>
                      <a:outerShdw blurRad="38100" dist="38100" dir="2700000" algn="tl">
                        <a:srgbClr val="000000"/>
                      </a:outerShdw>
                    </a:effectLst>
                    <a:latin typeface="Trebuchet MS" panose="020B0603020202020204" pitchFamily="34" charset="0"/>
                  </a:rPr>
                  <a:t>τον ρυθμό (την ταχύτητα) μεταβολής της μαγνητικής ροής (</a:t>
                </a:r>
                <a14:m>
                  <m:oMath xmlns:m="http://schemas.openxmlformats.org/officeDocument/2006/math">
                    <m:f>
                      <m:fPr>
                        <m:ctrlPr>
                          <a:rPr lang="el-GR" altLang="el-GR" sz="2800" b="1" i="1" smtClean="0">
                            <a:solidFill>
                              <a:srgbClr val="006600"/>
                            </a:solidFill>
                            <a:effectLst>
                              <a:outerShdw blurRad="38100" dist="38100" dir="2700000" algn="tl">
                                <a:srgbClr val="000000"/>
                              </a:outerShdw>
                            </a:effectLst>
                            <a:latin typeface="Cambria Math" panose="02040503050406030204" pitchFamily="18" charset="0"/>
                          </a:rPr>
                        </m:ctrlPr>
                      </m:fPr>
                      <m:num>
                        <m:r>
                          <a:rPr lang="el-GR" altLang="el-GR" sz="2800" b="1" i="0" smtClean="0">
                            <a:solidFill>
                              <a:srgbClr val="006600"/>
                            </a:solidFill>
                            <a:effectLst>
                              <a:outerShdw blurRad="38100" dist="38100" dir="2700000" algn="tl">
                                <a:srgbClr val="000000"/>
                              </a:outerShdw>
                            </a:effectLst>
                            <a:latin typeface="Cambria Math" panose="02040503050406030204" pitchFamily="18" charset="0"/>
                          </a:rPr>
                          <m:t>𝚫</m:t>
                        </m:r>
                        <m:r>
                          <a:rPr lang="el-GR" altLang="el-GR" sz="2800" b="1" i="1" smtClean="0">
                            <a:solidFill>
                              <a:srgbClr val="006600"/>
                            </a:solidFill>
                            <a:effectLst>
                              <a:outerShdw blurRad="38100" dist="38100" dir="2700000" algn="tl">
                                <a:srgbClr val="000000"/>
                              </a:outerShdw>
                            </a:effectLst>
                            <a:latin typeface="Cambria Math" panose="02040503050406030204" pitchFamily="18" charset="0"/>
                          </a:rPr>
                          <m:t>𝜱</m:t>
                        </m:r>
                      </m:num>
                      <m:den>
                        <m:r>
                          <a:rPr lang="el-GR" altLang="el-GR" sz="2800" b="1" i="0" smtClean="0">
                            <a:solidFill>
                              <a:srgbClr val="006600"/>
                            </a:solidFill>
                            <a:effectLst>
                              <a:outerShdw blurRad="38100" dist="38100" dir="2700000" algn="tl">
                                <a:srgbClr val="000000"/>
                              </a:outerShdw>
                            </a:effectLst>
                            <a:latin typeface="Cambria Math" panose="02040503050406030204" pitchFamily="18" charset="0"/>
                          </a:rPr>
                          <m:t>𝚫</m:t>
                        </m:r>
                        <m:r>
                          <a:rPr lang="en-US" altLang="el-GR" sz="2800" b="1" i="1" smtClean="0">
                            <a:solidFill>
                              <a:srgbClr val="006600"/>
                            </a:solidFill>
                            <a:effectLst>
                              <a:outerShdw blurRad="38100" dist="38100" dir="2700000" algn="tl">
                                <a:srgbClr val="000000"/>
                              </a:outerShdw>
                            </a:effectLst>
                            <a:latin typeface="Cambria Math" panose="02040503050406030204" pitchFamily="18" charset="0"/>
                          </a:rPr>
                          <m:t>𝒕</m:t>
                        </m:r>
                      </m:den>
                    </m:f>
                  </m:oMath>
                </a14:m>
                <a:r>
                  <a:rPr lang="el-GR" altLang="el-GR" sz="2400" b="1" dirty="0">
                    <a:solidFill>
                      <a:srgbClr val="006600"/>
                    </a:solidFill>
                    <a:effectLst>
                      <a:outerShdw blurRad="38100" dist="38100" dir="2700000" algn="tl">
                        <a:srgbClr val="000000"/>
                      </a:outerShdw>
                    </a:effectLst>
                    <a:latin typeface="Trebuchet MS" panose="020B0603020202020204" pitchFamily="34" charset="0"/>
                  </a:rPr>
                  <a:t>) που διέρχεται από τις σπείρες του πηνίου.</a:t>
                </a:r>
              </a:p>
            </p:txBody>
          </p:sp>
        </mc:Choice>
        <mc:Fallback xmlns="">
          <p:sp>
            <p:nvSpPr>
              <p:cNvPr id="7" name="TextBox 6"/>
              <p:cNvSpPr txBox="1">
                <a:spLocks noRot="1" noChangeAspect="1" noMove="1" noResize="1" noEditPoints="1" noAdjustHandles="1" noChangeArrowheads="1" noChangeShapeType="1" noTextEdit="1"/>
              </p:cNvSpPr>
              <p:nvPr/>
            </p:nvSpPr>
            <p:spPr>
              <a:xfrm>
                <a:off x="1724346" y="1459315"/>
                <a:ext cx="9505308" cy="2885855"/>
              </a:xfrm>
              <a:prstGeom prst="rect">
                <a:avLst/>
              </a:prstGeom>
              <a:blipFill>
                <a:blip r:embed="rId3"/>
                <a:stretch>
                  <a:fillRect l="-962" r="-1411" b="-5274"/>
                </a:stretch>
              </a:blipFill>
            </p:spPr>
            <p:txBody>
              <a:bodyPr/>
              <a:lstStyle/>
              <a:p>
                <a:r>
                  <a:rPr lang="en-US">
                    <a:noFill/>
                  </a:rPr>
                  <a:t> </a:t>
                </a:r>
              </a:p>
            </p:txBody>
          </p:sp>
        </mc:Fallback>
      </mc:AlternateContent>
    </p:spTree>
    <p:extLst>
      <p:ext uri="{BB962C8B-B14F-4D97-AF65-F5344CB8AC3E}">
        <p14:creationId xmlns:p14="http://schemas.microsoft.com/office/powerpoint/2010/main" val="2303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4434840" y="891439"/>
                <a:ext cx="3322320" cy="887807"/>
              </a:xfrm>
              <a:prstGeom prst="rect">
                <a:avLst/>
              </a:prstGeom>
              <a:noFill/>
            </p:spPr>
            <p:txBody>
              <a:bodyPr wrap="square" lIns="0" tIns="0" rIns="0" bIns="0" rtlCol="0">
                <a:spAutoFit/>
              </a:bodyPr>
              <a:lstStyle/>
              <a:p>
                <a14:m>
                  <m:oMath xmlns:m="http://schemas.openxmlformats.org/officeDocument/2006/math">
                    <m:r>
                      <m:rPr>
                        <m:nor/>
                      </m:rPr>
                      <a:rPr lang="az-Cyrl-AZ" altLang="el-GR" sz="4000" b="1" dirty="0" smtClean="0">
                        <a:solidFill>
                          <a:srgbClr val="FF0000"/>
                        </a:solidFill>
                        <a:effectLst/>
                        <a:latin typeface="Comic Sans MS" panose="030F0702030302020204" pitchFamily="66" charset="0"/>
                      </a:rPr>
                      <m:t>Є</m:t>
                    </m:r>
                    <m:r>
                      <a:rPr lang="el-GR" sz="4000" b="1" i="0" baseline="-25000" smtClean="0">
                        <a:solidFill>
                          <a:srgbClr val="FF0000"/>
                        </a:solidFill>
                        <a:effectLst/>
                        <a:latin typeface="Cambria Math" panose="02040503050406030204" pitchFamily="18" charset="0"/>
                      </a:rPr>
                      <m:t>𝛆𝛑</m:t>
                    </m:r>
                  </m:oMath>
                </a14:m>
                <a:r>
                  <a:rPr lang="el-GR" sz="4000" b="1" i="1" baseline="-25000" dirty="0">
                    <a:solidFill>
                      <a:srgbClr val="FF0000"/>
                    </a:solidFill>
                    <a:effectLst/>
                    <a:latin typeface="Comic Sans MS" panose="030F0702030302020204" pitchFamily="66" charset="0"/>
                  </a:rPr>
                  <a:t> </a:t>
                </a:r>
                <a:r>
                  <a:rPr lang="el-GR" sz="4000" b="1" dirty="0">
                    <a:solidFill>
                      <a:srgbClr val="FF0000"/>
                    </a:solidFill>
                    <a:effectLst/>
                    <a:latin typeface="Cambria Math" panose="02040503050406030204" pitchFamily="18" charset="0"/>
                    <a:ea typeface="Cambria Math" panose="02040503050406030204" pitchFamily="18" charset="0"/>
                  </a:rPr>
                  <a:t>= - </a:t>
                </a:r>
                <a:r>
                  <a:rPr lang="el-GR" sz="4000" b="1" i="1" dirty="0">
                    <a:solidFill>
                      <a:srgbClr val="FF0000"/>
                    </a:solidFill>
                    <a:effectLst/>
                    <a:latin typeface="Cambria Math" panose="02040503050406030204" pitchFamily="18" charset="0"/>
                    <a:ea typeface="Cambria Math" panose="02040503050406030204" pitchFamily="18" charset="0"/>
                  </a:rPr>
                  <a:t>Ν</a:t>
                </a:r>
                <a14:m>
                  <m:oMath xmlns:m="http://schemas.openxmlformats.org/officeDocument/2006/math">
                    <m:r>
                      <a:rPr lang="el-GR" sz="4000" b="1" i="1" smtClean="0">
                        <a:solidFill>
                          <a:srgbClr val="FF0000"/>
                        </a:solidFill>
                        <a:effectLst/>
                        <a:latin typeface="Cambria Math" panose="02040503050406030204" pitchFamily="18" charset="0"/>
                        <a:ea typeface="Cambria Math" panose="02040503050406030204" pitchFamily="18" charset="0"/>
                      </a:rPr>
                      <m:t>  </m:t>
                    </m:r>
                    <m:f>
                      <m:fPr>
                        <m:ctrlPr>
                          <a:rPr lang="el-GR" sz="4000" b="1" i="1" smtClean="0">
                            <a:solidFill>
                              <a:srgbClr val="FF0000"/>
                            </a:solidFill>
                            <a:effectLst/>
                            <a:latin typeface="Cambria Math" panose="02040503050406030204" pitchFamily="18" charset="0"/>
                            <a:ea typeface="Cambria Math" panose="02040503050406030204" pitchFamily="18" charset="0"/>
                          </a:rPr>
                        </m:ctrlPr>
                      </m:fPr>
                      <m:num>
                        <m:r>
                          <a:rPr lang="el-GR" sz="4000" b="1" i="0" smtClean="0">
                            <a:solidFill>
                              <a:srgbClr val="FF0000"/>
                            </a:solidFill>
                            <a:effectLst/>
                            <a:latin typeface="Cambria Math" panose="02040503050406030204" pitchFamily="18" charset="0"/>
                            <a:ea typeface="Cambria Math" panose="02040503050406030204" pitchFamily="18" charset="0"/>
                          </a:rPr>
                          <m:t>𝚫</m:t>
                        </m:r>
                        <m:r>
                          <a:rPr lang="el-GR" sz="4000" b="1" i="1" smtClean="0">
                            <a:solidFill>
                              <a:srgbClr val="FF0000"/>
                            </a:solidFill>
                            <a:effectLst/>
                            <a:latin typeface="Cambria Math" panose="02040503050406030204" pitchFamily="18" charset="0"/>
                            <a:ea typeface="Cambria Math" panose="02040503050406030204" pitchFamily="18" charset="0"/>
                          </a:rPr>
                          <m:t>𝜱</m:t>
                        </m:r>
                      </m:num>
                      <m:den>
                        <m:r>
                          <a:rPr lang="el-GR" sz="4000" b="1" i="0" smtClean="0">
                            <a:solidFill>
                              <a:srgbClr val="FF0000"/>
                            </a:solidFill>
                            <a:effectLst/>
                            <a:latin typeface="Cambria Math" panose="02040503050406030204" pitchFamily="18" charset="0"/>
                            <a:ea typeface="Cambria Math" panose="02040503050406030204" pitchFamily="18" charset="0"/>
                          </a:rPr>
                          <m:t>𝚫</m:t>
                        </m:r>
                        <m:r>
                          <a:rPr lang="en-US" sz="4000" b="1" i="1" smtClean="0">
                            <a:solidFill>
                              <a:srgbClr val="FF0000"/>
                            </a:solidFill>
                            <a:effectLst/>
                            <a:latin typeface="Cambria Math" panose="02040503050406030204" pitchFamily="18" charset="0"/>
                            <a:ea typeface="Cambria Math" panose="02040503050406030204" pitchFamily="18" charset="0"/>
                          </a:rPr>
                          <m:t>𝒕</m:t>
                        </m:r>
                      </m:den>
                    </m:f>
                  </m:oMath>
                </a14:m>
                <a:endParaRPr lang="el-GR" sz="4000" b="1" i="1" baseline="-25000"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34840" y="891439"/>
                <a:ext cx="3322320" cy="887807"/>
              </a:xfrm>
              <a:prstGeom prst="rect">
                <a:avLst/>
              </a:prstGeom>
              <a:blipFill>
                <a:blip r:embed="rId2"/>
                <a:stretch>
                  <a:fillRect t="-2740" b="-17808"/>
                </a:stretch>
              </a:blipFill>
            </p:spPr>
            <p:txBody>
              <a:bodyPr/>
              <a:lstStyle/>
              <a:p>
                <a:r>
                  <a:rPr lang="el-GR">
                    <a:noFill/>
                  </a:rPr>
                  <a:t> </a:t>
                </a:r>
              </a:p>
            </p:txBody>
          </p:sp>
        </mc:Fallback>
      </mc:AlternateContent>
      <p:sp>
        <p:nvSpPr>
          <p:cNvPr id="10" name="Rectangle 2"/>
          <p:cNvSpPr>
            <a:spLocks noChangeArrowheads="1"/>
          </p:cNvSpPr>
          <p:nvPr/>
        </p:nvSpPr>
        <p:spPr bwMode="auto">
          <a:xfrm>
            <a:off x="2265680" y="2040752"/>
            <a:ext cx="7894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Η επαγωγική τάση μπορεί να μεταβληθεί με</a:t>
            </a:r>
            <a:endParaRPr lang="el-GR" altLang="el-GR" sz="2800" b="1" dirty="0">
              <a:solidFill>
                <a:srgbClr val="800000"/>
              </a:solidFill>
              <a:latin typeface="Comic Sans MS" panose="030F0702030302020204" pitchFamily="66" charset="0"/>
            </a:endParaRPr>
          </a:p>
        </p:txBody>
      </p:sp>
      <p:sp>
        <p:nvSpPr>
          <p:cNvPr id="11" name="Rectangle 2"/>
          <p:cNvSpPr>
            <a:spLocks noChangeArrowheads="1"/>
          </p:cNvSpPr>
          <p:nvPr/>
        </p:nvSpPr>
        <p:spPr bwMode="auto">
          <a:xfrm>
            <a:off x="1706880" y="245108"/>
            <a:ext cx="9098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Νόμος της Επαγωγής (Νόμος </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Faraday)</a:t>
            </a:r>
            <a:endParaRPr lang="el-GR" altLang="el-GR" sz="3200" b="1" dirty="0">
              <a:solidFill>
                <a:srgbClr val="800000"/>
              </a:solidFill>
              <a:latin typeface="Comic Sans MS" panose="030F0702030302020204" pitchFamily="66" charset="0"/>
            </a:endParaRPr>
          </a:p>
        </p:txBody>
      </p:sp>
      <p:sp>
        <p:nvSpPr>
          <p:cNvPr id="12" name="Ορθογώνιο 11"/>
          <p:cNvSpPr/>
          <p:nvPr/>
        </p:nvSpPr>
        <p:spPr>
          <a:xfrm>
            <a:off x="956310" y="2709303"/>
            <a:ext cx="10279380" cy="3323987"/>
          </a:xfrm>
          <a:prstGeom prst="rect">
            <a:avLst/>
          </a:prstGeom>
          <a:effectLst/>
        </p:spPr>
        <p:txBody>
          <a:bodyPr wrap="square">
            <a:spAutoFit/>
          </a:bodyPr>
          <a:lstStyle/>
          <a:p>
            <a:pPr marL="342900" indent="-342900" algn="just">
              <a:lnSpc>
                <a:spcPct val="150000"/>
              </a:lnSpc>
              <a:buFont typeface="Arial" panose="020B0604020202020204" pitchFamily="34" charset="0"/>
              <a:buChar char="•"/>
            </a:pPr>
            <a:r>
              <a:rPr lang="el-GR" altLang="el-GR" sz="2000" b="1" dirty="0">
                <a:latin typeface="Trebuchet MS" panose="020B0603020202020204" pitchFamily="34" charset="0"/>
              </a:rPr>
              <a:t>μεταβολή του αριθμού των σπειρών του πηνίου</a:t>
            </a:r>
            <a:r>
              <a:rPr lang="en-US" altLang="el-GR" sz="2000" b="1" dirty="0">
                <a:latin typeface="Trebuchet MS" panose="020B0603020202020204" pitchFamily="34" charset="0"/>
              </a:rPr>
              <a:t>,</a:t>
            </a:r>
            <a:endParaRPr lang="el-GR" altLang="el-GR" sz="2000" b="1" dirty="0">
              <a:effectLst>
                <a:outerShdw blurRad="38100" dist="38100" dir="2700000" algn="tl">
                  <a:srgbClr val="FFFFFF"/>
                </a:outerShdw>
              </a:effectLst>
              <a:latin typeface="Trebuchet MS" panose="020B0603020202020204" pitchFamily="34" charset="0"/>
            </a:endParaRPr>
          </a:p>
          <a:p>
            <a:pPr marL="342900" indent="-342900" algn="just">
              <a:lnSpc>
                <a:spcPct val="150000"/>
              </a:lnSpc>
              <a:buFont typeface="Arial" panose="020B0604020202020204" pitchFamily="34" charset="0"/>
              <a:buChar char="•"/>
            </a:pPr>
            <a:r>
              <a:rPr lang="el-GR" altLang="el-GR" sz="2000" b="1" dirty="0">
                <a:solidFill>
                  <a:srgbClr val="FF0000"/>
                </a:solidFill>
                <a:effectLst>
                  <a:outerShdw blurRad="38100" dist="38100" dir="2700000" algn="tl">
                    <a:srgbClr val="000000"/>
                  </a:outerShdw>
                </a:effectLst>
                <a:latin typeface="Trebuchet MS" panose="020B0603020202020204" pitchFamily="34" charset="0"/>
              </a:rPr>
              <a:t>μεταβολή</a:t>
            </a:r>
            <a:r>
              <a:rPr lang="el-GR" altLang="el-GR" sz="2000" dirty="0">
                <a:solidFill>
                  <a:srgbClr val="FF0000"/>
                </a:solidFill>
                <a:effectLst>
                  <a:outerShdw blurRad="38100" dist="38100" dir="2700000" algn="tl">
                    <a:srgbClr val="000000"/>
                  </a:outerShdw>
                </a:effectLst>
                <a:latin typeface="Trebuchet MS" panose="020B0603020202020204" pitchFamily="34" charset="0"/>
              </a:rPr>
              <a:t> </a:t>
            </a:r>
            <a:r>
              <a:rPr lang="el-GR" altLang="el-GR" sz="2000" b="1" dirty="0">
                <a:solidFill>
                  <a:srgbClr val="FF0000"/>
                </a:solidFill>
                <a:effectLst>
                  <a:outerShdw blurRad="38100" dist="38100" dir="2700000" algn="tl">
                    <a:srgbClr val="000000"/>
                  </a:outerShdw>
                </a:effectLst>
                <a:latin typeface="Trebuchet MS" panose="020B0603020202020204" pitchFamily="34" charset="0"/>
              </a:rPr>
              <a:t>της έντασης του μαγνητικού πεδίου</a:t>
            </a:r>
            <a:r>
              <a:rPr lang="en-US" altLang="el-GR" sz="2000" b="1" dirty="0">
                <a:solidFill>
                  <a:srgbClr val="FF0000"/>
                </a:solidFill>
                <a:effectLst>
                  <a:outerShdw blurRad="38100" dist="38100" dir="2700000" algn="tl">
                    <a:srgbClr val="000000"/>
                  </a:outerShdw>
                </a:effectLst>
                <a:latin typeface="Trebuchet MS" panose="020B0603020202020204" pitchFamily="34" charset="0"/>
              </a:rPr>
              <a:t>,</a:t>
            </a:r>
            <a:endParaRPr lang="el-GR" altLang="el-GR" sz="2000" b="1" dirty="0">
              <a:solidFill>
                <a:srgbClr val="FF0000"/>
              </a:solidFill>
              <a:effectLst>
                <a:outerShdw blurRad="38100" dist="38100" dir="2700000" algn="tl">
                  <a:srgbClr val="000000"/>
                </a:outerShdw>
              </a:effectLst>
              <a:latin typeface="Trebuchet MS" panose="020B0603020202020204" pitchFamily="34" charset="0"/>
            </a:endParaRPr>
          </a:p>
          <a:p>
            <a:pPr marL="342900" indent="-342900" algn="just">
              <a:lnSpc>
                <a:spcPct val="150000"/>
              </a:lnSpc>
              <a:buFont typeface="Arial" panose="020B0604020202020204" pitchFamily="34" charset="0"/>
              <a:buChar char="•"/>
            </a:pPr>
            <a:r>
              <a:rPr lang="el-GR" altLang="el-GR" sz="2000" b="1" dirty="0">
                <a:solidFill>
                  <a:schemeClr val="hlink"/>
                </a:solidFill>
                <a:effectLst>
                  <a:outerShdw blurRad="38100" dist="38100" dir="2700000" algn="tl">
                    <a:srgbClr val="000000"/>
                  </a:outerShdw>
                </a:effectLst>
                <a:latin typeface="Trebuchet MS" panose="020B0603020202020204" pitchFamily="34" charset="0"/>
              </a:rPr>
              <a:t>στροφή του μαγνήτη ως προς το πηνίο ή στροφή του πηνίου ως προς το μαγνήτη</a:t>
            </a:r>
            <a:r>
              <a:rPr lang="en-US" altLang="el-GR" sz="2000" b="1" dirty="0">
                <a:solidFill>
                  <a:schemeClr val="hlink"/>
                </a:solidFill>
                <a:effectLst>
                  <a:outerShdw blurRad="38100" dist="38100" dir="2700000" algn="tl">
                    <a:srgbClr val="000000"/>
                  </a:outerShdw>
                </a:effectLst>
                <a:latin typeface="Trebuchet MS" panose="020B0603020202020204" pitchFamily="34" charset="0"/>
              </a:rPr>
              <a:t>,</a:t>
            </a:r>
            <a:endParaRPr lang="el-GR" altLang="el-GR" sz="2000" b="1" dirty="0">
              <a:solidFill>
                <a:schemeClr val="hlink"/>
              </a:solidFill>
              <a:effectLst>
                <a:outerShdw blurRad="38100" dist="38100" dir="2700000" algn="tl">
                  <a:srgbClr val="000000"/>
                </a:outerShdw>
              </a:effectLst>
              <a:latin typeface="Trebuchet MS" panose="020B0603020202020204" pitchFamily="34" charset="0"/>
            </a:endParaRPr>
          </a:p>
          <a:p>
            <a:pPr marL="342900" indent="-342900" algn="just">
              <a:lnSpc>
                <a:spcPct val="150000"/>
              </a:lnSpc>
              <a:buFont typeface="Arial" panose="020B0604020202020204" pitchFamily="34" charset="0"/>
              <a:buChar char="•"/>
            </a:pPr>
            <a:r>
              <a:rPr lang="el-GR" altLang="el-GR" sz="2000" b="1" dirty="0">
                <a:solidFill>
                  <a:srgbClr val="006600"/>
                </a:solidFill>
                <a:effectLst>
                  <a:outerShdw blurRad="38100" dist="38100" dir="2700000" algn="tl">
                    <a:srgbClr val="000000"/>
                  </a:outerShdw>
                </a:effectLst>
                <a:latin typeface="Trebuchet MS" panose="020B0603020202020204" pitchFamily="34" charset="0"/>
              </a:rPr>
              <a:t>πιο γρήγορη ή πιο αργή κίνηση του μαγνήτη ως προς το πηνίο ή του πηνίου ως προς το μαγνήτη</a:t>
            </a:r>
            <a:r>
              <a:rPr lang="en-US" altLang="el-GR" sz="2000" b="1" dirty="0">
                <a:solidFill>
                  <a:srgbClr val="006600"/>
                </a:solidFill>
                <a:effectLst>
                  <a:outerShdw blurRad="38100" dist="38100" dir="2700000" algn="tl">
                    <a:srgbClr val="000000"/>
                  </a:outerShdw>
                </a:effectLst>
                <a:latin typeface="Trebuchet MS" panose="020B0603020202020204" pitchFamily="34" charset="0"/>
              </a:rPr>
              <a:t>,    </a:t>
            </a:r>
            <a:endParaRPr lang="el-GR" altLang="el-GR" sz="2000" b="1" dirty="0">
              <a:solidFill>
                <a:srgbClr val="006600"/>
              </a:solidFill>
              <a:effectLst>
                <a:outerShdw blurRad="38100" dist="38100" dir="2700000" algn="tl">
                  <a:srgbClr val="000000"/>
                </a:outerShdw>
              </a:effectLst>
              <a:latin typeface="Trebuchet MS" panose="020B0603020202020204" pitchFamily="34" charset="0"/>
            </a:endParaRPr>
          </a:p>
          <a:p>
            <a:pPr marL="342900" indent="-342900" algn="just">
              <a:lnSpc>
                <a:spcPct val="150000"/>
              </a:lnSpc>
              <a:buFont typeface="Arial" panose="020B0604020202020204" pitchFamily="34" charset="0"/>
              <a:buChar char="•"/>
            </a:pPr>
            <a:r>
              <a:rPr lang="el-GR" altLang="el-GR" sz="2000" b="1" dirty="0">
                <a:latin typeface="Trebuchet MS" panose="020B0603020202020204" pitchFamily="34" charset="0"/>
              </a:rPr>
              <a:t>συνδυασμός των παραπάνω,</a:t>
            </a:r>
            <a:endParaRPr lang="en-US" altLang="el-GR" sz="2000" b="1" dirty="0">
              <a:latin typeface="Trebuchet MS" panose="020B0603020202020204" pitchFamily="34" charset="0"/>
            </a:endParaRPr>
          </a:p>
          <a:p>
            <a:pPr marL="342900" indent="-342900" algn="just">
              <a:lnSpc>
                <a:spcPct val="150000"/>
              </a:lnSpc>
              <a:buFont typeface="Arial" panose="020B0604020202020204" pitchFamily="34" charset="0"/>
              <a:buChar char="•"/>
            </a:pPr>
            <a:r>
              <a:rPr lang="el-GR" altLang="el-GR" sz="2000" b="1" dirty="0">
                <a:latin typeface="Trebuchet MS" panose="020B0603020202020204" pitchFamily="34" charset="0"/>
              </a:rPr>
              <a:t>μεταβολή της έντασης του ρεύματος που περνά από ένα πηνίο. </a:t>
            </a:r>
          </a:p>
        </p:txBody>
      </p:sp>
    </p:spTree>
    <p:extLst>
      <p:ext uri="{BB962C8B-B14F-4D97-AF65-F5344CB8AC3E}">
        <p14:creationId xmlns:p14="http://schemas.microsoft.com/office/powerpoint/2010/main" val="313037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128287" y="1083047"/>
                <a:ext cx="3322320" cy="887807"/>
              </a:xfrm>
              <a:prstGeom prst="rect">
                <a:avLst/>
              </a:prstGeom>
              <a:noFill/>
            </p:spPr>
            <p:txBody>
              <a:bodyPr wrap="square" lIns="0" tIns="0" rIns="0" bIns="0" rtlCol="0">
                <a:spAutoFit/>
              </a:bodyPr>
              <a:lstStyle/>
              <a:p>
                <a14:m>
                  <m:oMath xmlns:m="http://schemas.openxmlformats.org/officeDocument/2006/math">
                    <m:r>
                      <m:rPr>
                        <m:nor/>
                      </m:rPr>
                      <a:rPr lang="az-Cyrl-AZ" altLang="el-GR" sz="4000" b="1" dirty="0" smtClean="0">
                        <a:solidFill>
                          <a:srgbClr val="FF0000"/>
                        </a:solidFill>
                        <a:effectLst/>
                        <a:latin typeface="Comic Sans MS" panose="030F0702030302020204" pitchFamily="66" charset="0"/>
                      </a:rPr>
                      <m:t>Є</m:t>
                    </m:r>
                    <m:r>
                      <a:rPr lang="el-GR" sz="4000" b="1" i="0" baseline="-25000" smtClean="0">
                        <a:solidFill>
                          <a:srgbClr val="FF0000"/>
                        </a:solidFill>
                        <a:effectLst/>
                        <a:latin typeface="Cambria Math" panose="02040503050406030204" pitchFamily="18" charset="0"/>
                      </a:rPr>
                      <m:t>𝛆𝛑</m:t>
                    </m:r>
                  </m:oMath>
                </a14:m>
                <a:r>
                  <a:rPr lang="el-GR" sz="4000" b="1" i="1" baseline="-25000" dirty="0">
                    <a:solidFill>
                      <a:srgbClr val="FF0000"/>
                    </a:solidFill>
                    <a:effectLst/>
                    <a:latin typeface="Comic Sans MS" panose="030F0702030302020204" pitchFamily="66" charset="0"/>
                  </a:rPr>
                  <a:t> </a:t>
                </a:r>
                <a:r>
                  <a:rPr lang="el-GR" sz="4000" b="1" dirty="0">
                    <a:solidFill>
                      <a:srgbClr val="FF0000"/>
                    </a:solidFill>
                    <a:effectLst/>
                    <a:latin typeface="Cambria Math" panose="02040503050406030204" pitchFamily="18" charset="0"/>
                    <a:ea typeface="Cambria Math" panose="02040503050406030204" pitchFamily="18" charset="0"/>
                  </a:rPr>
                  <a:t>= - </a:t>
                </a:r>
                <a:r>
                  <a:rPr lang="el-GR" sz="4000" b="1" i="1" dirty="0">
                    <a:solidFill>
                      <a:srgbClr val="FF0000"/>
                    </a:solidFill>
                    <a:effectLst/>
                    <a:latin typeface="Cambria Math" panose="02040503050406030204" pitchFamily="18" charset="0"/>
                    <a:ea typeface="Cambria Math" panose="02040503050406030204" pitchFamily="18" charset="0"/>
                  </a:rPr>
                  <a:t>Ν</a:t>
                </a:r>
                <a14:m>
                  <m:oMath xmlns:m="http://schemas.openxmlformats.org/officeDocument/2006/math">
                    <m:r>
                      <a:rPr lang="el-GR" sz="4000" b="1" i="1" smtClean="0">
                        <a:solidFill>
                          <a:srgbClr val="FF0000"/>
                        </a:solidFill>
                        <a:effectLst/>
                        <a:latin typeface="Cambria Math" panose="02040503050406030204" pitchFamily="18" charset="0"/>
                        <a:ea typeface="Cambria Math" panose="02040503050406030204" pitchFamily="18" charset="0"/>
                      </a:rPr>
                      <m:t>  </m:t>
                    </m:r>
                    <m:f>
                      <m:fPr>
                        <m:ctrlPr>
                          <a:rPr lang="el-GR" sz="4000" b="1" i="1" smtClean="0">
                            <a:solidFill>
                              <a:srgbClr val="FF0000"/>
                            </a:solidFill>
                            <a:effectLst/>
                            <a:latin typeface="Cambria Math" panose="02040503050406030204" pitchFamily="18" charset="0"/>
                            <a:ea typeface="Cambria Math" panose="02040503050406030204" pitchFamily="18" charset="0"/>
                          </a:rPr>
                        </m:ctrlPr>
                      </m:fPr>
                      <m:num>
                        <m:r>
                          <a:rPr lang="el-GR" sz="4000" b="1" i="0" smtClean="0">
                            <a:solidFill>
                              <a:srgbClr val="FF0000"/>
                            </a:solidFill>
                            <a:effectLst/>
                            <a:latin typeface="Cambria Math" panose="02040503050406030204" pitchFamily="18" charset="0"/>
                            <a:ea typeface="Cambria Math" panose="02040503050406030204" pitchFamily="18" charset="0"/>
                          </a:rPr>
                          <m:t>𝚫</m:t>
                        </m:r>
                        <m:r>
                          <a:rPr lang="el-GR" sz="4000" b="1" i="1" smtClean="0">
                            <a:solidFill>
                              <a:srgbClr val="FF0000"/>
                            </a:solidFill>
                            <a:effectLst/>
                            <a:latin typeface="Cambria Math" panose="02040503050406030204" pitchFamily="18" charset="0"/>
                            <a:ea typeface="Cambria Math" panose="02040503050406030204" pitchFamily="18" charset="0"/>
                          </a:rPr>
                          <m:t>𝜱</m:t>
                        </m:r>
                      </m:num>
                      <m:den>
                        <m:r>
                          <a:rPr lang="el-GR" sz="4000" b="1" i="0" smtClean="0">
                            <a:solidFill>
                              <a:srgbClr val="FF0000"/>
                            </a:solidFill>
                            <a:effectLst/>
                            <a:latin typeface="Cambria Math" panose="02040503050406030204" pitchFamily="18" charset="0"/>
                            <a:ea typeface="Cambria Math" panose="02040503050406030204" pitchFamily="18" charset="0"/>
                          </a:rPr>
                          <m:t>𝚫</m:t>
                        </m:r>
                        <m:r>
                          <a:rPr lang="en-US" sz="4000" b="1" i="1" smtClean="0">
                            <a:solidFill>
                              <a:srgbClr val="FF0000"/>
                            </a:solidFill>
                            <a:effectLst/>
                            <a:latin typeface="Cambria Math" panose="02040503050406030204" pitchFamily="18" charset="0"/>
                            <a:ea typeface="Cambria Math" panose="02040503050406030204" pitchFamily="18" charset="0"/>
                          </a:rPr>
                          <m:t>𝒕</m:t>
                        </m:r>
                      </m:den>
                    </m:f>
                  </m:oMath>
                </a14:m>
                <a:endParaRPr lang="el-GR" sz="4000" b="1" i="1" baseline="-25000"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28287" y="1083047"/>
                <a:ext cx="3322320" cy="887807"/>
              </a:xfrm>
              <a:prstGeom prst="rect">
                <a:avLst/>
              </a:prstGeom>
              <a:blipFill>
                <a:blip r:embed="rId2"/>
                <a:stretch>
                  <a:fillRect t="-3448" b="-17931"/>
                </a:stretch>
              </a:blipFill>
            </p:spPr>
            <p:txBody>
              <a:bodyPr/>
              <a:lstStyle/>
              <a:p>
                <a:r>
                  <a:rPr lang="en-US">
                    <a:noFill/>
                  </a:rPr>
                  <a:t> </a:t>
                </a:r>
              </a:p>
            </p:txBody>
          </p:sp>
        </mc:Fallback>
      </mc:AlternateContent>
      <p:sp>
        <p:nvSpPr>
          <p:cNvPr id="8" name="TextBox 7"/>
          <p:cNvSpPr txBox="1"/>
          <p:nvPr/>
        </p:nvSpPr>
        <p:spPr>
          <a:xfrm>
            <a:off x="6813723" y="788287"/>
            <a:ext cx="4049486" cy="1882503"/>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Μπορεί να φαίνεται έτσι, όμως αυτό το (-) έχει να κάνει με την φορά του επαγωγικού ρεύματος.</a:t>
            </a:r>
          </a:p>
        </p:txBody>
      </p:sp>
      <p:sp>
        <p:nvSpPr>
          <p:cNvPr id="9" name="TextBox 8"/>
          <p:cNvSpPr txBox="1"/>
          <p:nvPr/>
        </p:nvSpPr>
        <p:spPr>
          <a:xfrm>
            <a:off x="1428108" y="2921339"/>
            <a:ext cx="9873051" cy="1426288"/>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Την απάντηση για την φορά του επαγωγικού ρεύματος μας βοηθά να την βρούμε ο τρίτος «αρχάγγελος» της Ηλεκτρομαγνητικής Επαγωγής, ο </a:t>
            </a:r>
            <a:r>
              <a:rPr lang="en-US" sz="2000" b="1" dirty="0">
                <a:latin typeface="Trebuchet MS" panose="020B0603020202020204" pitchFamily="34" charset="0"/>
                <a:hlinkClick r:id="rId3"/>
              </a:rPr>
              <a:t>Heinrich Lenz</a:t>
            </a:r>
            <a:r>
              <a:rPr lang="el-GR" sz="2000" b="1" dirty="0">
                <a:latin typeface="Trebuchet MS" panose="020B0603020202020204" pitchFamily="34" charset="0"/>
              </a:rPr>
              <a:t> (Χάινριχ </a:t>
            </a:r>
            <a:r>
              <a:rPr lang="el-GR" sz="2000" b="1" dirty="0" err="1">
                <a:latin typeface="Trebuchet MS" panose="020B0603020202020204" pitchFamily="34" charset="0"/>
              </a:rPr>
              <a:t>Λεντς</a:t>
            </a:r>
            <a:r>
              <a:rPr lang="el-GR" sz="2000" b="1" dirty="0">
                <a:latin typeface="Trebuchet MS" panose="020B0603020202020204" pitchFamily="34" charset="0"/>
              </a:rPr>
              <a:t>), με τον ομώνυμο κανόνα που διατύπωσε</a:t>
            </a:r>
            <a:r>
              <a:rPr lang="en-US" sz="2000" b="1" dirty="0">
                <a:latin typeface="Trebuchet MS" panose="020B0603020202020204" pitchFamily="34" charset="0"/>
              </a:rPr>
              <a:t> </a:t>
            </a:r>
            <a:r>
              <a:rPr lang="el-GR" sz="2000" b="1" dirty="0">
                <a:latin typeface="Trebuchet MS" panose="020B0603020202020204" pitchFamily="34" charset="0"/>
              </a:rPr>
              <a:t>το</a:t>
            </a:r>
            <a:r>
              <a:rPr lang="en-US" sz="2000" b="1" dirty="0">
                <a:latin typeface="Trebuchet MS" panose="020B0603020202020204" pitchFamily="34" charset="0"/>
              </a:rPr>
              <a:t> 1834</a:t>
            </a:r>
            <a:r>
              <a:rPr lang="el-GR" sz="2000" b="1" dirty="0">
                <a:latin typeface="Trebuchet MS" panose="020B0603020202020204" pitchFamily="34" charset="0"/>
              </a:rPr>
              <a:t>.</a:t>
            </a:r>
          </a:p>
        </p:txBody>
      </p:sp>
    </p:spTree>
    <p:extLst>
      <p:ext uri="{BB962C8B-B14F-4D97-AF65-F5344CB8AC3E}">
        <p14:creationId xmlns:p14="http://schemas.microsoft.com/office/powerpoint/2010/main" val="62244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66987" y="1020503"/>
            <a:ext cx="43313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anose="030F0702030302020204" pitchFamily="66" charset="0"/>
              </a:rPr>
              <a:t>Μαγνητική ροή</a:t>
            </a:r>
          </a:p>
        </p:txBody>
      </p:sp>
      <p:sp>
        <p:nvSpPr>
          <p:cNvPr id="7" name="TextBox 6">
            <a:extLst>
              <a:ext uri="{FF2B5EF4-FFF2-40B4-BE49-F238E27FC236}">
                <a16:creationId xmlns:a16="http://schemas.microsoft.com/office/drawing/2014/main" id="{0EFE19A3-8258-4AD1-B355-733345E500C6}"/>
              </a:ext>
            </a:extLst>
          </p:cNvPr>
          <p:cNvSpPr txBox="1"/>
          <p:nvPr/>
        </p:nvSpPr>
        <p:spPr>
          <a:xfrm>
            <a:off x="2059858" y="2406574"/>
            <a:ext cx="8686912" cy="2441951"/>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Η </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Μαγνητική ροή </a:t>
            </a:r>
            <a:r>
              <a:rPr lang="el-GR" sz="2400" b="1" i="1" dirty="0">
                <a:solidFill>
                  <a:srgbClr val="FF0000"/>
                </a:solidFill>
                <a:effectLst>
                  <a:outerShdw blurRad="38100" dist="38100" dir="2700000" algn="tl">
                    <a:srgbClr val="000000">
                      <a:alpha val="43137"/>
                    </a:srgbClr>
                  </a:outerShdw>
                </a:effectLst>
                <a:latin typeface="Trebuchet MS" panose="020B0603020202020204" pitchFamily="34" charset="0"/>
              </a:rPr>
              <a:t>Φ</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είναι το φυσικό μέγεθος που επινόησαν οι φυσικοί για να υπολογίσουν το πλήθος των δυναμικών γραμμών που διέρχονται από μία επιφάνεια που είναι τοποθετημένη σε μαγνητικό πεδίο (τον «αριθμό» των δυναμικών γραμμών που «τρυπούν» την επιφάνεια). </a:t>
            </a:r>
          </a:p>
        </p:txBody>
      </p:sp>
    </p:spTree>
    <p:extLst>
      <p:ext uri="{BB962C8B-B14F-4D97-AF65-F5344CB8AC3E}">
        <p14:creationId xmlns:p14="http://schemas.microsoft.com/office/powerpoint/2010/main" val="313105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25091" y="328235"/>
            <a:ext cx="49876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Κανόνας του </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Lenz</a:t>
            </a:r>
            <a:endParaRPr lang="el-GR" altLang="el-GR" sz="3200" b="1" dirty="0">
              <a:solidFill>
                <a:srgbClr val="800000"/>
              </a:solidFill>
              <a:latin typeface="Comic Sans MS" panose="030F0702030302020204" pitchFamily="66" charset="0"/>
            </a:endParaRPr>
          </a:p>
        </p:txBody>
      </p:sp>
      <p:sp>
        <p:nvSpPr>
          <p:cNvPr id="5" name="TextBox 4"/>
          <p:cNvSpPr txBox="1"/>
          <p:nvPr/>
        </p:nvSpPr>
        <p:spPr>
          <a:xfrm>
            <a:off x="830578" y="1485893"/>
            <a:ext cx="10214139" cy="1139094"/>
          </a:xfrm>
          <a:prstGeom prst="rect">
            <a:avLst/>
          </a:prstGeom>
          <a:noFill/>
        </p:spPr>
        <p:txBody>
          <a:bodyPr wrap="square" rtlCol="0">
            <a:spAutoFit/>
          </a:bodyPr>
          <a:lstStyle/>
          <a:p>
            <a:pPr algn="ctr">
              <a:lnSpc>
                <a:spcPct val="150000"/>
              </a:lnSpc>
            </a:pPr>
            <a:r>
              <a:rPr lang="el-GR" sz="2400" b="1" dirty="0">
                <a:solidFill>
                  <a:srgbClr val="0000FF"/>
                </a:solidFill>
                <a:effectLst>
                  <a:outerShdw blurRad="38100" dist="38100" dir="2700000" algn="tl">
                    <a:srgbClr val="000000">
                      <a:alpha val="43137"/>
                    </a:srgbClr>
                  </a:outerShdw>
                </a:effectLst>
                <a:latin typeface="Trebuchet MS" panose="020B0603020202020204" pitchFamily="34" charset="0"/>
              </a:rPr>
              <a:t>Το επαγωγικό ρεύμα έχει τέτοια φορά, ώστε το μαγνητικό του πεδίο να αντιστέκεται στο αίτιο που το προκάλεσε.</a:t>
            </a:r>
          </a:p>
        </p:txBody>
      </p:sp>
      <p:sp>
        <p:nvSpPr>
          <p:cNvPr id="6" name="Ορθογώνιο 5"/>
          <p:cNvSpPr/>
          <p:nvPr/>
        </p:nvSpPr>
        <p:spPr>
          <a:xfrm>
            <a:off x="830579" y="2847196"/>
            <a:ext cx="10214139" cy="964623"/>
          </a:xfrm>
          <a:prstGeom prst="rect">
            <a:avLst/>
          </a:prstGeom>
        </p:spPr>
        <p:txBody>
          <a:bodyPr wrap="square">
            <a:spAutoFit/>
          </a:bodyPr>
          <a:lstStyle/>
          <a:p>
            <a:pPr algn="just">
              <a:lnSpc>
                <a:spcPct val="150000"/>
              </a:lnSpc>
              <a:spcAft>
                <a:spcPts val="0"/>
              </a:spcAft>
            </a:pPr>
            <a:r>
              <a:rPr lang="el-GR" sz="2000" b="1" dirty="0">
                <a:solidFill>
                  <a:srgbClr val="000000"/>
                </a:solidFill>
                <a:latin typeface="Trebuchet MS" panose="020B0603020202020204" pitchFamily="34" charset="0"/>
              </a:rPr>
              <a:t>Το επαγόμενο από ηλεκτρομαγνητικές δυνάμεις ρεύμα προκαλεί</a:t>
            </a:r>
            <a:r>
              <a:rPr lang="en-US" sz="2000" b="1" dirty="0">
                <a:solidFill>
                  <a:srgbClr val="000000"/>
                </a:solidFill>
                <a:latin typeface="Trebuchet MS" panose="020B0603020202020204" pitchFamily="34" charset="0"/>
              </a:rPr>
              <a:t>,</a:t>
            </a:r>
            <a:r>
              <a:rPr lang="el-GR" sz="2000" b="1" dirty="0">
                <a:solidFill>
                  <a:srgbClr val="000000"/>
                </a:solidFill>
                <a:latin typeface="Trebuchet MS" panose="020B0603020202020204" pitchFamily="34" charset="0"/>
              </a:rPr>
              <a:t> σε κάθε περίπτωση, αποτελέσματα τα οποία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αντιδρούν</a:t>
            </a:r>
            <a:r>
              <a:rPr lang="el-GR" sz="2000" b="1" dirty="0">
                <a:solidFill>
                  <a:srgbClr val="000000"/>
                </a:solidFill>
                <a:latin typeface="Trebuchet MS" panose="020B0603020202020204" pitchFamily="34" charset="0"/>
              </a:rPr>
              <a:t> στις δυνάμεις αυτές. </a:t>
            </a:r>
          </a:p>
        </p:txBody>
      </p:sp>
      <p:sp>
        <p:nvSpPr>
          <p:cNvPr id="9" name="TextBox 8"/>
          <p:cNvSpPr txBox="1"/>
          <p:nvPr/>
        </p:nvSpPr>
        <p:spPr>
          <a:xfrm>
            <a:off x="830580" y="4603575"/>
            <a:ext cx="10530840" cy="578492"/>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Ο </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κανόνας </a:t>
            </a:r>
            <a:r>
              <a:rPr lang="el-GR" sz="2000" b="1" dirty="0">
                <a:latin typeface="Trebuchet MS" panose="020B0603020202020204" pitchFamily="34" charset="0"/>
              </a:rPr>
              <a:t>του</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400" b="1" dirty="0">
                <a:solidFill>
                  <a:srgbClr val="FF0000"/>
                </a:solidFill>
                <a:effectLst>
                  <a:outerShdw blurRad="38100" dist="38100" dir="2700000" algn="tl">
                    <a:srgbClr val="000000">
                      <a:alpha val="43137"/>
                    </a:srgbClr>
                  </a:outerShdw>
                </a:effectLst>
                <a:latin typeface="Trebuchet MS" panose="020B0603020202020204" pitchFamily="34" charset="0"/>
              </a:rPr>
              <a:t>Lenz </a:t>
            </a:r>
            <a:r>
              <a:rPr lang="el-GR" sz="2000" b="1" dirty="0">
                <a:latin typeface="Trebuchet MS" panose="020B0603020202020204" pitchFamily="34" charset="0"/>
              </a:rPr>
              <a:t>είναι αποτέλεσμα της </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αρχής διατήρησης της ενέργειας. </a:t>
            </a:r>
          </a:p>
        </p:txBody>
      </p:sp>
    </p:spTree>
    <p:extLst>
      <p:ext uri="{BB962C8B-B14F-4D97-AF65-F5344CB8AC3E}">
        <p14:creationId xmlns:p14="http://schemas.microsoft.com/office/powerpoint/2010/main" val="60715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0431" y="387797"/>
            <a:ext cx="10150868" cy="9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Trebuchet MS" panose="020B0603020202020204" pitchFamily="34" charset="0"/>
              </a:rPr>
              <a:t>Ένα (διπλό) παράδειγμα θα μας βοηθήσει ν’ αντιληφθούμε πώς δουλεύουμε πρακτικά για να βρούμε την φορά του επαγωγικού ρεύματος.</a:t>
            </a: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6177" y="1950043"/>
            <a:ext cx="5635333" cy="3233140"/>
          </a:xfrm>
          <a:prstGeom prst="rect">
            <a:avLst/>
          </a:prstGeom>
        </p:spPr>
      </p:pic>
    </p:spTree>
    <p:extLst>
      <p:ext uri="{BB962C8B-B14F-4D97-AF65-F5344CB8AC3E}">
        <p14:creationId xmlns:p14="http://schemas.microsoft.com/office/powerpoint/2010/main" val="2300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961" y="767589"/>
            <a:ext cx="6127666" cy="498598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Πλησιάζουμε τον μαγνήτη στην επιφάνεια του μεταλλικού δακτυλίου, με τον βόρειο πόλο προς αυτόν.</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Μεταβάλλεται (αυξάνεται) η μαγνητική ροή που διέρχεται από τον δακτύλιο.</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Δημιουργείται στο δακτύλιο φαινόμενο ηλεκτρομαγνητικής επαγωγής.</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Ο δακτύλιος είναι κλειστός, επομένως διαρρέεται από επαγωγικό ρεύμα.</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Το επαγωγικό ρεύμα δημιουργεί μαγνητικό πεδίο με τον βόρειο πόλο του προς την μεριά του βόρειου πόλου του μαγνήτη, προσπαθώντας ν’ αντισταθεί στο πλησίασμά του.</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Σύμφωνα με τον κανόνα του δεξιού χεριού βρίσκουμε την φορά του επαγωγικού ρεύματος. </a:t>
            </a:r>
            <a:r>
              <a:rPr lang="en-US" sz="2000" b="1" dirty="0">
                <a:latin typeface="Trebuchet MS" panose="020B0603020202020204" pitchFamily="34" charset="0"/>
              </a:rPr>
              <a:t> </a:t>
            </a:r>
            <a:endParaRPr lang="el-GR" sz="2000" b="1" dirty="0">
              <a:latin typeface="Trebuchet MS" panose="020B0603020202020204" pitchFamily="34" charset="0"/>
            </a:endParaRPr>
          </a:p>
        </p:txBody>
      </p:sp>
      <p:grpSp>
        <p:nvGrpSpPr>
          <p:cNvPr id="21" name="Ομάδα 20"/>
          <p:cNvGrpSpPr/>
          <p:nvPr/>
        </p:nvGrpSpPr>
        <p:grpSpPr>
          <a:xfrm>
            <a:off x="7909087" y="504456"/>
            <a:ext cx="2658549" cy="1023451"/>
            <a:chOff x="7948949" y="1304565"/>
            <a:chExt cx="2658549" cy="1023451"/>
          </a:xfrm>
        </p:grpSpPr>
        <p:grpSp>
          <p:nvGrpSpPr>
            <p:cNvPr id="10" name="Ομάδα 9"/>
            <p:cNvGrpSpPr/>
            <p:nvPr/>
          </p:nvGrpSpPr>
          <p:grpSpPr>
            <a:xfrm rot="5400000">
              <a:off x="8399005" y="1223229"/>
              <a:ext cx="396875" cy="1296988"/>
              <a:chOff x="5562759" y="3722507"/>
              <a:chExt cx="396875" cy="1296988"/>
            </a:xfrm>
          </p:grpSpPr>
          <p:sp>
            <p:nvSpPr>
              <p:cNvPr id="6" name="Rectangle 7"/>
              <p:cNvSpPr>
                <a:spLocks noChangeArrowheads="1"/>
              </p:cNvSpPr>
              <p:nvPr/>
            </p:nvSpPr>
            <p:spPr bwMode="auto">
              <a:xfrm rot="16200000">
                <a:off x="5436553" y="393840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Rectangle 8"/>
              <p:cNvSpPr>
                <a:spLocks noChangeArrowheads="1"/>
              </p:cNvSpPr>
              <p:nvPr/>
            </p:nvSpPr>
            <p:spPr bwMode="auto">
              <a:xfrm rot="16200000">
                <a:off x="5436553" y="458769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Text Box 9"/>
              <p:cNvSpPr txBox="1">
                <a:spLocks noChangeArrowheads="1"/>
              </p:cNvSpPr>
              <p:nvPr/>
            </p:nvSpPr>
            <p:spPr bwMode="auto">
              <a:xfrm rot="15994123">
                <a:off x="5581015" y="372250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9" name="Text Box 10"/>
              <p:cNvSpPr txBox="1">
                <a:spLocks noChangeArrowheads="1"/>
              </p:cNvSpPr>
              <p:nvPr/>
            </p:nvSpPr>
            <p:spPr bwMode="auto">
              <a:xfrm rot="16200000">
                <a:off x="5581015" y="458769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14" name="Oval 16"/>
            <p:cNvSpPr>
              <a:spLocks noChangeArrowheads="1"/>
            </p:cNvSpPr>
            <p:nvPr/>
          </p:nvSpPr>
          <p:spPr bwMode="auto">
            <a:xfrm rot="16200000">
              <a:off x="9736203" y="1456722"/>
              <a:ext cx="1023451"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Δεξί βέλος 14"/>
            <p:cNvSpPr/>
            <p:nvPr/>
          </p:nvSpPr>
          <p:spPr>
            <a:xfrm>
              <a:off x="8362493" y="1472540"/>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9" name="Ομάδα 48"/>
          <p:cNvGrpSpPr/>
          <p:nvPr/>
        </p:nvGrpSpPr>
        <p:grpSpPr>
          <a:xfrm>
            <a:off x="8231704" y="1905565"/>
            <a:ext cx="2383966" cy="1045194"/>
            <a:chOff x="8233810" y="2497270"/>
            <a:chExt cx="2383966" cy="1045194"/>
          </a:xfrm>
        </p:grpSpPr>
        <p:grpSp>
          <p:nvGrpSpPr>
            <p:cNvPr id="23" name="Ομάδα 22"/>
            <p:cNvGrpSpPr/>
            <p:nvPr/>
          </p:nvGrpSpPr>
          <p:grpSpPr>
            <a:xfrm>
              <a:off x="8233810" y="2497270"/>
              <a:ext cx="2383966" cy="1045080"/>
              <a:chOff x="8272799" y="1313499"/>
              <a:chExt cx="2383966" cy="1045080"/>
            </a:xfrm>
          </p:grpSpPr>
          <p:sp>
            <p:nvSpPr>
              <p:cNvPr id="25" name="Oval 16"/>
              <p:cNvSpPr>
                <a:spLocks noChangeArrowheads="1"/>
              </p:cNvSpPr>
              <p:nvPr/>
            </p:nvSpPr>
            <p:spPr bwMode="auto">
              <a:xfrm rot="16200000">
                <a:off x="9774656" y="1476470"/>
                <a:ext cx="104508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4" name="Ομάδα 23"/>
              <p:cNvGrpSpPr/>
              <p:nvPr/>
            </p:nvGrpSpPr>
            <p:grpSpPr>
              <a:xfrm rot="5400000">
                <a:off x="8722855" y="1258384"/>
                <a:ext cx="396876" cy="1296988"/>
                <a:chOff x="5597913" y="3398657"/>
                <a:chExt cx="396876" cy="1296988"/>
              </a:xfrm>
            </p:grpSpPr>
            <p:sp>
              <p:nvSpPr>
                <p:cNvPr id="27" name="Rectangle 7"/>
                <p:cNvSpPr>
                  <a:spLocks noChangeArrowheads="1"/>
                </p:cNvSpPr>
                <p:nvPr/>
              </p:nvSpPr>
              <p:spPr bwMode="auto">
                <a:xfrm rot="16200000">
                  <a:off x="547170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Rectangle 8"/>
                <p:cNvSpPr>
                  <a:spLocks noChangeArrowheads="1"/>
                </p:cNvSpPr>
                <p:nvPr/>
              </p:nvSpPr>
              <p:spPr bwMode="auto">
                <a:xfrm rot="16200000">
                  <a:off x="547170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Text Box 9"/>
                <p:cNvSpPr txBox="1">
                  <a:spLocks noChangeArrowheads="1"/>
                </p:cNvSpPr>
                <p:nvPr/>
              </p:nvSpPr>
              <p:spPr bwMode="auto">
                <a:xfrm rot="15994123">
                  <a:off x="5616170"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30" name="Text Box 10"/>
                <p:cNvSpPr txBox="1">
                  <a:spLocks noChangeArrowheads="1"/>
                </p:cNvSpPr>
                <p:nvPr/>
              </p:nvSpPr>
              <p:spPr bwMode="auto">
                <a:xfrm rot="16200000">
                  <a:off x="561616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26" name="Δεξί βέλος 25"/>
              <p:cNvSpPr/>
              <p:nvPr/>
            </p:nvSpPr>
            <p:spPr>
              <a:xfrm>
                <a:off x="8707455" y="148534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550805" y="2610095"/>
              <a:ext cx="980636" cy="932369"/>
            </a:xfrm>
            <a:prstGeom prst="rect">
              <a:avLst/>
            </a:prstGeom>
          </p:spPr>
        </p:pic>
      </p:grpSp>
      <p:grpSp>
        <p:nvGrpSpPr>
          <p:cNvPr id="50" name="Ομάδα 49"/>
          <p:cNvGrpSpPr/>
          <p:nvPr/>
        </p:nvGrpSpPr>
        <p:grpSpPr>
          <a:xfrm>
            <a:off x="8260718" y="3524398"/>
            <a:ext cx="2437715" cy="1047828"/>
            <a:chOff x="8233810" y="3868556"/>
            <a:chExt cx="2437715" cy="1047828"/>
          </a:xfrm>
        </p:grpSpPr>
        <p:grpSp>
          <p:nvGrpSpPr>
            <p:cNvPr id="31" name="Ομάδα 30"/>
            <p:cNvGrpSpPr/>
            <p:nvPr/>
          </p:nvGrpSpPr>
          <p:grpSpPr>
            <a:xfrm>
              <a:off x="8233810" y="3868556"/>
              <a:ext cx="2437715" cy="1047828"/>
              <a:chOff x="8272799" y="1293235"/>
              <a:chExt cx="2437715" cy="1047828"/>
            </a:xfrm>
          </p:grpSpPr>
          <p:grpSp>
            <p:nvGrpSpPr>
              <p:cNvPr id="32" name="Ομάδα 31"/>
              <p:cNvGrpSpPr/>
              <p:nvPr/>
            </p:nvGrpSpPr>
            <p:grpSpPr>
              <a:xfrm rot="5400000">
                <a:off x="8722855" y="1199843"/>
                <a:ext cx="396875" cy="1296988"/>
                <a:chOff x="5539373" y="3398657"/>
                <a:chExt cx="396875" cy="1296988"/>
              </a:xfrm>
            </p:grpSpPr>
            <p:sp>
              <p:nvSpPr>
                <p:cNvPr id="35" name="Rectangle 7"/>
                <p:cNvSpPr>
                  <a:spLocks noChangeArrowheads="1"/>
                </p:cNvSpPr>
                <p:nvPr/>
              </p:nvSpPr>
              <p:spPr bwMode="auto">
                <a:xfrm rot="16200000">
                  <a:off x="541316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Rectangle 8"/>
                <p:cNvSpPr>
                  <a:spLocks noChangeArrowheads="1"/>
                </p:cNvSpPr>
                <p:nvPr/>
              </p:nvSpPr>
              <p:spPr bwMode="auto">
                <a:xfrm rot="16200000">
                  <a:off x="541316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Text Box 9"/>
                <p:cNvSpPr txBox="1">
                  <a:spLocks noChangeArrowheads="1"/>
                </p:cNvSpPr>
                <p:nvPr/>
              </p:nvSpPr>
              <p:spPr bwMode="auto">
                <a:xfrm rot="15994123">
                  <a:off x="5557629"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38" name="Text Box 10"/>
                <p:cNvSpPr txBox="1">
                  <a:spLocks noChangeArrowheads="1"/>
                </p:cNvSpPr>
                <p:nvPr/>
              </p:nvSpPr>
              <p:spPr bwMode="auto">
                <a:xfrm rot="16200000">
                  <a:off x="555762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33" name="Oval 16"/>
              <p:cNvSpPr>
                <a:spLocks noChangeArrowheads="1"/>
              </p:cNvSpPr>
              <p:nvPr/>
            </p:nvSpPr>
            <p:spPr bwMode="auto">
              <a:xfrm rot="16200000">
                <a:off x="9823157" y="1453706"/>
                <a:ext cx="1047828" cy="726886"/>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Δεξί βέλος 33"/>
              <p:cNvSpPr/>
              <p:nvPr/>
            </p:nvSpPr>
            <p:spPr>
              <a:xfrm>
                <a:off x="8686343" y="1449153"/>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 name="Ομάδα 19"/>
            <p:cNvGrpSpPr/>
            <p:nvPr/>
          </p:nvGrpSpPr>
          <p:grpSpPr>
            <a:xfrm>
              <a:off x="9694279" y="4053813"/>
              <a:ext cx="587199" cy="345159"/>
              <a:chOff x="9275621" y="3995036"/>
              <a:chExt cx="587199" cy="345159"/>
            </a:xfrm>
          </p:grpSpPr>
          <p:cxnSp>
            <p:nvCxnSpPr>
              <p:cNvPr id="18" name="Ευθύγραμμο βέλος σύνδεσης 17"/>
              <p:cNvCxnSpPr/>
              <p:nvPr/>
            </p:nvCxnSpPr>
            <p:spPr>
              <a:xfrm>
                <a:off x="9302735" y="4340195"/>
                <a:ext cx="560085"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9275621" y="3995036"/>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latin typeface="Cambria Math" panose="02040503050406030204" pitchFamily="18" charset="0"/>
                                </a:rPr>
                              </m:ctrlPr>
                            </m:accPr>
                            <m:e>
                              <m:r>
                                <a:rPr lang="el-GR" sz="2000" b="1" i="1" smtClean="0">
                                  <a:latin typeface="Cambria Math" panose="02040503050406030204" pitchFamily="18" charset="0"/>
                                </a:rPr>
                                <m:t>𝜝</m:t>
                              </m:r>
                            </m:e>
                          </m:acc>
                        </m:oMath>
                      </m:oMathPara>
                    </a14:m>
                    <a:endParaRPr lang="el-GR" sz="2000" b="1"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9275621" y="3995036"/>
                    <a:ext cx="243656" cy="345159"/>
                  </a:xfrm>
                  <a:prstGeom prst="rect">
                    <a:avLst/>
                  </a:prstGeom>
                  <a:blipFill>
                    <a:blip r:embed="rId4"/>
                    <a:stretch>
                      <a:fillRect l="-22500" r="-25000" b="-3509"/>
                    </a:stretch>
                  </a:blipFill>
                </p:spPr>
                <p:txBody>
                  <a:bodyPr/>
                  <a:lstStyle/>
                  <a:p>
                    <a:r>
                      <a:rPr lang="el-GR">
                        <a:noFill/>
                      </a:rPr>
                      <a:t> </a:t>
                    </a:r>
                  </a:p>
                </p:txBody>
              </p:sp>
            </mc:Fallback>
          </mc:AlternateContent>
        </p:grpSp>
      </p:grpSp>
      <p:grpSp>
        <p:nvGrpSpPr>
          <p:cNvPr id="70" name="Ομάδα 69"/>
          <p:cNvGrpSpPr/>
          <p:nvPr/>
        </p:nvGrpSpPr>
        <p:grpSpPr>
          <a:xfrm>
            <a:off x="8284885" y="4914581"/>
            <a:ext cx="2982570" cy="1073218"/>
            <a:chOff x="8253818" y="5283133"/>
            <a:chExt cx="2982570" cy="1073218"/>
          </a:xfrm>
        </p:grpSpPr>
        <p:grpSp>
          <p:nvGrpSpPr>
            <p:cNvPr id="51" name="Ομάδα 50"/>
            <p:cNvGrpSpPr/>
            <p:nvPr/>
          </p:nvGrpSpPr>
          <p:grpSpPr>
            <a:xfrm>
              <a:off x="8253818" y="5283133"/>
              <a:ext cx="2982570" cy="1073218"/>
              <a:chOff x="8253818" y="5283133"/>
              <a:chExt cx="2982570" cy="1073218"/>
            </a:xfrm>
          </p:grpSpPr>
          <p:grpSp>
            <p:nvGrpSpPr>
              <p:cNvPr id="39" name="Ομάδα 38"/>
              <p:cNvGrpSpPr/>
              <p:nvPr/>
            </p:nvGrpSpPr>
            <p:grpSpPr>
              <a:xfrm>
                <a:off x="8253818" y="5285739"/>
                <a:ext cx="2466756" cy="1070612"/>
                <a:chOff x="8292807" y="1284737"/>
                <a:chExt cx="2466756" cy="1070612"/>
              </a:xfrm>
            </p:grpSpPr>
            <p:grpSp>
              <p:nvGrpSpPr>
                <p:cNvPr id="40" name="Ομάδα 39"/>
                <p:cNvGrpSpPr/>
                <p:nvPr/>
              </p:nvGrpSpPr>
              <p:grpSpPr>
                <a:xfrm rot="5400000">
                  <a:off x="8742863" y="1185995"/>
                  <a:ext cx="396876" cy="1296988"/>
                  <a:chOff x="5525523" y="3378650"/>
                  <a:chExt cx="396876" cy="1296988"/>
                </a:xfrm>
              </p:grpSpPr>
              <p:sp>
                <p:nvSpPr>
                  <p:cNvPr id="43" name="Rectangle 7"/>
                  <p:cNvSpPr>
                    <a:spLocks noChangeArrowheads="1"/>
                  </p:cNvSpPr>
                  <p:nvPr/>
                </p:nvSpPr>
                <p:spPr bwMode="auto">
                  <a:xfrm rot="16200000">
                    <a:off x="5399318" y="3594550"/>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Rectangle 8"/>
                  <p:cNvSpPr>
                    <a:spLocks noChangeArrowheads="1"/>
                  </p:cNvSpPr>
                  <p:nvPr/>
                </p:nvSpPr>
                <p:spPr bwMode="auto">
                  <a:xfrm rot="16200000">
                    <a:off x="5399317" y="4243838"/>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9"/>
                  <p:cNvSpPr txBox="1">
                    <a:spLocks noChangeArrowheads="1"/>
                  </p:cNvSpPr>
                  <p:nvPr/>
                </p:nvSpPr>
                <p:spPr bwMode="auto">
                  <a:xfrm rot="15994123">
                    <a:off x="5543779" y="337865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46" name="Text Box 10"/>
                  <p:cNvSpPr txBox="1">
                    <a:spLocks noChangeArrowheads="1"/>
                  </p:cNvSpPr>
                  <p:nvPr/>
                </p:nvSpPr>
                <p:spPr bwMode="auto">
                  <a:xfrm rot="16200000">
                    <a:off x="5543780" y="4243838"/>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41" name="Oval 16"/>
                <p:cNvSpPr>
                  <a:spLocks noChangeArrowheads="1"/>
                </p:cNvSpPr>
                <p:nvPr/>
              </p:nvSpPr>
              <p:spPr bwMode="auto">
                <a:xfrm rot="16200000">
                  <a:off x="9864688" y="1460474"/>
                  <a:ext cx="1070612"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Δεξί βέλος 41"/>
                <p:cNvSpPr/>
                <p:nvPr/>
              </p:nvSpPr>
              <p:spPr>
                <a:xfrm>
                  <a:off x="8706350" y="143530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8" name="Ομάδα 47"/>
              <p:cNvGrpSpPr/>
              <p:nvPr/>
            </p:nvGrpSpPr>
            <p:grpSpPr>
              <a:xfrm>
                <a:off x="10007407" y="5283133"/>
                <a:ext cx="1228981" cy="1073101"/>
                <a:chOff x="10014106" y="5282045"/>
                <a:chExt cx="1228981" cy="1073101"/>
              </a:xfrm>
            </p:grpSpPr>
            <p:grpSp>
              <p:nvGrpSpPr>
                <p:cNvPr id="11" name="Group 13"/>
                <p:cNvGrpSpPr>
                  <a:grpSpLocks/>
                </p:cNvGrpSpPr>
                <p:nvPr/>
              </p:nvGrpSpPr>
              <p:grpSpPr bwMode="auto">
                <a:xfrm rot="16200000" flipV="1">
                  <a:off x="9837125" y="5459026"/>
                  <a:ext cx="1073101" cy="719139"/>
                  <a:chOff x="2341" y="3150"/>
                  <a:chExt cx="994" cy="454"/>
                </a:xfrm>
              </p:grpSpPr>
              <p:sp>
                <p:nvSpPr>
                  <p:cNvPr id="12" name="Oval 6"/>
                  <p:cNvSpPr>
                    <a:spLocks noChangeArrowheads="1"/>
                  </p:cNvSpPr>
                  <p:nvPr/>
                </p:nvSpPr>
                <p:spPr bwMode="auto">
                  <a:xfrm rot="16200000">
                    <a:off x="2611" y="2880"/>
                    <a:ext cx="454" cy="994"/>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 name="Arc 12"/>
                  <p:cNvSpPr>
                    <a:spLocks/>
                  </p:cNvSpPr>
                  <p:nvPr/>
                </p:nvSpPr>
                <p:spPr bwMode="auto">
                  <a:xfrm rot="16200000" flipH="1">
                    <a:off x="2717" y="3230"/>
                    <a:ext cx="228" cy="84"/>
                  </a:xfrm>
                  <a:custGeom>
                    <a:avLst/>
                    <a:gdLst>
                      <a:gd name="G0" fmla="+- 21600 0 0"/>
                      <a:gd name="G1" fmla="+- 80 0 0"/>
                      <a:gd name="G2" fmla="+- 21600 0 0"/>
                      <a:gd name="T0" fmla="*/ 244 w 21600"/>
                      <a:gd name="T1" fmla="*/ 3318 h 3318"/>
                      <a:gd name="T2" fmla="*/ 0 w 21600"/>
                      <a:gd name="T3" fmla="*/ 0 h 3318"/>
                      <a:gd name="T4" fmla="*/ 21600 w 21600"/>
                      <a:gd name="T5" fmla="*/ 80 h 3318"/>
                    </a:gdLst>
                    <a:ahLst/>
                    <a:cxnLst>
                      <a:cxn ang="0">
                        <a:pos x="T0" y="T1"/>
                      </a:cxn>
                      <a:cxn ang="0">
                        <a:pos x="T2" y="T3"/>
                      </a:cxn>
                      <a:cxn ang="0">
                        <a:pos x="T4" y="T5"/>
                      </a:cxn>
                    </a:cxnLst>
                    <a:rect l="0" t="0" r="r" b="b"/>
                    <a:pathLst>
                      <a:path w="21600" h="3318" fill="none" extrusionOk="0">
                        <a:moveTo>
                          <a:pt x="244" y="3317"/>
                        </a:moveTo>
                        <a:cubicBezTo>
                          <a:pt x="81" y="2246"/>
                          <a:pt x="0" y="1163"/>
                          <a:pt x="0" y="80"/>
                        </a:cubicBezTo>
                        <a:cubicBezTo>
                          <a:pt x="0" y="53"/>
                          <a:pt x="0" y="26"/>
                          <a:pt x="0" y="0"/>
                        </a:cubicBezTo>
                      </a:path>
                      <a:path w="21600" h="3318" stroke="0" extrusionOk="0">
                        <a:moveTo>
                          <a:pt x="244" y="3317"/>
                        </a:moveTo>
                        <a:cubicBezTo>
                          <a:pt x="81" y="2246"/>
                          <a:pt x="0" y="1163"/>
                          <a:pt x="0" y="80"/>
                        </a:cubicBezTo>
                        <a:cubicBezTo>
                          <a:pt x="0" y="53"/>
                          <a:pt x="0" y="26"/>
                          <a:pt x="0" y="0"/>
                        </a:cubicBezTo>
                        <a:lnTo>
                          <a:pt x="21600" y="80"/>
                        </a:lnTo>
                        <a:close/>
                      </a:path>
                    </a:pathLst>
                  </a:custGeom>
                  <a:noFill/>
                  <a:ln w="571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47" name="TextBox 46"/>
                <p:cNvSpPr txBox="1"/>
                <p:nvPr/>
              </p:nvSpPr>
              <p:spPr>
                <a:xfrm>
                  <a:off x="10720573" y="5581560"/>
                  <a:ext cx="522514" cy="338554"/>
                </a:xfrm>
                <a:prstGeom prst="rect">
                  <a:avLst/>
                </a:prstGeom>
                <a:noFill/>
              </p:spPr>
              <p:txBody>
                <a:bodyPr wrap="square" rtlCol="0">
                  <a:spAutoFit/>
                </a:bodyPr>
                <a:lstStyle/>
                <a:p>
                  <a:r>
                    <a:rPr lang="el-GR" sz="1600" b="1" i="1" dirty="0" err="1">
                      <a:solidFill>
                        <a:srgbClr val="FF0000"/>
                      </a:solidFill>
                      <a:effectLst>
                        <a:outerShdw blurRad="38100" dist="38100" dir="2700000" algn="tl">
                          <a:srgbClr val="000000">
                            <a:alpha val="43137"/>
                          </a:srgbClr>
                        </a:outerShdw>
                      </a:effectLst>
                      <a:latin typeface="Comic Sans MS" panose="030F0702030302020204" pitchFamily="66" charset="0"/>
                    </a:rPr>
                    <a:t>Ι</a:t>
                  </a:r>
                  <a:r>
                    <a:rPr lang="el-GR" sz="1600" b="1" baseline="-25000" dirty="0" err="1">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baseline="-25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grpSp>
          <p:nvGrpSpPr>
            <p:cNvPr id="69" name="Ομάδα 68"/>
            <p:cNvGrpSpPr/>
            <p:nvPr/>
          </p:nvGrpSpPr>
          <p:grpSpPr>
            <a:xfrm>
              <a:off x="10732517" y="5401190"/>
              <a:ext cx="181222" cy="181400"/>
              <a:chOff x="615356" y="5637054"/>
              <a:chExt cx="405138" cy="408954"/>
            </a:xfrm>
          </p:grpSpPr>
          <p:grpSp>
            <p:nvGrpSpPr>
              <p:cNvPr id="63" name="Ομάδα 62"/>
              <p:cNvGrpSpPr/>
              <p:nvPr/>
            </p:nvGrpSpPr>
            <p:grpSpPr>
              <a:xfrm>
                <a:off x="674687" y="5669776"/>
                <a:ext cx="286476" cy="316342"/>
                <a:chOff x="223718" y="5741886"/>
                <a:chExt cx="286476" cy="316342"/>
              </a:xfrm>
            </p:grpSpPr>
            <p:cxnSp>
              <p:nvCxnSpPr>
                <p:cNvPr id="17" name="Ευθεία γραμμή σύνδεσης 16"/>
                <p:cNvCxnSpPr>
                  <a:endCxn id="64" idx="5"/>
                </p:cNvCxnSpPr>
                <p:nvPr/>
              </p:nvCxnSpPr>
              <p:spPr>
                <a:xfrm>
                  <a:off x="258812" y="5775073"/>
                  <a:ext cx="251382" cy="283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a:endCxn id="64" idx="3"/>
                </p:cNvCxnSpPr>
                <p:nvPr/>
              </p:nvCxnSpPr>
              <p:spPr>
                <a:xfrm flipH="1">
                  <a:off x="223718" y="5741886"/>
                  <a:ext cx="197838" cy="316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Οβάλ 63"/>
              <p:cNvSpPr/>
              <p:nvPr/>
            </p:nvSpPr>
            <p:spPr>
              <a:xfrm>
                <a:off x="615356" y="5637054"/>
                <a:ext cx="405138" cy="4089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Tree>
    <p:extLst>
      <p:ext uri="{BB962C8B-B14F-4D97-AF65-F5344CB8AC3E}">
        <p14:creationId xmlns:p14="http://schemas.microsoft.com/office/powerpoint/2010/main" val="60665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918" y="803500"/>
            <a:ext cx="6814292" cy="492949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Απομακρύνουμε τον μαγνήτη από την επιφάνεια του μεταλλικού δακτυλίου, με τον βόρειο πόλο προς αυτόν.</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Μεταβάλλεται (μειώνεται) η μαγνητική ροή που διέρχεται από τον δακτύλιο.</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Δημιουργείται στο δακτύλιο φαινόμενο ηλεκτρομαγνητικής επαγωγής.</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Ο δακτύλιος είναι κλειστός, επομένως διαρρέεται από επαγωγικό ρεύμα.</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Το επαγωγικό ρεύμα δημιουργεί μαγνητικό πεδίο με τον νότιο πόλο του προς την μεριά του βόρειου πόλου του μαγνήτη, προσπαθώντας ν’ αντισταθεί στην απομάκρυνσή του.</a:t>
            </a:r>
          </a:p>
          <a:p>
            <a:pPr marL="342900" indent="-342900" algn="just">
              <a:lnSpc>
                <a:spcPct val="150000"/>
              </a:lnSpc>
              <a:buFont typeface="Arial" panose="020B0604020202020204" pitchFamily="34" charset="0"/>
              <a:buChar char="•"/>
            </a:pPr>
            <a:r>
              <a:rPr lang="el-GR" sz="1600" b="1" dirty="0">
                <a:latin typeface="Trebuchet MS" panose="020B0603020202020204" pitchFamily="34" charset="0"/>
              </a:rPr>
              <a:t>Σύμφωνα με τον κανόνα του δεξιού χεριού βρίσκουμε την φορά του επαγωγικού ρεύματος. </a:t>
            </a:r>
            <a:r>
              <a:rPr lang="en-US" sz="2000" b="1" dirty="0">
                <a:latin typeface="Trebuchet MS" panose="020B0603020202020204" pitchFamily="34" charset="0"/>
              </a:rPr>
              <a:t> </a:t>
            </a:r>
            <a:endParaRPr lang="el-GR" sz="2000" b="1" dirty="0">
              <a:latin typeface="Trebuchet MS" panose="020B0603020202020204" pitchFamily="34" charset="0"/>
            </a:endParaRPr>
          </a:p>
        </p:txBody>
      </p:sp>
      <p:grpSp>
        <p:nvGrpSpPr>
          <p:cNvPr id="49" name="Ομάδα 48"/>
          <p:cNvGrpSpPr/>
          <p:nvPr/>
        </p:nvGrpSpPr>
        <p:grpSpPr>
          <a:xfrm>
            <a:off x="7832364" y="2047210"/>
            <a:ext cx="3131453" cy="1068416"/>
            <a:chOff x="8233810" y="2474048"/>
            <a:chExt cx="3131453" cy="1068416"/>
          </a:xfrm>
        </p:grpSpPr>
        <p:grpSp>
          <p:nvGrpSpPr>
            <p:cNvPr id="23" name="Ομάδα 22"/>
            <p:cNvGrpSpPr/>
            <p:nvPr/>
          </p:nvGrpSpPr>
          <p:grpSpPr>
            <a:xfrm>
              <a:off x="8233810" y="2474048"/>
              <a:ext cx="3131453" cy="1045080"/>
              <a:chOff x="8272799" y="1290277"/>
              <a:chExt cx="3131453" cy="1045080"/>
            </a:xfrm>
          </p:grpSpPr>
          <p:sp>
            <p:nvSpPr>
              <p:cNvPr id="25" name="Oval 16"/>
              <p:cNvSpPr>
                <a:spLocks noChangeArrowheads="1"/>
              </p:cNvSpPr>
              <p:nvPr/>
            </p:nvSpPr>
            <p:spPr bwMode="auto">
              <a:xfrm rot="16200000">
                <a:off x="10522143" y="1453248"/>
                <a:ext cx="104508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4" name="Ομάδα 23"/>
              <p:cNvGrpSpPr/>
              <p:nvPr/>
            </p:nvGrpSpPr>
            <p:grpSpPr>
              <a:xfrm rot="5400000">
                <a:off x="8722855" y="1258384"/>
                <a:ext cx="396876" cy="1296988"/>
                <a:chOff x="5597913" y="3398657"/>
                <a:chExt cx="396876" cy="1296988"/>
              </a:xfrm>
            </p:grpSpPr>
            <p:sp>
              <p:nvSpPr>
                <p:cNvPr id="27" name="Rectangle 7"/>
                <p:cNvSpPr>
                  <a:spLocks noChangeArrowheads="1"/>
                </p:cNvSpPr>
                <p:nvPr/>
              </p:nvSpPr>
              <p:spPr bwMode="auto">
                <a:xfrm rot="16200000">
                  <a:off x="5471707" y="3614557"/>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Rectangle 8"/>
                <p:cNvSpPr>
                  <a:spLocks noChangeArrowheads="1"/>
                </p:cNvSpPr>
                <p:nvPr/>
              </p:nvSpPr>
              <p:spPr bwMode="auto">
                <a:xfrm rot="16200000">
                  <a:off x="5471707" y="4263845"/>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Text Box 9"/>
                <p:cNvSpPr txBox="1">
                  <a:spLocks noChangeArrowheads="1"/>
                </p:cNvSpPr>
                <p:nvPr/>
              </p:nvSpPr>
              <p:spPr bwMode="auto">
                <a:xfrm rot="15994123">
                  <a:off x="5616170" y="3398657"/>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30" name="Text Box 10"/>
                <p:cNvSpPr txBox="1">
                  <a:spLocks noChangeArrowheads="1"/>
                </p:cNvSpPr>
                <p:nvPr/>
              </p:nvSpPr>
              <p:spPr bwMode="auto">
                <a:xfrm rot="16200000">
                  <a:off x="5616169" y="426384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26" name="Δεξί βέλος 25"/>
              <p:cNvSpPr/>
              <p:nvPr/>
            </p:nvSpPr>
            <p:spPr>
              <a:xfrm rot="10800000">
                <a:off x="8707455" y="1485344"/>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550805" y="2610095"/>
              <a:ext cx="980636" cy="932369"/>
            </a:xfrm>
            <a:prstGeom prst="rect">
              <a:avLst/>
            </a:prstGeom>
          </p:spPr>
        </p:pic>
      </p:grpSp>
      <p:grpSp>
        <p:nvGrpSpPr>
          <p:cNvPr id="50" name="Ομάδα 49"/>
          <p:cNvGrpSpPr/>
          <p:nvPr/>
        </p:nvGrpSpPr>
        <p:grpSpPr>
          <a:xfrm>
            <a:off x="7832364" y="3542269"/>
            <a:ext cx="3491397" cy="1047828"/>
            <a:chOff x="7863646" y="3836953"/>
            <a:chExt cx="3491397" cy="1047828"/>
          </a:xfrm>
        </p:grpSpPr>
        <p:grpSp>
          <p:nvGrpSpPr>
            <p:cNvPr id="31" name="Ομάδα 30"/>
            <p:cNvGrpSpPr/>
            <p:nvPr/>
          </p:nvGrpSpPr>
          <p:grpSpPr>
            <a:xfrm>
              <a:off x="7863646" y="3836953"/>
              <a:ext cx="3111611" cy="1047828"/>
              <a:chOff x="7902635" y="1261632"/>
              <a:chExt cx="3111611" cy="1047828"/>
            </a:xfrm>
          </p:grpSpPr>
          <p:grpSp>
            <p:nvGrpSpPr>
              <p:cNvPr id="32" name="Ομάδα 31"/>
              <p:cNvGrpSpPr/>
              <p:nvPr/>
            </p:nvGrpSpPr>
            <p:grpSpPr>
              <a:xfrm rot="5400000">
                <a:off x="8352691" y="1152973"/>
                <a:ext cx="396875" cy="1296988"/>
                <a:chOff x="5492502" y="3768822"/>
                <a:chExt cx="396875" cy="1296988"/>
              </a:xfrm>
            </p:grpSpPr>
            <p:sp>
              <p:nvSpPr>
                <p:cNvPr id="35" name="Rectangle 7"/>
                <p:cNvSpPr>
                  <a:spLocks noChangeArrowheads="1"/>
                </p:cNvSpPr>
                <p:nvPr/>
              </p:nvSpPr>
              <p:spPr bwMode="auto">
                <a:xfrm rot="16200000">
                  <a:off x="5366296" y="3984722"/>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Rectangle 8"/>
                <p:cNvSpPr>
                  <a:spLocks noChangeArrowheads="1"/>
                </p:cNvSpPr>
                <p:nvPr/>
              </p:nvSpPr>
              <p:spPr bwMode="auto">
                <a:xfrm rot="16200000">
                  <a:off x="5366295" y="4634010"/>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Text Box 9"/>
                <p:cNvSpPr txBox="1">
                  <a:spLocks noChangeArrowheads="1"/>
                </p:cNvSpPr>
                <p:nvPr/>
              </p:nvSpPr>
              <p:spPr bwMode="auto">
                <a:xfrm rot="15994123">
                  <a:off x="5510758" y="3768822"/>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38" name="Text Box 10"/>
                <p:cNvSpPr txBox="1">
                  <a:spLocks noChangeArrowheads="1"/>
                </p:cNvSpPr>
                <p:nvPr/>
              </p:nvSpPr>
              <p:spPr bwMode="auto">
                <a:xfrm rot="16200000">
                  <a:off x="5510758" y="463401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33" name="Oval 16"/>
              <p:cNvSpPr>
                <a:spLocks noChangeArrowheads="1"/>
              </p:cNvSpPr>
              <p:nvPr/>
            </p:nvSpPr>
            <p:spPr bwMode="auto">
              <a:xfrm rot="16200000">
                <a:off x="10126889" y="1422103"/>
                <a:ext cx="1047828" cy="726886"/>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Δεξί βέλος 33"/>
              <p:cNvSpPr/>
              <p:nvPr/>
            </p:nvSpPr>
            <p:spPr>
              <a:xfrm rot="10800000">
                <a:off x="8316178" y="1402281"/>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 name="Ομάδα 19"/>
            <p:cNvGrpSpPr/>
            <p:nvPr/>
          </p:nvGrpSpPr>
          <p:grpSpPr>
            <a:xfrm>
              <a:off x="10664738" y="3944154"/>
              <a:ext cx="690305" cy="389290"/>
              <a:chOff x="10246080" y="3885377"/>
              <a:chExt cx="690305" cy="389290"/>
            </a:xfrm>
          </p:grpSpPr>
          <p:cxnSp>
            <p:nvCxnSpPr>
              <p:cNvPr id="18" name="Ευθύγραμμο βέλος σύνδεσης 17"/>
              <p:cNvCxnSpPr/>
              <p:nvPr/>
            </p:nvCxnSpPr>
            <p:spPr>
              <a:xfrm flipH="1" flipV="1">
                <a:off x="10246080" y="4264808"/>
                <a:ext cx="614125" cy="985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0692729" y="3885377"/>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latin typeface="Cambria Math" panose="02040503050406030204" pitchFamily="18" charset="0"/>
                                </a:rPr>
                              </m:ctrlPr>
                            </m:accPr>
                            <m:e>
                              <m:r>
                                <a:rPr lang="el-GR" sz="2000" b="1" i="1" smtClean="0">
                                  <a:latin typeface="Cambria Math" panose="02040503050406030204" pitchFamily="18" charset="0"/>
                                </a:rPr>
                                <m:t>𝜝</m:t>
                              </m:r>
                            </m:e>
                          </m:acc>
                        </m:oMath>
                      </m:oMathPara>
                    </a14:m>
                    <a:endParaRPr lang="el-GR" sz="2000" b="1"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10692729" y="3885377"/>
                    <a:ext cx="243656" cy="345159"/>
                  </a:xfrm>
                  <a:prstGeom prst="rect">
                    <a:avLst/>
                  </a:prstGeom>
                  <a:blipFill>
                    <a:blip r:embed="rId4"/>
                    <a:stretch>
                      <a:fillRect l="-25000" r="-22500" b="-5357"/>
                    </a:stretch>
                  </a:blipFill>
                </p:spPr>
                <p:txBody>
                  <a:bodyPr/>
                  <a:lstStyle/>
                  <a:p>
                    <a:r>
                      <a:rPr lang="el-GR">
                        <a:noFill/>
                      </a:rPr>
                      <a:t> </a:t>
                    </a:r>
                  </a:p>
                </p:txBody>
              </p:sp>
            </mc:Fallback>
          </mc:AlternateContent>
        </p:grpSp>
      </p:grpSp>
      <p:grpSp>
        <p:nvGrpSpPr>
          <p:cNvPr id="4" name="Ομάδα 3"/>
          <p:cNvGrpSpPr/>
          <p:nvPr/>
        </p:nvGrpSpPr>
        <p:grpSpPr>
          <a:xfrm>
            <a:off x="8329434" y="578891"/>
            <a:ext cx="2634384" cy="1026054"/>
            <a:chOff x="8491337" y="1148542"/>
            <a:chExt cx="2634384" cy="1026054"/>
          </a:xfrm>
        </p:grpSpPr>
        <p:grpSp>
          <p:nvGrpSpPr>
            <p:cNvPr id="21" name="Ομάδα 20"/>
            <p:cNvGrpSpPr/>
            <p:nvPr/>
          </p:nvGrpSpPr>
          <p:grpSpPr>
            <a:xfrm>
              <a:off x="8491337" y="1148542"/>
              <a:ext cx="2634384" cy="1023451"/>
              <a:chOff x="7973114" y="1304565"/>
              <a:chExt cx="2634384" cy="1023451"/>
            </a:xfrm>
          </p:grpSpPr>
          <p:grpSp>
            <p:nvGrpSpPr>
              <p:cNvPr id="10" name="Ομάδα 9"/>
              <p:cNvGrpSpPr/>
              <p:nvPr/>
            </p:nvGrpSpPr>
            <p:grpSpPr>
              <a:xfrm rot="5400000">
                <a:off x="8423170" y="1219568"/>
                <a:ext cx="396876" cy="1296988"/>
                <a:chOff x="5559097" y="3698342"/>
                <a:chExt cx="396876" cy="1296988"/>
              </a:xfrm>
            </p:grpSpPr>
            <p:sp>
              <p:nvSpPr>
                <p:cNvPr id="6" name="Rectangle 7"/>
                <p:cNvSpPr>
                  <a:spLocks noChangeArrowheads="1"/>
                </p:cNvSpPr>
                <p:nvPr/>
              </p:nvSpPr>
              <p:spPr bwMode="auto">
                <a:xfrm rot="16200000">
                  <a:off x="5432892" y="3914242"/>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Rectangle 8"/>
                <p:cNvSpPr>
                  <a:spLocks noChangeArrowheads="1"/>
                </p:cNvSpPr>
                <p:nvPr/>
              </p:nvSpPr>
              <p:spPr bwMode="auto">
                <a:xfrm rot="16200000">
                  <a:off x="5432892" y="4563530"/>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Text Box 9"/>
                <p:cNvSpPr txBox="1">
                  <a:spLocks noChangeArrowheads="1"/>
                </p:cNvSpPr>
                <p:nvPr/>
              </p:nvSpPr>
              <p:spPr bwMode="auto">
                <a:xfrm rot="15994123">
                  <a:off x="5577354" y="3698342"/>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9" name="Text Box 10"/>
                <p:cNvSpPr txBox="1">
                  <a:spLocks noChangeArrowheads="1"/>
                </p:cNvSpPr>
                <p:nvPr/>
              </p:nvSpPr>
              <p:spPr bwMode="auto">
                <a:xfrm rot="16200000">
                  <a:off x="5577353" y="456353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14" name="Oval 16"/>
              <p:cNvSpPr>
                <a:spLocks noChangeArrowheads="1"/>
              </p:cNvSpPr>
              <p:nvPr/>
            </p:nvSpPr>
            <p:spPr bwMode="auto">
              <a:xfrm rot="16200000">
                <a:off x="9736203" y="1456722"/>
                <a:ext cx="1023451"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Δεξί βέλος 14"/>
              <p:cNvSpPr/>
              <p:nvPr/>
            </p:nvSpPr>
            <p:spPr>
              <a:xfrm rot="10800000">
                <a:off x="8386658" y="1468878"/>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52" name="Εικόνα 5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813131" y="1242227"/>
              <a:ext cx="980636" cy="932369"/>
            </a:xfrm>
            <a:prstGeom prst="rect">
              <a:avLst/>
            </a:prstGeom>
          </p:spPr>
        </p:pic>
      </p:grpSp>
      <p:grpSp>
        <p:nvGrpSpPr>
          <p:cNvPr id="62" name="Ομάδα 61"/>
          <p:cNvGrpSpPr/>
          <p:nvPr/>
        </p:nvGrpSpPr>
        <p:grpSpPr>
          <a:xfrm>
            <a:off x="7856925" y="4997085"/>
            <a:ext cx="3223180" cy="1073100"/>
            <a:chOff x="7885314" y="5302888"/>
            <a:chExt cx="3223180" cy="1073100"/>
          </a:xfrm>
        </p:grpSpPr>
        <p:grpSp>
          <p:nvGrpSpPr>
            <p:cNvPr id="39" name="Ομάδα 38"/>
            <p:cNvGrpSpPr/>
            <p:nvPr/>
          </p:nvGrpSpPr>
          <p:grpSpPr>
            <a:xfrm>
              <a:off x="7885314" y="5304132"/>
              <a:ext cx="3223179" cy="1070612"/>
              <a:chOff x="7919747" y="1302476"/>
              <a:chExt cx="3223179" cy="1070612"/>
            </a:xfrm>
          </p:grpSpPr>
          <p:grpSp>
            <p:nvGrpSpPr>
              <p:cNvPr id="40" name="Ομάδα 39"/>
              <p:cNvGrpSpPr/>
              <p:nvPr/>
            </p:nvGrpSpPr>
            <p:grpSpPr>
              <a:xfrm rot="5400000">
                <a:off x="8369803" y="1186772"/>
                <a:ext cx="396875" cy="1296988"/>
                <a:chOff x="5526300" y="3751711"/>
                <a:chExt cx="396875" cy="1296988"/>
              </a:xfrm>
            </p:grpSpPr>
            <p:sp>
              <p:nvSpPr>
                <p:cNvPr id="43" name="Rectangle 7"/>
                <p:cNvSpPr>
                  <a:spLocks noChangeArrowheads="1"/>
                </p:cNvSpPr>
                <p:nvPr/>
              </p:nvSpPr>
              <p:spPr bwMode="auto">
                <a:xfrm rot="16200000">
                  <a:off x="5400095" y="3967611"/>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Rectangle 8"/>
                <p:cNvSpPr>
                  <a:spLocks noChangeArrowheads="1"/>
                </p:cNvSpPr>
                <p:nvPr/>
              </p:nvSpPr>
              <p:spPr bwMode="auto">
                <a:xfrm rot="16200000">
                  <a:off x="5400093" y="4616899"/>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9"/>
                <p:cNvSpPr txBox="1">
                  <a:spLocks noChangeArrowheads="1"/>
                </p:cNvSpPr>
                <p:nvPr/>
              </p:nvSpPr>
              <p:spPr bwMode="auto">
                <a:xfrm rot="15994123">
                  <a:off x="5544556" y="3751711"/>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latin typeface="Comic Sans MS" panose="030F0702030302020204" pitchFamily="66" charset="0"/>
                    </a:rPr>
                    <a:t>Ν</a:t>
                  </a:r>
                </a:p>
              </p:txBody>
            </p:sp>
            <p:sp>
              <p:nvSpPr>
                <p:cNvPr id="46" name="Text Box 10"/>
                <p:cNvSpPr txBox="1">
                  <a:spLocks noChangeArrowheads="1"/>
                </p:cNvSpPr>
                <p:nvPr/>
              </p:nvSpPr>
              <p:spPr bwMode="auto">
                <a:xfrm rot="16200000">
                  <a:off x="5544556" y="4616899"/>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latin typeface="Comic Sans MS" panose="030F0702030302020204" pitchFamily="66" charset="0"/>
                    </a:rPr>
                    <a:t>S</a:t>
                  </a:r>
                  <a:endParaRPr lang="el-GR" altLang="el-GR" sz="2000" b="1" dirty="0">
                    <a:latin typeface="Comic Sans MS" panose="030F0702030302020204" pitchFamily="66" charset="0"/>
                  </a:endParaRPr>
                </a:p>
              </p:txBody>
            </p:sp>
          </p:grpSp>
          <p:sp>
            <p:nvSpPr>
              <p:cNvPr id="41" name="Oval 16"/>
              <p:cNvSpPr>
                <a:spLocks noChangeArrowheads="1"/>
              </p:cNvSpPr>
              <p:nvPr/>
            </p:nvSpPr>
            <p:spPr bwMode="auto">
              <a:xfrm rot="16200000">
                <a:off x="10248051" y="1478213"/>
                <a:ext cx="1070612"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Δεξί βέλος 41"/>
              <p:cNvSpPr/>
              <p:nvPr/>
            </p:nvSpPr>
            <p:spPr>
              <a:xfrm rot="10800000">
                <a:off x="8363867" y="1446135"/>
                <a:ext cx="559594" cy="190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1" name="Ομάδα 60"/>
            <p:cNvGrpSpPr/>
            <p:nvPr/>
          </p:nvGrpSpPr>
          <p:grpSpPr>
            <a:xfrm>
              <a:off x="9927063" y="5302888"/>
              <a:ext cx="1181431" cy="1073100"/>
              <a:chOff x="400844" y="5286561"/>
              <a:chExt cx="1181431" cy="1073100"/>
            </a:xfrm>
          </p:grpSpPr>
          <p:sp>
            <p:nvSpPr>
              <p:cNvPr id="47" name="TextBox 46"/>
              <p:cNvSpPr txBox="1"/>
              <p:nvPr/>
            </p:nvSpPr>
            <p:spPr>
              <a:xfrm>
                <a:off x="400844" y="5654615"/>
                <a:ext cx="522514" cy="338554"/>
              </a:xfrm>
              <a:prstGeom prst="rect">
                <a:avLst/>
              </a:prstGeom>
              <a:noFill/>
            </p:spPr>
            <p:txBody>
              <a:bodyPr wrap="square" rtlCol="0">
                <a:spAutoFit/>
              </a:bodyPr>
              <a:lstStyle/>
              <a:p>
                <a:r>
                  <a:rPr lang="el-GR" sz="1600" b="1" i="1" dirty="0" err="1">
                    <a:solidFill>
                      <a:srgbClr val="FF0000"/>
                    </a:solidFill>
                    <a:effectLst>
                      <a:outerShdw blurRad="38100" dist="38100" dir="2700000" algn="tl">
                        <a:srgbClr val="000000">
                          <a:alpha val="43137"/>
                        </a:srgbClr>
                      </a:outerShdw>
                    </a:effectLst>
                    <a:latin typeface="Comic Sans MS" panose="030F0702030302020204" pitchFamily="66" charset="0"/>
                  </a:rPr>
                  <a:t>Ι</a:t>
                </a:r>
                <a:r>
                  <a:rPr lang="el-GR" sz="1600" b="1" baseline="-25000" dirty="0" err="1">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baseline="-25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55" name="Ομάδα 54"/>
              <p:cNvGrpSpPr/>
              <p:nvPr/>
            </p:nvGrpSpPr>
            <p:grpSpPr>
              <a:xfrm>
                <a:off x="774071" y="5286561"/>
                <a:ext cx="808204" cy="1073100"/>
                <a:chOff x="275297" y="5194682"/>
                <a:chExt cx="808204" cy="1073100"/>
              </a:xfrm>
            </p:grpSpPr>
            <p:sp>
              <p:nvSpPr>
                <p:cNvPr id="12" name="Oval 6"/>
                <p:cNvSpPr>
                  <a:spLocks noChangeArrowheads="1"/>
                </p:cNvSpPr>
                <p:nvPr/>
              </p:nvSpPr>
              <p:spPr bwMode="auto">
                <a:xfrm rot="10800000" flipV="1">
                  <a:off x="364362" y="5194682"/>
                  <a:ext cx="719139" cy="10731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Ισοσκελές τρίγωνο 53"/>
                <p:cNvSpPr/>
                <p:nvPr/>
              </p:nvSpPr>
              <p:spPr>
                <a:xfrm flipH="1" flipV="1">
                  <a:off x="275297" y="5651528"/>
                  <a:ext cx="178130" cy="13004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0" name="Ομάδα 59"/>
              <p:cNvGrpSpPr/>
              <p:nvPr/>
            </p:nvGrpSpPr>
            <p:grpSpPr>
              <a:xfrm>
                <a:off x="465971" y="5428679"/>
                <a:ext cx="933703" cy="250477"/>
                <a:chOff x="2352336" y="5837116"/>
                <a:chExt cx="1572179" cy="408632"/>
              </a:xfrm>
            </p:grpSpPr>
            <p:grpSp>
              <p:nvGrpSpPr>
                <p:cNvPr id="59" name="Ομάδα 58"/>
                <p:cNvGrpSpPr/>
                <p:nvPr/>
              </p:nvGrpSpPr>
              <p:grpSpPr>
                <a:xfrm>
                  <a:off x="2352336" y="5837116"/>
                  <a:ext cx="1572179" cy="408632"/>
                  <a:chOff x="1456029" y="5944078"/>
                  <a:chExt cx="1572179" cy="408632"/>
                </a:xfrm>
              </p:grpSpPr>
              <p:sp>
                <p:nvSpPr>
                  <p:cNvPr id="56" name="Οβάλ 55"/>
                  <p:cNvSpPr/>
                  <p:nvPr/>
                </p:nvSpPr>
                <p:spPr>
                  <a:xfrm>
                    <a:off x="1456029" y="6027065"/>
                    <a:ext cx="330247" cy="3256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TextBox 56"/>
                  <p:cNvSpPr txBox="1"/>
                  <p:nvPr/>
                </p:nvSpPr>
                <p:spPr>
                  <a:xfrm>
                    <a:off x="2588821" y="5944078"/>
                    <a:ext cx="439387" cy="369332"/>
                  </a:xfrm>
                  <a:prstGeom prst="rect">
                    <a:avLst/>
                  </a:prstGeom>
                  <a:noFill/>
                </p:spPr>
                <p:txBody>
                  <a:bodyPr wrap="square" rtlCol="0">
                    <a:spAutoFit/>
                  </a:bodyPr>
                  <a:lstStyle/>
                  <a:p>
                    <a:endParaRPr lang="el-GR" dirty="0"/>
                  </a:p>
                </p:txBody>
              </p:sp>
            </p:grpSp>
            <p:sp>
              <p:nvSpPr>
                <p:cNvPr id="58" name="Οβάλ 57"/>
                <p:cNvSpPr/>
                <p:nvPr/>
              </p:nvSpPr>
              <p:spPr>
                <a:xfrm>
                  <a:off x="2480848" y="6025035"/>
                  <a:ext cx="130628" cy="117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Tree>
    <p:extLst>
      <p:ext uri="{BB962C8B-B14F-4D97-AF65-F5344CB8AC3E}">
        <p14:creationId xmlns:p14="http://schemas.microsoft.com/office/powerpoint/2010/main" val="274818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66999" y="160951"/>
            <a:ext cx="688848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Επαγωγικού Ρεύματος</a:t>
            </a:r>
          </a:p>
        </p:txBody>
      </p:sp>
      <p:sp>
        <p:nvSpPr>
          <p:cNvPr id="5" name="TextBox 4"/>
          <p:cNvSpPr txBox="1"/>
          <p:nvPr/>
        </p:nvSpPr>
        <p:spPr>
          <a:xfrm>
            <a:off x="2033930" y="906833"/>
            <a:ext cx="7635240" cy="872483"/>
          </a:xfrm>
          <a:prstGeom prst="rect">
            <a:avLst/>
          </a:prstGeom>
          <a:noFill/>
        </p:spPr>
        <p:txBody>
          <a:bodyPr wrap="square" rtlCol="0">
            <a:spAutoFit/>
          </a:bodyPr>
          <a:lstStyle/>
          <a:p>
            <a:pPr lvl="1" algn="ctr">
              <a:lnSpc>
                <a:spcPct val="150000"/>
              </a:lnSpc>
            </a:pPr>
            <a:r>
              <a:rPr lang="el-GR" b="1" dirty="0">
                <a:latin typeface="Trebuchet MS" panose="020B0603020202020204" pitchFamily="34" charset="0"/>
              </a:rPr>
              <a:t>Εφαρμόζω το νόμο του</a:t>
            </a:r>
            <a:r>
              <a:rPr lang="en-US" b="1" dirty="0">
                <a:latin typeface="Trebuchet MS" panose="020B0603020202020204" pitchFamily="34" charset="0"/>
              </a:rPr>
              <a:t> Ohm </a:t>
            </a:r>
            <a:r>
              <a:rPr lang="el-GR" b="1" dirty="0">
                <a:latin typeface="Trebuchet MS" panose="020B0603020202020204" pitchFamily="34" charset="0"/>
              </a:rPr>
              <a:t>στο κλειστό κύκλωμα (πηνίο) όπου εμφανίζεται το φαινόμενο επαγωγής και έχει ολική αντίσταση </a:t>
            </a:r>
            <a:r>
              <a:rPr lang="en-US" b="1" i="1" dirty="0">
                <a:latin typeface="Trebuchet MS" panose="020B0603020202020204" pitchFamily="34" charset="0"/>
              </a:rPr>
              <a:t>R</a:t>
            </a:r>
            <a:r>
              <a:rPr lang="el-GR" b="1" dirty="0">
                <a:latin typeface="Trebuchet MS" panose="020B0603020202020204" pitchFamily="34" charset="0"/>
              </a:rPr>
              <a:t>. </a:t>
            </a:r>
          </a:p>
        </p:txBody>
      </p:sp>
      <mc:AlternateContent xmlns:mc="http://schemas.openxmlformats.org/markup-compatibility/2006" xmlns:a14="http://schemas.microsoft.com/office/drawing/2010/main">
        <mc:Choice Requires="a14">
          <p:sp>
            <p:nvSpPr>
              <p:cNvPr id="7" name="TextBox 6"/>
              <p:cNvSpPr txBox="1"/>
              <p:nvPr/>
            </p:nvSpPr>
            <p:spPr>
              <a:xfrm>
                <a:off x="2680393" y="2181243"/>
                <a:ext cx="1625509"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latin typeface="Cambria Math" panose="02040503050406030204" pitchFamily="18" charset="0"/>
                            </a:rPr>
                          </m:ctrlPr>
                        </m:sSubPr>
                        <m:e>
                          <m:r>
                            <a:rPr lang="el-GR" sz="2800" b="1" i="1" smtClean="0">
                              <a:latin typeface="Cambria Math" panose="02040503050406030204" pitchFamily="18" charset="0"/>
                            </a:rPr>
                            <m:t>𝜤</m:t>
                          </m:r>
                        </m:e>
                        <m:sub>
                          <m:r>
                            <a:rPr lang="el-GR" sz="2800" b="1" i="0" smtClean="0">
                              <a:latin typeface="Cambria Math" panose="02040503050406030204" pitchFamily="18" charset="0"/>
                            </a:rPr>
                            <m:t>𝛆𝛑</m:t>
                          </m:r>
                        </m:sub>
                      </m:sSub>
                      <m:r>
                        <a:rPr lang="el-GR" sz="2800" b="1" i="1" smtClean="0">
                          <a:latin typeface="Cambria Math" panose="02040503050406030204" pitchFamily="18" charset="0"/>
                        </a:rPr>
                        <m:t>= </m:t>
                      </m:r>
                      <m:f>
                        <m:fPr>
                          <m:ctrlPr>
                            <a:rPr lang="el-GR" sz="2800" b="1" i="1" smtClean="0">
                              <a:latin typeface="Cambria Math" panose="02040503050406030204" pitchFamily="18" charset="0"/>
                            </a:rPr>
                          </m:ctrlPr>
                        </m:fPr>
                        <m:num>
                          <m:sSub>
                            <m:sSubPr>
                              <m:ctrlPr>
                                <a:rPr lang="el-GR" sz="2800" b="1" i="1" smtClean="0">
                                  <a:latin typeface="Cambria Math" panose="02040503050406030204" pitchFamily="18" charset="0"/>
                                </a:rPr>
                              </m:ctrlPr>
                            </m:sSubPr>
                            <m:e>
                              <m:r>
                                <a:rPr lang="az-Cyrl-AZ" sz="2800" b="1" i="1" smtClean="0">
                                  <a:latin typeface="Cambria Math" panose="02040503050406030204" pitchFamily="18" charset="0"/>
                                </a:rPr>
                                <m:t>Є</m:t>
                              </m:r>
                            </m:e>
                            <m:sub>
                              <m:r>
                                <a:rPr lang="el-GR" sz="2800" b="1" i="0" smtClean="0">
                                  <a:latin typeface="Cambria Math" panose="02040503050406030204" pitchFamily="18" charset="0"/>
                                </a:rPr>
                                <m:t>𝛆𝛑</m:t>
                              </m:r>
                            </m:sub>
                          </m:sSub>
                        </m:num>
                        <m:den>
                          <m:r>
                            <a:rPr lang="en-US" sz="2800" b="1" i="1" smtClean="0">
                              <a:latin typeface="Cambria Math" panose="02040503050406030204" pitchFamily="18" charset="0"/>
                            </a:rPr>
                            <m:t>𝑹</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80393" y="2181243"/>
                <a:ext cx="1625509" cy="806631"/>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851550" y="1994369"/>
                <a:ext cx="2043380"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rPr>
                            <m:t>𝛆𝛑</m:t>
                          </m:r>
                        </m:sub>
                      </m:sSub>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t>𝜱</m:t>
                              </m:r>
                            </m:e>
                          </m:d>
                        </m:num>
                        <m:den>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𝑹</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5851550" y="1994369"/>
                <a:ext cx="2043380" cy="925382"/>
              </a:xfrm>
              <a:prstGeom prst="rect">
                <a:avLst/>
              </a:prstGeom>
              <a:blipFill>
                <a:blip r:embed="rId3"/>
                <a:stretch>
                  <a:fillRect b="-13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4376146" y="1884898"/>
                <a:ext cx="1475404" cy="991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sz="2800" b="1" i="1">
                              <a:latin typeface="Cambria Math" panose="02040503050406030204" pitchFamily="18" charset="0"/>
                            </a:rPr>
                          </m:ctrlPr>
                        </m:groupChrPr>
                        <m:e>
                          <m:sSub>
                            <m:sSubPr>
                              <m:ctrlPr>
                                <a:rPr lang="el-GR" sz="2800" b="1" i="1">
                                  <a:latin typeface="Cambria Math" panose="02040503050406030204" pitchFamily="18" charset="0"/>
                                </a:rPr>
                              </m:ctrlPr>
                            </m:sSubPr>
                            <m:e>
                              <m:r>
                                <a:rPr lang="az-Cyrl-AZ" sz="2800" b="1" i="1">
                                  <a:latin typeface="Cambria Math" panose="02040503050406030204" pitchFamily="18" charset="0"/>
                                </a:rPr>
                                <m:t>Є</m:t>
                              </m:r>
                            </m:e>
                            <m:sub>
                              <m:r>
                                <a:rPr lang="el-GR" sz="2800" b="1">
                                  <a:latin typeface="Cambria Math" panose="02040503050406030204" pitchFamily="18" charset="0"/>
                                </a:rPr>
                                <m:t>𝛆𝛑</m:t>
                              </m:r>
                            </m:sub>
                          </m:sSub>
                          <m:r>
                            <a:rPr lang="en-US" sz="2800" b="1" i="1">
                              <a:latin typeface="Cambria Math" panose="02040503050406030204" pitchFamily="18" charset="0"/>
                            </a:rPr>
                            <m:t>= </m:t>
                          </m:r>
                          <m:f>
                            <m:fPr>
                              <m:ctrlPr>
                                <a:rPr lang="en-US" sz="2800" b="1" i="1">
                                  <a:latin typeface="Cambria Math" panose="02040503050406030204" pitchFamily="18" charset="0"/>
                                </a:rPr>
                              </m:ctrlPr>
                            </m:fPr>
                            <m:num>
                              <m:d>
                                <m:dPr>
                                  <m:begChr m:val="|"/>
                                  <m:endChr m:val="|"/>
                                  <m:ctrlPr>
                                    <a:rPr lang="en-US" sz="2800" b="1" i="1">
                                      <a:latin typeface="Cambria Math" panose="02040503050406030204" pitchFamily="18" charset="0"/>
                                    </a:rPr>
                                  </m:ctrlPr>
                                </m:dPr>
                                <m:e>
                                  <m:r>
                                    <a:rPr lang="el-GR" sz="2800" b="1">
                                      <a:latin typeface="Cambria Math" panose="02040503050406030204" pitchFamily="18" charset="0"/>
                                    </a:rPr>
                                    <m:t>𝚫</m:t>
                                  </m:r>
                                  <m:r>
                                    <a:rPr lang="el-GR" sz="2800" b="1" i="1">
                                      <a:latin typeface="Cambria Math" panose="02040503050406030204" pitchFamily="18" charset="0"/>
                                    </a:rPr>
                                    <m:t>𝜱</m:t>
                                  </m:r>
                                </m:e>
                              </m:d>
                            </m:num>
                            <m:den>
                              <m:r>
                                <a:rPr lang="el-GR" sz="2800" b="1">
                                  <a:latin typeface="Cambria Math" panose="02040503050406030204" pitchFamily="18" charset="0"/>
                                </a:rPr>
                                <m:t>𝚫</m:t>
                              </m:r>
                              <m:r>
                                <a:rPr lang="en-US" sz="2800" b="1" i="1">
                                  <a:latin typeface="Cambria Math" panose="02040503050406030204" pitchFamily="18" charset="0"/>
                                </a:rPr>
                                <m:t>𝒕</m:t>
                              </m:r>
                            </m:den>
                          </m:f>
                        </m:e>
                      </m:groupCh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4376146" y="1884898"/>
                <a:ext cx="1475404" cy="991810"/>
              </a:xfrm>
              <a:prstGeom prst="rect">
                <a:avLst/>
              </a:prstGeom>
              <a:blipFill>
                <a:blip r:embed="rId4"/>
                <a:stretch>
                  <a:fillRect/>
                </a:stretch>
              </a:blipFill>
            </p:spPr>
            <p:txBody>
              <a:bodyPr/>
              <a:lstStyle/>
              <a:p>
                <a:r>
                  <a:rPr lang="el-GR">
                    <a:noFill/>
                  </a:rPr>
                  <a:t> </a:t>
                </a:r>
              </a:p>
            </p:txBody>
          </p:sp>
        </mc:Fallback>
      </mc:AlternateContent>
      <p:sp>
        <p:nvSpPr>
          <p:cNvPr id="11" name="TextBox 10"/>
          <p:cNvSpPr txBox="1"/>
          <p:nvPr/>
        </p:nvSpPr>
        <p:spPr>
          <a:xfrm>
            <a:off x="8087360" y="2319317"/>
            <a:ext cx="2072640" cy="369332"/>
          </a:xfrm>
          <a:prstGeom prst="rect">
            <a:avLst/>
          </a:prstGeom>
          <a:noFill/>
        </p:spPr>
        <p:txBody>
          <a:bodyPr wrap="square" rtlCol="0">
            <a:spAutoFit/>
          </a:bodyPr>
          <a:lstStyle/>
          <a:p>
            <a:r>
              <a:rPr lang="el-GR" b="1" dirty="0">
                <a:latin typeface="Comic Sans MS" panose="030F0702030302020204" pitchFamily="66" charset="0"/>
              </a:rPr>
              <a:t>(για μια σπείρα)</a:t>
            </a:r>
          </a:p>
        </p:txBody>
      </p:sp>
      <p:sp>
        <p:nvSpPr>
          <p:cNvPr id="12" name="TextBox 11"/>
          <p:cNvSpPr txBox="1"/>
          <p:nvPr/>
        </p:nvSpPr>
        <p:spPr>
          <a:xfrm>
            <a:off x="6990080" y="3562065"/>
            <a:ext cx="2072640" cy="369332"/>
          </a:xfrm>
          <a:prstGeom prst="rect">
            <a:avLst/>
          </a:prstGeom>
          <a:noFill/>
        </p:spPr>
        <p:txBody>
          <a:bodyPr wrap="square" rtlCol="0">
            <a:spAutoFit/>
          </a:bodyPr>
          <a:lstStyle/>
          <a:p>
            <a:r>
              <a:rPr lang="el-GR" b="1" dirty="0">
                <a:latin typeface="Comic Sans MS" panose="030F0702030302020204" pitchFamily="66" charset="0"/>
              </a:rPr>
              <a:t>(για </a:t>
            </a:r>
            <a:r>
              <a:rPr lang="el-GR" b="1" i="1" dirty="0">
                <a:latin typeface="Comic Sans MS" panose="030F0702030302020204" pitchFamily="66" charset="0"/>
              </a:rPr>
              <a:t>Ν</a:t>
            </a:r>
            <a:r>
              <a:rPr lang="el-GR" b="1" dirty="0">
                <a:latin typeface="Comic Sans MS" panose="030F0702030302020204" pitchFamily="66" charset="0"/>
              </a:rPr>
              <a:t> σπείρες)</a:t>
            </a:r>
          </a:p>
        </p:txBody>
      </p:sp>
      <mc:AlternateContent xmlns:mc="http://schemas.openxmlformats.org/markup-compatibility/2006" xmlns:a14="http://schemas.microsoft.com/office/drawing/2010/main">
        <mc:Choice Requires="a14">
          <p:sp>
            <p:nvSpPr>
              <p:cNvPr id="13" name="Ορθογώνιο 12"/>
              <p:cNvSpPr/>
              <p:nvPr/>
            </p:nvSpPr>
            <p:spPr>
              <a:xfrm>
                <a:off x="4376146" y="3284040"/>
                <a:ext cx="2296333"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800" b="1" i="1" dirty="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rPr>
                            <m:t>𝛆𝛑</m:t>
                          </m:r>
                        </m:sub>
                      </m:sSub>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𝜨</m:t>
                      </m:r>
                      <m:f>
                        <m:f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t>𝜱</m:t>
                              </m:r>
                            </m:e>
                          </m:d>
                        </m:num>
                        <m:den>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𝑹</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3" name="Ορθογώνιο 12"/>
              <p:cNvSpPr>
                <a:spLocks noRot="1" noChangeAspect="1" noMove="1" noResize="1" noEditPoints="1" noAdjustHandles="1" noChangeArrowheads="1" noChangeShapeType="1" noTextEdit="1"/>
              </p:cNvSpPr>
              <p:nvPr/>
            </p:nvSpPr>
            <p:spPr>
              <a:xfrm>
                <a:off x="4376146" y="3284040"/>
                <a:ext cx="2296333" cy="925382"/>
              </a:xfrm>
              <a:prstGeom prst="rect">
                <a:avLst/>
              </a:prstGeom>
              <a:blipFill>
                <a:blip r:embed="rId5"/>
                <a:stretch>
                  <a:fillRect b="-658"/>
                </a:stretch>
              </a:blipFill>
            </p:spPr>
            <p:txBody>
              <a:bodyPr/>
              <a:lstStyle/>
              <a:p>
                <a:r>
                  <a:rPr lang="el-GR">
                    <a:noFill/>
                  </a:rPr>
                  <a:t> </a:t>
                </a:r>
              </a:p>
            </p:txBody>
          </p:sp>
        </mc:Fallback>
      </mc:AlternateContent>
    </p:spTree>
    <p:extLst>
      <p:ext uri="{BB962C8B-B14F-4D97-AF65-F5344CB8AC3E}">
        <p14:creationId xmlns:p14="http://schemas.microsoft.com/office/powerpoint/2010/main" val="219098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46317" y="222418"/>
            <a:ext cx="6828312" cy="66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επαγωγικού φορτίου </a:t>
            </a:r>
          </a:p>
        </p:txBody>
      </p:sp>
      <p:sp>
        <p:nvSpPr>
          <p:cNvPr id="5" name="TextBox 4"/>
          <p:cNvSpPr txBox="1"/>
          <p:nvPr/>
        </p:nvSpPr>
        <p:spPr>
          <a:xfrm>
            <a:off x="1738844" y="901422"/>
            <a:ext cx="8714311" cy="497508"/>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Το ηλεκτρικό φορτίο που επάγεται από μια διατομή ενός αγωγού είναι</a:t>
            </a:r>
            <a:r>
              <a:rPr lang="en-US" sz="2000" b="1" dirty="0">
                <a:latin typeface="Trebuchet MS" panose="020B0603020202020204" pitchFamily="34" charset="0"/>
              </a:rPr>
              <a:t>:</a:t>
            </a:r>
            <a:r>
              <a:rPr lang="el-GR" sz="2000" b="1" dirty="0">
                <a:latin typeface="Trebuchet MS" panose="020B0603020202020204" pitchFamily="34" charset="0"/>
              </a:rPr>
              <a:t> </a:t>
            </a:r>
          </a:p>
        </p:txBody>
      </p:sp>
      <p:sp>
        <p:nvSpPr>
          <p:cNvPr id="6" name="TextBox 5"/>
          <p:cNvSpPr txBox="1"/>
          <p:nvPr/>
        </p:nvSpPr>
        <p:spPr>
          <a:xfrm>
            <a:off x="3573045" y="2006798"/>
            <a:ext cx="1612621" cy="430887"/>
          </a:xfrm>
          <a:prstGeom prst="rect">
            <a:avLst/>
          </a:prstGeom>
          <a:noFill/>
        </p:spPr>
        <p:txBody>
          <a:bodyPr wrap="none" lIns="0" tIns="0" rIns="0" bIns="0" rtlCol="0">
            <a:spAutoFit/>
          </a:bodyPr>
          <a:lstStyle/>
          <a:p>
            <a:r>
              <a:rPr lang="en-US" sz="2800" b="1" i="1" dirty="0">
                <a:latin typeface="Cambria Math" panose="02040503050406030204" pitchFamily="18" charset="0"/>
                <a:ea typeface="Cambria Math" panose="02040503050406030204" pitchFamily="18" charset="0"/>
              </a:rPr>
              <a:t>Q</a:t>
            </a:r>
            <a:r>
              <a:rPr lang="en-US" sz="2800" b="1" dirty="0">
                <a:latin typeface="Cambria Math" panose="02040503050406030204" pitchFamily="18" charset="0"/>
                <a:ea typeface="Cambria Math" panose="02040503050406030204" pitchFamily="18" charset="0"/>
              </a:rPr>
              <a:t>  = </a:t>
            </a:r>
            <a:r>
              <a:rPr lang="en-US" sz="2800" b="1" i="1" dirty="0">
                <a:latin typeface="Cambria Math" panose="02040503050406030204" pitchFamily="18" charset="0"/>
                <a:ea typeface="Cambria Math" panose="02040503050406030204" pitchFamily="18" charset="0"/>
              </a:rPr>
              <a:t>I</a:t>
            </a:r>
            <a:r>
              <a:rPr lang="el-GR" sz="2800" b="1" baseline="-25000" dirty="0" err="1">
                <a:latin typeface="Cambria Math" panose="02040503050406030204" pitchFamily="18" charset="0"/>
                <a:ea typeface="Cambria Math" panose="02040503050406030204" pitchFamily="18" charset="0"/>
              </a:rPr>
              <a:t>επ</a:t>
            </a:r>
            <a:r>
              <a:rPr lang="el-GR" sz="2800" b="1" baseline="-25000" dirty="0">
                <a:latin typeface="Cambria Math" panose="02040503050406030204" pitchFamily="18" charset="0"/>
                <a:ea typeface="Cambria Math" panose="02040503050406030204" pitchFamily="18" charset="0"/>
              </a:rPr>
              <a:t> </a:t>
            </a:r>
            <a:r>
              <a:rPr lang="el-GR" sz="2800" b="1" dirty="0">
                <a:latin typeface="Cambria Math" panose="02040503050406030204" pitchFamily="18" charset="0"/>
                <a:ea typeface="Cambria Math" panose="02040503050406030204" pitchFamily="18" charset="0"/>
              </a:rPr>
              <a:t>. Δ</a:t>
            </a:r>
            <a:r>
              <a:rPr lang="en-US" sz="2800" b="1" i="1" dirty="0">
                <a:latin typeface="Cambria Math" panose="02040503050406030204" pitchFamily="18" charset="0"/>
                <a:ea typeface="Cambria Math" panose="02040503050406030204" pitchFamily="18" charset="0"/>
              </a:rPr>
              <a:t>t</a:t>
            </a:r>
            <a:endParaRPr lang="el-GR" sz="2800" b="1"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376744" y="1585381"/>
                <a:ext cx="1255472" cy="899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sz="2800" i="1" smtClean="0">
                              <a:solidFill>
                                <a:schemeClr val="tx1"/>
                              </a:solidFill>
                              <a:effectLst/>
                              <a:latin typeface="Cambria Math" panose="02040503050406030204" pitchFamily="18" charset="0"/>
                            </a:rPr>
                          </m:ctrlPr>
                        </m:groupChrPr>
                        <m:e>
                          <m:sSub>
                            <m:sSubPr>
                              <m:ctrlPr>
                                <a:rPr lang="el-GR" sz="2800" b="1" i="1" dirty="0">
                                  <a:solidFill>
                                    <a:schemeClr val="tx1"/>
                                  </a:solidFill>
                                  <a:effectLst/>
                                  <a:latin typeface="Cambria Math" panose="02040503050406030204" pitchFamily="18" charset="0"/>
                                </a:rPr>
                              </m:ctrlPr>
                            </m:sSubPr>
                            <m:e>
                              <m:r>
                                <a:rPr lang="el-GR" sz="2800" b="1" i="1" dirty="0">
                                  <a:solidFill>
                                    <a:schemeClr val="tx1"/>
                                  </a:solidFill>
                                  <a:effectLst/>
                                  <a:latin typeface="Cambria Math" panose="02040503050406030204" pitchFamily="18" charset="0"/>
                                </a:rPr>
                                <m:t>𝜤</m:t>
                              </m:r>
                            </m:e>
                            <m:sub>
                              <m:r>
                                <a:rPr lang="el-GR" sz="2800" b="1" dirty="0">
                                  <a:solidFill>
                                    <a:schemeClr val="tx1"/>
                                  </a:solidFill>
                                  <a:effectLst/>
                                  <a:latin typeface="Cambria Math" panose="02040503050406030204" pitchFamily="18" charset="0"/>
                                </a:rPr>
                                <m:t>𝛆𝛑</m:t>
                              </m:r>
                            </m:sub>
                          </m:sSub>
                          <m:r>
                            <a:rPr lang="el-GR" sz="2800" b="1">
                              <a:solidFill>
                                <a:schemeClr val="tx1"/>
                              </a:solidFill>
                              <a:effectLst/>
                              <a:latin typeface="Cambria Math" panose="02040503050406030204" pitchFamily="18" charset="0"/>
                            </a:rPr>
                            <m:t>= </m:t>
                          </m:r>
                          <m:f>
                            <m:fPr>
                              <m:ctrlPr>
                                <a:rPr lang="el-GR" sz="2800" b="1" i="1">
                                  <a:solidFill>
                                    <a:schemeClr val="tx1"/>
                                  </a:solidFill>
                                  <a:effectLst/>
                                  <a:latin typeface="Cambria Math" panose="02040503050406030204" pitchFamily="18" charset="0"/>
                                </a:rPr>
                              </m:ctrlPr>
                            </m:fPr>
                            <m:num>
                              <m:d>
                                <m:dPr>
                                  <m:begChr m:val="|"/>
                                  <m:endChr m:val="|"/>
                                  <m:ctrlPr>
                                    <a:rPr lang="el-GR" sz="2800" b="1" i="1">
                                      <a:solidFill>
                                        <a:schemeClr val="tx1"/>
                                      </a:solidFill>
                                      <a:effectLst/>
                                      <a:latin typeface="Cambria Math" panose="02040503050406030204" pitchFamily="18" charset="0"/>
                                    </a:rPr>
                                  </m:ctrlPr>
                                </m:dPr>
                                <m:e>
                                  <m:r>
                                    <a:rPr lang="el-GR" sz="2800" b="1">
                                      <a:solidFill>
                                        <a:schemeClr val="tx1"/>
                                      </a:solidFill>
                                      <a:effectLst/>
                                      <a:latin typeface="Cambria Math" panose="02040503050406030204" pitchFamily="18" charset="0"/>
                                    </a:rPr>
                                    <m:t>𝚫</m:t>
                                  </m:r>
                                  <m:r>
                                    <a:rPr lang="el-GR" sz="2800" b="1" i="1">
                                      <a:solidFill>
                                        <a:schemeClr val="tx1"/>
                                      </a:solidFill>
                                      <a:effectLst/>
                                      <a:latin typeface="Cambria Math" panose="02040503050406030204" pitchFamily="18" charset="0"/>
                                    </a:rPr>
                                    <m:t>𝜱</m:t>
                                  </m:r>
                                </m:e>
                              </m:d>
                            </m:num>
                            <m:den>
                              <m:r>
                                <a:rPr lang="en-US" sz="2800" b="1" i="1">
                                  <a:solidFill>
                                    <a:schemeClr val="tx1"/>
                                  </a:solidFill>
                                  <a:effectLst/>
                                  <a:latin typeface="Cambria Math" panose="02040503050406030204" pitchFamily="18" charset="0"/>
                                </a:rPr>
                                <m:t>𝑹</m:t>
                              </m:r>
                              <m:r>
                                <a:rPr lang="el-GR" sz="2800" b="1">
                                  <a:solidFill>
                                    <a:schemeClr val="tx1"/>
                                  </a:solidFill>
                                  <a:effectLst/>
                                  <a:latin typeface="Cambria Math" panose="02040503050406030204" pitchFamily="18" charset="0"/>
                                </a:rPr>
                                <m:t>𝚫</m:t>
                              </m:r>
                              <m:r>
                                <a:rPr lang="en-US" sz="2800" b="1" i="1">
                                  <a:solidFill>
                                    <a:schemeClr val="tx1"/>
                                  </a:solidFill>
                                  <a:effectLst/>
                                  <a:latin typeface="Cambria Math" panose="02040503050406030204" pitchFamily="18" charset="0"/>
                                </a:rPr>
                                <m:t>𝒕</m:t>
                              </m:r>
                            </m:den>
                          </m:f>
                        </m:e>
                      </m:groupChr>
                    </m:oMath>
                  </m:oMathPara>
                </a14:m>
                <a:endParaRPr lang="el-GR" sz="2800" dirty="0">
                  <a:solidFill>
                    <a:schemeClr val="tx1"/>
                  </a:solidFill>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76744" y="1585381"/>
                <a:ext cx="1255472" cy="899477"/>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3294" y="1847568"/>
                <a:ext cx="1353640" cy="637290"/>
              </a:xfrm>
              <a:prstGeom prst="rect">
                <a:avLst/>
              </a:prstGeom>
              <a:noFill/>
            </p:spPr>
            <p:txBody>
              <a:bodyPr wrap="none" lIns="0" tIns="0" rIns="0" bIns="0" rtlCol="0">
                <a:spAutoFit/>
              </a:bodyPr>
              <a:lstStyle/>
              <a:p>
                <a:r>
                  <a:rPr lang="en-US" sz="2800" b="1" i="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Q</a:t>
                </a:r>
                <a:r>
                  <a:rPr lang="en-US"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d>
                          <m:dPr>
                            <m:begChr m:val="|"/>
                            <m:endChr m:val="|"/>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𝜱</m:t>
                            </m:r>
                          </m:e>
                        </m:d>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𝑹</m:t>
                        </m:r>
                      </m:den>
                    </m:f>
                  </m:oMath>
                </a14:m>
                <a:endPar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23294" y="1847568"/>
                <a:ext cx="1353640" cy="637290"/>
              </a:xfrm>
              <a:prstGeom prst="rect">
                <a:avLst/>
              </a:prstGeom>
              <a:blipFill>
                <a:blip r:embed="rId3"/>
                <a:stretch>
                  <a:fillRect l="-16216" t="-1905" r="-3604" b="-22857"/>
                </a:stretch>
              </a:blipFill>
            </p:spPr>
            <p:txBody>
              <a:bodyPr/>
              <a:lstStyle/>
              <a:p>
                <a:r>
                  <a:rPr lang="el-GR">
                    <a:noFill/>
                  </a:rPr>
                  <a:t> </a:t>
                </a:r>
              </a:p>
            </p:txBody>
          </p:sp>
        </mc:Fallback>
      </mc:AlternateContent>
      <p:sp>
        <p:nvSpPr>
          <p:cNvPr id="10" name="TextBox 9"/>
          <p:cNvSpPr txBox="1"/>
          <p:nvPr/>
        </p:nvSpPr>
        <p:spPr>
          <a:xfrm>
            <a:off x="934948" y="4054991"/>
            <a:ext cx="10520737" cy="1420838"/>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Το ηλεκτρικό φορτίο που επάγεται σε ορισμένη μεταβολή μαγνητικής ροής είναι ανεξάρτητο από το χρόνο που διαρκεί αυτή η μεταβολή.</a:t>
            </a:r>
          </a:p>
          <a:p>
            <a:pPr algn="just">
              <a:lnSpc>
                <a:spcPct val="150000"/>
              </a:lnSpc>
            </a:pPr>
            <a:r>
              <a:rPr lang="el-GR" sz="2000" b="1" dirty="0">
                <a:latin typeface="Trebuchet MS" panose="020B0603020202020204" pitchFamily="34" charset="0"/>
              </a:rPr>
              <a:t>Ο νόμος του </a:t>
            </a:r>
            <a:r>
              <a:rPr lang="el-GR" sz="2000" b="1" dirty="0" err="1">
                <a:latin typeface="Trebuchet MS" panose="020B0603020202020204" pitchFamily="34" charset="0"/>
              </a:rPr>
              <a:t>Neumann</a:t>
            </a:r>
            <a:r>
              <a:rPr lang="el-GR" sz="2000" b="1" dirty="0">
                <a:latin typeface="Trebuchet MS" panose="020B0603020202020204" pitchFamily="34" charset="0"/>
              </a:rPr>
              <a:t> είναι πειραματικός νόμος που επαληθεύεται με γαλβανόμετρο. </a:t>
            </a:r>
          </a:p>
        </p:txBody>
      </p:sp>
      <p:sp>
        <p:nvSpPr>
          <p:cNvPr id="14" name="Rectangle 2"/>
          <p:cNvSpPr>
            <a:spLocks noChangeArrowheads="1"/>
          </p:cNvSpPr>
          <p:nvPr/>
        </p:nvSpPr>
        <p:spPr bwMode="auto">
          <a:xfrm>
            <a:off x="2569479" y="3072726"/>
            <a:ext cx="52323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Νόμος του </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Neumann</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err="1">
                <a:solidFill>
                  <a:srgbClr val="800000"/>
                </a:solidFill>
                <a:effectLst>
                  <a:outerShdw blurRad="38100" dist="38100" dir="2700000" algn="tl">
                    <a:srgbClr val="000000">
                      <a:alpha val="43137"/>
                    </a:srgbClr>
                  </a:outerShdw>
                </a:effectLst>
                <a:latin typeface="Comic Sans MS" panose="030F0702030302020204" pitchFamily="66" charset="0"/>
              </a:rPr>
              <a:t>Νόιμαν</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p>
        </p:txBody>
      </p:sp>
    </p:spTree>
    <p:extLst>
      <p:ext uri="{BB962C8B-B14F-4D97-AF65-F5344CB8AC3E}">
        <p14:creationId xmlns:p14="http://schemas.microsoft.com/office/powerpoint/2010/main" val="116604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79946" y="160951"/>
            <a:ext cx="8232107" cy="66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Ηλεκτρομαγνητική Επαγωγή </a:t>
            </a:r>
          </a:p>
        </p:txBody>
      </p:sp>
      <p:sp>
        <p:nvSpPr>
          <p:cNvPr id="4" name="TextBox 3"/>
          <p:cNvSpPr txBox="1"/>
          <p:nvPr/>
        </p:nvSpPr>
        <p:spPr>
          <a:xfrm>
            <a:off x="625011" y="1550644"/>
            <a:ext cx="10941976" cy="42021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sz="2000" b="1" dirty="0">
                <a:latin typeface="Trebuchet MS" panose="020B0603020202020204" pitchFamily="34" charset="0"/>
              </a:rPr>
              <a:t>Το φαινόμενο της ηλεκτρομαγνητικής επαγωγής συνδέεται με την εμφάνιση οπωσδήποτε επαγωγικής τάσης, αλλά όχι απαραίτητα επαγωγικού ρεύματος.</a:t>
            </a:r>
          </a:p>
          <a:p>
            <a:pPr marL="285750" indent="-285750" algn="just">
              <a:lnSpc>
                <a:spcPct val="150000"/>
              </a:lnSpc>
              <a:buFont typeface="Arial" panose="020B0604020202020204" pitchFamily="34" charset="0"/>
              <a:buChar char="•"/>
            </a:pPr>
            <a:r>
              <a:rPr lang="el-GR" sz="2000" b="1" dirty="0">
                <a:latin typeface="Trebuchet MS" panose="020B0603020202020204" pitchFamily="34" charset="0"/>
              </a:rPr>
              <a:t>Η εμφάνιση επαγωγικού ρεύματος υπάρχει, όταν το κύκλωμα όπου εμφανίζεται το φαινόμενο είναι κλειστό. </a:t>
            </a:r>
          </a:p>
          <a:p>
            <a:pPr algn="just">
              <a:lnSpc>
                <a:spcPct val="150000"/>
              </a:lnSpc>
            </a:pPr>
            <a:r>
              <a:rPr lang="el-GR" sz="2000" b="1" dirty="0">
                <a:latin typeface="Trebuchet MS" panose="020B0603020202020204" pitchFamily="34" charset="0"/>
              </a:rPr>
              <a:t>   </a:t>
            </a:r>
            <a:r>
              <a:rPr lang="el-GR" sz="1600" b="1" dirty="0">
                <a:latin typeface="Trebuchet MS" panose="020B0603020202020204" pitchFamily="34" charset="0"/>
              </a:rPr>
              <a:t>(Π.χ. σε κλειστό δακτύλιο, αλλά όχι σε δακτύλιο με εγκοπή).</a:t>
            </a:r>
          </a:p>
          <a:p>
            <a:pPr marL="285750" indent="-285750" algn="just">
              <a:lnSpc>
                <a:spcPct val="150000"/>
              </a:lnSpc>
              <a:buFont typeface="Arial" panose="020B0604020202020204" pitchFamily="34" charset="0"/>
              <a:buChar char="•"/>
            </a:pPr>
            <a:r>
              <a:rPr lang="el-GR" sz="2000" b="1" dirty="0">
                <a:latin typeface="Trebuchet MS" panose="020B0603020202020204" pitchFamily="34" charset="0"/>
              </a:rPr>
              <a:t>Η </a:t>
            </a:r>
            <a:r>
              <a:rPr lang="el-GR" sz="2400" b="1" dirty="0">
                <a:solidFill>
                  <a:srgbClr val="FF0000"/>
                </a:solidFill>
                <a:latin typeface="Trebuchet MS" panose="020B0603020202020204" pitchFamily="34" charset="0"/>
              </a:rPr>
              <a:t>αιτία</a:t>
            </a:r>
            <a:r>
              <a:rPr lang="el-GR" sz="2000" b="1" dirty="0">
                <a:latin typeface="Trebuchet MS" panose="020B0603020202020204" pitchFamily="34" charset="0"/>
              </a:rPr>
              <a:t> δημιουργίας του φαινομένου της επαγωγής συνδέεται οπωσδήποτε με την </a:t>
            </a:r>
            <a:r>
              <a:rPr lang="el-GR" sz="2400" b="1" dirty="0">
                <a:solidFill>
                  <a:srgbClr val="FF0000"/>
                </a:solidFill>
                <a:latin typeface="Trebuchet MS" panose="020B0603020202020204" pitchFamily="34" charset="0"/>
              </a:rPr>
              <a:t>μεταβολή μαγνητικής ροής </a:t>
            </a:r>
            <a:r>
              <a:rPr lang="el-GR" sz="2000" b="1" dirty="0">
                <a:latin typeface="Trebuchet MS" panose="020B0603020202020204" pitchFamily="34" charset="0"/>
              </a:rPr>
              <a:t>και όχι με την ύπαρξη μαγνητικής ροής.</a:t>
            </a:r>
          </a:p>
          <a:p>
            <a:pPr algn="just">
              <a:lnSpc>
                <a:spcPct val="150000"/>
              </a:lnSpc>
            </a:pPr>
            <a:r>
              <a:rPr lang="el-GR" sz="1600" b="1" dirty="0">
                <a:latin typeface="Trebuchet MS" panose="020B0603020202020204" pitchFamily="34" charset="0"/>
              </a:rPr>
              <a:t>   (Π.χ. κίνηση μαγνήτη ως προς ακίνητο πηνίο, αλλά όχι ακίνητος μαγνήτης στο εσωτερικό του    </a:t>
            </a:r>
          </a:p>
          <a:p>
            <a:pPr algn="just">
              <a:lnSpc>
                <a:spcPct val="150000"/>
              </a:lnSpc>
            </a:pPr>
            <a:r>
              <a:rPr lang="el-GR" sz="1600" b="1" dirty="0">
                <a:latin typeface="Trebuchet MS" panose="020B0603020202020204" pitchFamily="34" charset="0"/>
              </a:rPr>
              <a:t>   πηνίου ή μεταβολή της έντασης του ρεύματος σε πηνίο, αλλά όχι ροή ρεύματος στο πηνίο). </a:t>
            </a:r>
          </a:p>
        </p:txBody>
      </p:sp>
    </p:spTree>
    <p:extLst>
      <p:ext uri="{BB962C8B-B14F-4D97-AF65-F5344CB8AC3E}">
        <p14:creationId xmlns:p14="http://schemas.microsoft.com/office/powerpoint/2010/main" val="205406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 y="0"/>
            <a:ext cx="12774050" cy="6857999"/>
          </a:xfrm>
          <a:prstGeom prst="rect">
            <a:avLst/>
          </a:prstGeom>
          <a:ln>
            <a:noFill/>
          </a:ln>
          <a:effectLst>
            <a:outerShdw blurRad="292100" dist="139700" dir="2700000" algn="tl" rotWithShape="0">
              <a:srgbClr val="333333">
                <a:alpha val="65000"/>
              </a:srgbClr>
            </a:outerShdw>
          </a:effectLst>
        </p:spPr>
      </p:pic>
      <p:sp>
        <p:nvSpPr>
          <p:cNvPr id="7" name="Rectangle 2"/>
          <p:cNvSpPr>
            <a:spLocks noChangeArrowheads="1"/>
          </p:cNvSpPr>
          <p:nvPr/>
        </p:nvSpPr>
        <p:spPr bwMode="auto">
          <a:xfrm>
            <a:off x="4639773" y="397811"/>
            <a:ext cx="29124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338120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81886" y="1652207"/>
            <a:ext cx="60282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l-GR" sz="3600" b="1" i="0" u="none" strike="noStrike" kern="1200" cap="none" spc="0" normalizeH="0" baseline="0" noProof="0" dirty="0">
                <a:ln>
                  <a:noFill/>
                </a:ln>
                <a:solidFill>
                  <a:srgbClr val="800000"/>
                </a:solidFill>
                <a:effectLst>
                  <a:outerShdw blurRad="38100" dist="38100" dir="2700000" algn="tl">
                    <a:srgbClr val="000000"/>
                  </a:outerShdw>
                </a:effectLst>
                <a:uLnTx/>
                <a:uFillTx/>
                <a:latin typeface="Comic Sans MS" pitchFamily="66" charset="0"/>
                <a:ea typeface="+mn-ea"/>
                <a:cs typeface="+mn-cs"/>
              </a:rPr>
              <a:t>Ερωτήσεις</a:t>
            </a:r>
          </a:p>
        </p:txBody>
      </p:sp>
    </p:spTree>
    <p:extLst>
      <p:ext uri="{BB962C8B-B14F-4D97-AF65-F5344CB8AC3E}">
        <p14:creationId xmlns:p14="http://schemas.microsoft.com/office/powerpoint/2010/main" val="35455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188720" y="415558"/>
            <a:ext cx="8686800" cy="5632311"/>
          </a:xfrm>
          <a:prstGeom prst="rect">
            <a:avLst/>
          </a:prstGeom>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1.</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Αιτί</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 του φαινομένου της επαγωγής είναι</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a:t>
            </a:r>
            <a:r>
              <a:rPr kumimoji="0" lang="en-US"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η μα</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γνητική</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ροή</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endPar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β</a:t>
            </a:r>
            <a:r>
              <a:rPr kumimoji="0" lang="en-US"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το</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επα</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γωγικό</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ρεύμ</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γ</a:t>
            </a:r>
            <a:r>
              <a:rPr kumimoji="0" lang="en-US"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η </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μετ</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αβολή της μαγνητικής ροής.  </a:t>
            </a:r>
            <a:r>
              <a:rPr kumimoji="0" lang="el-GR"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endPar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δ</a:t>
            </a:r>
            <a:r>
              <a:rPr kumimoji="0" lang="en-US" altLang="el-GR"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ο κα</a:t>
            </a:r>
            <a:r>
              <a:rPr kumimoji="0" lang="en-US" altLang="el-GR" sz="20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νόν</a:t>
            </a:r>
            <a:r>
              <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ας του Lenz.</a:t>
            </a: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0" lang="en-US" altLang="el-GR"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l-GR" altLang="el-GR" sz="2000" b="1" dirty="0">
                <a:solidFill>
                  <a:prstClr val="black"/>
                </a:solidFill>
                <a:latin typeface="Trebuchet MS" panose="020B0603020202020204" pitchFamily="34" charset="0"/>
              </a:rPr>
              <a:t>2</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να προκαλέσουμε εμφάνιση επαγωγικής ΗΕΔ σ' ένα πηνίο, πρέπει οπωσδήποτε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τ</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κύκλωμ</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τ</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υ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ηνί</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υ να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είν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αι κλειστό.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να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μετ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ακινήσ</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υμε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ένα γαλβανόμετρο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επα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γωγέ</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ας να είναι μόνιμ</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ς μα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γνήτης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και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όχι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ηλεκτρ</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γνήτης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δ.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να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μετ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αβληθεί η μαγνητική ρ</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ή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μέσ</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από τ</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ηνί</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p:txBody>
      </p:sp>
      <p:sp>
        <p:nvSpPr>
          <p:cNvPr id="5" name="Οβάλ 4"/>
          <p:cNvSpPr/>
          <p:nvPr/>
        </p:nvSpPr>
        <p:spPr>
          <a:xfrm>
            <a:off x="1104900" y="1912085"/>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Οβάλ 5"/>
          <p:cNvSpPr/>
          <p:nvPr/>
        </p:nvSpPr>
        <p:spPr>
          <a:xfrm>
            <a:off x="1104900" y="5481218"/>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7" descr="Δημοσιογραφικό χαρτί"/>
          <p:cNvSpPr>
            <a:spLocks noChangeArrowheads="1"/>
          </p:cNvSpPr>
          <p:nvPr/>
        </p:nvSpPr>
        <p:spPr bwMode="auto">
          <a:xfrm rot="19995588">
            <a:off x="4406488" y="323107"/>
            <a:ext cx="2627313" cy="2519363"/>
          </a:xfrm>
          <a:prstGeom prst="parallelogram">
            <a:avLst>
              <a:gd name="adj" fmla="val 52645"/>
            </a:avLst>
          </a:prstGeom>
          <a:blipFill dpi="0" rotWithShape="1">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el-GR" dirty="0"/>
          </a:p>
        </p:txBody>
      </p:sp>
      <p:grpSp>
        <p:nvGrpSpPr>
          <p:cNvPr id="22" name="Ομάδα 21"/>
          <p:cNvGrpSpPr/>
          <p:nvPr/>
        </p:nvGrpSpPr>
        <p:grpSpPr>
          <a:xfrm>
            <a:off x="4350131" y="235959"/>
            <a:ext cx="2520950" cy="2808287"/>
            <a:chOff x="4309644" y="547856"/>
            <a:chExt cx="2520950" cy="2808287"/>
          </a:xfrm>
        </p:grpSpPr>
        <p:sp>
          <p:nvSpPr>
            <p:cNvPr id="4" name="Line 2"/>
            <p:cNvSpPr>
              <a:spLocks noChangeShapeType="1"/>
            </p:cNvSpPr>
            <p:nvPr/>
          </p:nvSpPr>
          <p:spPr bwMode="auto">
            <a:xfrm>
              <a:off x="4454107" y="1187953"/>
              <a:ext cx="7191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5" name="Line 3"/>
            <p:cNvSpPr>
              <a:spLocks noChangeShapeType="1"/>
            </p:cNvSpPr>
            <p:nvPr/>
          </p:nvSpPr>
          <p:spPr bwMode="auto">
            <a:xfrm>
              <a:off x="4741444" y="855414"/>
              <a:ext cx="5032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6" name="Line 5"/>
            <p:cNvSpPr>
              <a:spLocks noChangeShapeType="1"/>
            </p:cNvSpPr>
            <p:nvPr/>
          </p:nvSpPr>
          <p:spPr bwMode="auto">
            <a:xfrm>
              <a:off x="4309644" y="3356143"/>
              <a:ext cx="86360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7" name="Line 6"/>
            <p:cNvSpPr>
              <a:spLocks noChangeShapeType="1"/>
            </p:cNvSpPr>
            <p:nvPr/>
          </p:nvSpPr>
          <p:spPr bwMode="auto">
            <a:xfrm>
              <a:off x="4309644" y="3068806"/>
              <a:ext cx="9350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8" name="Line 7"/>
            <p:cNvSpPr>
              <a:spLocks noChangeShapeType="1"/>
            </p:cNvSpPr>
            <p:nvPr/>
          </p:nvSpPr>
          <p:spPr bwMode="auto">
            <a:xfrm>
              <a:off x="4381082" y="2779881"/>
              <a:ext cx="792162"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9" name="Line 8"/>
            <p:cNvSpPr>
              <a:spLocks noChangeShapeType="1"/>
            </p:cNvSpPr>
            <p:nvPr/>
          </p:nvSpPr>
          <p:spPr bwMode="auto">
            <a:xfrm>
              <a:off x="4454107" y="2563981"/>
              <a:ext cx="7191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p:sp>
          <p:nvSpPr>
            <p:cNvPr id="10" name="Line 9"/>
            <p:cNvSpPr>
              <a:spLocks noChangeShapeType="1"/>
            </p:cNvSpPr>
            <p:nvPr/>
          </p:nvSpPr>
          <p:spPr bwMode="auto">
            <a:xfrm>
              <a:off x="4595394" y="1627356"/>
              <a:ext cx="57785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2" name="Line 28"/>
            <p:cNvSpPr>
              <a:spLocks noChangeShapeType="1"/>
            </p:cNvSpPr>
            <p:nvPr/>
          </p:nvSpPr>
          <p:spPr bwMode="auto">
            <a:xfrm>
              <a:off x="5893969" y="547856"/>
              <a:ext cx="93345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3" name="Line 29"/>
            <p:cNvSpPr>
              <a:spLocks noChangeShapeType="1"/>
            </p:cNvSpPr>
            <p:nvPr/>
          </p:nvSpPr>
          <p:spPr bwMode="auto">
            <a:xfrm>
              <a:off x="5247857" y="836781"/>
              <a:ext cx="1222375"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4" name="Line 30"/>
            <p:cNvSpPr>
              <a:spLocks noChangeShapeType="1"/>
            </p:cNvSpPr>
            <p:nvPr/>
          </p:nvSpPr>
          <p:spPr bwMode="auto">
            <a:xfrm>
              <a:off x="5389144" y="1195556"/>
              <a:ext cx="12954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5" name="Line 31"/>
            <p:cNvSpPr>
              <a:spLocks noChangeShapeType="1"/>
            </p:cNvSpPr>
            <p:nvPr/>
          </p:nvSpPr>
          <p:spPr bwMode="auto">
            <a:xfrm>
              <a:off x="5389144" y="162735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8" name="Line 34"/>
            <p:cNvSpPr>
              <a:spLocks noChangeShapeType="1"/>
            </p:cNvSpPr>
            <p:nvPr/>
          </p:nvSpPr>
          <p:spPr bwMode="auto">
            <a:xfrm>
              <a:off x="5463757" y="2563981"/>
              <a:ext cx="13668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19" name="Line 35"/>
            <p:cNvSpPr>
              <a:spLocks noChangeShapeType="1"/>
            </p:cNvSpPr>
            <p:nvPr/>
          </p:nvSpPr>
          <p:spPr bwMode="auto">
            <a:xfrm>
              <a:off x="5317707" y="2779881"/>
              <a:ext cx="11509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20" name="Line 36"/>
            <p:cNvSpPr>
              <a:spLocks noChangeShapeType="1"/>
            </p:cNvSpPr>
            <p:nvPr/>
          </p:nvSpPr>
          <p:spPr bwMode="auto">
            <a:xfrm>
              <a:off x="5247857" y="306880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sp>
          <p:nvSpPr>
            <p:cNvPr id="21" name="Line 37"/>
            <p:cNvSpPr>
              <a:spLocks noChangeShapeType="1"/>
            </p:cNvSpPr>
            <p:nvPr/>
          </p:nvSpPr>
          <p:spPr bwMode="auto">
            <a:xfrm>
              <a:off x="5247857" y="3356143"/>
              <a:ext cx="8636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p:grpSp>
      <p:grpSp>
        <p:nvGrpSpPr>
          <p:cNvPr id="24" name="Ομάδα 23"/>
          <p:cNvGrpSpPr/>
          <p:nvPr/>
        </p:nvGrpSpPr>
        <p:grpSpPr>
          <a:xfrm>
            <a:off x="5547267" y="1727633"/>
            <a:ext cx="1199815" cy="345159"/>
            <a:chOff x="5605044" y="1750510"/>
            <a:chExt cx="1199815" cy="345159"/>
          </a:xfrm>
        </p:grpSpPr>
        <p:sp>
          <p:nvSpPr>
            <p:cNvPr id="17" name="Line 33"/>
            <p:cNvSpPr>
              <a:spLocks noChangeShapeType="1"/>
            </p:cNvSpPr>
            <p:nvPr/>
          </p:nvSpPr>
          <p:spPr bwMode="auto">
            <a:xfrm>
              <a:off x="5605044" y="2060743"/>
              <a:ext cx="1008063"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mc:AlternateContent xmlns:mc="http://schemas.openxmlformats.org/markup-compatibility/2006" xmlns:a14="http://schemas.microsoft.com/office/drawing/2010/main">
          <mc:Choice Requires="a14">
            <p:sp>
              <p:nvSpPr>
                <p:cNvPr id="23" name="TextBox 22"/>
                <p:cNvSpPr txBox="1"/>
                <p:nvPr/>
              </p:nvSpPr>
              <p:spPr>
                <a:xfrm>
                  <a:off x="6561203" y="175051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6561203" y="1750510"/>
                  <a:ext cx="243656" cy="345159"/>
                </a:xfrm>
                <a:prstGeom prst="rect">
                  <a:avLst/>
                </a:prstGeom>
                <a:blipFill>
                  <a:blip r:embed="rId3"/>
                  <a:stretch>
                    <a:fillRect l="-25000" r="-22500" b="-5263"/>
                  </a:stretch>
                </a:blipFill>
              </p:spPr>
              <p:txBody>
                <a:bodyPr/>
                <a:lstStyle/>
                <a:p>
                  <a:r>
                    <a:rPr lang="el-GR">
                      <a:noFill/>
                    </a:rPr>
                    <a:t> </a:t>
                  </a:r>
                </a:p>
              </p:txBody>
            </p:sp>
          </mc:Fallback>
        </mc:AlternateContent>
      </p:grpSp>
      <p:grpSp>
        <p:nvGrpSpPr>
          <p:cNvPr id="26" name="Ομάδα 25"/>
          <p:cNvGrpSpPr/>
          <p:nvPr/>
        </p:nvGrpSpPr>
        <p:grpSpPr>
          <a:xfrm>
            <a:off x="5533607" y="2173068"/>
            <a:ext cx="1079500" cy="276999"/>
            <a:chOff x="5533607" y="2173068"/>
            <a:chExt cx="1079500" cy="276999"/>
          </a:xfrm>
        </p:grpSpPr>
        <p:sp>
          <p:nvSpPr>
            <p:cNvPr id="16" name="Line 32"/>
            <p:cNvSpPr>
              <a:spLocks noChangeShapeType="1"/>
            </p:cNvSpPr>
            <p:nvPr/>
          </p:nvSpPr>
          <p:spPr bwMode="auto">
            <a:xfrm>
              <a:off x="5533607" y="2203618"/>
              <a:ext cx="9366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mc:AlternateContent xmlns:mc="http://schemas.openxmlformats.org/markup-compatibility/2006" xmlns:a14="http://schemas.microsoft.com/office/drawing/2010/main">
          <mc:Choice Requires="a14">
            <p:sp>
              <p:nvSpPr>
                <p:cNvPr id="25" name="TextBox 24"/>
                <p:cNvSpPr txBox="1"/>
                <p:nvPr/>
              </p:nvSpPr>
              <p:spPr>
                <a:xfrm>
                  <a:off x="6419143" y="2173068"/>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19143" y="2173068"/>
                  <a:ext cx="193964" cy="276999"/>
                </a:xfrm>
                <a:prstGeom prst="rect">
                  <a:avLst/>
                </a:prstGeom>
                <a:blipFill>
                  <a:blip r:embed="rId4"/>
                  <a:stretch>
                    <a:fillRect l="-18750" r="-18750"/>
                  </a:stretch>
                </a:blipFill>
              </p:spPr>
              <p:txBody>
                <a:bodyPr/>
                <a:lstStyle/>
                <a:p>
                  <a:r>
                    <a:rPr lang="el-GR">
                      <a:noFill/>
                    </a:rPr>
                    <a:t> </a:t>
                  </a:r>
                </a:p>
              </p:txBody>
            </p:sp>
          </mc:Fallback>
        </mc:AlternateContent>
      </p:grpSp>
      <p:sp>
        <p:nvSpPr>
          <p:cNvPr id="28" name="TextBox 27"/>
          <p:cNvSpPr txBox="1"/>
          <p:nvPr/>
        </p:nvSpPr>
        <p:spPr>
          <a:xfrm>
            <a:off x="758313" y="3481886"/>
            <a:ext cx="7340440" cy="2441951"/>
          </a:xfrm>
          <a:prstGeom prst="rect">
            <a:avLst/>
          </a:prstGeom>
          <a:noFill/>
        </p:spPr>
        <p:txBody>
          <a:bodyPr wrap="square" rtlCol="0">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Μαγνητική ροή </a:t>
            </a:r>
            <a:r>
              <a:rPr lang="el-GR" sz="2400" b="1" i="1" dirty="0">
                <a:solidFill>
                  <a:srgbClr val="FF0000"/>
                </a:solidFill>
                <a:effectLst>
                  <a:outerShdw blurRad="38100" dist="38100" dir="2700000" algn="tl">
                    <a:srgbClr val="000000">
                      <a:alpha val="43137"/>
                    </a:srgbClr>
                  </a:outerShdw>
                </a:effectLst>
                <a:latin typeface="Trebuchet MS" panose="020B0603020202020204" pitchFamily="34" charset="0"/>
              </a:rPr>
              <a:t>Φ</a:t>
            </a:r>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των δυναμικών γραμμών ομογενούς μαγνητικού πεδίου που διέρχονται από επιφάνεια που είναι τοποθετημένη κάθετα στις γραμμές, ονομάζεται το φυσικό μέγεθος του οποίου το μέτρο είναι ίσο με το γινόμενο της έντασης </a:t>
            </a:r>
            <a:r>
              <a:rPr lang="el-GR" sz="2000" b="1" i="1" dirty="0">
                <a:latin typeface="Trebuchet MS" panose="020B0603020202020204" pitchFamily="34" charset="0"/>
              </a:rPr>
              <a:t>Β</a:t>
            </a:r>
            <a:r>
              <a:rPr lang="el-GR" sz="2000" b="1" dirty="0">
                <a:latin typeface="Trebuchet MS" panose="020B0603020202020204" pitchFamily="34" charset="0"/>
              </a:rPr>
              <a:t> του πεδίου επί το εμβαδόν </a:t>
            </a:r>
            <a:r>
              <a:rPr lang="en-US" sz="2000" b="1" i="1" dirty="0">
                <a:latin typeface="Trebuchet MS" panose="020B0603020202020204" pitchFamily="34" charset="0"/>
              </a:rPr>
              <a:t>S</a:t>
            </a:r>
            <a:r>
              <a:rPr lang="en-US" sz="2000" b="1" dirty="0">
                <a:latin typeface="Trebuchet MS" panose="020B0603020202020204" pitchFamily="34" charset="0"/>
              </a:rPr>
              <a:t> </a:t>
            </a:r>
            <a:r>
              <a:rPr lang="el-GR" sz="2000" b="1" dirty="0">
                <a:latin typeface="Trebuchet MS" panose="020B0603020202020204" pitchFamily="34" charset="0"/>
              </a:rPr>
              <a:t>της επιφάνειας.</a:t>
            </a:r>
          </a:p>
        </p:txBody>
      </p:sp>
      <p:sp>
        <p:nvSpPr>
          <p:cNvPr id="29" name="TextBox 28"/>
          <p:cNvSpPr txBox="1"/>
          <p:nvPr/>
        </p:nvSpPr>
        <p:spPr>
          <a:xfrm>
            <a:off x="8820597" y="4098370"/>
            <a:ext cx="1588168" cy="461665"/>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Β.</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737945" y="1817973"/>
                <a:ext cx="3541422" cy="923330"/>
              </a:xfrm>
              <a:prstGeom prst="rect">
                <a:avLst/>
              </a:prstGeom>
              <a:noFill/>
            </p:spPr>
            <p:txBody>
              <a:bodyPr wrap="square" rtlCol="0">
                <a:spAutoFit/>
              </a:bodyPr>
              <a:lstStyle/>
              <a:p>
                <a:pPr>
                  <a:lnSpc>
                    <a:spcPct val="150000"/>
                  </a:lnSpc>
                </a:pPr>
                <a:r>
                  <a:rPr lang="el-GR" b="1" dirty="0">
                    <a:latin typeface="Comic Sans MS" panose="030F0702030302020204" pitchFamily="66" charset="0"/>
                  </a:rPr>
                  <a:t>Το προσανατολισμένο διάνυσμα </a:t>
                </a:r>
                <a14:m>
                  <m:oMath xmlns:m="http://schemas.openxmlformats.org/officeDocument/2006/math">
                    <m:acc>
                      <m:accPr>
                        <m:chr m:val="⃗"/>
                        <m:ctrlPr>
                          <a:rPr lang="el-GR" b="1" i="1" smtClean="0">
                            <a:latin typeface="Cambria Math" panose="02040503050406030204" pitchFamily="18" charset="0"/>
                          </a:rPr>
                        </m:ctrlPr>
                      </m:accPr>
                      <m:e>
                        <m:r>
                          <a:rPr lang="el-GR" b="1" i="1" smtClean="0">
                            <a:latin typeface="Cambria Math" panose="02040503050406030204" pitchFamily="18" charset="0"/>
                          </a:rPr>
                          <m:t>𝜿</m:t>
                        </m:r>
                      </m:e>
                    </m:acc>
                  </m:oMath>
                </a14:m>
                <a:r>
                  <a:rPr lang="el-GR" b="1" dirty="0">
                    <a:latin typeface="Comic Sans MS" panose="030F0702030302020204" pitchFamily="66" charset="0"/>
                  </a:rPr>
                  <a:t> είναι κάθετο στην επιφάνεια.   </a:t>
                </a:r>
              </a:p>
            </p:txBody>
          </p:sp>
        </mc:Choice>
        <mc:Fallback xmlns="">
          <p:sp>
            <p:nvSpPr>
              <p:cNvPr id="30" name="TextBox 29"/>
              <p:cNvSpPr txBox="1">
                <a:spLocks noRot="1" noChangeAspect="1" noMove="1" noResize="1" noEditPoints="1" noAdjustHandles="1" noChangeArrowheads="1" noChangeShapeType="1" noTextEdit="1"/>
              </p:cNvSpPr>
              <p:nvPr/>
            </p:nvSpPr>
            <p:spPr>
              <a:xfrm>
                <a:off x="737945" y="1817973"/>
                <a:ext cx="3541422" cy="923330"/>
              </a:xfrm>
              <a:prstGeom prst="rect">
                <a:avLst/>
              </a:prstGeom>
              <a:blipFill>
                <a:blip r:embed="rId6"/>
                <a:stretch>
                  <a:fillRect l="-1377" r="-8606" b="-4605"/>
                </a:stretch>
              </a:blipFill>
            </p:spPr>
            <p:txBody>
              <a:bodyPr/>
              <a:lstStyle/>
              <a:p>
                <a:r>
                  <a:rPr lang="el-GR">
                    <a:noFill/>
                  </a:rPr>
                  <a:t> </a:t>
                </a:r>
              </a:p>
            </p:txBody>
          </p:sp>
        </mc:Fallback>
      </mc:AlternateContent>
      <p:grpSp>
        <p:nvGrpSpPr>
          <p:cNvPr id="32" name="Ομάδα 31"/>
          <p:cNvGrpSpPr/>
          <p:nvPr/>
        </p:nvGrpSpPr>
        <p:grpSpPr>
          <a:xfrm>
            <a:off x="3745094" y="950144"/>
            <a:ext cx="1349773" cy="838029"/>
            <a:chOff x="736645" y="332157"/>
            <a:chExt cx="1349773" cy="838029"/>
          </a:xfrm>
        </p:grpSpPr>
        <p:cxnSp>
          <p:nvCxnSpPr>
            <p:cNvPr id="33" name="AutoShape 22"/>
            <p:cNvCxnSpPr>
              <a:cxnSpLocks noChangeShapeType="1"/>
            </p:cNvCxnSpPr>
            <p:nvPr/>
          </p:nvCxnSpPr>
          <p:spPr bwMode="auto">
            <a:xfrm>
              <a:off x="1402205" y="632023"/>
              <a:ext cx="684213" cy="538163"/>
            </a:xfrm>
            <a:prstGeom prst="straightConnector1">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34" name="Text Box 21"/>
            <p:cNvSpPr txBox="1">
              <a:spLocks noChangeArrowheads="1"/>
            </p:cNvSpPr>
            <p:nvPr/>
          </p:nvSpPr>
          <p:spPr bwMode="auto">
            <a:xfrm>
              <a:off x="736645" y="332157"/>
              <a:ext cx="133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sz="1400" b="1" dirty="0">
                  <a:latin typeface="Comic Sans MS" panose="030F0702030302020204" pitchFamily="66" charset="0"/>
                </a:rPr>
                <a:t>Επιφάνεια </a:t>
              </a:r>
              <a:r>
                <a:rPr lang="en-US" altLang="el-GR" sz="1400" b="1" i="1" dirty="0">
                  <a:latin typeface="Comic Sans MS" panose="030F0702030302020204" pitchFamily="66" charset="0"/>
                </a:rPr>
                <a:t>S</a:t>
              </a:r>
            </a:p>
          </p:txBody>
        </p:sp>
      </p:grpSp>
    </p:spTree>
    <p:extLst>
      <p:ext uri="{BB962C8B-B14F-4D97-AF65-F5344CB8AC3E}">
        <p14:creationId xmlns:p14="http://schemas.microsoft.com/office/powerpoint/2010/main" val="3431586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Ομάδα 7"/>
          <p:cNvGrpSpPr/>
          <p:nvPr/>
        </p:nvGrpSpPr>
        <p:grpSpPr>
          <a:xfrm>
            <a:off x="951865" y="628150"/>
            <a:ext cx="10493376" cy="3724943"/>
            <a:chOff x="951865" y="628150"/>
            <a:chExt cx="10493376" cy="3724943"/>
          </a:xfrm>
        </p:grpSpPr>
        <p:sp>
          <p:nvSpPr>
            <p:cNvPr id="4" name="Rectangle 4"/>
            <p:cNvSpPr>
              <a:spLocks noChangeArrowheads="1"/>
            </p:cNvSpPr>
            <p:nvPr/>
          </p:nvSpPr>
          <p:spPr bwMode="auto">
            <a:xfrm>
              <a:off x="951865" y="628150"/>
              <a:ext cx="5875655" cy="18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3.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Στο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πλανό σχήμα ο ραβδόμορφος μαγνήτης βρίσκεται πολύ κοντά στο πηνίο και παραμένει ακίνητος ως προς αυτό.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γαλβα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νόμετρο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δεν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δείχνει την παρουσία ρεύματος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διότι</a:t>
              </a:r>
            </a:p>
          </p:txBody>
        </p:sp>
        <p:pic>
          <p:nvPicPr>
            <p:cNvPr id="5" name="Picture 5"/>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990803" y="742790"/>
              <a:ext cx="4454438" cy="198517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951865" y="2414101"/>
              <a:ext cx="8375015"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κίνητος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γνήτης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έπ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πε να είχε τοποθετηθεί μέσα στο πηνίο.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γαλβα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νόμετρο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δεν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ορεί</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να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νιχνεύσει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σθενή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ρεύμ</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ατα.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δεν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έχ</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υμε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μετ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αβ</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λή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ρ</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ής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μέσ</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από τις σπείρες τ</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υ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ηνί</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υ.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δ.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δεν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διέρχετ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αι ροή μέσα από τις σπείρες του πηνίου.</a:t>
              </a:r>
            </a:p>
          </p:txBody>
        </p:sp>
      </p:grpSp>
      <p:sp>
        <p:nvSpPr>
          <p:cNvPr id="7" name="Οβάλ 6"/>
          <p:cNvSpPr/>
          <p:nvPr/>
        </p:nvSpPr>
        <p:spPr>
          <a:xfrm>
            <a:off x="830580" y="3508394"/>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2865" y="149365"/>
            <a:ext cx="84963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4</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Ο κα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νόν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ας του Lenz προκύπτει από</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την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ρχή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ατήρησης του ηλεκτρικού φορτίου.</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την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ρχή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ατήρησης της ορμής.</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την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ρχή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ατήρησης της ενέργειας.</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δ</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νόμο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του</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Faraday.</a:t>
            </a:r>
          </a:p>
        </p:txBody>
      </p:sp>
      <p:sp>
        <p:nvSpPr>
          <p:cNvPr id="5" name="Οβάλ 4"/>
          <p:cNvSpPr/>
          <p:nvPr/>
        </p:nvSpPr>
        <p:spPr>
          <a:xfrm>
            <a:off x="1196340" y="1664354"/>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Ομάδα 16"/>
          <p:cNvGrpSpPr/>
          <p:nvPr/>
        </p:nvGrpSpPr>
        <p:grpSpPr>
          <a:xfrm>
            <a:off x="1332865" y="2552123"/>
            <a:ext cx="9380855" cy="3378521"/>
            <a:chOff x="1332865" y="2552123"/>
            <a:chExt cx="9380855" cy="3378521"/>
          </a:xfrm>
        </p:grpSpPr>
        <p:sp>
          <p:nvSpPr>
            <p:cNvPr id="6" name="Text Box 5"/>
            <p:cNvSpPr txBox="1">
              <a:spLocks noChangeArrowheads="1"/>
            </p:cNvSpPr>
            <p:nvPr/>
          </p:nvSpPr>
          <p:spPr bwMode="auto">
            <a:xfrm>
              <a:off x="1332865" y="2552123"/>
              <a:ext cx="938085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5.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Στο παρακάτω σχήμα φαίνεται </a:t>
              </a:r>
              <a:r>
                <a:rPr kumimoji="0" lang="el-GR"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ραβδόμορφος</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μαγνήτης να πλησιάζει κυκλικό μεταλλικό δακτύλιο. Να σχεδιαστεί η φορά του επαγωγικού ρεύματος που διαρρέει το δακτύλιο.</a:t>
              </a:r>
            </a:p>
          </p:txBody>
        </p:sp>
        <p:grpSp>
          <p:nvGrpSpPr>
            <p:cNvPr id="12" name="Ομάδα 11"/>
            <p:cNvGrpSpPr/>
            <p:nvPr/>
          </p:nvGrpSpPr>
          <p:grpSpPr>
            <a:xfrm>
              <a:off x="5581015" y="3722507"/>
              <a:ext cx="503238" cy="1296988"/>
              <a:chOff x="5534343" y="4303078"/>
              <a:chExt cx="503238" cy="1296988"/>
            </a:xfrm>
          </p:grpSpPr>
          <p:sp>
            <p:nvSpPr>
              <p:cNvPr id="7" name="Rectangle 7"/>
              <p:cNvSpPr>
                <a:spLocks noChangeArrowheads="1"/>
              </p:cNvSpPr>
              <p:nvPr/>
            </p:nvSpPr>
            <p:spPr bwMode="auto">
              <a:xfrm rot="16200000">
                <a:off x="5389881" y="4518978"/>
                <a:ext cx="6477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8"/>
              <p:cNvSpPr>
                <a:spLocks noChangeArrowheads="1"/>
              </p:cNvSpPr>
              <p:nvPr/>
            </p:nvSpPr>
            <p:spPr bwMode="auto">
              <a:xfrm rot="16200000">
                <a:off x="5389881" y="5168266"/>
                <a:ext cx="647700" cy="2159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Line 11"/>
              <p:cNvSpPr>
                <a:spLocks noChangeShapeType="1"/>
              </p:cNvSpPr>
              <p:nvPr/>
            </p:nvSpPr>
            <p:spPr bwMode="auto">
              <a:xfrm>
                <a:off x="6037581" y="4663441"/>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Box 9"/>
              <p:cNvSpPr txBox="1">
                <a:spLocks noChangeArrowheads="1"/>
              </p:cNvSpPr>
              <p:nvPr/>
            </p:nvSpPr>
            <p:spPr bwMode="auto">
              <a:xfrm>
                <a:off x="5534343" y="4303078"/>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Ν</a:t>
                </a:r>
              </a:p>
            </p:txBody>
          </p:sp>
          <p:sp>
            <p:nvSpPr>
              <p:cNvPr id="11" name="Text Box 10"/>
              <p:cNvSpPr txBox="1">
                <a:spLocks noChangeArrowheads="1"/>
              </p:cNvSpPr>
              <p:nvPr/>
            </p:nvSpPr>
            <p:spPr bwMode="auto">
              <a:xfrm>
                <a:off x="5534343" y="5168266"/>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t>
                </a:r>
                <a:endParaRPr kumimoji="0" lang="el-GR" altLang="el-G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sp>
          <p:nvSpPr>
            <p:cNvPr id="16" name="Oval 16"/>
            <p:cNvSpPr>
              <a:spLocks noChangeArrowheads="1"/>
            </p:cNvSpPr>
            <p:nvPr/>
          </p:nvSpPr>
          <p:spPr bwMode="auto">
            <a:xfrm>
              <a:off x="4896803" y="5211506"/>
              <a:ext cx="1727200" cy="719138"/>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a:grpSpLocks/>
          </p:cNvGrpSpPr>
          <p:nvPr/>
        </p:nvGrpSpPr>
        <p:grpSpPr bwMode="auto">
          <a:xfrm>
            <a:off x="4895216" y="5211506"/>
            <a:ext cx="1728787" cy="720725"/>
            <a:chOff x="2245" y="3158"/>
            <a:chExt cx="1089" cy="454"/>
          </a:xfrm>
        </p:grpSpPr>
        <p:sp>
          <p:nvSpPr>
            <p:cNvPr id="14" name="Oval 6"/>
            <p:cNvSpPr>
              <a:spLocks noChangeArrowheads="1"/>
            </p:cNvSpPr>
            <p:nvPr/>
          </p:nvSpPr>
          <p:spPr bwMode="auto">
            <a:xfrm rot="16200000">
              <a:off x="2563" y="2840"/>
              <a:ext cx="454" cy="1089"/>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c 12"/>
            <p:cNvSpPr>
              <a:spLocks/>
            </p:cNvSpPr>
            <p:nvPr/>
          </p:nvSpPr>
          <p:spPr bwMode="auto">
            <a:xfrm rot="16200000" flipH="1">
              <a:off x="2717" y="3230"/>
              <a:ext cx="228" cy="84"/>
            </a:xfrm>
            <a:custGeom>
              <a:avLst/>
              <a:gdLst>
                <a:gd name="G0" fmla="+- 21600 0 0"/>
                <a:gd name="G1" fmla="+- 80 0 0"/>
                <a:gd name="G2" fmla="+- 21600 0 0"/>
                <a:gd name="T0" fmla="*/ 244 w 21600"/>
                <a:gd name="T1" fmla="*/ 3318 h 3318"/>
                <a:gd name="T2" fmla="*/ 0 w 21600"/>
                <a:gd name="T3" fmla="*/ 0 h 3318"/>
                <a:gd name="T4" fmla="*/ 21600 w 21600"/>
                <a:gd name="T5" fmla="*/ 80 h 3318"/>
              </a:gdLst>
              <a:ahLst/>
              <a:cxnLst>
                <a:cxn ang="0">
                  <a:pos x="T0" y="T1"/>
                </a:cxn>
                <a:cxn ang="0">
                  <a:pos x="T2" y="T3"/>
                </a:cxn>
                <a:cxn ang="0">
                  <a:pos x="T4" y="T5"/>
                </a:cxn>
              </a:cxnLst>
              <a:rect l="0" t="0" r="r" b="b"/>
              <a:pathLst>
                <a:path w="21600" h="3318" fill="none" extrusionOk="0">
                  <a:moveTo>
                    <a:pt x="244" y="3317"/>
                  </a:moveTo>
                  <a:cubicBezTo>
                    <a:pt x="81" y="2246"/>
                    <a:pt x="0" y="1163"/>
                    <a:pt x="0" y="80"/>
                  </a:cubicBezTo>
                  <a:cubicBezTo>
                    <a:pt x="0" y="53"/>
                    <a:pt x="0" y="26"/>
                    <a:pt x="0" y="0"/>
                  </a:cubicBezTo>
                </a:path>
                <a:path w="21600" h="3318" stroke="0" extrusionOk="0">
                  <a:moveTo>
                    <a:pt x="244" y="3317"/>
                  </a:moveTo>
                  <a:cubicBezTo>
                    <a:pt x="81" y="2246"/>
                    <a:pt x="0" y="1163"/>
                    <a:pt x="0" y="80"/>
                  </a:cubicBezTo>
                  <a:cubicBezTo>
                    <a:pt x="0" y="53"/>
                    <a:pt x="0" y="26"/>
                    <a:pt x="0" y="0"/>
                  </a:cubicBezTo>
                  <a:lnTo>
                    <a:pt x="21600" y="80"/>
                  </a:lnTo>
                  <a:close/>
                </a:path>
              </a:pathLst>
            </a:custGeom>
            <a:noFill/>
            <a:ln w="571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51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Ομάδα 8"/>
          <p:cNvGrpSpPr/>
          <p:nvPr/>
        </p:nvGrpSpPr>
        <p:grpSpPr>
          <a:xfrm>
            <a:off x="1568768" y="328107"/>
            <a:ext cx="8962072" cy="4406292"/>
            <a:chOff x="1568768" y="328107"/>
            <a:chExt cx="8962072" cy="4406292"/>
          </a:xfrm>
        </p:grpSpPr>
        <p:sp>
          <p:nvSpPr>
            <p:cNvPr id="4" name="Rectangle 4"/>
            <p:cNvSpPr>
              <a:spLocks noChangeArrowheads="1"/>
            </p:cNvSpPr>
            <p:nvPr/>
          </p:nvSpPr>
          <p:spPr bwMode="auto">
            <a:xfrm>
              <a:off x="1568768" y="328107"/>
              <a:ext cx="89620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6.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Ένας πλαστικός δακτύλιος είναι κρεμασμένος από νήμα, όπως φαίνεται στο σχήμα. Στο εσωτερικό του δακτυλίου κρατούμε ακίνητο ένα </a:t>
              </a:r>
              <a:r>
                <a:rPr kumimoji="0" lang="el-GR"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ραβδόμορφο</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μαγνήτη. Καθώς απομακρύνουμε το μαγνήτη προς τ’ αριστερά, Να εκτιμήσετε αν ο δακτύλιος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θα διαρρέεται από ρεύμα. </a:t>
              </a:r>
              <a:endPar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θα κινηθεί προς κάποια κατεύθυνση. </a:t>
              </a:r>
            </a:p>
          </p:txBody>
        </p:sp>
        <p:pic>
          <p:nvPicPr>
            <p:cNvPr id="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9277" y="2163602"/>
              <a:ext cx="2475897" cy="257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60345" y="3449000"/>
            <a:ext cx="5936322"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Ο δακτύλιος είναι από πλαστικό (μονωτικό υλικό).</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Δεν θα διαρρέεται από ρεύμα, ούτε θα κινηθεί. </a:t>
            </a:r>
          </a:p>
        </p:txBody>
      </p:sp>
    </p:spTree>
    <p:extLst>
      <p:ext uri="{BB962C8B-B14F-4D97-AF65-F5344CB8AC3E}">
        <p14:creationId xmlns:p14="http://schemas.microsoft.com/office/powerpoint/2010/main" val="32841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280159" y="295275"/>
            <a:ext cx="9631363" cy="5751512"/>
            <a:chOff x="-121" y="-122"/>
            <a:chExt cx="6067" cy="3623"/>
          </a:xfrm>
        </p:grpSpPr>
        <p:sp>
          <p:nvSpPr>
            <p:cNvPr id="5" name="Rectangle 4"/>
            <p:cNvSpPr>
              <a:spLocks noChangeArrowheads="1"/>
            </p:cNvSpPr>
            <p:nvPr/>
          </p:nvSpPr>
          <p:spPr bwMode="auto">
            <a:xfrm>
              <a:off x="-121" y="1116"/>
              <a:ext cx="6067" cy="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7.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Ένας μαθητής πλησιάζει το </a:t>
              </a:r>
              <a:r>
                <a:rPr kumimoji="0" lang="el-GR"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ραβδόμορφο</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μαγνήτη προς το πηνίο με σταθερή ταχύτητα </a:t>
              </a:r>
              <a:r>
                <a:rPr kumimoji="0" lang="el-GR" altLang="el-GR"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υ</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όπως δείχνει το σχήμα. Κατά την κίνηση ο δείκτης του γαλβανομέτρου G αποκλίνει προς τα δεξιά.</a:t>
              </a:r>
              <a:endPar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Ο μαθητής επαναλαμβάνει την πιο πάνω διαδικασία κινώντας το μαγνήτη με μεγαλύτερη ταχύτητα.</a:t>
              </a:r>
              <a:endPar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Να συγκρίνετε τη νέα απόκλιση του γαλβανομέτρου με την προηγούμενη.</a:t>
              </a:r>
              <a:endPar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Να αναφέρετε τι πρέπει να κάνει στη συνέχεια ο μαθητής, για να αποκλίνει ο δείκτης του γαλβανομέτρου προς τα αριστερά.</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 y="-122"/>
              <a:ext cx="1968"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43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Ομάδα 6"/>
          <p:cNvGrpSpPr/>
          <p:nvPr/>
        </p:nvGrpSpPr>
        <p:grpSpPr>
          <a:xfrm>
            <a:off x="1569720" y="213996"/>
            <a:ext cx="8732520" cy="4831526"/>
            <a:chOff x="1569720" y="213996"/>
            <a:chExt cx="8732520" cy="4831526"/>
          </a:xfrm>
        </p:grpSpPr>
        <p:pic>
          <p:nvPicPr>
            <p:cNvPr id="4" name="Εικόνα 13"/>
            <p:cNvPicPr>
              <a:picLocks noChangeAspect="1" noChangeArrowheads="1"/>
            </p:cNvPicPr>
            <p:nvPr/>
          </p:nvPicPr>
          <p:blipFill>
            <a:blip r:embed="rId2">
              <a:clrChange>
                <a:clrFrom>
                  <a:srgbClr val="FFFFFF"/>
                </a:clrFrom>
                <a:clrTo>
                  <a:srgbClr val="FFFFFF">
                    <a:alpha val="0"/>
                  </a:srgbClr>
                </a:clrTo>
              </a:clrChange>
              <a:lum bright="-12000" contrast="24000"/>
              <a:extLst>
                <a:ext uri="{28A0092B-C50C-407E-A947-70E740481C1C}">
                  <a14:useLocalDpi xmlns:a14="http://schemas.microsoft.com/office/drawing/2010/main" val="0"/>
                </a:ext>
              </a:extLst>
            </a:blip>
            <a:srcRect/>
            <a:stretch>
              <a:fillRect/>
            </a:stretch>
          </p:blipFill>
          <p:spPr bwMode="auto">
            <a:xfrm>
              <a:off x="3142933" y="213996"/>
              <a:ext cx="5948290" cy="342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569720" y="4029859"/>
              <a:ext cx="8732520"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Κατά το κλείσιμο του διακόπτη δ, ο δακτύλιος μετακινείται προς τα δεξιά. Να εξηγήσετε την παρατήρηση αυτή.</a:t>
              </a:r>
            </a:p>
          </p:txBody>
        </p:sp>
        <p:sp>
          <p:nvSpPr>
            <p:cNvPr id="6" name="Ορθογώνιο 5"/>
            <p:cNvSpPr/>
            <p:nvPr/>
          </p:nvSpPr>
          <p:spPr>
            <a:xfrm>
              <a:off x="1569720" y="653534"/>
              <a:ext cx="4732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8.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426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7668260" y="4039603"/>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Οβάλ 8"/>
          <p:cNvSpPr/>
          <p:nvPr/>
        </p:nvSpPr>
        <p:spPr>
          <a:xfrm>
            <a:off x="4416213" y="4831576"/>
            <a:ext cx="487680" cy="480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Ομάδα 11"/>
          <p:cNvGrpSpPr/>
          <p:nvPr/>
        </p:nvGrpSpPr>
        <p:grpSpPr>
          <a:xfrm>
            <a:off x="1219835" y="306071"/>
            <a:ext cx="10363201" cy="5002213"/>
            <a:chOff x="1219835" y="306071"/>
            <a:chExt cx="10363201" cy="5002213"/>
          </a:xfrm>
        </p:grpSpPr>
        <p:grpSp>
          <p:nvGrpSpPr>
            <p:cNvPr id="4" name="Group 7"/>
            <p:cNvGrpSpPr>
              <a:grpSpLocks/>
            </p:cNvGrpSpPr>
            <p:nvPr/>
          </p:nvGrpSpPr>
          <p:grpSpPr bwMode="auto">
            <a:xfrm>
              <a:off x="1219835" y="306071"/>
              <a:ext cx="10363201" cy="5002213"/>
              <a:chOff x="10" y="164"/>
              <a:chExt cx="6528" cy="3151"/>
            </a:xfrm>
          </p:grpSpPr>
          <p:sp>
            <p:nvSpPr>
              <p:cNvPr id="5" name="Rectangle 4"/>
              <p:cNvSpPr>
                <a:spLocks noChangeArrowheads="1"/>
              </p:cNvSpPr>
              <p:nvPr/>
            </p:nvSpPr>
            <p:spPr bwMode="auto">
              <a:xfrm>
                <a:off x="10" y="164"/>
                <a:ext cx="6240"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9.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Ένας μαθητής κινεί ένα μαγνήτη, πρώτα προς έναν ανοιχτό και μετά προς έναν κλειστό μεταλλικό δακτύλιο.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p:txBody>
          </p:sp>
          <p:pic>
            <p:nvPicPr>
              <p:cNvPr id="6" name="Εικόνα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5" y="836"/>
                <a:ext cx="4008"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 y="2191"/>
                <a:ext cx="6528"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Η κίνηση του μαγνήτη προκαλεί διαφορά δυναμικού</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μόνο στο δακτύλιο Α.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β)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μόνο στο δακτύλιο Β.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και στους δύο </a:t>
                </a:r>
                <a:r>
                  <a:rPr kumimoji="0" lang="el-GR"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δακτύλιους</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ii</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a:t>
                </a:r>
                <a:r>
                  <a:rPr kumimoji="0" lang="el-GR"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πό</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ρεύμα</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θα διαρρέεται </a:t>
                </a:r>
                <a:endPar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μόνον ο δακτύλιος Α.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μόνον ο δακτύλιος Β.     </a:t>
                </a: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γ)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και οι δύο δακτύλιοι.</a:t>
                </a:r>
                <a:endPar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0" name="TextBox 9"/>
            <p:cNvSpPr txBox="1"/>
            <p:nvPr/>
          </p:nvSpPr>
          <p:spPr>
            <a:xfrm>
              <a:off x="3505200" y="3093006"/>
              <a:ext cx="5418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a:t>
              </a:r>
            </a:p>
          </p:txBody>
        </p:sp>
        <p:sp>
          <p:nvSpPr>
            <p:cNvPr id="11" name="TextBox 10"/>
            <p:cNvSpPr txBox="1"/>
            <p:nvPr/>
          </p:nvSpPr>
          <p:spPr>
            <a:xfrm>
              <a:off x="7200053" y="3111154"/>
              <a:ext cx="584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p>
          </p:txBody>
        </p:sp>
      </p:grpSp>
    </p:spTree>
    <p:extLst>
      <p:ext uri="{BB962C8B-B14F-4D97-AF65-F5344CB8AC3E}">
        <p14:creationId xmlns:p14="http://schemas.microsoft.com/office/powerpoint/2010/main" val="17286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45753" y="636004"/>
            <a:ext cx="1030049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auto" latinLnBrk="0" hangingPunct="1">
              <a:lnSpc>
                <a:spcPct val="150000"/>
              </a:lnSpc>
              <a:spcBef>
                <a:spcPts val="0"/>
              </a:spcBef>
              <a:spcAft>
                <a:spcPts val="0"/>
              </a:spcAft>
              <a:buClrTx/>
              <a:buSzTx/>
              <a:buFontTx/>
              <a:buNone/>
              <a:tabLst/>
              <a:defRPr/>
            </a:pPr>
            <a:r>
              <a:rPr lang="el-GR" altLang="el-GR" sz="2000" b="1" dirty="0">
                <a:solidFill>
                  <a:prstClr val="black"/>
                </a:solidFill>
                <a:latin typeface="Trebuchet MS" panose="020B0603020202020204" pitchFamily="34" charset="0"/>
              </a:rPr>
              <a:t>10.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Να χαρα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κτηρίσετε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τις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παρα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κάτω</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ροτάσεις</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με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Σ αν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είν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αι σωστές και Λ αν είναι λανθασμένες.</a:t>
            </a:r>
          </a:p>
          <a:p>
            <a:pPr marL="457200" marR="0" lvl="0" indent="-45720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Η</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ΗΕΔ από επα</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γωγή</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εμφ</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ανίζεται στα άκρα πηνίου σε</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κάθε</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ερί</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πτωση που μεταβάλλεται η μαγνητική ροή, που διέρχεται από το πηνίο.  (…….)</a:t>
            </a:r>
            <a:endPar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Όσο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π</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ιο</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γρήγορ</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μεταβάλλεται η μαγνητική ροή που</a:t>
            </a:r>
            <a:r>
              <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διέρχετ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αι από ένα πηνίο, τόσο μεγαλύτερη είναι η  ΗΕΔ από επαγωγή, σύμφωνα με το νόμο του Faraday.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Έν</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 πηνίο διαρρέεται από επαγωγικό ρεύμα, οποτεδήποτε μεταβάλλεται η μαγνητική ροή που διέρχεται μέσα από αυτό.  (……)</a:t>
            </a:r>
            <a:endParaRPr kumimoji="0" lang="el-GR"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δ</a:t>
            </a:r>
            <a:r>
              <a:rPr kumimoji="0" lang="en-US" altLang="el-GR"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altLang="el-G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Ότ</a:t>
            </a:r>
            <a:r>
              <a:rPr kumimoji="0" lang="en-US" alt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αν ένας ραβδόμορφος μαγνήτης βρίσκεται ακίνητος στο εσωτερικό ενός πηνίου, η  ΗΕΔ από επαγωγή στα άκρα του πηνίου είναι μέγιστη.  (……)</a:t>
            </a:r>
          </a:p>
        </p:txBody>
      </p:sp>
      <p:sp>
        <p:nvSpPr>
          <p:cNvPr id="5" name="Text Box 3"/>
          <p:cNvSpPr txBox="1">
            <a:spLocks noChangeArrowheads="1"/>
          </p:cNvSpPr>
          <p:nvPr/>
        </p:nvSpPr>
        <p:spPr bwMode="auto">
          <a:xfrm>
            <a:off x="8586629" y="1961229"/>
            <a:ext cx="576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rebuchet MS" panose="020B0603020202020204" pitchFamily="34" charset="0"/>
                <a:ea typeface="+mn-ea"/>
                <a:cs typeface="+mn-cs"/>
              </a:rPr>
              <a:t>Σ</a:t>
            </a:r>
          </a:p>
        </p:txBody>
      </p:sp>
      <p:sp>
        <p:nvSpPr>
          <p:cNvPr id="6" name="Text Box 5"/>
          <p:cNvSpPr txBox="1">
            <a:spLocks noChangeArrowheads="1"/>
          </p:cNvSpPr>
          <p:nvPr/>
        </p:nvSpPr>
        <p:spPr bwMode="auto">
          <a:xfrm>
            <a:off x="5666264" y="3792791"/>
            <a:ext cx="57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rebuchet MS" panose="020B0603020202020204" pitchFamily="34" charset="0"/>
                <a:ea typeface="+mn-ea"/>
                <a:cs typeface="+mn-cs"/>
              </a:rPr>
              <a:t>Λ</a:t>
            </a:r>
          </a:p>
        </p:txBody>
      </p:sp>
      <p:sp>
        <p:nvSpPr>
          <p:cNvPr id="7" name="Text Box 3"/>
          <p:cNvSpPr txBox="1">
            <a:spLocks noChangeArrowheads="1"/>
          </p:cNvSpPr>
          <p:nvPr/>
        </p:nvSpPr>
        <p:spPr bwMode="auto">
          <a:xfrm>
            <a:off x="10160000" y="2868565"/>
            <a:ext cx="576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rebuchet MS" panose="020B0603020202020204" pitchFamily="34" charset="0"/>
                <a:ea typeface="+mn-ea"/>
                <a:cs typeface="+mn-cs"/>
              </a:rPr>
              <a:t>Σ</a:t>
            </a:r>
          </a:p>
        </p:txBody>
      </p:sp>
      <p:sp>
        <p:nvSpPr>
          <p:cNvPr id="8" name="Text Box 5"/>
          <p:cNvSpPr txBox="1">
            <a:spLocks noChangeArrowheads="1"/>
          </p:cNvSpPr>
          <p:nvPr/>
        </p:nvSpPr>
        <p:spPr bwMode="auto">
          <a:xfrm>
            <a:off x="7857967" y="4673472"/>
            <a:ext cx="57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rebuchet MS" panose="020B0603020202020204" pitchFamily="34" charset="0"/>
                <a:ea typeface="+mn-ea"/>
                <a:cs typeface="+mn-cs"/>
              </a:rPr>
              <a:t>Λ</a:t>
            </a:r>
          </a:p>
        </p:txBody>
      </p:sp>
    </p:spTree>
    <p:extLst>
      <p:ext uri="{BB962C8B-B14F-4D97-AF65-F5344CB8AC3E}">
        <p14:creationId xmlns:p14="http://schemas.microsoft.com/office/powerpoint/2010/main" val="12025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dissolv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dissolv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dissolve">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400166" y="456399"/>
            <a:ext cx="6727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Trebuchet MS" panose="020B0603020202020204" pitchFamily="34" charset="0"/>
              </a:rPr>
              <a:t>Η μονάδα μέτρησης της Μαγνητικής ροής </a:t>
            </a:r>
            <a:r>
              <a:rPr lang="el-GR" altLang="el-GR" sz="2000" b="1" dirty="0">
                <a:effectLst>
                  <a:outerShdw blurRad="38100" dist="38100" dir="2700000" algn="tl">
                    <a:srgbClr val="FFFFFF"/>
                  </a:outerShdw>
                </a:effectLst>
                <a:latin typeface="Trebuchet MS" panose="020B0603020202020204" pitchFamily="34" charset="0"/>
              </a:rPr>
              <a:t>στο </a:t>
            </a:r>
            <a:r>
              <a:rPr lang="en-US" altLang="el-GR" sz="2000" b="1" dirty="0">
                <a:effectLst>
                  <a:outerShdw blurRad="38100" dist="38100" dir="2700000" algn="tl">
                    <a:srgbClr val="FFFFFF"/>
                  </a:outerShdw>
                </a:effectLst>
                <a:latin typeface="Trebuchet MS" panose="020B0603020202020204" pitchFamily="34" charset="0"/>
              </a:rPr>
              <a:t>SI</a:t>
            </a:r>
            <a:r>
              <a:rPr lang="el-GR" altLang="el-GR" sz="2000" b="1" dirty="0">
                <a:effectLst>
                  <a:outerShdw blurRad="38100" dist="38100" dir="2700000" algn="tl">
                    <a:srgbClr val="FFFFFF"/>
                  </a:outerShdw>
                </a:effectLst>
                <a:latin typeface="Trebuchet MS" panose="020B0603020202020204" pitchFamily="34" charset="0"/>
              </a:rPr>
              <a:t> </a:t>
            </a:r>
            <a:r>
              <a:rPr lang="el-GR" altLang="el-GR" sz="2000" b="1" dirty="0">
                <a:latin typeface="Trebuchet MS" panose="020B0603020202020204" pitchFamily="34" charset="0"/>
              </a:rPr>
              <a:t>είναι</a:t>
            </a:r>
            <a:r>
              <a:rPr lang="en-US" altLang="el-GR" sz="2000" b="1" dirty="0">
                <a:latin typeface="Trebuchet MS" panose="020B0603020202020204" pitchFamily="34" charset="0"/>
              </a:rPr>
              <a:t>:</a:t>
            </a:r>
            <a:endParaRPr lang="el-GR" altLang="el-GR" b="1" dirty="0">
              <a:latin typeface="Trebuchet MS" panose="020B0603020202020204" pitchFamily="34" charset="0"/>
            </a:endParaRPr>
          </a:p>
        </p:txBody>
      </p:sp>
      <p:sp>
        <p:nvSpPr>
          <p:cNvPr id="5" name="TextBox 4"/>
          <p:cNvSpPr txBox="1"/>
          <p:nvPr/>
        </p:nvSpPr>
        <p:spPr>
          <a:xfrm>
            <a:off x="4969978" y="975025"/>
            <a:ext cx="2024380" cy="461665"/>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Β .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16" name="Ομάδα 15"/>
          <p:cNvGrpSpPr/>
          <p:nvPr/>
        </p:nvGrpSpPr>
        <p:grpSpPr>
          <a:xfrm>
            <a:off x="5715000" y="1390413"/>
            <a:ext cx="762000" cy="1035637"/>
            <a:chOff x="5715000" y="1390413"/>
            <a:chExt cx="762000" cy="1035637"/>
          </a:xfrm>
        </p:grpSpPr>
        <p:cxnSp>
          <p:nvCxnSpPr>
            <p:cNvPr id="7" name="Ευθύγραμμο βέλος σύνδεσης 6"/>
            <p:cNvCxnSpPr/>
            <p:nvPr/>
          </p:nvCxnSpPr>
          <p:spPr>
            <a:xfrm flipH="1">
              <a:off x="5966126" y="1390413"/>
              <a:ext cx="11096" cy="472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5000" y="2025940"/>
              <a:ext cx="762000" cy="400110"/>
            </a:xfrm>
            <a:prstGeom prst="rect">
              <a:avLst/>
            </a:prstGeom>
            <a:noFill/>
          </p:spPr>
          <p:txBody>
            <a:bodyPr wrap="square" rtlCol="0">
              <a:spAutoFit/>
            </a:bodyPr>
            <a:lstStyle/>
            <a:p>
              <a:r>
                <a:rPr lang="el-GR" sz="2000" b="1" dirty="0">
                  <a:latin typeface="Comic Sans MS" panose="030F0702030302020204" pitchFamily="66" charset="0"/>
                </a:rPr>
                <a:t>1Τ</a:t>
              </a:r>
              <a:r>
                <a:rPr lang="en-US" sz="2000" b="1" dirty="0">
                  <a:latin typeface="Comic Sans MS" panose="030F0702030302020204" pitchFamily="66" charset="0"/>
                </a:rPr>
                <a:t>.</a:t>
              </a:r>
              <a:endParaRPr lang="el-GR" sz="2000" b="1" dirty="0">
                <a:latin typeface="Comic Sans MS" panose="030F0702030302020204" pitchFamily="66" charset="0"/>
              </a:endParaRPr>
            </a:p>
          </p:txBody>
        </p:sp>
      </p:grpSp>
      <p:grpSp>
        <p:nvGrpSpPr>
          <p:cNvPr id="17" name="Ομάδα 16"/>
          <p:cNvGrpSpPr/>
          <p:nvPr/>
        </p:nvGrpSpPr>
        <p:grpSpPr>
          <a:xfrm>
            <a:off x="6260432" y="1436688"/>
            <a:ext cx="853306" cy="995537"/>
            <a:chOff x="6260432" y="1436688"/>
            <a:chExt cx="853306" cy="995537"/>
          </a:xfrm>
        </p:grpSpPr>
        <p:cxnSp>
          <p:nvCxnSpPr>
            <p:cNvPr id="8" name="Ευθύγραμμο βέλος σύνδεσης 7"/>
            <p:cNvCxnSpPr/>
            <p:nvPr/>
          </p:nvCxnSpPr>
          <p:spPr>
            <a:xfrm>
              <a:off x="6558146" y="1436688"/>
              <a:ext cx="0" cy="472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60432" y="2032115"/>
              <a:ext cx="853306" cy="400110"/>
            </a:xfrm>
            <a:prstGeom prst="rect">
              <a:avLst/>
            </a:prstGeom>
            <a:noFill/>
          </p:spPr>
          <p:txBody>
            <a:bodyPr wrap="square" rtlCol="0">
              <a:spAutoFit/>
            </a:bodyPr>
            <a:lstStyle/>
            <a:p>
              <a:r>
                <a:rPr lang="el-GR" sz="2000" b="1" dirty="0">
                  <a:latin typeface="Comic Sans MS" panose="030F0702030302020204" pitchFamily="66" charset="0"/>
                </a:rPr>
                <a:t>1</a:t>
              </a:r>
              <a:r>
                <a:rPr lang="en-US" sz="2000" b="1" dirty="0">
                  <a:latin typeface="Comic Sans MS" panose="030F0702030302020204" pitchFamily="66" charset="0"/>
                </a:rPr>
                <a:t>m</a:t>
              </a:r>
              <a:r>
                <a:rPr lang="en-US" sz="2000" b="1" baseline="30000" dirty="0">
                  <a:latin typeface="Comic Sans MS" panose="030F0702030302020204" pitchFamily="66" charset="0"/>
                </a:rPr>
                <a:t>2</a:t>
              </a:r>
              <a:endParaRPr lang="el-GR" sz="2000" b="1" baseline="30000" dirty="0">
                <a:latin typeface="Comic Sans MS" panose="030F0702030302020204" pitchFamily="66" charset="0"/>
              </a:endParaRPr>
            </a:p>
          </p:txBody>
        </p:sp>
      </p:grpSp>
      <p:grpSp>
        <p:nvGrpSpPr>
          <p:cNvPr id="18" name="Ομάδα 17"/>
          <p:cNvGrpSpPr/>
          <p:nvPr/>
        </p:nvGrpSpPr>
        <p:grpSpPr>
          <a:xfrm>
            <a:off x="4604084" y="1436688"/>
            <a:ext cx="1208105" cy="995539"/>
            <a:chOff x="4604084" y="1436688"/>
            <a:chExt cx="1208105" cy="995539"/>
          </a:xfrm>
        </p:grpSpPr>
        <p:cxnSp>
          <p:nvCxnSpPr>
            <p:cNvPr id="9" name="Ευθύγραμμο βέλος σύνδεσης 8"/>
            <p:cNvCxnSpPr/>
            <p:nvPr/>
          </p:nvCxnSpPr>
          <p:spPr>
            <a:xfrm>
              <a:off x="5146441" y="1436688"/>
              <a:ext cx="0" cy="472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04084" y="1970562"/>
              <a:ext cx="120810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1</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Wb </a:t>
              </a:r>
              <a:r>
                <a:rPr lang="en-US" sz="2000" b="1" dirty="0">
                  <a:latin typeface="Comic Sans MS" panose="030F0702030302020204" pitchFamily="66" charset="0"/>
                </a:rPr>
                <a:t>= </a:t>
              </a:r>
              <a:endParaRPr lang="el-GR" sz="2000" b="1" dirty="0">
                <a:latin typeface="Comic Sans MS" panose="030F0702030302020204" pitchFamily="66" charset="0"/>
              </a:endParaRPr>
            </a:p>
          </p:txBody>
        </p:sp>
      </p:grpSp>
      <p:sp>
        <p:nvSpPr>
          <p:cNvPr id="19" name="TextBox 18"/>
          <p:cNvSpPr txBox="1"/>
          <p:nvPr/>
        </p:nvSpPr>
        <p:spPr>
          <a:xfrm>
            <a:off x="1107674" y="2776393"/>
            <a:ext cx="9739095" cy="1051506"/>
          </a:xfrm>
          <a:prstGeom prst="rect">
            <a:avLst/>
          </a:prstGeom>
          <a:noFill/>
        </p:spPr>
        <p:txBody>
          <a:bodyPr wrap="square" rtlCol="0">
            <a:spAutoFit/>
          </a:bodyPr>
          <a:lstStyle/>
          <a:p>
            <a:pPr algn="just">
              <a:lnSpc>
                <a:spcPct val="150000"/>
              </a:lnSpc>
            </a:pPr>
            <a:r>
              <a:rPr lang="en-US" sz="2400" b="1" dirty="0">
                <a:solidFill>
                  <a:srgbClr val="FF0000"/>
                </a:solidFill>
                <a:latin typeface="Trebuchet MS" panose="020B0603020202020204" pitchFamily="34" charset="0"/>
              </a:rPr>
              <a:t>1 Weber </a:t>
            </a:r>
            <a:r>
              <a:rPr lang="en-US" sz="2000" b="1" dirty="0">
                <a:latin typeface="Trebuchet MS" panose="020B0603020202020204" pitchFamily="34" charset="0"/>
              </a:rPr>
              <a:t>(</a:t>
            </a:r>
            <a:r>
              <a:rPr lang="el-GR" sz="2000" b="1" dirty="0">
                <a:latin typeface="Trebuchet MS" panose="020B0603020202020204" pitchFamily="34" charset="0"/>
              </a:rPr>
              <a:t>Βέμπερ - </a:t>
            </a:r>
            <a:r>
              <a:rPr lang="en-US" sz="2400" b="1" dirty="0">
                <a:solidFill>
                  <a:srgbClr val="FF0000"/>
                </a:solidFill>
                <a:latin typeface="Trebuchet MS" panose="020B0603020202020204" pitchFamily="34" charset="0"/>
              </a:rPr>
              <a:t>Wb</a:t>
            </a:r>
            <a:r>
              <a:rPr lang="en-US" sz="2000" b="1" dirty="0">
                <a:latin typeface="Trebuchet MS" panose="020B0603020202020204" pitchFamily="34" charset="0"/>
              </a:rPr>
              <a:t>)</a:t>
            </a:r>
            <a:r>
              <a:rPr lang="el-GR" sz="2000" b="1" dirty="0">
                <a:latin typeface="Trebuchet MS" panose="020B0603020202020204" pitchFamily="34" charset="0"/>
              </a:rPr>
              <a:t> είναι η μαγνητική ροή που διέρχεται από επιφάνεια εμβαδού 1</a:t>
            </a:r>
            <a:r>
              <a:rPr lang="en-US" sz="2000" b="1" dirty="0">
                <a:latin typeface="Trebuchet MS" panose="020B0603020202020204" pitchFamily="34" charset="0"/>
              </a:rPr>
              <a:t>m</a:t>
            </a:r>
            <a:r>
              <a:rPr lang="en-US" sz="2000" b="1" baseline="30000" dirty="0">
                <a:latin typeface="Trebuchet MS" panose="020B0603020202020204" pitchFamily="34" charset="0"/>
              </a:rPr>
              <a:t>2</a:t>
            </a:r>
            <a:r>
              <a:rPr lang="en-US" sz="2000" b="1" dirty="0">
                <a:latin typeface="Trebuchet MS" panose="020B0603020202020204" pitchFamily="34" charset="0"/>
              </a:rPr>
              <a:t> </a:t>
            </a:r>
            <a:r>
              <a:rPr lang="el-GR" sz="2000" b="1" dirty="0">
                <a:latin typeface="Trebuchet MS" panose="020B0603020202020204" pitchFamily="34" charset="0"/>
              </a:rPr>
              <a:t>που βρίσκεται σε ομογενές μαγνητικό πεδίο έντασης 1Τ.</a:t>
            </a:r>
          </a:p>
        </p:txBody>
      </p:sp>
      <p:sp>
        <p:nvSpPr>
          <p:cNvPr id="20" name="TextBox 19"/>
          <p:cNvSpPr txBox="1"/>
          <p:nvPr/>
        </p:nvSpPr>
        <p:spPr>
          <a:xfrm>
            <a:off x="2759242" y="4026549"/>
            <a:ext cx="6673516" cy="461665"/>
          </a:xfrm>
          <a:prstGeom prst="rect">
            <a:avLst/>
          </a:prstGeom>
          <a:noFill/>
        </p:spPr>
        <p:txBody>
          <a:bodyPr wrap="square" rtlCol="0">
            <a:spAutoFit/>
          </a:bodyPr>
          <a:lstStyle/>
          <a:p>
            <a:r>
              <a:rPr lang="el-GR" sz="2000" b="1" dirty="0">
                <a:latin typeface="Comic Sans MS" panose="030F0702030302020204" pitchFamily="66" charset="0"/>
              </a:rPr>
              <a:t>Η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μαγνητική ροή </a:t>
            </a:r>
            <a:r>
              <a:rPr lang="el-GR" sz="2000" b="1" dirty="0">
                <a:latin typeface="Comic Sans MS" panose="030F0702030302020204" pitchFamily="66" charset="0"/>
              </a:rPr>
              <a:t>είναι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μονόμετρο</a:t>
            </a:r>
            <a:r>
              <a:rPr lang="el-GR" sz="2000" b="1" dirty="0">
                <a:latin typeface="Comic Sans MS" panose="030F0702030302020204" pitchFamily="66" charset="0"/>
              </a:rPr>
              <a:t> μέγεθος.</a:t>
            </a:r>
          </a:p>
        </p:txBody>
      </p:sp>
      <p:sp>
        <p:nvSpPr>
          <p:cNvPr id="23" name="TextBox 22"/>
          <p:cNvSpPr txBox="1"/>
          <p:nvPr/>
        </p:nvSpPr>
        <p:spPr>
          <a:xfrm>
            <a:off x="1195521" y="4682648"/>
            <a:ext cx="9038957" cy="1477328"/>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Όταν σε μαγνητικό πεδίο βρεθεί κλειστή επιφάνεια, η ολική μαγνητική ροή που περνά μέσα από αυτή είναι μηδέν, γιατί όσες γραμμές εισέρχονται στην κλειστή επιφάνεια, τόσες εξέρχονται. </a:t>
            </a:r>
          </a:p>
        </p:txBody>
      </p:sp>
    </p:spTree>
    <p:extLst>
      <p:ext uri="{BB962C8B-B14F-4D97-AF65-F5344CB8AC3E}">
        <p14:creationId xmlns:p14="http://schemas.microsoft.com/office/powerpoint/2010/main" val="156727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descr="Δημοσιογραφικό χαρτί"/>
          <p:cNvSpPr>
            <a:spLocks noChangeArrowheads="1"/>
          </p:cNvSpPr>
          <p:nvPr/>
        </p:nvSpPr>
        <p:spPr bwMode="auto">
          <a:xfrm rot="2157757">
            <a:off x="5744775" y="506835"/>
            <a:ext cx="69850" cy="1998663"/>
          </a:xfrm>
          <a:prstGeom prst="rect">
            <a:avLst/>
          </a:prstGeom>
          <a:blipFill>
            <a:blip r:embed="rId2"/>
            <a:tile tx="0" ty="0" sx="100000" sy="100000" flip="none" algn="tl"/>
          </a:blipFill>
          <a:ln w="19050">
            <a:solidFill>
              <a:schemeClr val="tx1"/>
            </a:solidFill>
            <a:miter lim="800000"/>
            <a:headEnd/>
            <a:tailEnd/>
          </a:ln>
          <a:effectLst/>
        </p:spPr>
        <p:txBody>
          <a:bodyPr wrap="none" anchor="ctr"/>
          <a:lstStyle/>
          <a:p>
            <a:endParaRPr lang="el-GR" dirty="0"/>
          </a:p>
        </p:txBody>
      </p:sp>
      <p:grpSp>
        <p:nvGrpSpPr>
          <p:cNvPr id="18" name="Ομάδα 17"/>
          <p:cNvGrpSpPr/>
          <p:nvPr/>
        </p:nvGrpSpPr>
        <p:grpSpPr>
          <a:xfrm>
            <a:off x="4731943" y="574625"/>
            <a:ext cx="2663825" cy="2160587"/>
            <a:chOff x="971550" y="836613"/>
            <a:chExt cx="2663825" cy="2160587"/>
          </a:xfrm>
        </p:grpSpPr>
        <p:sp>
          <p:nvSpPr>
            <p:cNvPr id="6" name="Line 10"/>
            <p:cNvSpPr>
              <a:spLocks noChangeShapeType="1"/>
            </p:cNvSpPr>
            <p:nvPr/>
          </p:nvSpPr>
          <p:spPr bwMode="auto">
            <a:xfrm>
              <a:off x="971550" y="836613"/>
              <a:ext cx="26638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8" name="Line 12"/>
            <p:cNvSpPr>
              <a:spLocks noChangeShapeType="1"/>
            </p:cNvSpPr>
            <p:nvPr/>
          </p:nvSpPr>
          <p:spPr bwMode="auto">
            <a:xfrm>
              <a:off x="971550" y="1268413"/>
              <a:ext cx="1296988"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dirty="0"/>
            </a:p>
          </p:txBody>
        </p:sp>
        <p:sp>
          <p:nvSpPr>
            <p:cNvPr id="9" name="Line 13"/>
            <p:cNvSpPr>
              <a:spLocks noChangeShapeType="1"/>
            </p:cNvSpPr>
            <p:nvPr/>
          </p:nvSpPr>
          <p:spPr bwMode="auto">
            <a:xfrm>
              <a:off x="2462982" y="1266827"/>
              <a:ext cx="1172391" cy="1585"/>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10" name="Line 14"/>
            <p:cNvSpPr>
              <a:spLocks noChangeShapeType="1"/>
            </p:cNvSpPr>
            <p:nvPr/>
          </p:nvSpPr>
          <p:spPr bwMode="auto">
            <a:xfrm>
              <a:off x="2124075" y="1700213"/>
              <a:ext cx="151130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11" name="Line 15"/>
            <p:cNvSpPr>
              <a:spLocks noChangeShapeType="1"/>
            </p:cNvSpPr>
            <p:nvPr/>
          </p:nvSpPr>
          <p:spPr bwMode="auto">
            <a:xfrm>
              <a:off x="1835150" y="2133600"/>
              <a:ext cx="18002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12" name="Line 16"/>
            <p:cNvSpPr>
              <a:spLocks noChangeShapeType="1"/>
            </p:cNvSpPr>
            <p:nvPr/>
          </p:nvSpPr>
          <p:spPr bwMode="auto">
            <a:xfrm>
              <a:off x="1476375" y="2565400"/>
              <a:ext cx="215900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13" name="Line 17"/>
            <p:cNvSpPr>
              <a:spLocks noChangeShapeType="1"/>
            </p:cNvSpPr>
            <p:nvPr/>
          </p:nvSpPr>
          <p:spPr bwMode="auto">
            <a:xfrm>
              <a:off x="971550" y="2997200"/>
              <a:ext cx="2663825"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p:sp>
          <p:nvSpPr>
            <p:cNvPr id="14" name="Line 18"/>
            <p:cNvSpPr>
              <a:spLocks noChangeShapeType="1"/>
            </p:cNvSpPr>
            <p:nvPr/>
          </p:nvSpPr>
          <p:spPr bwMode="auto">
            <a:xfrm>
              <a:off x="971550" y="1700213"/>
              <a:ext cx="100965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dirty="0"/>
            </a:p>
          </p:txBody>
        </p:sp>
        <p:sp>
          <p:nvSpPr>
            <p:cNvPr id="15" name="Line 19"/>
            <p:cNvSpPr>
              <a:spLocks noChangeShapeType="1"/>
            </p:cNvSpPr>
            <p:nvPr/>
          </p:nvSpPr>
          <p:spPr bwMode="auto">
            <a:xfrm flipV="1">
              <a:off x="971550" y="2132013"/>
              <a:ext cx="711971" cy="1587"/>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dirty="0"/>
            </a:p>
          </p:txBody>
        </p:sp>
        <p:sp>
          <p:nvSpPr>
            <p:cNvPr id="16" name="Line 20"/>
            <p:cNvSpPr>
              <a:spLocks noChangeShapeType="1"/>
            </p:cNvSpPr>
            <p:nvPr/>
          </p:nvSpPr>
          <p:spPr bwMode="auto">
            <a:xfrm>
              <a:off x="971550" y="2565400"/>
              <a:ext cx="4318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Lst>
          </p:spPr>
          <p:txBody>
            <a:bodyPr/>
            <a:lstStyle/>
            <a:p>
              <a:endParaRPr lang="el-GR" dirty="0"/>
            </a:p>
          </p:txBody>
        </p:sp>
      </p:grpSp>
      <p:grpSp>
        <p:nvGrpSpPr>
          <p:cNvPr id="20" name="Ομάδα 19"/>
          <p:cNvGrpSpPr/>
          <p:nvPr/>
        </p:nvGrpSpPr>
        <p:grpSpPr>
          <a:xfrm>
            <a:off x="4906549" y="222729"/>
            <a:ext cx="1331120" cy="760258"/>
            <a:chOff x="885593" y="409928"/>
            <a:chExt cx="1331120" cy="760258"/>
          </a:xfrm>
        </p:grpSpPr>
        <p:cxnSp>
          <p:nvCxnSpPr>
            <p:cNvPr id="17" name="AutoShape 22"/>
            <p:cNvCxnSpPr>
              <a:cxnSpLocks noChangeShapeType="1"/>
            </p:cNvCxnSpPr>
            <p:nvPr/>
          </p:nvCxnSpPr>
          <p:spPr bwMode="auto">
            <a:xfrm>
              <a:off x="1402205" y="632023"/>
              <a:ext cx="684213" cy="538163"/>
            </a:xfrm>
            <a:prstGeom prst="straightConnector1">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9" name="Text Box 21"/>
            <p:cNvSpPr txBox="1">
              <a:spLocks noChangeArrowheads="1"/>
            </p:cNvSpPr>
            <p:nvPr/>
          </p:nvSpPr>
          <p:spPr bwMode="auto">
            <a:xfrm>
              <a:off x="885593" y="409928"/>
              <a:ext cx="133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sz="1400" b="1" dirty="0">
                  <a:latin typeface="Comic Sans MS" panose="030F0702030302020204" pitchFamily="66" charset="0"/>
                </a:rPr>
                <a:t>Επιφάνεια </a:t>
              </a:r>
              <a:r>
                <a:rPr lang="en-US" altLang="el-GR" sz="1400" b="1" i="1" dirty="0">
                  <a:latin typeface="Comic Sans MS" panose="030F0702030302020204" pitchFamily="66" charset="0"/>
                </a:rPr>
                <a:t>S</a:t>
              </a:r>
            </a:p>
          </p:txBody>
        </p:sp>
      </p:grpSp>
      <p:grpSp>
        <p:nvGrpSpPr>
          <p:cNvPr id="22" name="Ομάδα 21"/>
          <p:cNvGrpSpPr/>
          <p:nvPr/>
        </p:nvGrpSpPr>
        <p:grpSpPr>
          <a:xfrm>
            <a:off x="5765268" y="1589652"/>
            <a:ext cx="997094" cy="648494"/>
            <a:chOff x="1979613" y="1844675"/>
            <a:chExt cx="997094" cy="648494"/>
          </a:xfrm>
        </p:grpSpPr>
        <p:sp>
          <p:nvSpPr>
            <p:cNvPr id="4" name="Line 2"/>
            <p:cNvSpPr>
              <a:spLocks noChangeShapeType="1"/>
            </p:cNvSpPr>
            <p:nvPr/>
          </p:nvSpPr>
          <p:spPr bwMode="auto">
            <a:xfrm>
              <a:off x="1979613" y="1844675"/>
              <a:ext cx="792162" cy="576263"/>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dirty="0"/>
            </a:p>
          </p:txBody>
        </p:sp>
        <mc:AlternateContent xmlns:mc="http://schemas.openxmlformats.org/markup-compatibility/2006" xmlns:a14="http://schemas.microsoft.com/office/drawing/2010/main">
          <mc:Choice Requires="a14">
            <p:sp>
              <p:nvSpPr>
                <p:cNvPr id="21" name="TextBox 20"/>
                <p:cNvSpPr txBox="1"/>
                <p:nvPr/>
              </p:nvSpPr>
              <p:spPr>
                <a:xfrm>
                  <a:off x="2782743" y="2216170"/>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782743" y="2216170"/>
                  <a:ext cx="193964" cy="276999"/>
                </a:xfrm>
                <a:prstGeom prst="rect">
                  <a:avLst/>
                </a:prstGeom>
                <a:blipFill>
                  <a:blip r:embed="rId3"/>
                  <a:stretch>
                    <a:fillRect l="-18750" r="-18750" b="-2222"/>
                  </a:stretch>
                </a:blipFill>
              </p:spPr>
              <p:txBody>
                <a:bodyPr/>
                <a:lstStyle/>
                <a:p>
                  <a:r>
                    <a:rPr lang="el-GR">
                      <a:noFill/>
                    </a:rPr>
                    <a:t> </a:t>
                  </a:r>
                </a:p>
              </p:txBody>
            </p:sp>
          </mc:Fallback>
        </mc:AlternateContent>
      </p:grpSp>
      <p:grpSp>
        <p:nvGrpSpPr>
          <p:cNvPr id="25" name="Ομάδα 24"/>
          <p:cNvGrpSpPr/>
          <p:nvPr/>
        </p:nvGrpSpPr>
        <p:grpSpPr>
          <a:xfrm>
            <a:off x="6031369" y="1540397"/>
            <a:ext cx="372218" cy="379313"/>
            <a:chOff x="2256682" y="1808262"/>
            <a:chExt cx="372218" cy="379313"/>
          </a:xfrm>
        </p:grpSpPr>
        <p:sp>
          <p:nvSpPr>
            <p:cNvPr id="23" name="Text Box 3"/>
            <p:cNvSpPr txBox="1">
              <a:spLocks noChangeArrowheads="1"/>
            </p:cNvSpPr>
            <p:nvPr/>
          </p:nvSpPr>
          <p:spPr bwMode="auto">
            <a:xfrm>
              <a:off x="2256682" y="1808262"/>
              <a:ext cx="30797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i="1" dirty="0">
                  <a:latin typeface="Comic Sans MS" panose="030F0702030302020204" pitchFamily="66" charset="0"/>
                </a:rPr>
                <a:t>α</a:t>
              </a:r>
            </a:p>
          </p:txBody>
        </p:sp>
        <p:sp>
          <p:nvSpPr>
            <p:cNvPr id="24" name="Arc 26"/>
            <p:cNvSpPr>
              <a:spLocks/>
            </p:cNvSpPr>
            <p:nvPr/>
          </p:nvSpPr>
          <p:spPr bwMode="auto">
            <a:xfrm rot="1237793" flipH="1">
              <a:off x="2495550" y="1841500"/>
              <a:ext cx="133350" cy="346075"/>
            </a:xfrm>
            <a:custGeom>
              <a:avLst/>
              <a:gdLst>
                <a:gd name="G0" fmla="+- 21600 0 0"/>
                <a:gd name="G1" fmla="+- 20282 0 0"/>
                <a:gd name="G2" fmla="+- 21600 0 0"/>
                <a:gd name="T0" fmla="*/ 16424 w 21600"/>
                <a:gd name="T1" fmla="*/ 41253 h 41253"/>
                <a:gd name="T2" fmla="*/ 14170 w 21600"/>
                <a:gd name="T3" fmla="*/ 0 h 41253"/>
                <a:gd name="T4" fmla="*/ 21600 w 21600"/>
                <a:gd name="T5" fmla="*/ 20282 h 41253"/>
              </a:gdLst>
              <a:ahLst/>
              <a:cxnLst>
                <a:cxn ang="0">
                  <a:pos x="T0" y="T1"/>
                </a:cxn>
                <a:cxn ang="0">
                  <a:pos x="T2" y="T3"/>
                </a:cxn>
                <a:cxn ang="0">
                  <a:pos x="T4" y="T5"/>
                </a:cxn>
              </a:cxnLst>
              <a:rect l="0" t="0" r="r" b="b"/>
              <a:pathLst>
                <a:path w="21600" h="41253" fill="none" extrusionOk="0">
                  <a:moveTo>
                    <a:pt x="16424" y="41252"/>
                  </a:moveTo>
                  <a:cubicBezTo>
                    <a:pt x="6777" y="38871"/>
                    <a:pt x="0" y="30217"/>
                    <a:pt x="0" y="20282"/>
                  </a:cubicBezTo>
                  <a:cubicBezTo>
                    <a:pt x="0" y="11217"/>
                    <a:pt x="5659" y="3117"/>
                    <a:pt x="14170" y="0"/>
                  </a:cubicBezTo>
                </a:path>
                <a:path w="21600" h="41253" stroke="0" extrusionOk="0">
                  <a:moveTo>
                    <a:pt x="16424" y="41252"/>
                  </a:moveTo>
                  <a:cubicBezTo>
                    <a:pt x="6777" y="38871"/>
                    <a:pt x="0" y="30217"/>
                    <a:pt x="0" y="20282"/>
                  </a:cubicBezTo>
                  <a:cubicBezTo>
                    <a:pt x="0" y="11217"/>
                    <a:pt x="5659" y="3117"/>
                    <a:pt x="14170" y="0"/>
                  </a:cubicBezTo>
                  <a:lnTo>
                    <a:pt x="21600" y="2028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grpSp>
      <p:grpSp>
        <p:nvGrpSpPr>
          <p:cNvPr id="27" name="Ομάδα 26"/>
          <p:cNvGrpSpPr/>
          <p:nvPr/>
        </p:nvGrpSpPr>
        <p:grpSpPr>
          <a:xfrm>
            <a:off x="5754300" y="1238072"/>
            <a:ext cx="1178466" cy="345159"/>
            <a:chOff x="1979613" y="1505937"/>
            <a:chExt cx="1178466" cy="345159"/>
          </a:xfrm>
        </p:grpSpPr>
        <p:sp>
          <p:nvSpPr>
            <p:cNvPr id="5" name="Line 6"/>
            <p:cNvSpPr>
              <a:spLocks noChangeShapeType="1"/>
            </p:cNvSpPr>
            <p:nvPr/>
          </p:nvSpPr>
          <p:spPr bwMode="auto">
            <a:xfrm>
              <a:off x="1979613" y="1844675"/>
              <a:ext cx="10080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dirty="0"/>
            </a:p>
          </p:txBody>
        </p:sp>
        <mc:AlternateContent xmlns:mc="http://schemas.openxmlformats.org/markup-compatibility/2006" xmlns:a14="http://schemas.microsoft.com/office/drawing/2010/main">
          <mc:Choice Requires="a14">
            <p:sp>
              <p:nvSpPr>
                <p:cNvPr id="26" name="TextBox 25"/>
                <p:cNvSpPr txBox="1"/>
                <p:nvPr/>
              </p:nvSpPr>
              <p:spPr>
                <a:xfrm>
                  <a:off x="2914423" y="1505937"/>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6" name="TextBox 25"/>
                <p:cNvSpPr txBox="1">
                  <a:spLocks noRot="1" noChangeAspect="1" noMove="1" noResize="1" noEditPoints="1" noAdjustHandles="1" noChangeArrowheads="1" noChangeShapeType="1" noTextEdit="1"/>
                </p:cNvSpPr>
                <p:nvPr/>
              </p:nvSpPr>
              <p:spPr>
                <a:xfrm>
                  <a:off x="2914423" y="1505937"/>
                  <a:ext cx="243656" cy="345159"/>
                </a:xfrm>
                <a:prstGeom prst="rect">
                  <a:avLst/>
                </a:prstGeom>
                <a:blipFill>
                  <a:blip r:embed="rId4"/>
                  <a:stretch>
                    <a:fillRect l="-22500" r="-25000" b="-5263"/>
                  </a:stretch>
                </a:blipFill>
              </p:spPr>
              <p:txBody>
                <a:bodyPr/>
                <a:lstStyle/>
                <a:p>
                  <a:r>
                    <a:rPr lang="el-GR">
                      <a:noFill/>
                    </a:rPr>
                    <a:t> </a:t>
                  </a:r>
                </a:p>
              </p:txBody>
            </p:sp>
          </mc:Fallback>
        </mc:AlternateContent>
      </p:grpSp>
      <p:sp>
        <p:nvSpPr>
          <p:cNvPr id="34" name="TextBox 33"/>
          <p:cNvSpPr txBox="1"/>
          <p:nvPr/>
        </p:nvSpPr>
        <p:spPr>
          <a:xfrm>
            <a:off x="1376720" y="2879630"/>
            <a:ext cx="9304421" cy="959173"/>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Αν η επιφάνεια τοποθετηθεί πλάγια στις δυναμικές γραμμές του μαγνητικού πεδίου, τότε η μαγνητική ροή υπολογίζεται από την (γενική) σχέση </a:t>
            </a:r>
          </a:p>
        </p:txBody>
      </p:sp>
      <p:sp>
        <p:nvSpPr>
          <p:cNvPr id="35" name="TextBox 34"/>
          <p:cNvSpPr txBox="1"/>
          <p:nvPr/>
        </p:nvSpPr>
        <p:spPr>
          <a:xfrm>
            <a:off x="5034281" y="3922345"/>
            <a:ext cx="2406775" cy="461665"/>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Β</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συν</a:t>
            </a:r>
            <a:r>
              <a:rPr lang="el-GR" sz="2400" b="1" i="1" dirty="0" err="1">
                <a:solidFill>
                  <a:srgbClr val="FF0000"/>
                </a:solidFill>
                <a:effectLst>
                  <a:outerShdw blurRad="38100" dist="38100" dir="2700000" algn="tl">
                    <a:srgbClr val="000000">
                      <a:alpha val="43137"/>
                    </a:srgbClr>
                  </a:outerShdw>
                </a:effectLst>
                <a:latin typeface="Comic Sans MS" panose="030F0702030302020204" pitchFamily="66" charset="0"/>
              </a:rPr>
              <a:t>α</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Ορθογώνιο 35"/>
              <p:cNvSpPr/>
              <p:nvPr/>
            </p:nvSpPr>
            <p:spPr>
              <a:xfrm>
                <a:off x="1500371" y="4384010"/>
                <a:ext cx="9321956" cy="1420838"/>
              </a:xfrm>
              <a:prstGeom prst="rect">
                <a:avLst/>
              </a:prstGeom>
              <a:effectLst/>
            </p:spPr>
            <p:txBody>
              <a:bodyPr wrap="square">
                <a:spAutoFit/>
              </a:bodyPr>
              <a:lstStyle/>
              <a:p>
                <a:pPr algn="just">
                  <a:lnSpc>
                    <a:spcPct val="150000"/>
                  </a:lnSpc>
                  <a:spcBef>
                    <a:spcPct val="50000"/>
                  </a:spcBef>
                </a:pPr>
                <a:r>
                  <a:rPr lang="el-GR" altLang="el-GR" sz="2000" b="1" dirty="0">
                    <a:effectLst>
                      <a:outerShdw blurRad="38100" dist="38100" dir="2700000" algn="tl">
                        <a:srgbClr val="FFFFFF"/>
                      </a:outerShdw>
                    </a:effectLst>
                    <a:latin typeface="Trebuchet MS" panose="020B0603020202020204" pitchFamily="34" charset="0"/>
                  </a:rPr>
                  <a:t>Η </a:t>
                </a:r>
                <a:r>
                  <a:rPr lang="el-GR" altLang="el-GR" sz="2000" b="1" dirty="0">
                    <a:solidFill>
                      <a:srgbClr val="FF0000"/>
                    </a:solidFill>
                    <a:effectLst>
                      <a:outerShdw blurRad="38100" dist="38100" dir="2700000" algn="tl">
                        <a:srgbClr val="000000"/>
                      </a:outerShdw>
                    </a:effectLst>
                    <a:latin typeface="Trebuchet MS" panose="020B0603020202020204" pitchFamily="34" charset="0"/>
                  </a:rPr>
                  <a:t>γωνία</a:t>
                </a:r>
                <a:r>
                  <a:rPr lang="el-GR" altLang="el-GR" sz="2000" b="1" dirty="0">
                    <a:effectLst>
                      <a:outerShdw blurRad="38100" dist="38100" dir="2700000" algn="tl">
                        <a:srgbClr val="FFFFFF"/>
                      </a:outerShdw>
                    </a:effectLst>
                    <a:latin typeface="Trebuchet MS" panose="020B0603020202020204" pitchFamily="34" charset="0"/>
                  </a:rPr>
                  <a:t> </a:t>
                </a:r>
                <a:r>
                  <a:rPr lang="el-GR" altLang="el-GR" sz="2000" b="1" i="1" dirty="0">
                    <a:solidFill>
                      <a:srgbClr val="FF0000"/>
                    </a:solidFill>
                    <a:effectLst>
                      <a:outerShdw blurRad="38100" dist="38100" dir="2700000" algn="tl">
                        <a:srgbClr val="000000"/>
                      </a:outerShdw>
                    </a:effectLst>
                    <a:latin typeface="Trebuchet MS" panose="020B0603020202020204" pitchFamily="34" charset="0"/>
                  </a:rPr>
                  <a:t>α</a:t>
                </a:r>
                <a:r>
                  <a:rPr lang="el-GR" altLang="el-GR" sz="2000" b="1" dirty="0">
                    <a:effectLst>
                      <a:outerShdw blurRad="38100" dist="38100" dir="2700000" algn="tl">
                        <a:srgbClr val="FFFFFF"/>
                      </a:outerShdw>
                    </a:effectLst>
                    <a:latin typeface="Trebuchet MS" panose="020B0603020202020204" pitchFamily="34" charset="0"/>
                  </a:rPr>
                  <a:t> </a:t>
                </a:r>
                <a:r>
                  <a:rPr lang="el-GR" altLang="el-GR" sz="2000" b="1" dirty="0">
                    <a:latin typeface="Trebuchet MS" panose="020B0603020202020204" pitchFamily="34" charset="0"/>
                  </a:rPr>
                  <a:t>σχηματίζεται από την (προσανατολισμένη) κάθετη </a:t>
                </a:r>
                <a14:m>
                  <m:oMath xmlns:m="http://schemas.openxmlformats.org/officeDocument/2006/math">
                    <m:acc>
                      <m:accPr>
                        <m:chr m:val="⃗"/>
                        <m:ctrlPr>
                          <a:rPr lang="el-GR" altLang="el-GR" sz="2000" b="1" i="1" smtClean="0">
                            <a:latin typeface="Cambria Math" panose="02040503050406030204" pitchFamily="18" charset="0"/>
                          </a:rPr>
                        </m:ctrlPr>
                      </m:accPr>
                      <m:e>
                        <m:r>
                          <a:rPr lang="el-GR" altLang="el-GR" sz="2000" b="1" i="1" smtClean="0">
                            <a:latin typeface="Cambria Math" panose="02040503050406030204" pitchFamily="18" charset="0"/>
                          </a:rPr>
                          <m:t>𝜿</m:t>
                        </m:r>
                      </m:e>
                    </m:acc>
                  </m:oMath>
                </a14:m>
                <a:r>
                  <a:rPr lang="el-GR" altLang="el-GR" sz="2000" b="1" dirty="0">
                    <a:latin typeface="Trebuchet MS" panose="020B0603020202020204" pitchFamily="34" charset="0"/>
                  </a:rPr>
                  <a:t> στην επιφάνεια </a:t>
                </a:r>
                <a:r>
                  <a:rPr lang="en-US" altLang="el-GR" sz="2000" b="1" i="1" dirty="0">
                    <a:latin typeface="Trebuchet MS" panose="020B0603020202020204" pitchFamily="34" charset="0"/>
                  </a:rPr>
                  <a:t>S</a:t>
                </a:r>
                <a:r>
                  <a:rPr lang="en-US" altLang="el-GR" sz="2000" b="1" dirty="0">
                    <a:latin typeface="Trebuchet MS" panose="020B0603020202020204" pitchFamily="34" charset="0"/>
                  </a:rPr>
                  <a:t> </a:t>
                </a:r>
                <a:r>
                  <a:rPr lang="el-GR" altLang="el-GR" sz="2000" b="1" dirty="0">
                    <a:latin typeface="Trebuchet MS" panose="020B0603020202020204" pitchFamily="34" charset="0"/>
                  </a:rPr>
                  <a:t>με την κατεύθυνση των δυναμικών γραμμών (ή της έντασης  του μαγνητικού πεδίου). </a:t>
                </a:r>
              </a:p>
            </p:txBody>
          </p:sp>
        </mc:Choice>
        <mc:Fallback xmlns="">
          <p:sp>
            <p:nvSpPr>
              <p:cNvPr id="36" name="Ορθογώνιο 35"/>
              <p:cNvSpPr>
                <a:spLocks noRot="1" noChangeAspect="1" noMove="1" noResize="1" noEditPoints="1" noAdjustHandles="1" noChangeArrowheads="1" noChangeShapeType="1" noTextEdit="1"/>
              </p:cNvSpPr>
              <p:nvPr/>
            </p:nvSpPr>
            <p:spPr>
              <a:xfrm>
                <a:off x="1500371" y="4384010"/>
                <a:ext cx="9321956" cy="1420838"/>
              </a:xfrm>
              <a:prstGeom prst="rect">
                <a:avLst/>
              </a:prstGeom>
              <a:blipFill>
                <a:blip r:embed="rId5"/>
                <a:stretch>
                  <a:fillRect l="-719" r="-719" b="-6438"/>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Ορθογώνιο 27"/>
              <p:cNvSpPr/>
              <p:nvPr/>
            </p:nvSpPr>
            <p:spPr>
              <a:xfrm>
                <a:off x="1473470" y="5697125"/>
                <a:ext cx="9180770" cy="964559"/>
              </a:xfrm>
              <a:prstGeom prst="rect">
                <a:avLst/>
              </a:prstGeom>
            </p:spPr>
            <p:txBody>
              <a:bodyPr wrap="square">
                <a:spAutoFit/>
              </a:bodyPr>
              <a:lstStyle/>
              <a:p>
                <a:pPr algn="just">
                  <a:lnSpc>
                    <a:spcPct val="150000"/>
                  </a:lnSpc>
                  <a:spcBef>
                    <a:spcPct val="50000"/>
                  </a:spcBef>
                </a:pPr>
                <a:r>
                  <a:rPr lang="el-GR" altLang="el-GR" sz="2000" b="1" dirty="0">
                    <a:latin typeface="Trebuchet MS" panose="020B0603020202020204" pitchFamily="34" charset="0"/>
                  </a:rPr>
                  <a:t>Όταν η επιφάνεια στρέφεται κατά </a:t>
                </a:r>
                <a14:m>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𝝋</m:t>
                        </m:r>
                      </m:e>
                    </m:acc>
                  </m:oMath>
                </a14:m>
                <a:r>
                  <a:rPr lang="el-GR" altLang="el-GR" sz="2000" b="1" dirty="0">
                    <a:latin typeface="Trebuchet MS" panose="020B0603020202020204" pitchFamily="34" charset="0"/>
                  </a:rPr>
                  <a:t>,</a:t>
                </a:r>
                <a:r>
                  <a:rPr lang="el-GR" altLang="el-GR" sz="2000" b="1" dirty="0">
                    <a:solidFill>
                      <a:schemeClr val="accent2"/>
                    </a:solidFill>
                    <a:effectLst>
                      <a:outerShdw blurRad="38100" dist="38100" dir="2700000" algn="tl">
                        <a:srgbClr val="000000"/>
                      </a:outerShdw>
                    </a:effectLst>
                    <a:latin typeface="Trebuchet MS" panose="020B0603020202020204" pitchFamily="34" charset="0"/>
                  </a:rPr>
                  <a:t> </a:t>
                </a:r>
                <a:r>
                  <a:rPr lang="el-GR" altLang="el-GR" sz="2000" b="1" dirty="0">
                    <a:latin typeface="Trebuchet MS" panose="020B0603020202020204" pitchFamily="34" charset="0"/>
                  </a:rPr>
                  <a:t>κατά την ίδια γωνία στρέφεται και το διάνυσμα </a:t>
                </a:r>
                <a14:m>
                  <m:oMath xmlns:m="http://schemas.openxmlformats.org/officeDocument/2006/math">
                    <m:acc>
                      <m:accPr>
                        <m:chr m:val="⃗"/>
                        <m:ctrlPr>
                          <a:rPr lang="el-GR" sz="2000" b="1" i="1">
                            <a:latin typeface="Cambria Math" panose="02040503050406030204" pitchFamily="18" charset="0"/>
                          </a:rPr>
                        </m:ctrlPr>
                      </m:accPr>
                      <m:e>
                        <m:r>
                          <a:rPr lang="el-GR" sz="2000" b="1" i="1">
                            <a:latin typeface="Cambria Math" panose="02040503050406030204" pitchFamily="18" charset="0"/>
                          </a:rPr>
                          <m:t>𝜿</m:t>
                        </m:r>
                      </m:e>
                    </m:acc>
                  </m:oMath>
                </a14:m>
                <a:r>
                  <a:rPr lang="el-GR" altLang="el-GR" sz="2000" b="1" dirty="0">
                    <a:latin typeface="Trebuchet MS" panose="020B0603020202020204" pitchFamily="34" charset="0"/>
                  </a:rPr>
                  <a:t> που είναι κάθετο σε αυτή, δηλαδή </a:t>
                </a:r>
                <a14:m>
                  <m:oMath xmlns:m="http://schemas.openxmlformats.org/officeDocument/2006/math">
                    <m:acc>
                      <m:accPr>
                        <m:chr m:val="̂"/>
                        <m:ctrlP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oMath>
                </a14:m>
                <a:r>
                  <a:rPr lang="el-GR" altLang="el-GR" sz="2000" b="1" dirty="0">
                    <a:solidFill>
                      <a:schemeClr val="accent2"/>
                    </a:solidFill>
                    <a:effectLst>
                      <a:outerShdw blurRad="38100" dist="38100" dir="2700000" algn="tl">
                        <a:srgbClr val="000000"/>
                      </a:outerShdw>
                    </a:effectLst>
                    <a:latin typeface="Trebuchet MS" panose="020B0603020202020204" pitchFamily="34" charset="0"/>
                  </a:rPr>
                  <a:t> </a:t>
                </a:r>
                <a:r>
                  <a:rPr lang="el-GR" altLang="el-GR" sz="2000" b="1" dirty="0">
                    <a:solidFill>
                      <a:srgbClr val="FF0000"/>
                    </a:solidFill>
                    <a:effectLst>
                      <a:outerShdw blurRad="38100" dist="38100" dir="2700000" algn="tl">
                        <a:srgbClr val="000000"/>
                      </a:outerShdw>
                    </a:effectLst>
                    <a:latin typeface="Trebuchet MS" panose="020B0603020202020204" pitchFamily="34" charset="0"/>
                  </a:rPr>
                  <a:t>=</a:t>
                </a:r>
                <a:r>
                  <a:rPr lang="el-GR" altLang="el-GR" sz="2000" b="1" dirty="0">
                    <a:solidFill>
                      <a:schemeClr val="accent2"/>
                    </a:solidFill>
                    <a:effectLst>
                      <a:outerShdw blurRad="38100" dist="38100" dir="2700000" algn="tl">
                        <a:srgbClr val="000000"/>
                      </a:outerShdw>
                    </a:effectLst>
                    <a:latin typeface="Trebuchet MS" panose="020B0603020202020204" pitchFamily="34" charset="0"/>
                  </a:rPr>
                  <a:t> </a:t>
                </a:r>
                <a14:m>
                  <m:oMath xmlns:m="http://schemas.openxmlformats.org/officeDocument/2006/math">
                    <m:acc>
                      <m:accPr>
                        <m:chr m:val="̂"/>
                        <m:ctrlP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𝝋</m:t>
                        </m:r>
                      </m:e>
                    </m:acc>
                  </m:oMath>
                </a14:m>
                <a:r>
                  <a:rPr lang="el-GR" altLang="el-GR" sz="2000" b="1" dirty="0">
                    <a:solidFill>
                      <a:srgbClr val="FF0000"/>
                    </a:solidFill>
                    <a:effectLst>
                      <a:outerShdw blurRad="38100" dist="38100" dir="2700000" algn="tl">
                        <a:srgbClr val="000000"/>
                      </a:outerShdw>
                    </a:effectLst>
                    <a:latin typeface="Trebuchet MS" panose="020B0603020202020204" pitchFamily="34" charset="0"/>
                  </a:rPr>
                  <a:t>.</a:t>
                </a:r>
              </a:p>
            </p:txBody>
          </p:sp>
        </mc:Choice>
        <mc:Fallback xmlns="">
          <p:sp>
            <p:nvSpPr>
              <p:cNvPr id="28" name="Ορθογώνιο 27"/>
              <p:cNvSpPr>
                <a:spLocks noRot="1" noChangeAspect="1" noMove="1" noResize="1" noEditPoints="1" noAdjustHandles="1" noChangeArrowheads="1" noChangeShapeType="1" noTextEdit="1"/>
              </p:cNvSpPr>
              <p:nvPr/>
            </p:nvSpPr>
            <p:spPr>
              <a:xfrm>
                <a:off x="1473470" y="5697125"/>
                <a:ext cx="9180770" cy="964559"/>
              </a:xfrm>
              <a:prstGeom prst="rect">
                <a:avLst/>
              </a:prstGeom>
              <a:blipFill>
                <a:blip r:embed="rId6"/>
                <a:stretch>
                  <a:fillRect l="-730" r="-664" b="-12025"/>
                </a:stretch>
              </a:blipFill>
            </p:spPr>
            <p:txBody>
              <a:bodyPr/>
              <a:lstStyle/>
              <a:p>
                <a:r>
                  <a:rPr lang="en-US">
                    <a:noFill/>
                  </a:rPr>
                  <a:t> </a:t>
                </a:r>
              </a:p>
            </p:txBody>
          </p:sp>
        </mc:Fallback>
      </mc:AlternateContent>
    </p:spTree>
    <p:extLst>
      <p:ext uri="{BB962C8B-B14F-4D97-AF65-F5344CB8AC3E}">
        <p14:creationId xmlns:p14="http://schemas.microsoft.com/office/powerpoint/2010/main" val="291936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descr="Δημοσιογραφικό χαρτί"/>
          <p:cNvSpPr>
            <a:spLocks noChangeArrowheads="1"/>
          </p:cNvSpPr>
          <p:nvPr/>
        </p:nvSpPr>
        <p:spPr bwMode="auto">
          <a:xfrm>
            <a:off x="1584457" y="874134"/>
            <a:ext cx="3960812" cy="1081088"/>
          </a:xfrm>
          <a:prstGeom prst="parallelogram">
            <a:avLst>
              <a:gd name="adj" fmla="val 140273"/>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1" name="Ομάδα 10"/>
          <p:cNvGrpSpPr/>
          <p:nvPr/>
        </p:nvGrpSpPr>
        <p:grpSpPr>
          <a:xfrm>
            <a:off x="1343588" y="772453"/>
            <a:ext cx="4537075" cy="1223962"/>
            <a:chOff x="3949700" y="762418"/>
            <a:chExt cx="4537075" cy="1223962"/>
          </a:xfrm>
          <a:effectLst/>
        </p:grpSpPr>
        <p:sp>
          <p:nvSpPr>
            <p:cNvPr id="5" name="Line 16"/>
            <p:cNvSpPr>
              <a:spLocks noChangeShapeType="1"/>
            </p:cNvSpPr>
            <p:nvPr/>
          </p:nvSpPr>
          <p:spPr bwMode="auto">
            <a:xfrm>
              <a:off x="5102225" y="762418"/>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6" name="Line 17"/>
            <p:cNvSpPr>
              <a:spLocks noChangeShapeType="1"/>
            </p:cNvSpPr>
            <p:nvPr/>
          </p:nvSpPr>
          <p:spPr bwMode="auto">
            <a:xfrm>
              <a:off x="4741862" y="1194218"/>
              <a:ext cx="3455988"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7" name="Line 18"/>
            <p:cNvSpPr>
              <a:spLocks noChangeShapeType="1"/>
            </p:cNvSpPr>
            <p:nvPr/>
          </p:nvSpPr>
          <p:spPr bwMode="auto">
            <a:xfrm>
              <a:off x="4454525" y="1554580"/>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8" name="Line 19"/>
            <p:cNvSpPr>
              <a:spLocks noChangeShapeType="1"/>
            </p:cNvSpPr>
            <p:nvPr/>
          </p:nvSpPr>
          <p:spPr bwMode="auto">
            <a:xfrm>
              <a:off x="3949700" y="1986380"/>
              <a:ext cx="3384550" cy="0"/>
            </a:xfrm>
            <a:prstGeom prst="line">
              <a:avLst/>
            </a:prstGeom>
            <a:noFill/>
            <a:ln w="38100">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grpSp>
        <p:nvGrpSpPr>
          <p:cNvPr id="15" name="Ομάδα 14"/>
          <p:cNvGrpSpPr/>
          <p:nvPr/>
        </p:nvGrpSpPr>
        <p:grpSpPr>
          <a:xfrm>
            <a:off x="3648638" y="1074995"/>
            <a:ext cx="1152525" cy="346745"/>
            <a:chOff x="6254750" y="1064960"/>
            <a:chExt cx="1152525" cy="346745"/>
          </a:xfrm>
        </p:grpSpPr>
        <p:sp>
          <p:nvSpPr>
            <p:cNvPr id="9" name="Line 20"/>
            <p:cNvSpPr>
              <a:spLocks noChangeShapeType="1"/>
            </p:cNvSpPr>
            <p:nvPr/>
          </p:nvSpPr>
          <p:spPr bwMode="auto">
            <a:xfrm>
              <a:off x="6254750" y="1411705"/>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2" name="TextBox 11"/>
                <p:cNvSpPr txBox="1"/>
                <p:nvPr/>
              </p:nvSpPr>
              <p:spPr>
                <a:xfrm>
                  <a:off x="7163619" y="106496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163619" y="1064960"/>
                  <a:ext cx="243656" cy="345159"/>
                </a:xfrm>
                <a:prstGeom prst="rect">
                  <a:avLst/>
                </a:prstGeom>
                <a:blipFill>
                  <a:blip r:embed="rId3"/>
                  <a:stretch>
                    <a:fillRect l="-22500" r="-25000" b="-5357"/>
                  </a:stretch>
                </a:blipFill>
              </p:spPr>
              <p:txBody>
                <a:bodyPr/>
                <a:lstStyle/>
                <a:p>
                  <a:r>
                    <a:rPr lang="el-GR">
                      <a:noFill/>
                    </a:rPr>
                    <a:t> </a:t>
                  </a:r>
                </a:p>
              </p:txBody>
            </p:sp>
          </mc:Fallback>
        </mc:AlternateContent>
      </p:grpSp>
      <p:grpSp>
        <p:nvGrpSpPr>
          <p:cNvPr id="14" name="Ομάδα 13"/>
          <p:cNvGrpSpPr/>
          <p:nvPr/>
        </p:nvGrpSpPr>
        <p:grpSpPr>
          <a:xfrm>
            <a:off x="3648638" y="705392"/>
            <a:ext cx="215106" cy="716348"/>
            <a:chOff x="6254750" y="695357"/>
            <a:chExt cx="215106" cy="716348"/>
          </a:xfrm>
        </p:grpSpPr>
        <p:sp>
          <p:nvSpPr>
            <p:cNvPr id="10" name="Line 22"/>
            <p:cNvSpPr>
              <a:spLocks noChangeShapeType="1"/>
            </p:cNvSpPr>
            <p:nvPr/>
          </p:nvSpPr>
          <p:spPr bwMode="auto">
            <a:xfrm flipV="1">
              <a:off x="6254750" y="835443"/>
              <a:ext cx="0"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3" name="TextBox 12"/>
                <p:cNvSpPr txBox="1"/>
                <p:nvPr/>
              </p:nvSpPr>
              <p:spPr>
                <a:xfrm>
                  <a:off x="6275892" y="695357"/>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75892" y="695357"/>
                  <a:ext cx="193964" cy="276999"/>
                </a:xfrm>
                <a:prstGeom prst="rect">
                  <a:avLst/>
                </a:prstGeom>
                <a:blipFill>
                  <a:blip r:embed="rId4"/>
                  <a:stretch>
                    <a:fillRect l="-22581" r="-19355"/>
                  </a:stretch>
                </a:blipFill>
              </p:spPr>
              <p:txBody>
                <a:bodyPr/>
                <a:lstStyle/>
                <a:p>
                  <a:r>
                    <a:rPr lang="el-GR">
                      <a:noFill/>
                    </a:rPr>
                    <a:t> </a:t>
                  </a:r>
                </a:p>
              </p:txBody>
            </p:sp>
          </mc:Fallback>
        </mc:AlternateContent>
      </p:grpSp>
      <p:sp>
        <p:nvSpPr>
          <p:cNvPr id="16" name="TextBox 15"/>
          <p:cNvSpPr txBox="1"/>
          <p:nvPr/>
        </p:nvSpPr>
        <p:spPr>
          <a:xfrm>
            <a:off x="6500606" y="377913"/>
            <a:ext cx="4973288" cy="1882503"/>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Αν η επιφάνεια τοποθετηθεί παράλληλα στις δυναμικές γραμμές του μαγνητικού πεδίου, τότε </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α</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9</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0</a:t>
            </a:r>
            <a:r>
              <a:rPr lang="en-US" sz="2000" b="1" dirty="0">
                <a:latin typeface="Trebuchet MS" panose="020B0603020202020204" pitchFamily="34" charset="0"/>
              </a:rPr>
              <a:t>,</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η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μαγνητική ροή </a:t>
            </a:r>
            <a:r>
              <a:rPr lang="el-GR" sz="2000" b="1" dirty="0">
                <a:latin typeface="Trebuchet MS" panose="020B0603020202020204" pitchFamily="34" charset="0"/>
              </a:rPr>
              <a:t>γίνεται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0</a:t>
            </a:r>
            <a:r>
              <a:rPr lang="el-GR" sz="2000" b="1" dirty="0">
                <a:latin typeface="Trebuchet MS" panose="020B0603020202020204" pitchFamily="34" charset="0"/>
              </a:rPr>
              <a:t> και είναι η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ελάχιστη</a:t>
            </a:r>
            <a:r>
              <a:rPr lang="el-GR" sz="2000" b="1" dirty="0">
                <a:latin typeface="Trebuchet MS" panose="020B0603020202020204" pitchFamily="34" charset="0"/>
              </a:rPr>
              <a:t>.</a:t>
            </a:r>
          </a:p>
        </p:txBody>
      </p:sp>
      <p:sp>
        <p:nvSpPr>
          <p:cNvPr id="17" name="TextBox 16"/>
          <p:cNvSpPr txBox="1"/>
          <p:nvPr/>
        </p:nvSpPr>
        <p:spPr>
          <a:xfrm>
            <a:off x="4679335" y="3960129"/>
            <a:ext cx="6419093" cy="1420838"/>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Αν η επιφάνεια τοποθετηθεί κάθετα στις δυναμικές γραμμές του μαγνητικού πεδίου, τότε </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α</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0</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και</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latin typeface="Trebuchet MS" panose="020B0603020202020204" pitchFamily="34" charset="0"/>
              </a:rPr>
              <a:t>η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μαγνητική ροή </a:t>
            </a:r>
            <a:r>
              <a:rPr lang="el-GR" sz="2000" b="1" dirty="0">
                <a:latin typeface="Trebuchet MS" panose="020B0603020202020204" pitchFamily="34" charset="0"/>
              </a:rPr>
              <a:t>γίνεται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μέγιστη</a:t>
            </a:r>
            <a:r>
              <a:rPr lang="el-GR" sz="2000" b="1" dirty="0">
                <a:latin typeface="Trebuchet MS" panose="020B0603020202020204" pitchFamily="34" charset="0"/>
              </a:rPr>
              <a:t> (</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Φ</a:t>
            </a:r>
            <a:r>
              <a:rPr lang="en-US"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max</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B</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a:t>
            </a:r>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S</a:t>
            </a:r>
            <a:r>
              <a:rPr lang="en-US" sz="2000" b="1" dirty="0">
                <a:latin typeface="Trebuchet MS" panose="020B0603020202020204" pitchFamily="34" charset="0"/>
              </a:rPr>
              <a:t>)</a:t>
            </a:r>
            <a:r>
              <a:rPr lang="el-GR" sz="2000" b="1" dirty="0">
                <a:latin typeface="Trebuchet MS" panose="020B0603020202020204" pitchFamily="34" charset="0"/>
              </a:rPr>
              <a:t>.</a:t>
            </a:r>
          </a:p>
        </p:txBody>
      </p:sp>
      <p:grpSp>
        <p:nvGrpSpPr>
          <p:cNvPr id="18" name="Ομάδα 17"/>
          <p:cNvGrpSpPr/>
          <p:nvPr/>
        </p:nvGrpSpPr>
        <p:grpSpPr>
          <a:xfrm>
            <a:off x="1221895" y="3378752"/>
            <a:ext cx="2528978" cy="2266727"/>
            <a:chOff x="4165600" y="1545382"/>
            <a:chExt cx="2771357" cy="2808287"/>
          </a:xfrm>
        </p:grpSpPr>
        <p:sp>
          <p:nvSpPr>
            <p:cNvPr id="19" name="AutoShape 27" descr="Δημοσιογραφικό χαρτί"/>
            <p:cNvSpPr>
              <a:spLocks noChangeArrowheads="1"/>
            </p:cNvSpPr>
            <p:nvPr/>
          </p:nvSpPr>
          <p:spPr bwMode="auto">
            <a:xfrm rot="19995588">
              <a:off x="4309644" y="1689845"/>
              <a:ext cx="2627313" cy="2519363"/>
            </a:xfrm>
            <a:prstGeom prst="parallelogram">
              <a:avLst>
                <a:gd name="adj" fmla="val 52645"/>
              </a:avLst>
            </a:prstGeom>
            <a:blipFill dpi="0" rotWithShape="1">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el-GR"/>
            </a:p>
          </p:txBody>
        </p:sp>
        <p:grpSp>
          <p:nvGrpSpPr>
            <p:cNvPr id="20" name="Ομάδα 19"/>
            <p:cNvGrpSpPr/>
            <p:nvPr/>
          </p:nvGrpSpPr>
          <p:grpSpPr>
            <a:xfrm>
              <a:off x="4165600" y="1545382"/>
              <a:ext cx="2520950" cy="2808287"/>
              <a:chOff x="4309644" y="547856"/>
              <a:chExt cx="2520950" cy="2808287"/>
            </a:xfrm>
          </p:grpSpPr>
          <p:sp>
            <p:nvSpPr>
              <p:cNvPr id="27" name="Line 2"/>
              <p:cNvSpPr>
                <a:spLocks noChangeShapeType="1"/>
              </p:cNvSpPr>
              <p:nvPr/>
            </p:nvSpPr>
            <p:spPr bwMode="auto">
              <a:xfrm>
                <a:off x="4454107" y="1187953"/>
                <a:ext cx="7191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3"/>
              <p:cNvSpPr>
                <a:spLocks noChangeShapeType="1"/>
              </p:cNvSpPr>
              <p:nvPr/>
            </p:nvSpPr>
            <p:spPr bwMode="auto">
              <a:xfrm>
                <a:off x="4741444" y="855414"/>
                <a:ext cx="5032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Line 5"/>
              <p:cNvSpPr>
                <a:spLocks noChangeShapeType="1"/>
              </p:cNvSpPr>
              <p:nvPr/>
            </p:nvSpPr>
            <p:spPr bwMode="auto">
              <a:xfrm>
                <a:off x="4309644" y="3356143"/>
                <a:ext cx="86360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0" name="Line 6"/>
              <p:cNvSpPr>
                <a:spLocks noChangeShapeType="1"/>
              </p:cNvSpPr>
              <p:nvPr/>
            </p:nvSpPr>
            <p:spPr bwMode="auto">
              <a:xfrm>
                <a:off x="4309644" y="3068806"/>
                <a:ext cx="935038"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Line 7"/>
              <p:cNvSpPr>
                <a:spLocks noChangeShapeType="1"/>
              </p:cNvSpPr>
              <p:nvPr/>
            </p:nvSpPr>
            <p:spPr bwMode="auto">
              <a:xfrm>
                <a:off x="4381082" y="2779881"/>
                <a:ext cx="792162"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2" name="Line 8"/>
              <p:cNvSpPr>
                <a:spLocks noChangeShapeType="1"/>
              </p:cNvSpPr>
              <p:nvPr/>
            </p:nvSpPr>
            <p:spPr bwMode="auto">
              <a:xfrm>
                <a:off x="4454107" y="2563981"/>
                <a:ext cx="7191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 name="Line 9"/>
              <p:cNvSpPr>
                <a:spLocks noChangeShapeType="1"/>
              </p:cNvSpPr>
              <p:nvPr/>
            </p:nvSpPr>
            <p:spPr bwMode="auto">
              <a:xfrm>
                <a:off x="4595394" y="1627356"/>
                <a:ext cx="577850" cy="0"/>
              </a:xfrm>
              <a:prstGeom prst="line">
                <a:avLst/>
              </a:prstGeom>
              <a:noFill/>
              <a:ln w="28575">
                <a:solidFill>
                  <a:srgbClr val="00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4" name="Line 28"/>
              <p:cNvSpPr>
                <a:spLocks noChangeShapeType="1"/>
              </p:cNvSpPr>
              <p:nvPr/>
            </p:nvSpPr>
            <p:spPr bwMode="auto">
              <a:xfrm>
                <a:off x="5893969" y="547856"/>
                <a:ext cx="93345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5" name="Line 29"/>
              <p:cNvSpPr>
                <a:spLocks noChangeShapeType="1"/>
              </p:cNvSpPr>
              <p:nvPr/>
            </p:nvSpPr>
            <p:spPr bwMode="auto">
              <a:xfrm>
                <a:off x="5247857" y="836781"/>
                <a:ext cx="1222375"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6" name="Line 30"/>
              <p:cNvSpPr>
                <a:spLocks noChangeShapeType="1"/>
              </p:cNvSpPr>
              <p:nvPr/>
            </p:nvSpPr>
            <p:spPr bwMode="auto">
              <a:xfrm>
                <a:off x="5389144" y="1195556"/>
                <a:ext cx="12954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7" name="Line 31"/>
              <p:cNvSpPr>
                <a:spLocks noChangeShapeType="1"/>
              </p:cNvSpPr>
              <p:nvPr/>
            </p:nvSpPr>
            <p:spPr bwMode="auto">
              <a:xfrm>
                <a:off x="5389144" y="162735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8" name="Line 34"/>
              <p:cNvSpPr>
                <a:spLocks noChangeShapeType="1"/>
              </p:cNvSpPr>
              <p:nvPr/>
            </p:nvSpPr>
            <p:spPr bwMode="auto">
              <a:xfrm>
                <a:off x="5463757" y="2563981"/>
                <a:ext cx="13668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9" name="Line 35"/>
              <p:cNvSpPr>
                <a:spLocks noChangeShapeType="1"/>
              </p:cNvSpPr>
              <p:nvPr/>
            </p:nvSpPr>
            <p:spPr bwMode="auto">
              <a:xfrm>
                <a:off x="5317707" y="2779881"/>
                <a:ext cx="1150937"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40" name="Line 36"/>
              <p:cNvSpPr>
                <a:spLocks noChangeShapeType="1"/>
              </p:cNvSpPr>
              <p:nvPr/>
            </p:nvSpPr>
            <p:spPr bwMode="auto">
              <a:xfrm>
                <a:off x="5247857" y="3068806"/>
                <a:ext cx="10795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41" name="Line 37"/>
              <p:cNvSpPr>
                <a:spLocks noChangeShapeType="1"/>
              </p:cNvSpPr>
              <p:nvPr/>
            </p:nvSpPr>
            <p:spPr bwMode="auto">
              <a:xfrm>
                <a:off x="5247857" y="3356143"/>
                <a:ext cx="863600" cy="0"/>
              </a:xfrm>
              <a:prstGeom prst="line">
                <a:avLst/>
              </a:prstGeom>
              <a:noFill/>
              <a:ln w="28575">
                <a:solidFill>
                  <a:srgbClr val="0066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grpSp>
          <p:nvGrpSpPr>
            <p:cNvPr id="21" name="Ομάδα 20"/>
            <p:cNvGrpSpPr/>
            <p:nvPr/>
          </p:nvGrpSpPr>
          <p:grpSpPr>
            <a:xfrm>
              <a:off x="5547267" y="2725160"/>
              <a:ext cx="1199815" cy="345159"/>
              <a:chOff x="5605044" y="1750510"/>
              <a:chExt cx="1199815" cy="345159"/>
            </a:xfrm>
          </p:grpSpPr>
          <p:sp>
            <p:nvSpPr>
              <p:cNvPr id="25" name="Line 33"/>
              <p:cNvSpPr>
                <a:spLocks noChangeShapeType="1"/>
              </p:cNvSpPr>
              <p:nvPr/>
            </p:nvSpPr>
            <p:spPr bwMode="auto">
              <a:xfrm>
                <a:off x="5605044" y="2060743"/>
                <a:ext cx="1008063"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6" name="TextBox 25"/>
                  <p:cNvSpPr txBox="1"/>
                  <p:nvPr/>
                </p:nvSpPr>
                <p:spPr>
                  <a:xfrm>
                    <a:off x="6561203" y="1750510"/>
                    <a:ext cx="2436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𝜝</m:t>
                              </m:r>
                            </m:e>
                          </m:acc>
                        </m:oMath>
                      </m:oMathPara>
                    </a14:m>
                    <a:endParaRPr lang="el-GR" sz="2000" b="1"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6561203" y="1750510"/>
                    <a:ext cx="243656" cy="345159"/>
                  </a:xfrm>
                  <a:prstGeom prst="rect">
                    <a:avLst/>
                  </a:prstGeom>
                  <a:blipFill>
                    <a:blip r:embed="rId5"/>
                    <a:stretch>
                      <a:fillRect l="-25000" r="-22500" b="-5263"/>
                    </a:stretch>
                  </a:blipFill>
                </p:spPr>
                <p:txBody>
                  <a:bodyPr/>
                  <a:lstStyle/>
                  <a:p>
                    <a:r>
                      <a:rPr lang="el-GR">
                        <a:noFill/>
                      </a:rPr>
                      <a:t> </a:t>
                    </a:r>
                  </a:p>
                </p:txBody>
              </p:sp>
            </mc:Fallback>
          </mc:AlternateContent>
        </p:grpSp>
        <p:grpSp>
          <p:nvGrpSpPr>
            <p:cNvPr id="22" name="Ομάδα 21"/>
            <p:cNvGrpSpPr/>
            <p:nvPr/>
          </p:nvGrpSpPr>
          <p:grpSpPr>
            <a:xfrm>
              <a:off x="5533607" y="3170595"/>
              <a:ext cx="1079500" cy="276999"/>
              <a:chOff x="5533607" y="2173068"/>
              <a:chExt cx="1079500" cy="276999"/>
            </a:xfrm>
          </p:grpSpPr>
          <p:sp>
            <p:nvSpPr>
              <p:cNvPr id="23" name="Line 32"/>
              <p:cNvSpPr>
                <a:spLocks noChangeShapeType="1"/>
              </p:cNvSpPr>
              <p:nvPr/>
            </p:nvSpPr>
            <p:spPr bwMode="auto">
              <a:xfrm>
                <a:off x="5533607" y="2203618"/>
                <a:ext cx="9366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4" name="TextBox 23"/>
                  <p:cNvSpPr txBox="1"/>
                  <p:nvPr/>
                </p:nvSpPr>
                <p:spPr>
                  <a:xfrm>
                    <a:off x="6419143" y="2173068"/>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chemeClr val="tx1"/>
                                  </a:solidFill>
                                  <a:effectLst/>
                                  <a:latin typeface="Cambria Math" panose="02040503050406030204" pitchFamily="18" charset="0"/>
                                </a:rPr>
                              </m:ctrlPr>
                            </m:accPr>
                            <m:e>
                              <m:r>
                                <a:rPr lang="el-GR" b="1" i="1" smtClean="0">
                                  <a:solidFill>
                                    <a:schemeClr val="tx1"/>
                                  </a:solidFill>
                                  <a:effectLst/>
                                  <a:latin typeface="Cambria Math" panose="02040503050406030204" pitchFamily="18" charset="0"/>
                                </a:rPr>
                                <m:t>𝜿</m:t>
                              </m:r>
                            </m:e>
                          </m:acc>
                        </m:oMath>
                      </m:oMathPara>
                    </a14:m>
                    <a:endParaRPr lang="el-GR" b="1"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19143" y="2173068"/>
                    <a:ext cx="193964" cy="276999"/>
                  </a:xfrm>
                  <a:prstGeom prst="rect">
                    <a:avLst/>
                  </a:prstGeom>
                  <a:blipFill>
                    <a:blip r:embed="rId6"/>
                    <a:stretch>
                      <a:fillRect l="-18750" r="-18750"/>
                    </a:stretch>
                  </a:blipFill>
                </p:spPr>
                <p:txBody>
                  <a:bodyPr/>
                  <a:lstStyle/>
                  <a:p>
                    <a:r>
                      <a:rPr lang="el-GR">
                        <a:noFill/>
                      </a:rPr>
                      <a:t> </a:t>
                    </a:r>
                  </a:p>
                </p:txBody>
              </p:sp>
            </mc:Fallback>
          </mc:AlternateContent>
        </p:grpSp>
      </p:grpSp>
    </p:spTree>
    <p:extLst>
      <p:ext uri="{BB962C8B-B14F-4D97-AF65-F5344CB8AC3E}">
        <p14:creationId xmlns:p14="http://schemas.microsoft.com/office/powerpoint/2010/main" val="11512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25813" y="359270"/>
            <a:ext cx="5411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l-GR" sz="3200" b="1" dirty="0" err="1">
                <a:solidFill>
                  <a:srgbClr val="800000"/>
                </a:solidFill>
                <a:effectLst>
                  <a:outerShdw blurRad="38100" dist="38100" dir="2700000" algn="tl">
                    <a:srgbClr val="000000"/>
                  </a:outerShdw>
                </a:effectLst>
                <a:latin typeface="Trebuchet MS" panose="020B0603020202020204" pitchFamily="34" charset="0"/>
              </a:rPr>
              <a:t>Μετ</a:t>
            </a:r>
            <a:r>
              <a:rPr lang="en-US" altLang="el-GR" sz="3200" b="1" dirty="0">
                <a:solidFill>
                  <a:srgbClr val="800000"/>
                </a:solidFill>
                <a:effectLst>
                  <a:outerShdw blurRad="38100" dist="38100" dir="2700000" algn="tl">
                    <a:srgbClr val="000000"/>
                  </a:outerShdw>
                </a:effectLst>
                <a:latin typeface="Trebuchet MS" panose="020B0603020202020204" pitchFamily="34" charset="0"/>
              </a:rPr>
              <a:t>αβολή μαγνητικής ροής</a:t>
            </a:r>
          </a:p>
        </p:txBody>
      </p:sp>
      <p:graphicFrame>
        <p:nvGraphicFramePr>
          <p:cNvPr id="5" name="Group 4"/>
          <p:cNvGraphicFramePr>
            <a:graphicFrameLocks noGrp="1"/>
          </p:cNvGraphicFramePr>
          <p:nvPr>
            <p:extLst>
              <p:ext uri="{D42A27DB-BD31-4B8C-83A1-F6EECF244321}">
                <p14:modId xmlns:p14="http://schemas.microsoft.com/office/powerpoint/2010/main" val="2669627545"/>
              </p:ext>
            </p:extLst>
          </p:nvPr>
        </p:nvGraphicFramePr>
        <p:xfrm>
          <a:off x="2733387" y="1225014"/>
          <a:ext cx="6408738" cy="4032251"/>
        </p:xfrm>
        <a:graphic>
          <a:graphicData uri="http://schemas.openxmlformats.org/drawingml/2006/table">
            <a:tbl>
              <a:tblPr/>
              <a:tblGrid>
                <a:gridCol w="2032000">
                  <a:extLst>
                    <a:ext uri="{9D8B030D-6E8A-4147-A177-3AD203B41FA5}">
                      <a16:colId xmlns:a16="http://schemas.microsoft.com/office/drawing/2014/main" val="3659205230"/>
                    </a:ext>
                  </a:extLst>
                </a:gridCol>
                <a:gridCol w="2549813">
                  <a:extLst>
                    <a:ext uri="{9D8B030D-6E8A-4147-A177-3AD203B41FA5}">
                      <a16:colId xmlns:a16="http://schemas.microsoft.com/office/drawing/2014/main" val="3604411266"/>
                    </a:ext>
                  </a:extLst>
                </a:gridCol>
                <a:gridCol w="1826925">
                  <a:extLst>
                    <a:ext uri="{9D8B030D-6E8A-4147-A177-3AD203B41FA5}">
                      <a16:colId xmlns:a16="http://schemas.microsoft.com/office/drawing/2014/main" val="2161444024"/>
                    </a:ext>
                  </a:extLst>
                </a:gridCol>
              </a:tblGrid>
              <a:tr h="13541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l-GR" sz="2400" b="1" i="0" u="none" strike="noStrike" cap="none" normalizeH="0" baseline="0" dirty="0">
                        <a:ln>
                          <a:noFill/>
                        </a:ln>
                        <a:solidFill>
                          <a:schemeClr val="tx1"/>
                        </a:solidFill>
                        <a:effectLst>
                          <a:outerShdw blurRad="38100" dist="38100" dir="2700000" algn="tl">
                            <a:srgbClr val="FFFFFF"/>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a:ln>
                            <a:noFill/>
                          </a:ln>
                          <a:solidFill>
                            <a:schemeClr val="tx1"/>
                          </a:solidFill>
                          <a:effectLst/>
                          <a:latin typeface="Comic Sans MS" panose="030F0702030302020204" pitchFamily="66" charset="0"/>
                        </a:rPr>
                        <a:t>Μέγεθος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400" b="1" i="0" u="none" strike="noStrike" cap="none" normalizeH="0" baseline="0" dirty="0">
                        <a:ln>
                          <a:noFill/>
                        </a:ln>
                        <a:solidFill>
                          <a:schemeClr val="tx1"/>
                        </a:solidFill>
                        <a:effectLst>
                          <a:outerShdw blurRad="38100" dist="38100" dir="2700000" algn="tl">
                            <a:srgbClr val="FFFFFF"/>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a:ln>
                            <a:noFill/>
                          </a:ln>
                          <a:solidFill>
                            <a:schemeClr val="tx1"/>
                          </a:solidFill>
                          <a:effectLst/>
                          <a:latin typeface="Comic Sans MS" panose="030F0702030302020204" pitchFamily="66" charset="0"/>
                        </a:rPr>
                        <a:t>Μεταβολή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l-GR" altLang="el-GR" sz="2400" b="1" i="0" u="none" strike="noStrike" cap="none" normalizeH="0" baseline="0" dirty="0">
                          <a:ln>
                            <a:noFill/>
                          </a:ln>
                          <a:solidFill>
                            <a:schemeClr val="tx1"/>
                          </a:solidFill>
                          <a:effectLst/>
                          <a:latin typeface="Comic Sans MS" panose="030F0702030302020204" pitchFamily="66" charset="0"/>
                        </a:rPr>
                        <a:t>Ρυθμός μεταβολής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0493257"/>
                  </a:ext>
                </a:extLst>
              </a:tr>
              <a:tr h="13557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Ένταση </a:t>
                      </a:r>
                      <a:r>
                        <a:rPr kumimoji="0" lang="el-GR" altLang="el-GR" sz="2400" b="1" i="1"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Δ</a:t>
                      </a:r>
                      <a:r>
                        <a:rPr kumimoji="0" lang="el-GR" altLang="el-GR" sz="2400" b="1" i="1"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Β </a:t>
                      </a:r>
                      <a:r>
                        <a:rPr kumimoji="0" lang="el-GR" altLang="el-GR" sz="24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a:ln>
                            <a:noFill/>
                          </a:ln>
                          <a:solidFill>
                            <a:srgbClr val="FF0000"/>
                          </a:solidFill>
                          <a:effectLst>
                            <a:outerShdw blurRad="38100" dist="38100" dir="2700000" algn="tl">
                              <a:srgbClr val="000000"/>
                            </a:outerShdw>
                          </a:effectLst>
                          <a:latin typeface="Comic Sans MS" panose="030F0702030302020204" pitchFamily="66" charset="0"/>
                        </a:rPr>
                        <a:t>Β</a:t>
                      </a:r>
                      <a:r>
                        <a:rPr kumimoji="0" lang="el-GR" altLang="el-GR" sz="2400" b="1" i="0" u="none" strike="noStrike" cap="none" normalizeH="0" baseline="-25000" dirty="0" err="1">
                          <a:ln>
                            <a:noFill/>
                          </a:ln>
                          <a:solidFill>
                            <a:srgbClr val="FF0000"/>
                          </a:solidFill>
                          <a:effectLst>
                            <a:outerShdw blurRad="38100" dist="38100" dir="2700000" algn="tl">
                              <a:srgbClr val="000000"/>
                            </a:outerShdw>
                          </a:effectLst>
                          <a:latin typeface="Comic Sans MS" panose="030F0702030302020204" pitchFamily="66" charset="0"/>
                        </a:rPr>
                        <a:t>τελ</a:t>
                      </a:r>
                      <a:r>
                        <a:rPr kumimoji="0" lang="el-GR" altLang="el-GR" sz="2400" b="1" i="0" u="none" strike="noStrike" cap="none" normalizeH="0" baseline="-25000" dirty="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a:ln>
                            <a:noFill/>
                          </a:ln>
                          <a:solidFill>
                            <a:srgbClr val="FF0000"/>
                          </a:solidFill>
                          <a:effectLst>
                            <a:outerShdw blurRad="38100" dist="38100" dir="2700000" algn="tl">
                              <a:srgbClr val="000000"/>
                            </a:outerShdw>
                          </a:effectLst>
                          <a:latin typeface="Comic Sans MS" panose="030F0702030302020204" pitchFamily="66" charset="0"/>
                        </a:rPr>
                        <a:t>Β</a:t>
                      </a:r>
                      <a:r>
                        <a:rPr kumimoji="0" lang="el-GR" altLang="el-GR" sz="2400" b="1" i="0" u="none" strike="noStrike" cap="none" normalizeH="0" baseline="-25000" dirty="0" err="1">
                          <a:ln>
                            <a:noFill/>
                          </a:ln>
                          <a:solidFill>
                            <a:srgbClr val="FF0000"/>
                          </a:solidFill>
                          <a:effectLst>
                            <a:outerShdw blurRad="38100" dist="38100" dir="2700000" algn="tl">
                              <a:srgbClr val="000000"/>
                            </a:outerShdw>
                          </a:effectLst>
                          <a:latin typeface="Comic Sans MS" panose="030F0702030302020204" pitchFamily="66" charset="0"/>
                        </a:rPr>
                        <a:t>αρχ</a:t>
                      </a:r>
                      <a:endParaRPr kumimoji="0" lang="el-GR" altLang="el-GR" sz="2400" b="1" i="0" u="none" strike="noStrike" cap="none" normalizeH="0" baseline="0" dirty="0">
                        <a:ln>
                          <a:noFill/>
                        </a:ln>
                        <a:solidFill>
                          <a:srgbClr val="FF0000"/>
                        </a:solidFill>
                        <a:effectLst>
                          <a:outerShdw blurRad="38100" dist="38100" dir="2700000" algn="tl">
                            <a:srgbClr val="000000"/>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25000" dirty="0">
                        <a:ln>
                          <a:noFill/>
                        </a:ln>
                        <a:solidFill>
                          <a:schemeClr val="tx1"/>
                        </a:solidFill>
                        <a:effectLst>
                          <a:outerShdw blurRad="38100" dist="38100" dir="2700000" algn="tl">
                            <a:srgbClr val="FFFFFF"/>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3636594"/>
                  </a:ext>
                </a:extLst>
              </a:tr>
              <a:tr h="13223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l-GR" altLang="el-GR" sz="2400" b="1" i="0"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Μαγνητική Ροή  </a:t>
                      </a:r>
                      <a:r>
                        <a:rPr kumimoji="0" lang="el-GR" altLang="el-GR" sz="2400" b="1" i="1"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rgbClr val="0000FF"/>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1" i="0"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Δ</a:t>
                      </a:r>
                      <a:r>
                        <a:rPr kumimoji="0" lang="el-GR" altLang="el-GR" sz="2400" b="1" i="1"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Φ </a:t>
                      </a:r>
                      <a:r>
                        <a:rPr kumimoji="0" lang="el-GR" altLang="el-GR" sz="2400" b="1" i="0"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a:ln>
                            <a:noFill/>
                          </a:ln>
                          <a:solidFill>
                            <a:srgbClr val="006600"/>
                          </a:solidFill>
                          <a:effectLst>
                            <a:outerShdw blurRad="38100" dist="38100" dir="2700000" algn="tl">
                              <a:srgbClr val="000000"/>
                            </a:outerShdw>
                          </a:effectLst>
                          <a:latin typeface="Comic Sans MS" panose="030F0702030302020204" pitchFamily="66" charset="0"/>
                        </a:rPr>
                        <a:t>Φ</a:t>
                      </a:r>
                      <a:r>
                        <a:rPr kumimoji="0" lang="el-GR" altLang="el-GR" sz="2400" b="1" i="0" u="none" strike="noStrike" cap="none" normalizeH="0" baseline="-25000" dirty="0" err="1">
                          <a:ln>
                            <a:noFill/>
                          </a:ln>
                          <a:solidFill>
                            <a:srgbClr val="006600"/>
                          </a:solidFill>
                          <a:effectLst>
                            <a:outerShdw blurRad="38100" dist="38100" dir="2700000" algn="tl">
                              <a:srgbClr val="000000"/>
                            </a:outerShdw>
                          </a:effectLst>
                          <a:latin typeface="Comic Sans MS" panose="030F0702030302020204" pitchFamily="66" charset="0"/>
                        </a:rPr>
                        <a:t>τελ</a:t>
                      </a:r>
                      <a:r>
                        <a:rPr kumimoji="0" lang="el-GR" altLang="el-GR" sz="2400" b="1" i="0" u="none" strike="noStrike" cap="none" normalizeH="0" baseline="-25000" dirty="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0"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rPr>
                        <a:t>- </a:t>
                      </a:r>
                      <a:r>
                        <a:rPr kumimoji="0" lang="el-GR" altLang="el-GR" sz="2400" b="1" i="1" u="none" strike="noStrike" cap="none" normalizeH="0" baseline="0" dirty="0" err="1">
                          <a:ln>
                            <a:noFill/>
                          </a:ln>
                          <a:solidFill>
                            <a:srgbClr val="006600"/>
                          </a:solidFill>
                          <a:effectLst>
                            <a:outerShdw blurRad="38100" dist="38100" dir="2700000" algn="tl">
                              <a:srgbClr val="000000"/>
                            </a:outerShdw>
                          </a:effectLst>
                          <a:latin typeface="Comic Sans MS" panose="030F0702030302020204" pitchFamily="66" charset="0"/>
                        </a:rPr>
                        <a:t>Φ</a:t>
                      </a:r>
                      <a:r>
                        <a:rPr kumimoji="0" lang="el-GR" altLang="el-GR" sz="2400" b="1" i="0" u="none" strike="noStrike" cap="none" normalizeH="0" baseline="-25000" dirty="0" err="1">
                          <a:ln>
                            <a:noFill/>
                          </a:ln>
                          <a:solidFill>
                            <a:srgbClr val="006600"/>
                          </a:solidFill>
                          <a:effectLst>
                            <a:outerShdw blurRad="38100" dist="38100" dir="2700000" algn="tl">
                              <a:srgbClr val="000000"/>
                            </a:outerShdw>
                          </a:effectLst>
                          <a:latin typeface="Comic Sans MS" panose="030F0702030302020204" pitchFamily="66" charset="0"/>
                        </a:rPr>
                        <a:t>αρχ</a:t>
                      </a:r>
                      <a:endParaRPr kumimoji="0" lang="el-GR" altLang="el-GR" sz="2400" b="1" i="0" u="none" strike="noStrike" cap="none" normalizeH="0" baseline="0" dirty="0">
                        <a:ln>
                          <a:noFill/>
                        </a:ln>
                        <a:solidFill>
                          <a:srgbClr val="006600"/>
                        </a:solidFill>
                        <a:effectLst>
                          <a:outerShdw blurRad="38100" dist="38100" dir="2700000" algn="tl">
                            <a:srgbClr val="000000"/>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chemeClr val="tx1"/>
                        </a:solidFill>
                        <a:effectLst>
                          <a:outerShdw blurRad="38100" dist="38100" dir="2700000" algn="tl">
                            <a:srgbClr val="FFFFFF"/>
                          </a:outerShdw>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7423726"/>
                  </a:ext>
                </a:extLst>
              </a:tr>
            </a:tbl>
          </a:graphicData>
        </a:graphic>
      </p:graphicFrame>
      <p:grpSp>
        <p:nvGrpSpPr>
          <p:cNvPr id="8" name="Ομάδα 7"/>
          <p:cNvGrpSpPr/>
          <p:nvPr/>
        </p:nvGrpSpPr>
        <p:grpSpPr>
          <a:xfrm>
            <a:off x="7704447" y="2856966"/>
            <a:ext cx="1080654" cy="2088036"/>
            <a:chOff x="7704447" y="2856966"/>
            <a:chExt cx="1080654" cy="2088036"/>
          </a:xfrm>
        </p:grpSpPr>
        <mc:AlternateContent xmlns:mc="http://schemas.openxmlformats.org/markup-compatibility/2006" xmlns:a14="http://schemas.microsoft.com/office/drawing/2010/main">
          <mc:Choice Requires="a14">
            <p:sp>
              <p:nvSpPr>
                <p:cNvPr id="6" name="TextBox 5"/>
                <p:cNvSpPr txBox="1"/>
                <p:nvPr/>
              </p:nvSpPr>
              <p:spPr>
                <a:xfrm>
                  <a:off x="7704447" y="2856966"/>
                  <a:ext cx="1080654"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𝜝</m:t>
                            </m:r>
                          </m:num>
                          <m:den>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400" b="1" dirty="0">
                    <a:solidFill>
                      <a:srgbClr val="FF0000"/>
                    </a:solidFill>
                    <a:latin typeface="Trebuchet MS" panose="020B0603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04447" y="2856966"/>
                  <a:ext cx="1080654" cy="785087"/>
                </a:xfrm>
                <a:prstGeom prst="rect">
                  <a:avLst/>
                </a:prstGeom>
                <a:blipFill>
                  <a:blip r:embed="rId2"/>
                  <a:stretch>
                    <a:fillRect b="-7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704447" y="4159915"/>
                  <a:ext cx="1080654"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𝚫</m:t>
                            </m:r>
                            <m: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𝜱</m:t>
                            </m:r>
                          </m:num>
                          <m:den>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𝒕</m:t>
                            </m:r>
                          </m:den>
                        </m:f>
                      </m:oMath>
                    </m:oMathPara>
                  </a14:m>
                  <a:endParaRPr lang="el-GR" sz="2400" b="1" dirty="0">
                    <a:solidFill>
                      <a:srgbClr val="FF0000"/>
                    </a:solidFill>
                    <a:latin typeface="Trebuchet MS" panose="020B0603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704447" y="4159915"/>
                  <a:ext cx="1080654" cy="785087"/>
                </a:xfrm>
                <a:prstGeom prst="rect">
                  <a:avLst/>
                </a:prstGeom>
                <a:blipFill>
                  <a:blip r:embed="rId3"/>
                  <a:stretch>
                    <a:fillRect b="-775"/>
                  </a:stretch>
                </a:blipFill>
              </p:spPr>
              <p:txBody>
                <a:bodyPr/>
                <a:lstStyle/>
                <a:p>
                  <a:r>
                    <a:rPr lang="el-GR">
                      <a:noFill/>
                    </a:rPr>
                    <a:t> </a:t>
                  </a:r>
                </a:p>
              </p:txBody>
            </p:sp>
          </mc:Fallback>
        </mc:AlternateContent>
      </p:grpSp>
    </p:spTree>
    <p:extLst>
      <p:ext uri="{BB962C8B-B14F-4D97-AF65-F5344CB8AC3E}">
        <p14:creationId xmlns:p14="http://schemas.microsoft.com/office/powerpoint/2010/main" val="221509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 Box 4"/>
          <p:cNvSpPr txBox="1">
            <a:spLocks noChangeArrowheads="1"/>
          </p:cNvSpPr>
          <p:nvPr/>
        </p:nvSpPr>
        <p:spPr bwMode="auto">
          <a:xfrm>
            <a:off x="2529443" y="352598"/>
            <a:ext cx="67570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FFFF00"/>
                </a:solidFill>
                <a:effectLst>
                  <a:outerShdw blurRad="38100" dist="38100" dir="2700000" algn="tl">
                    <a:srgbClr val="000000"/>
                  </a:outerShdw>
                </a:effectLst>
                <a:latin typeface="Comic Sans MS" pitchFamily="66" charset="0"/>
              </a:rPr>
              <a:t>Ηλεκτρομαγνητική</a:t>
            </a:r>
            <a:r>
              <a:rPr lang="el-GR" altLang="el-GR" sz="3600" b="1" dirty="0">
                <a:solidFill>
                  <a:srgbClr val="FF0000"/>
                </a:solidFill>
                <a:effectLst>
                  <a:outerShdw blurRad="38100" dist="38100" dir="2700000" algn="tl">
                    <a:srgbClr val="000000"/>
                  </a:outerShdw>
                </a:effectLst>
                <a:latin typeface="Comic Sans MS" pitchFamily="66" charset="0"/>
              </a:rPr>
              <a:t> </a:t>
            </a:r>
            <a:r>
              <a:rPr lang="el-GR" altLang="el-GR" sz="3600" b="1" dirty="0">
                <a:solidFill>
                  <a:srgbClr val="FFFF00"/>
                </a:solidFill>
                <a:effectLst>
                  <a:outerShdw blurRad="38100" dist="38100" dir="2700000" algn="tl">
                    <a:srgbClr val="000000"/>
                  </a:outerShdw>
                </a:effectLst>
                <a:latin typeface="Comic Sans MS" pitchFamily="66" charset="0"/>
              </a:rPr>
              <a:t>Επαγωγή</a:t>
            </a:r>
          </a:p>
        </p:txBody>
      </p:sp>
      <p:sp>
        <p:nvSpPr>
          <p:cNvPr id="5" name="TextBox 4"/>
          <p:cNvSpPr txBox="1"/>
          <p:nvPr/>
        </p:nvSpPr>
        <p:spPr>
          <a:xfrm>
            <a:off x="6697683" y="5593277"/>
            <a:ext cx="4987636" cy="707886"/>
          </a:xfrm>
          <a:prstGeom prst="rect">
            <a:avLst/>
          </a:prstGeom>
          <a:noFill/>
        </p:spPr>
        <p:txBody>
          <a:bodyPr wrap="square" rtlCol="0">
            <a:spAutoFit/>
          </a:bodyPr>
          <a:lstStyle/>
          <a:p>
            <a:r>
              <a:rPr lang="el-GR" sz="1600" dirty="0">
                <a:solidFill>
                  <a:schemeClr val="bg1"/>
                </a:solidFill>
                <a:latin typeface="Comic Sans MS" panose="030F0702030302020204" pitchFamily="66" charset="0"/>
              </a:rPr>
              <a:t>Με αυτό το πηνίο έκανε τα πειράματά του ο </a:t>
            </a:r>
            <a:r>
              <a:rPr lang="en-US" sz="1600" dirty="0">
                <a:solidFill>
                  <a:schemeClr val="bg1"/>
                </a:solidFill>
                <a:latin typeface="Comic Sans MS" panose="030F0702030302020204" pitchFamily="66" charset="0"/>
              </a:rPr>
              <a:t>Faraday.</a:t>
            </a:r>
          </a:p>
          <a:p>
            <a:pPr algn="r">
              <a:lnSpc>
                <a:spcPct val="150000"/>
              </a:lnSpc>
            </a:pPr>
            <a:r>
              <a:rPr lang="el-GR" sz="1600" dirty="0">
                <a:solidFill>
                  <a:schemeClr val="bg1"/>
                </a:solidFill>
                <a:latin typeface="Comic Sans MS" panose="030F0702030302020204" pitchFamily="66" charset="0"/>
                <a:hlinkClick r:id="rId3"/>
              </a:rPr>
              <a:t>Μουσείο </a:t>
            </a:r>
            <a:r>
              <a:rPr lang="en-US" sz="1600" dirty="0">
                <a:solidFill>
                  <a:schemeClr val="bg1"/>
                </a:solidFill>
                <a:latin typeface="Comic Sans MS" panose="030F0702030302020204" pitchFamily="66" charset="0"/>
                <a:hlinkClick r:id="rId3"/>
              </a:rPr>
              <a:t>Faraday</a:t>
            </a:r>
            <a:endParaRPr lang="el-GR"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419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6487" y="690312"/>
            <a:ext cx="8186277" cy="959173"/>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Αρχικά, θα προσπαθήσουμε να προσεγγίσουμε το φαινόμενο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ΗΛΕΚΤΡΟΜΑΓΝΗΤΙΚΗ ΕΠΑΓΩΓΗ, </a:t>
            </a:r>
            <a:r>
              <a:rPr lang="el-GR" sz="2000" b="1" dirty="0">
                <a:latin typeface="Trebuchet MS" panose="020B0603020202020204" pitchFamily="34" charset="0"/>
                <a:hlinkClick r:id="rId2"/>
              </a:rPr>
              <a:t>πειραματικά</a:t>
            </a:r>
            <a:r>
              <a:rPr lang="el-GR" sz="2000" b="1" dirty="0">
                <a:latin typeface="Trebuchet MS" panose="020B0603020202020204" pitchFamily="34" charset="0"/>
              </a:rPr>
              <a:t>.</a:t>
            </a:r>
          </a:p>
        </p:txBody>
      </p:sp>
      <p:sp>
        <p:nvSpPr>
          <p:cNvPr id="7" name="TextBox 6"/>
          <p:cNvSpPr txBox="1"/>
          <p:nvPr/>
        </p:nvSpPr>
        <p:spPr>
          <a:xfrm>
            <a:off x="1636487" y="2802909"/>
            <a:ext cx="8104084" cy="2708434"/>
          </a:xfrm>
          <a:prstGeom prst="rect">
            <a:avLst/>
          </a:prstGeom>
          <a:noFill/>
        </p:spPr>
        <p:txBody>
          <a:bodyPr wrap="square" rtlCol="0">
            <a:spAutoFit/>
          </a:bodyPr>
          <a:lstStyle/>
          <a:p>
            <a:r>
              <a:rPr lang="el-GR" sz="2000" b="1" dirty="0">
                <a:latin typeface="Trebuchet MS" panose="020B0603020202020204" pitchFamily="34" charset="0"/>
              </a:rPr>
              <a:t>Γι’ αυτό το σκοπό θα χρειαστούμε</a:t>
            </a:r>
            <a:r>
              <a:rPr lang="en-US" sz="2000" b="1" dirty="0">
                <a:latin typeface="Trebuchet MS" panose="020B0603020202020204" pitchFamily="34" charset="0"/>
              </a:rPr>
              <a:t>:</a:t>
            </a:r>
            <a:endParaRPr lang="el-GR" sz="2000" b="1" dirty="0">
              <a:latin typeface="Trebuchet MS" panose="020B0603020202020204" pitchFamily="34" charset="0"/>
            </a:endParaRPr>
          </a:p>
          <a:p>
            <a:pPr>
              <a:lnSpc>
                <a:spcPct val="150000"/>
              </a:lnSpc>
            </a:pPr>
            <a:r>
              <a:rPr lang="el-GR" sz="2000" b="1" dirty="0">
                <a:latin typeface="Trebuchet MS" panose="020B0603020202020204" pitchFamily="34" charset="0"/>
              </a:rPr>
              <a:t>1 γαλβανόμετρο (όργανο με το οποίο διαπιστώνεται ή και μετριέται, η ένταση ηλεκτρικού ρεύματος σε ηλεκτρικό κύκλωμα)</a:t>
            </a:r>
            <a:r>
              <a:rPr lang="en-US" sz="2000" b="1" dirty="0">
                <a:latin typeface="Trebuchet MS" panose="020B0603020202020204" pitchFamily="34" charset="0"/>
              </a:rPr>
              <a:t>,</a:t>
            </a:r>
          </a:p>
          <a:p>
            <a:pPr>
              <a:lnSpc>
                <a:spcPct val="150000"/>
              </a:lnSpc>
            </a:pPr>
            <a:r>
              <a:rPr lang="en-US" sz="2000" b="1" dirty="0">
                <a:latin typeface="Trebuchet MS" panose="020B0603020202020204" pitchFamily="34" charset="0"/>
              </a:rPr>
              <a:t>1 </a:t>
            </a:r>
            <a:r>
              <a:rPr lang="el-GR" sz="2000" b="1" dirty="0">
                <a:latin typeface="Trebuchet MS" panose="020B0603020202020204" pitchFamily="34" charset="0"/>
              </a:rPr>
              <a:t>πηνίο 300 σπειρών,</a:t>
            </a:r>
          </a:p>
          <a:p>
            <a:pPr>
              <a:lnSpc>
                <a:spcPct val="150000"/>
              </a:lnSpc>
            </a:pPr>
            <a:r>
              <a:rPr lang="el-GR" sz="2000" b="1" dirty="0">
                <a:latin typeface="Trebuchet MS" panose="020B0603020202020204" pitchFamily="34" charset="0"/>
              </a:rPr>
              <a:t>1 </a:t>
            </a:r>
            <a:r>
              <a:rPr lang="el-GR" sz="2000" b="1" dirty="0" err="1">
                <a:latin typeface="Trebuchet MS" panose="020B0603020202020204" pitchFamily="34" charset="0"/>
              </a:rPr>
              <a:t>ραβδόμορφο</a:t>
            </a:r>
            <a:r>
              <a:rPr lang="el-GR" sz="2000" b="1" dirty="0">
                <a:latin typeface="Trebuchet MS" panose="020B0603020202020204" pitchFamily="34" charset="0"/>
              </a:rPr>
              <a:t> μαγνήτη και </a:t>
            </a:r>
          </a:p>
          <a:p>
            <a:pPr>
              <a:lnSpc>
                <a:spcPct val="150000"/>
              </a:lnSpc>
            </a:pPr>
            <a:r>
              <a:rPr lang="el-GR" sz="2000" b="1" dirty="0">
                <a:latin typeface="Trebuchet MS" panose="020B0603020202020204" pitchFamily="34" charset="0"/>
              </a:rPr>
              <a:t>2 καλώδια.</a:t>
            </a:r>
          </a:p>
        </p:txBody>
      </p:sp>
      <p:grpSp>
        <p:nvGrpSpPr>
          <p:cNvPr id="10" name="Ομάδα 9"/>
          <p:cNvGrpSpPr/>
          <p:nvPr/>
        </p:nvGrpSpPr>
        <p:grpSpPr>
          <a:xfrm>
            <a:off x="9986521" y="194468"/>
            <a:ext cx="1828800" cy="2306698"/>
            <a:chOff x="9799320" y="969991"/>
            <a:chExt cx="1828800" cy="2306698"/>
          </a:xfrm>
        </p:grpSpPr>
        <p:pic>
          <p:nvPicPr>
            <p:cNvPr id="8" name="Εικόνα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99320" y="969991"/>
              <a:ext cx="182880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0058400" y="2753469"/>
              <a:ext cx="1310640" cy="523220"/>
            </a:xfrm>
            <a:prstGeom prst="rect">
              <a:avLst/>
            </a:prstGeom>
            <a:noFill/>
          </p:spPr>
          <p:txBody>
            <a:bodyPr wrap="square" rtlCol="0">
              <a:spAutoFit/>
            </a:bodyPr>
            <a:lstStyle/>
            <a:p>
              <a:pPr algn="ctr"/>
              <a:r>
                <a:rPr lang="el-GR" sz="1400" b="1" dirty="0">
                  <a:latin typeface="Comic Sans MS" panose="030F0702030302020204" pitchFamily="66" charset="0"/>
                </a:rPr>
                <a:t>Γαλβανόμετρο μηδενός</a:t>
              </a:r>
            </a:p>
          </p:txBody>
        </p:sp>
      </p:grpSp>
      <p:grpSp>
        <p:nvGrpSpPr>
          <p:cNvPr id="15" name="Ομάδα 14"/>
          <p:cNvGrpSpPr/>
          <p:nvPr/>
        </p:nvGrpSpPr>
        <p:grpSpPr>
          <a:xfrm>
            <a:off x="9926856" y="2463157"/>
            <a:ext cx="1948130" cy="1821487"/>
            <a:chOff x="4868306" y="3830697"/>
            <a:chExt cx="1948130" cy="1821487"/>
          </a:xfrm>
        </p:grpSpPr>
        <p:pic>
          <p:nvPicPr>
            <p:cNvPr id="13" name="Εικόνα 12"/>
            <p:cNvPicPr>
              <a:picLocks noChangeAspect="1"/>
            </p:cNvPicPr>
            <p:nvPr/>
          </p:nvPicPr>
          <p:blipFill>
            <a:blip r:embed="rId4">
              <a:clrChange>
                <a:clrFrom>
                  <a:srgbClr val="96E6FD"/>
                </a:clrFrom>
                <a:clrTo>
                  <a:srgbClr val="96E6FD">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868306" y="3830697"/>
              <a:ext cx="1948130" cy="146753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621678" y="5344407"/>
              <a:ext cx="702243" cy="307777"/>
            </a:xfrm>
            <a:prstGeom prst="rect">
              <a:avLst/>
            </a:prstGeom>
            <a:noFill/>
          </p:spPr>
          <p:txBody>
            <a:bodyPr wrap="square" rtlCol="0">
              <a:spAutoFit/>
            </a:bodyPr>
            <a:lstStyle/>
            <a:p>
              <a:pPr algn="ctr"/>
              <a:r>
                <a:rPr lang="el-GR" sz="1400" b="1" dirty="0">
                  <a:latin typeface="Comic Sans MS" panose="030F0702030302020204" pitchFamily="66" charset="0"/>
                </a:rPr>
                <a:t>Πηνίο</a:t>
              </a:r>
            </a:p>
          </p:txBody>
        </p:sp>
      </p:grpSp>
      <p:grpSp>
        <p:nvGrpSpPr>
          <p:cNvPr id="18" name="Ομάδα 17"/>
          <p:cNvGrpSpPr/>
          <p:nvPr/>
        </p:nvGrpSpPr>
        <p:grpSpPr>
          <a:xfrm>
            <a:off x="10099192" y="3990366"/>
            <a:ext cx="1775794" cy="1330131"/>
            <a:chOff x="6857568" y="3968700"/>
            <a:chExt cx="1775794" cy="1330131"/>
          </a:xfrm>
        </p:grpSpPr>
        <p:pic>
          <p:nvPicPr>
            <p:cNvPr id="16" name="Εικόνα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7568" y="3968700"/>
              <a:ext cx="1775794" cy="1330131"/>
            </a:xfrm>
            <a:prstGeom prst="rect">
              <a:avLst/>
            </a:prstGeom>
          </p:spPr>
        </p:pic>
        <p:sp>
          <p:nvSpPr>
            <p:cNvPr id="17" name="TextBox 16"/>
            <p:cNvSpPr txBox="1"/>
            <p:nvPr/>
          </p:nvSpPr>
          <p:spPr>
            <a:xfrm>
              <a:off x="7230138" y="4890422"/>
              <a:ext cx="1030654" cy="307777"/>
            </a:xfrm>
            <a:prstGeom prst="rect">
              <a:avLst/>
            </a:prstGeom>
            <a:noFill/>
          </p:spPr>
          <p:txBody>
            <a:bodyPr wrap="square" rtlCol="0">
              <a:spAutoFit/>
            </a:bodyPr>
            <a:lstStyle/>
            <a:p>
              <a:pPr algn="ctr"/>
              <a:r>
                <a:rPr lang="el-GR" sz="1400" b="1" dirty="0">
                  <a:latin typeface="Comic Sans MS" panose="030F0702030302020204" pitchFamily="66" charset="0"/>
                </a:rPr>
                <a:t>Μαγνήτης</a:t>
              </a:r>
            </a:p>
          </p:txBody>
        </p:sp>
      </p:grpSp>
      <p:grpSp>
        <p:nvGrpSpPr>
          <p:cNvPr id="21" name="Ομάδα 20"/>
          <p:cNvGrpSpPr/>
          <p:nvPr/>
        </p:nvGrpSpPr>
        <p:grpSpPr>
          <a:xfrm>
            <a:off x="9533795" y="4934581"/>
            <a:ext cx="1352612" cy="1356646"/>
            <a:chOff x="3255015" y="4701906"/>
            <a:chExt cx="1352612" cy="1356646"/>
          </a:xfrm>
        </p:grpSpPr>
        <p:pic>
          <p:nvPicPr>
            <p:cNvPr id="19" name="Εικόνα 18"/>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55015" y="4701906"/>
              <a:ext cx="1352612" cy="1352612"/>
            </a:xfrm>
            <a:prstGeom prst="rect">
              <a:avLst/>
            </a:prstGeom>
          </p:spPr>
        </p:pic>
        <p:sp>
          <p:nvSpPr>
            <p:cNvPr id="20" name="TextBox 19"/>
            <p:cNvSpPr txBox="1"/>
            <p:nvPr/>
          </p:nvSpPr>
          <p:spPr>
            <a:xfrm>
              <a:off x="3415994" y="5750775"/>
              <a:ext cx="1030654" cy="307777"/>
            </a:xfrm>
            <a:prstGeom prst="rect">
              <a:avLst/>
            </a:prstGeom>
            <a:noFill/>
          </p:spPr>
          <p:txBody>
            <a:bodyPr wrap="square" rtlCol="0">
              <a:spAutoFit/>
            </a:bodyPr>
            <a:lstStyle/>
            <a:p>
              <a:pPr algn="ctr"/>
              <a:r>
                <a:rPr lang="el-GR" sz="1400" b="1" dirty="0">
                  <a:latin typeface="Comic Sans MS" panose="030F0702030302020204" pitchFamily="66" charset="0"/>
                </a:rPr>
                <a:t>Καλώδια</a:t>
              </a:r>
            </a:p>
          </p:txBody>
        </p:sp>
      </p:grpSp>
    </p:spTree>
    <p:extLst>
      <p:ext uri="{BB962C8B-B14F-4D97-AF65-F5344CB8AC3E}">
        <p14:creationId xmlns:p14="http://schemas.microsoft.com/office/powerpoint/2010/main" val="12910031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3502</TotalTime>
  <Words>2140</Words>
  <Application>Microsoft Office PowerPoint</Application>
  <PresentationFormat>Ευρεία οθόνη</PresentationFormat>
  <Paragraphs>216</Paragraphs>
  <Slides>36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36</vt:i4>
      </vt:variant>
    </vt:vector>
  </HeadingPairs>
  <TitlesOfParts>
    <vt:vector size="44" baseType="lpstr">
      <vt:lpstr>Arial</vt:lpstr>
      <vt:lpstr>Calibri</vt:lpstr>
      <vt:lpstr>Calibri Light</vt:lpstr>
      <vt:lpstr>Cambria Math</vt:lpstr>
      <vt:lpstr>Comic Sans MS</vt:lpstr>
      <vt:lpstr>Trebuchet MS</vt:lpstr>
      <vt:lpstr>Θέμα του Office</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ΗΛΙΑΣ ΤΑΝΟΣ</cp:lastModifiedBy>
  <cp:revision>440</cp:revision>
  <dcterms:created xsi:type="dcterms:W3CDTF">2019-10-17T11:24:49Z</dcterms:created>
  <dcterms:modified xsi:type="dcterms:W3CDTF">2023-02-12T21:42:10Z</dcterms:modified>
</cp:coreProperties>
</file>