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7" d="100"/>
          <a:sy n="87" d="100"/>
        </p:scale>
        <p:origin x="451"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EF1F6D-25C9-42CA-86A5-6412DF1DDD87}"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9D73D19B-A1CE-44A0-BACB-B5A3B206DFD8}">
      <dgm:prSet/>
      <dgm:spPr/>
      <dgm:t>
        <a:bodyPr/>
        <a:lstStyle/>
        <a:p>
          <a:r>
            <a:rPr lang="el-GR"/>
            <a:t>Ο ΚΑΤΖ διακρίνει τρεις βασικές κατηγορίες ικανοτήτων:</a:t>
          </a:r>
          <a:endParaRPr lang="en-US"/>
        </a:p>
      </dgm:t>
    </dgm:pt>
    <dgm:pt modelId="{365876F2-5324-4730-9798-2F2E09980572}" type="parTrans" cxnId="{6E30F5F9-382F-453E-988E-D6F9EA498601}">
      <dgm:prSet/>
      <dgm:spPr/>
      <dgm:t>
        <a:bodyPr/>
        <a:lstStyle/>
        <a:p>
          <a:endParaRPr lang="en-US"/>
        </a:p>
      </dgm:t>
    </dgm:pt>
    <dgm:pt modelId="{36C3C939-FB58-4C49-A2C7-DEDBB7B5A384}" type="sibTrans" cxnId="{6E30F5F9-382F-453E-988E-D6F9EA498601}">
      <dgm:prSet/>
      <dgm:spPr/>
      <dgm:t>
        <a:bodyPr/>
        <a:lstStyle/>
        <a:p>
          <a:endParaRPr lang="en-US"/>
        </a:p>
      </dgm:t>
    </dgm:pt>
    <dgm:pt modelId="{33E5CFAE-80EB-4DE0-9157-E897A93F27E4}">
      <dgm:prSet/>
      <dgm:spPr/>
      <dgm:t>
        <a:bodyPr/>
        <a:lstStyle/>
        <a:p>
          <a:r>
            <a:rPr lang="el-GR"/>
            <a:t>Διανοητικές.</a:t>
          </a:r>
          <a:endParaRPr lang="en-US"/>
        </a:p>
      </dgm:t>
    </dgm:pt>
    <dgm:pt modelId="{A2F1A589-134D-455D-9810-5E813DE01164}" type="parTrans" cxnId="{CDCDC54E-4958-461A-BB96-426ACCB31BAB}">
      <dgm:prSet/>
      <dgm:spPr/>
      <dgm:t>
        <a:bodyPr/>
        <a:lstStyle/>
        <a:p>
          <a:endParaRPr lang="en-US"/>
        </a:p>
      </dgm:t>
    </dgm:pt>
    <dgm:pt modelId="{C831CFFD-F25F-4A67-8CF8-8909E84E8680}" type="sibTrans" cxnId="{CDCDC54E-4958-461A-BB96-426ACCB31BAB}">
      <dgm:prSet/>
      <dgm:spPr/>
      <dgm:t>
        <a:bodyPr/>
        <a:lstStyle/>
        <a:p>
          <a:endParaRPr lang="en-US"/>
        </a:p>
      </dgm:t>
    </dgm:pt>
    <dgm:pt modelId="{C04A0BC3-5361-41E3-A870-60E44C23469D}">
      <dgm:prSet/>
      <dgm:spPr/>
      <dgm:t>
        <a:bodyPr/>
        <a:lstStyle/>
        <a:p>
          <a:r>
            <a:rPr lang="el-GR"/>
            <a:t>Ανθρώπινες.</a:t>
          </a:r>
          <a:endParaRPr lang="en-US"/>
        </a:p>
      </dgm:t>
    </dgm:pt>
    <dgm:pt modelId="{6A661261-C044-4F96-A31B-5F5BCB8E883F}" type="parTrans" cxnId="{FF03EEA5-8866-4556-A7B3-DA21C25738B3}">
      <dgm:prSet/>
      <dgm:spPr/>
      <dgm:t>
        <a:bodyPr/>
        <a:lstStyle/>
        <a:p>
          <a:endParaRPr lang="en-US"/>
        </a:p>
      </dgm:t>
    </dgm:pt>
    <dgm:pt modelId="{B4C3B134-A7AF-4768-810D-E8489DFAD6A7}" type="sibTrans" cxnId="{FF03EEA5-8866-4556-A7B3-DA21C25738B3}">
      <dgm:prSet/>
      <dgm:spPr/>
      <dgm:t>
        <a:bodyPr/>
        <a:lstStyle/>
        <a:p>
          <a:endParaRPr lang="en-US"/>
        </a:p>
      </dgm:t>
    </dgm:pt>
    <dgm:pt modelId="{FCF9C5CC-E912-44F4-B0B3-F2002FD9FA4C}">
      <dgm:prSet/>
      <dgm:spPr/>
      <dgm:t>
        <a:bodyPr/>
        <a:lstStyle/>
        <a:p>
          <a:r>
            <a:rPr lang="el-GR"/>
            <a:t>Τεχνικές</a:t>
          </a:r>
          <a:endParaRPr lang="en-US"/>
        </a:p>
      </dgm:t>
    </dgm:pt>
    <dgm:pt modelId="{42074EC7-21BC-401F-9BF3-9BDFF12DDCE8}" type="parTrans" cxnId="{567D016B-1EFA-4B34-B908-239AFBA3E355}">
      <dgm:prSet/>
      <dgm:spPr/>
      <dgm:t>
        <a:bodyPr/>
        <a:lstStyle/>
        <a:p>
          <a:endParaRPr lang="en-US"/>
        </a:p>
      </dgm:t>
    </dgm:pt>
    <dgm:pt modelId="{6B51D4F8-5A79-4C70-8C1B-68378912A500}" type="sibTrans" cxnId="{567D016B-1EFA-4B34-B908-239AFBA3E355}">
      <dgm:prSet/>
      <dgm:spPr/>
      <dgm:t>
        <a:bodyPr/>
        <a:lstStyle/>
        <a:p>
          <a:endParaRPr lang="en-US"/>
        </a:p>
      </dgm:t>
    </dgm:pt>
    <dgm:pt modelId="{58F1647E-C3A9-4227-A092-2130AB260D2D}" type="pres">
      <dgm:prSet presAssocID="{A4EF1F6D-25C9-42CA-86A5-6412DF1DDD87}" presName="outerComposite" presStyleCnt="0">
        <dgm:presLayoutVars>
          <dgm:chMax val="5"/>
          <dgm:dir/>
          <dgm:resizeHandles val="exact"/>
        </dgm:presLayoutVars>
      </dgm:prSet>
      <dgm:spPr/>
    </dgm:pt>
    <dgm:pt modelId="{28D1E6BF-42DC-438A-9128-570883797A0A}" type="pres">
      <dgm:prSet presAssocID="{A4EF1F6D-25C9-42CA-86A5-6412DF1DDD87}" presName="dummyMaxCanvas" presStyleCnt="0">
        <dgm:presLayoutVars/>
      </dgm:prSet>
      <dgm:spPr/>
    </dgm:pt>
    <dgm:pt modelId="{CAC23A41-A054-4391-8C3A-AB22D3D509E3}" type="pres">
      <dgm:prSet presAssocID="{A4EF1F6D-25C9-42CA-86A5-6412DF1DDD87}" presName="FourNodes_1" presStyleLbl="node1" presStyleIdx="0" presStyleCnt="4">
        <dgm:presLayoutVars>
          <dgm:bulletEnabled val="1"/>
        </dgm:presLayoutVars>
      </dgm:prSet>
      <dgm:spPr/>
    </dgm:pt>
    <dgm:pt modelId="{83F1D6D7-8C4E-40DE-85E0-CABA3F85117B}" type="pres">
      <dgm:prSet presAssocID="{A4EF1F6D-25C9-42CA-86A5-6412DF1DDD87}" presName="FourNodes_2" presStyleLbl="node1" presStyleIdx="1" presStyleCnt="4">
        <dgm:presLayoutVars>
          <dgm:bulletEnabled val="1"/>
        </dgm:presLayoutVars>
      </dgm:prSet>
      <dgm:spPr/>
    </dgm:pt>
    <dgm:pt modelId="{07EA6FD7-3611-492D-B6B8-B9064A2FA640}" type="pres">
      <dgm:prSet presAssocID="{A4EF1F6D-25C9-42CA-86A5-6412DF1DDD87}" presName="FourNodes_3" presStyleLbl="node1" presStyleIdx="2" presStyleCnt="4">
        <dgm:presLayoutVars>
          <dgm:bulletEnabled val="1"/>
        </dgm:presLayoutVars>
      </dgm:prSet>
      <dgm:spPr/>
    </dgm:pt>
    <dgm:pt modelId="{F6960654-14D8-4233-935C-A0D2D86E96FD}" type="pres">
      <dgm:prSet presAssocID="{A4EF1F6D-25C9-42CA-86A5-6412DF1DDD87}" presName="FourNodes_4" presStyleLbl="node1" presStyleIdx="3" presStyleCnt="4">
        <dgm:presLayoutVars>
          <dgm:bulletEnabled val="1"/>
        </dgm:presLayoutVars>
      </dgm:prSet>
      <dgm:spPr/>
    </dgm:pt>
    <dgm:pt modelId="{2F5123E0-6CF4-4F93-96A1-A6639B41F5B0}" type="pres">
      <dgm:prSet presAssocID="{A4EF1F6D-25C9-42CA-86A5-6412DF1DDD87}" presName="FourConn_1-2" presStyleLbl="fgAccFollowNode1" presStyleIdx="0" presStyleCnt="3">
        <dgm:presLayoutVars>
          <dgm:bulletEnabled val="1"/>
        </dgm:presLayoutVars>
      </dgm:prSet>
      <dgm:spPr/>
    </dgm:pt>
    <dgm:pt modelId="{EC555B0A-9577-4C7A-8BAC-D36C4D7788B7}" type="pres">
      <dgm:prSet presAssocID="{A4EF1F6D-25C9-42CA-86A5-6412DF1DDD87}" presName="FourConn_2-3" presStyleLbl="fgAccFollowNode1" presStyleIdx="1" presStyleCnt="3">
        <dgm:presLayoutVars>
          <dgm:bulletEnabled val="1"/>
        </dgm:presLayoutVars>
      </dgm:prSet>
      <dgm:spPr/>
    </dgm:pt>
    <dgm:pt modelId="{BC1566DF-3323-4A8E-A3B6-E196B957F7DB}" type="pres">
      <dgm:prSet presAssocID="{A4EF1F6D-25C9-42CA-86A5-6412DF1DDD87}" presName="FourConn_3-4" presStyleLbl="fgAccFollowNode1" presStyleIdx="2" presStyleCnt="3">
        <dgm:presLayoutVars>
          <dgm:bulletEnabled val="1"/>
        </dgm:presLayoutVars>
      </dgm:prSet>
      <dgm:spPr/>
    </dgm:pt>
    <dgm:pt modelId="{8AE5E0C0-D404-42F5-8B2C-3A1F100C26D2}" type="pres">
      <dgm:prSet presAssocID="{A4EF1F6D-25C9-42CA-86A5-6412DF1DDD87}" presName="FourNodes_1_text" presStyleLbl="node1" presStyleIdx="3" presStyleCnt="4">
        <dgm:presLayoutVars>
          <dgm:bulletEnabled val="1"/>
        </dgm:presLayoutVars>
      </dgm:prSet>
      <dgm:spPr/>
    </dgm:pt>
    <dgm:pt modelId="{A47625E4-89B4-4DB7-9366-BB17D408AC8B}" type="pres">
      <dgm:prSet presAssocID="{A4EF1F6D-25C9-42CA-86A5-6412DF1DDD87}" presName="FourNodes_2_text" presStyleLbl="node1" presStyleIdx="3" presStyleCnt="4">
        <dgm:presLayoutVars>
          <dgm:bulletEnabled val="1"/>
        </dgm:presLayoutVars>
      </dgm:prSet>
      <dgm:spPr/>
    </dgm:pt>
    <dgm:pt modelId="{CDDA3514-BE9F-4447-99F8-BE8EB3706A97}" type="pres">
      <dgm:prSet presAssocID="{A4EF1F6D-25C9-42CA-86A5-6412DF1DDD87}" presName="FourNodes_3_text" presStyleLbl="node1" presStyleIdx="3" presStyleCnt="4">
        <dgm:presLayoutVars>
          <dgm:bulletEnabled val="1"/>
        </dgm:presLayoutVars>
      </dgm:prSet>
      <dgm:spPr/>
    </dgm:pt>
    <dgm:pt modelId="{C8490F17-00FF-476C-B9A2-63E807785200}" type="pres">
      <dgm:prSet presAssocID="{A4EF1F6D-25C9-42CA-86A5-6412DF1DDD87}" presName="FourNodes_4_text" presStyleLbl="node1" presStyleIdx="3" presStyleCnt="4">
        <dgm:presLayoutVars>
          <dgm:bulletEnabled val="1"/>
        </dgm:presLayoutVars>
      </dgm:prSet>
      <dgm:spPr/>
    </dgm:pt>
  </dgm:ptLst>
  <dgm:cxnLst>
    <dgm:cxn modelId="{BC189903-18EE-4313-ACEF-4262C6E119BC}" type="presOf" srcId="{9D73D19B-A1CE-44A0-BACB-B5A3B206DFD8}" destId="{8AE5E0C0-D404-42F5-8B2C-3A1F100C26D2}" srcOrd="1" destOrd="0" presId="urn:microsoft.com/office/officeart/2005/8/layout/vProcess5"/>
    <dgm:cxn modelId="{C870E117-2E37-4CBA-A521-AE5B2FD3193B}" type="presOf" srcId="{C831CFFD-F25F-4A67-8CF8-8909E84E8680}" destId="{EC555B0A-9577-4C7A-8BAC-D36C4D7788B7}" srcOrd="0" destOrd="0" presId="urn:microsoft.com/office/officeart/2005/8/layout/vProcess5"/>
    <dgm:cxn modelId="{FEF4241A-B2DF-48BB-A15A-4E6BD9E13FA7}" type="presOf" srcId="{FCF9C5CC-E912-44F4-B0B3-F2002FD9FA4C}" destId="{F6960654-14D8-4233-935C-A0D2D86E96FD}" srcOrd="0" destOrd="0" presId="urn:microsoft.com/office/officeart/2005/8/layout/vProcess5"/>
    <dgm:cxn modelId="{02FF171E-6179-46EB-BF7C-56D2CCD25FD8}" type="presOf" srcId="{36C3C939-FB58-4C49-A2C7-DEDBB7B5A384}" destId="{2F5123E0-6CF4-4F93-96A1-A6639B41F5B0}" srcOrd="0" destOrd="0" presId="urn:microsoft.com/office/officeart/2005/8/layout/vProcess5"/>
    <dgm:cxn modelId="{A01D9630-C7B2-411F-A1D3-6E68053E3BE1}" type="presOf" srcId="{B4C3B134-A7AF-4768-810D-E8489DFAD6A7}" destId="{BC1566DF-3323-4A8E-A3B6-E196B957F7DB}" srcOrd="0" destOrd="0" presId="urn:microsoft.com/office/officeart/2005/8/layout/vProcess5"/>
    <dgm:cxn modelId="{D45E3F3F-B9D0-4C44-977B-1D3C2B392FAD}" type="presOf" srcId="{C04A0BC3-5361-41E3-A870-60E44C23469D}" destId="{07EA6FD7-3611-492D-B6B8-B9064A2FA640}" srcOrd="0" destOrd="0" presId="urn:microsoft.com/office/officeart/2005/8/layout/vProcess5"/>
    <dgm:cxn modelId="{14011A69-AC4E-44A2-93C3-C61D14ADCCB3}" type="presOf" srcId="{33E5CFAE-80EB-4DE0-9157-E897A93F27E4}" destId="{83F1D6D7-8C4E-40DE-85E0-CABA3F85117B}" srcOrd="0" destOrd="0" presId="urn:microsoft.com/office/officeart/2005/8/layout/vProcess5"/>
    <dgm:cxn modelId="{567D016B-1EFA-4B34-B908-239AFBA3E355}" srcId="{A4EF1F6D-25C9-42CA-86A5-6412DF1DDD87}" destId="{FCF9C5CC-E912-44F4-B0B3-F2002FD9FA4C}" srcOrd="3" destOrd="0" parTransId="{42074EC7-21BC-401F-9BF3-9BDFF12DDCE8}" sibTransId="{6B51D4F8-5A79-4C70-8C1B-68378912A500}"/>
    <dgm:cxn modelId="{CDCDC54E-4958-461A-BB96-426ACCB31BAB}" srcId="{A4EF1F6D-25C9-42CA-86A5-6412DF1DDD87}" destId="{33E5CFAE-80EB-4DE0-9157-E897A93F27E4}" srcOrd="1" destOrd="0" parTransId="{A2F1A589-134D-455D-9810-5E813DE01164}" sibTransId="{C831CFFD-F25F-4A67-8CF8-8909E84E8680}"/>
    <dgm:cxn modelId="{C707FB81-C5D8-4E4E-A8E1-5140948A0512}" type="presOf" srcId="{C04A0BC3-5361-41E3-A870-60E44C23469D}" destId="{CDDA3514-BE9F-4447-99F8-BE8EB3706A97}" srcOrd="1" destOrd="0" presId="urn:microsoft.com/office/officeart/2005/8/layout/vProcess5"/>
    <dgm:cxn modelId="{909561A3-686E-4546-8CA1-73727E621C3A}" type="presOf" srcId="{FCF9C5CC-E912-44F4-B0B3-F2002FD9FA4C}" destId="{C8490F17-00FF-476C-B9A2-63E807785200}" srcOrd="1" destOrd="0" presId="urn:microsoft.com/office/officeart/2005/8/layout/vProcess5"/>
    <dgm:cxn modelId="{FF03EEA5-8866-4556-A7B3-DA21C25738B3}" srcId="{A4EF1F6D-25C9-42CA-86A5-6412DF1DDD87}" destId="{C04A0BC3-5361-41E3-A870-60E44C23469D}" srcOrd="2" destOrd="0" parTransId="{6A661261-C044-4F96-A31B-5F5BCB8E883F}" sibTransId="{B4C3B134-A7AF-4768-810D-E8489DFAD6A7}"/>
    <dgm:cxn modelId="{DAC554C3-4637-49D7-9FAD-981D1CEE400C}" type="presOf" srcId="{33E5CFAE-80EB-4DE0-9157-E897A93F27E4}" destId="{A47625E4-89B4-4DB7-9366-BB17D408AC8B}" srcOrd="1" destOrd="0" presId="urn:microsoft.com/office/officeart/2005/8/layout/vProcess5"/>
    <dgm:cxn modelId="{B41C0CD5-E245-406B-B38B-3BF6FD08CF3D}" type="presOf" srcId="{9D73D19B-A1CE-44A0-BACB-B5A3B206DFD8}" destId="{CAC23A41-A054-4391-8C3A-AB22D3D509E3}" srcOrd="0" destOrd="0" presId="urn:microsoft.com/office/officeart/2005/8/layout/vProcess5"/>
    <dgm:cxn modelId="{92DB50EB-3F68-4BBA-9ED2-E3051431A793}" type="presOf" srcId="{A4EF1F6D-25C9-42CA-86A5-6412DF1DDD87}" destId="{58F1647E-C3A9-4227-A092-2130AB260D2D}" srcOrd="0" destOrd="0" presId="urn:microsoft.com/office/officeart/2005/8/layout/vProcess5"/>
    <dgm:cxn modelId="{6E30F5F9-382F-453E-988E-D6F9EA498601}" srcId="{A4EF1F6D-25C9-42CA-86A5-6412DF1DDD87}" destId="{9D73D19B-A1CE-44A0-BACB-B5A3B206DFD8}" srcOrd="0" destOrd="0" parTransId="{365876F2-5324-4730-9798-2F2E09980572}" sibTransId="{36C3C939-FB58-4C49-A2C7-DEDBB7B5A384}"/>
    <dgm:cxn modelId="{795167BE-FAA6-482C-A1CF-3A98E630485E}" type="presParOf" srcId="{58F1647E-C3A9-4227-A092-2130AB260D2D}" destId="{28D1E6BF-42DC-438A-9128-570883797A0A}" srcOrd="0" destOrd="0" presId="urn:microsoft.com/office/officeart/2005/8/layout/vProcess5"/>
    <dgm:cxn modelId="{6D70F47F-BDA5-40B5-8769-551098DC8A4C}" type="presParOf" srcId="{58F1647E-C3A9-4227-A092-2130AB260D2D}" destId="{CAC23A41-A054-4391-8C3A-AB22D3D509E3}" srcOrd="1" destOrd="0" presId="urn:microsoft.com/office/officeart/2005/8/layout/vProcess5"/>
    <dgm:cxn modelId="{A7895146-79CE-4187-A1AA-DC4D0ACC1A12}" type="presParOf" srcId="{58F1647E-C3A9-4227-A092-2130AB260D2D}" destId="{83F1D6D7-8C4E-40DE-85E0-CABA3F85117B}" srcOrd="2" destOrd="0" presId="urn:microsoft.com/office/officeart/2005/8/layout/vProcess5"/>
    <dgm:cxn modelId="{1C40C4E5-88B6-43C0-9F24-5E840206A200}" type="presParOf" srcId="{58F1647E-C3A9-4227-A092-2130AB260D2D}" destId="{07EA6FD7-3611-492D-B6B8-B9064A2FA640}" srcOrd="3" destOrd="0" presId="urn:microsoft.com/office/officeart/2005/8/layout/vProcess5"/>
    <dgm:cxn modelId="{2A78F75C-D261-4573-92ED-A97574F65E34}" type="presParOf" srcId="{58F1647E-C3A9-4227-A092-2130AB260D2D}" destId="{F6960654-14D8-4233-935C-A0D2D86E96FD}" srcOrd="4" destOrd="0" presId="urn:microsoft.com/office/officeart/2005/8/layout/vProcess5"/>
    <dgm:cxn modelId="{8C7304D3-60BE-4596-A640-B4A5E40D0ABE}" type="presParOf" srcId="{58F1647E-C3A9-4227-A092-2130AB260D2D}" destId="{2F5123E0-6CF4-4F93-96A1-A6639B41F5B0}" srcOrd="5" destOrd="0" presId="urn:microsoft.com/office/officeart/2005/8/layout/vProcess5"/>
    <dgm:cxn modelId="{C3DEA71C-489D-4054-B118-9D09E630FABB}" type="presParOf" srcId="{58F1647E-C3A9-4227-A092-2130AB260D2D}" destId="{EC555B0A-9577-4C7A-8BAC-D36C4D7788B7}" srcOrd="6" destOrd="0" presId="urn:microsoft.com/office/officeart/2005/8/layout/vProcess5"/>
    <dgm:cxn modelId="{F6A4F680-A0D9-4427-85F0-77771EE1239D}" type="presParOf" srcId="{58F1647E-C3A9-4227-A092-2130AB260D2D}" destId="{BC1566DF-3323-4A8E-A3B6-E196B957F7DB}" srcOrd="7" destOrd="0" presId="urn:microsoft.com/office/officeart/2005/8/layout/vProcess5"/>
    <dgm:cxn modelId="{2CF3C20A-1A82-49BC-AF8D-AD9484E970DE}" type="presParOf" srcId="{58F1647E-C3A9-4227-A092-2130AB260D2D}" destId="{8AE5E0C0-D404-42F5-8B2C-3A1F100C26D2}" srcOrd="8" destOrd="0" presId="urn:microsoft.com/office/officeart/2005/8/layout/vProcess5"/>
    <dgm:cxn modelId="{0C79A815-319E-4D9C-AC52-438B43148993}" type="presParOf" srcId="{58F1647E-C3A9-4227-A092-2130AB260D2D}" destId="{A47625E4-89B4-4DB7-9366-BB17D408AC8B}" srcOrd="9" destOrd="0" presId="urn:microsoft.com/office/officeart/2005/8/layout/vProcess5"/>
    <dgm:cxn modelId="{FBBE9E2F-F4A9-4C33-89B7-AC296266BA4A}" type="presParOf" srcId="{58F1647E-C3A9-4227-A092-2130AB260D2D}" destId="{CDDA3514-BE9F-4447-99F8-BE8EB3706A97}" srcOrd="10" destOrd="0" presId="urn:microsoft.com/office/officeart/2005/8/layout/vProcess5"/>
    <dgm:cxn modelId="{080E24C9-5970-43C4-88F6-B81E4F763672}" type="presParOf" srcId="{58F1647E-C3A9-4227-A092-2130AB260D2D}" destId="{C8490F17-00FF-476C-B9A2-63E807785200}"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C23A41-A054-4391-8C3A-AB22D3D509E3}">
      <dsp:nvSpPr>
        <dsp:cNvPr id="0" name=""/>
        <dsp:cNvSpPr/>
      </dsp:nvSpPr>
      <dsp:spPr>
        <a:xfrm>
          <a:off x="0" y="0"/>
          <a:ext cx="7694506" cy="900566"/>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Ο ΚΑΤΖ διακρίνει τρεις βασικές κατηγορίες ικανοτήτων:</a:t>
          </a:r>
          <a:endParaRPr lang="en-US" sz="2300" kern="1200"/>
        </a:p>
      </dsp:txBody>
      <dsp:txXfrm>
        <a:off x="26377" y="26377"/>
        <a:ext cx="6646626" cy="847812"/>
      </dsp:txXfrm>
    </dsp:sp>
    <dsp:sp modelId="{83F1D6D7-8C4E-40DE-85E0-CABA3F85117B}">
      <dsp:nvSpPr>
        <dsp:cNvPr id="0" name=""/>
        <dsp:cNvSpPr/>
      </dsp:nvSpPr>
      <dsp:spPr>
        <a:xfrm>
          <a:off x="644414" y="1064305"/>
          <a:ext cx="7694506" cy="900566"/>
        </a:xfrm>
        <a:prstGeom prst="roundRect">
          <a:avLst>
            <a:gd name="adj" fmla="val 10000"/>
          </a:avLst>
        </a:prstGeom>
        <a:solidFill>
          <a:schemeClr val="accent2">
            <a:hueOff val="451605"/>
            <a:satOff val="-2211"/>
            <a:lumOff val="12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Διανοητικές.</a:t>
          </a:r>
          <a:endParaRPr lang="en-US" sz="2300" kern="1200"/>
        </a:p>
      </dsp:txBody>
      <dsp:txXfrm>
        <a:off x="670791" y="1090682"/>
        <a:ext cx="6411969" cy="847812"/>
      </dsp:txXfrm>
    </dsp:sp>
    <dsp:sp modelId="{07EA6FD7-3611-492D-B6B8-B9064A2FA640}">
      <dsp:nvSpPr>
        <dsp:cNvPr id="0" name=""/>
        <dsp:cNvSpPr/>
      </dsp:nvSpPr>
      <dsp:spPr>
        <a:xfrm>
          <a:off x="1279211" y="2128610"/>
          <a:ext cx="7694506" cy="900566"/>
        </a:xfrm>
        <a:prstGeom prst="roundRect">
          <a:avLst>
            <a:gd name="adj" fmla="val 10000"/>
          </a:avLst>
        </a:prstGeom>
        <a:solidFill>
          <a:schemeClr val="accent2">
            <a:hueOff val="903209"/>
            <a:satOff val="-4421"/>
            <a:lumOff val="248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Ανθρώπινες.</a:t>
          </a:r>
          <a:endParaRPr lang="en-US" sz="2300" kern="1200"/>
        </a:p>
      </dsp:txBody>
      <dsp:txXfrm>
        <a:off x="1305588" y="2154987"/>
        <a:ext cx="6421587" cy="847812"/>
      </dsp:txXfrm>
    </dsp:sp>
    <dsp:sp modelId="{F6960654-14D8-4233-935C-A0D2D86E96FD}">
      <dsp:nvSpPr>
        <dsp:cNvPr id="0" name=""/>
        <dsp:cNvSpPr/>
      </dsp:nvSpPr>
      <dsp:spPr>
        <a:xfrm>
          <a:off x="1923626" y="3192915"/>
          <a:ext cx="7694506" cy="900566"/>
        </a:xfrm>
        <a:prstGeom prst="roundRect">
          <a:avLst>
            <a:gd name="adj" fmla="val 10000"/>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Τεχνικές</a:t>
          </a:r>
          <a:endParaRPr lang="en-US" sz="2300" kern="1200"/>
        </a:p>
      </dsp:txBody>
      <dsp:txXfrm>
        <a:off x="1950003" y="3219292"/>
        <a:ext cx="6411969" cy="847812"/>
      </dsp:txXfrm>
    </dsp:sp>
    <dsp:sp modelId="{2F5123E0-6CF4-4F93-96A1-A6639B41F5B0}">
      <dsp:nvSpPr>
        <dsp:cNvPr id="0" name=""/>
        <dsp:cNvSpPr/>
      </dsp:nvSpPr>
      <dsp:spPr>
        <a:xfrm>
          <a:off x="7109138" y="689751"/>
          <a:ext cx="585367" cy="585367"/>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7240846" y="689751"/>
        <a:ext cx="321951" cy="440489"/>
      </dsp:txXfrm>
    </dsp:sp>
    <dsp:sp modelId="{EC555B0A-9577-4C7A-8BAC-D36C4D7788B7}">
      <dsp:nvSpPr>
        <dsp:cNvPr id="0" name=""/>
        <dsp:cNvSpPr/>
      </dsp:nvSpPr>
      <dsp:spPr>
        <a:xfrm>
          <a:off x="7753553" y="1754057"/>
          <a:ext cx="585367" cy="585367"/>
        </a:xfrm>
        <a:prstGeom prst="downArrow">
          <a:avLst>
            <a:gd name="adj1" fmla="val 55000"/>
            <a:gd name="adj2" fmla="val 45000"/>
          </a:avLst>
        </a:prstGeom>
        <a:solidFill>
          <a:schemeClr val="accent2">
            <a:tint val="40000"/>
            <a:alpha val="90000"/>
            <a:hueOff val="814885"/>
            <a:satOff val="-2356"/>
            <a:lumOff val="-50"/>
            <a:alphaOff val="0"/>
          </a:schemeClr>
        </a:solidFill>
        <a:ln w="19050" cap="rnd" cmpd="sng" algn="ctr">
          <a:solidFill>
            <a:schemeClr val="accent2">
              <a:tint val="40000"/>
              <a:alpha val="90000"/>
              <a:hueOff val="814885"/>
              <a:satOff val="-2356"/>
              <a:lumOff val="-5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7885261" y="1754057"/>
        <a:ext cx="321951" cy="440489"/>
      </dsp:txXfrm>
    </dsp:sp>
    <dsp:sp modelId="{BC1566DF-3323-4A8E-A3B6-E196B957F7DB}">
      <dsp:nvSpPr>
        <dsp:cNvPr id="0" name=""/>
        <dsp:cNvSpPr/>
      </dsp:nvSpPr>
      <dsp:spPr>
        <a:xfrm>
          <a:off x="8388350" y="2818362"/>
          <a:ext cx="585367" cy="585367"/>
        </a:xfrm>
        <a:prstGeom prst="downArrow">
          <a:avLst>
            <a:gd name="adj1" fmla="val 55000"/>
            <a:gd name="adj2" fmla="val 45000"/>
          </a:avLst>
        </a:prstGeom>
        <a:solidFill>
          <a:schemeClr val="accent2">
            <a:tint val="40000"/>
            <a:alpha val="90000"/>
            <a:hueOff val="1629769"/>
            <a:satOff val="-4713"/>
            <a:lumOff val="-100"/>
            <a:alphaOff val="0"/>
          </a:schemeClr>
        </a:solidFill>
        <a:ln w="19050" cap="rnd" cmpd="sng" algn="ctr">
          <a:solidFill>
            <a:schemeClr val="accent2">
              <a:tint val="40000"/>
              <a:alpha val="90000"/>
              <a:hueOff val="1629769"/>
              <a:satOff val="-4713"/>
              <a:lumOff val="-10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8520058" y="2818362"/>
        <a:ext cx="321951" cy="4404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681845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A9264A-B915-45C7-9808-17AA2431C6E2}"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2642962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3259396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768C-9D42-48A9-91F3-0DA808C0B5F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37349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1935808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A9264A-B915-45C7-9808-17AA2431C6E2}" type="datetimeFigureOut">
              <a:rPr lang="en-US" smtClean="0"/>
              <a:t>3/9/2025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1596934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A9264A-B915-45C7-9808-17AA2431C6E2}" type="datetimeFigureOut">
              <a:rPr lang="en-US" smtClean="0"/>
              <a:t>3/9/2025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946288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11264338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2239146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598635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3731139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A9264A-B915-45C7-9808-17AA2431C6E2}"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3734856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A9264A-B915-45C7-9808-17AA2431C6E2}"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2146605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96905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3222512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A2A9264A-B915-45C7-9808-17AA2431C6E2}" type="datetimeFigureOut">
              <a:rPr lang="en-US" smtClean="0"/>
              <a:t>3/9/2025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286245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A9264A-B915-45C7-9808-17AA2431C6E2}"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4768C-9D42-48A9-91F3-0DA808C0B5FC}" type="slidenum">
              <a:rPr lang="en-US" smtClean="0"/>
              <a:t>‹#›</a:t>
            </a:fld>
            <a:endParaRPr lang="en-US"/>
          </a:p>
        </p:txBody>
      </p:sp>
    </p:spTree>
    <p:extLst>
      <p:ext uri="{BB962C8B-B14F-4D97-AF65-F5344CB8AC3E}">
        <p14:creationId xmlns:p14="http://schemas.microsoft.com/office/powerpoint/2010/main" val="240332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A9264A-B915-45C7-9808-17AA2431C6E2}" type="datetimeFigureOut">
              <a:rPr lang="en-US" smtClean="0"/>
              <a:t>3/9/2025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5E4768C-9D42-48A9-91F3-0DA808C0B5FC}" type="slidenum">
              <a:rPr lang="en-US" smtClean="0"/>
              <a:t>‹#›</a:t>
            </a:fld>
            <a:endParaRPr lang="en-US"/>
          </a:p>
        </p:txBody>
      </p:sp>
    </p:spTree>
    <p:extLst>
      <p:ext uri="{BB962C8B-B14F-4D97-AF65-F5344CB8AC3E}">
        <p14:creationId xmlns:p14="http://schemas.microsoft.com/office/powerpoint/2010/main" val="3637661304"/>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46E0D-4AB5-6687-51E1-0610E4CFF8AB}"/>
              </a:ext>
            </a:extLst>
          </p:cNvPr>
          <p:cNvSpPr>
            <a:spLocks noGrp="1"/>
          </p:cNvSpPr>
          <p:nvPr>
            <p:ph type="ctrTitle"/>
          </p:nvPr>
        </p:nvSpPr>
        <p:spPr>
          <a:xfrm>
            <a:off x="589280" y="1122363"/>
            <a:ext cx="11115040" cy="2921318"/>
          </a:xfrm>
        </p:spPr>
        <p:txBody>
          <a:bodyPr>
            <a:normAutofit fontScale="90000"/>
          </a:bodyPr>
          <a:lstStyle/>
          <a:p>
            <a:pPr algn="l"/>
            <a:r>
              <a:rPr lang="el-GR" sz="2400" dirty="0"/>
              <a:t>ΑΡΧΕΣ ΟΡΓΑΝΩΣΗΣ ΚΑΙ ΔΙΟΙΚΗΣΗΣ ΕΠΙΧΕΙΡΗΣΕΩΝ” (</a:t>
            </a:r>
            <a:r>
              <a:rPr lang="el-GR" sz="2400" dirty="0" err="1"/>
              <a:t>Βαξεβανίδου</a:t>
            </a:r>
            <a:r>
              <a:rPr lang="el-GR" sz="2400" dirty="0"/>
              <a:t> Μ. – </a:t>
            </a:r>
            <a:r>
              <a:rPr lang="el-GR" sz="2400" dirty="0" err="1"/>
              <a:t>Ρεκλείτης</a:t>
            </a:r>
            <a:r>
              <a:rPr lang="el-GR" sz="2400" dirty="0"/>
              <a:t> Π.)</a:t>
            </a:r>
            <a:br>
              <a:rPr lang="el-GR" sz="2400" dirty="0"/>
            </a:br>
            <a:r>
              <a:rPr lang="el-GR" sz="2400" dirty="0"/>
              <a:t>ΕΝΟΤΗΤΑ : Επαναληπτικό μάθημα στις παρακάτω ενότητες του 2ου Κεφαλαίου:</a:t>
            </a:r>
            <a:br>
              <a:rPr lang="el-GR" sz="2400" dirty="0"/>
            </a:br>
            <a:r>
              <a:rPr lang="el-GR" sz="2400" dirty="0"/>
              <a:t>Α. 2.2  Η Έννοια της Διοίκησης (Εισαγωγή) </a:t>
            </a:r>
            <a:r>
              <a:rPr lang="el-GR" sz="2400" dirty="0" err="1"/>
              <a:t>Σελ</a:t>
            </a:r>
            <a:r>
              <a:rPr lang="el-GR" sz="2400" dirty="0"/>
              <a:t>: 66-67</a:t>
            </a:r>
            <a:br>
              <a:rPr lang="el-GR" sz="2400" dirty="0"/>
            </a:br>
            <a:r>
              <a:rPr lang="el-GR" sz="2400" dirty="0"/>
              <a:t>Β. 2.3  Γνώσεις και Ικανότητες των Διοικητικών Στελεχών </a:t>
            </a:r>
            <a:r>
              <a:rPr lang="el-GR" sz="2400" dirty="0" err="1"/>
              <a:t>Σελ</a:t>
            </a:r>
            <a:r>
              <a:rPr lang="el-GR" sz="2400" dirty="0"/>
              <a:t>: 73-75</a:t>
            </a:r>
            <a:br>
              <a:rPr lang="el-GR" sz="2400" dirty="0"/>
            </a:br>
            <a:r>
              <a:rPr lang="el-GR" sz="2400" dirty="0"/>
              <a:t>Γ. 2.4  Οργάνωση και Διοίκηση (</a:t>
            </a:r>
            <a:r>
              <a:rPr lang="el-GR" sz="2400" dirty="0" err="1"/>
              <a:t>Management</a:t>
            </a:r>
            <a:r>
              <a:rPr lang="el-GR" sz="2400" dirty="0"/>
              <a:t>)  Σελ:77-80</a:t>
            </a:r>
            <a:br>
              <a:rPr lang="el-GR" sz="2400" dirty="0"/>
            </a:br>
            <a:endParaRPr lang="en-US" sz="2400" dirty="0"/>
          </a:p>
        </p:txBody>
      </p:sp>
      <p:sp>
        <p:nvSpPr>
          <p:cNvPr id="3" name="Subtitle 2">
            <a:extLst>
              <a:ext uri="{FF2B5EF4-FFF2-40B4-BE49-F238E27FC236}">
                <a16:creationId xmlns:a16="http://schemas.microsoft.com/office/drawing/2014/main" id="{63008A05-A95B-3FAB-AF86-4A9248E1C7B7}"/>
              </a:ext>
            </a:extLst>
          </p:cNvPr>
          <p:cNvSpPr>
            <a:spLocks noGrp="1"/>
          </p:cNvSpPr>
          <p:nvPr>
            <p:ph type="subTitle" idx="1"/>
          </p:nvPr>
        </p:nvSpPr>
        <p:spPr>
          <a:xfrm>
            <a:off x="1524000" y="4856480"/>
            <a:ext cx="9144000" cy="1502756"/>
          </a:xfrm>
        </p:spPr>
        <p:txBody>
          <a:bodyPr>
            <a:normAutofit/>
          </a:bodyPr>
          <a:lstStyle/>
          <a:p>
            <a:endParaRPr lang="en-US" dirty="0"/>
          </a:p>
        </p:txBody>
      </p:sp>
    </p:spTree>
    <p:extLst>
      <p:ext uri="{BB962C8B-B14F-4D97-AF65-F5344CB8AC3E}">
        <p14:creationId xmlns:p14="http://schemas.microsoft.com/office/powerpoint/2010/main" val="2339409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E69AC-49DA-17BA-7B42-15E29FA76B05}"/>
              </a:ext>
            </a:extLst>
          </p:cNvPr>
          <p:cNvSpPr>
            <a:spLocks noGrp="1"/>
          </p:cNvSpPr>
          <p:nvPr>
            <p:ph type="title"/>
          </p:nvPr>
        </p:nvSpPr>
        <p:spPr/>
        <p:txBody>
          <a:bodyPr>
            <a:normAutofit/>
          </a:bodyPr>
          <a:lstStyle/>
          <a:p>
            <a:pPr algn="ctr"/>
            <a:r>
              <a:rPr lang="el-GR" sz="2400" dirty="0"/>
              <a:t>Χαρακτηριστικά προσωπικότητας</a:t>
            </a:r>
            <a:endParaRPr lang="en-US" sz="2400" dirty="0"/>
          </a:p>
        </p:txBody>
      </p:sp>
      <p:sp>
        <p:nvSpPr>
          <p:cNvPr id="3" name="Content Placeholder 2">
            <a:extLst>
              <a:ext uri="{FF2B5EF4-FFF2-40B4-BE49-F238E27FC236}">
                <a16:creationId xmlns:a16="http://schemas.microsoft.com/office/drawing/2014/main" id="{582F3D87-D9E3-C3C4-72D5-AF59A6A83CFD}"/>
              </a:ext>
            </a:extLst>
          </p:cNvPr>
          <p:cNvSpPr>
            <a:spLocks noGrp="1"/>
          </p:cNvSpPr>
          <p:nvPr>
            <p:ph idx="1"/>
          </p:nvPr>
        </p:nvSpPr>
        <p:spPr/>
        <p:txBody>
          <a:bodyPr/>
          <a:lstStyle/>
          <a:p>
            <a:r>
              <a:rPr lang="el-GR" dirty="0"/>
              <a:t>Ορισμένα χαρακτηριστικά προσωπικότητας που συμβάλλουν στην αποτελεσματικότητα του διοικητικού στελέχους είναι:</a:t>
            </a:r>
          </a:p>
          <a:p>
            <a:r>
              <a:rPr lang="el-GR" dirty="0"/>
              <a:t>	το ενδιαφέρον για τους ανθρώπους</a:t>
            </a:r>
          </a:p>
          <a:p>
            <a:r>
              <a:rPr lang="el-GR" dirty="0"/>
              <a:t>	η πρωτοβουλία</a:t>
            </a:r>
          </a:p>
          <a:p>
            <a:r>
              <a:rPr lang="el-GR" dirty="0"/>
              <a:t>	οι φιλοδοξίες</a:t>
            </a:r>
          </a:p>
          <a:p>
            <a:r>
              <a:rPr lang="el-GR" dirty="0"/>
              <a:t>	η αυτοπεποίθηση</a:t>
            </a:r>
          </a:p>
          <a:p>
            <a:r>
              <a:rPr lang="el-GR" dirty="0"/>
              <a:t>	η εντιμότητα</a:t>
            </a:r>
          </a:p>
          <a:p>
            <a:r>
              <a:rPr lang="el-GR" dirty="0"/>
              <a:t>	η ψυχραιμία </a:t>
            </a:r>
            <a:r>
              <a:rPr lang="el-GR" dirty="0" err="1"/>
              <a:t>κ.α</a:t>
            </a:r>
            <a:endParaRPr lang="el-GR" dirty="0"/>
          </a:p>
          <a:p>
            <a:endParaRPr lang="en-US" dirty="0"/>
          </a:p>
        </p:txBody>
      </p:sp>
    </p:spTree>
    <p:extLst>
      <p:ext uri="{BB962C8B-B14F-4D97-AF65-F5344CB8AC3E}">
        <p14:creationId xmlns:p14="http://schemas.microsoft.com/office/powerpoint/2010/main" val="2820984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44F93-0DCE-D048-F7DD-3A6DF7E747FA}"/>
              </a:ext>
            </a:extLst>
          </p:cNvPr>
          <p:cNvSpPr>
            <a:spLocks noGrp="1"/>
          </p:cNvSpPr>
          <p:nvPr>
            <p:ph type="title"/>
          </p:nvPr>
        </p:nvSpPr>
        <p:spPr/>
        <p:txBody>
          <a:bodyPr>
            <a:normAutofit/>
          </a:bodyPr>
          <a:lstStyle/>
          <a:p>
            <a:pPr algn="ctr"/>
            <a:r>
              <a:rPr lang="en-US" sz="2400" dirty="0"/>
              <a:t>Management</a:t>
            </a:r>
          </a:p>
        </p:txBody>
      </p:sp>
      <p:sp>
        <p:nvSpPr>
          <p:cNvPr id="3" name="Content Placeholder 2">
            <a:extLst>
              <a:ext uri="{FF2B5EF4-FFF2-40B4-BE49-F238E27FC236}">
                <a16:creationId xmlns:a16="http://schemas.microsoft.com/office/drawing/2014/main" id="{97780E5F-E70B-A5CF-4AB3-DC727C379819}"/>
              </a:ext>
            </a:extLst>
          </p:cNvPr>
          <p:cNvSpPr>
            <a:spLocks noGrp="1"/>
          </p:cNvSpPr>
          <p:nvPr>
            <p:ph idx="1"/>
          </p:nvPr>
        </p:nvSpPr>
        <p:spPr/>
        <p:txBody>
          <a:bodyPr>
            <a:normAutofit fontScale="92500" lnSpcReduction="10000"/>
          </a:bodyPr>
          <a:lstStyle/>
          <a:p>
            <a:pPr marL="0" indent="0">
              <a:buNone/>
            </a:pPr>
            <a:r>
              <a:rPr lang="el-GR" sz="4400" dirty="0" err="1"/>
              <a:t>Management</a:t>
            </a:r>
            <a:r>
              <a:rPr lang="el-GR" sz="4400" dirty="0"/>
              <a:t> είναι η διαδικασία του προγραμματισμού, της οργάνωσης, της διεύθυνσης, και του ελέγχου, που ασκούνται σε μια επιχείρηση ή σε ένα οργανισμό, προκειμένου να επιτευχθούν αποτελεσματικά οι στόχοι τους.</a:t>
            </a:r>
            <a:endParaRPr lang="en-US" sz="4400" dirty="0"/>
          </a:p>
        </p:txBody>
      </p:sp>
    </p:spTree>
    <p:extLst>
      <p:ext uri="{BB962C8B-B14F-4D97-AF65-F5344CB8AC3E}">
        <p14:creationId xmlns:p14="http://schemas.microsoft.com/office/powerpoint/2010/main" val="1482766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4BF1E-2384-49DE-6B59-95DC8AE372E6}"/>
              </a:ext>
            </a:extLst>
          </p:cNvPr>
          <p:cNvSpPr>
            <a:spLocks noGrp="1"/>
          </p:cNvSpPr>
          <p:nvPr>
            <p:ph type="title"/>
          </p:nvPr>
        </p:nvSpPr>
        <p:spPr>
          <a:xfrm>
            <a:off x="838200" y="365125"/>
            <a:ext cx="10515600" cy="793115"/>
          </a:xfrm>
        </p:spPr>
        <p:txBody>
          <a:bodyPr/>
          <a:lstStyle/>
          <a:p>
            <a:endParaRPr lang="en-US" dirty="0"/>
          </a:p>
        </p:txBody>
      </p:sp>
      <p:sp>
        <p:nvSpPr>
          <p:cNvPr id="3" name="Content Placeholder 2">
            <a:extLst>
              <a:ext uri="{FF2B5EF4-FFF2-40B4-BE49-F238E27FC236}">
                <a16:creationId xmlns:a16="http://schemas.microsoft.com/office/drawing/2014/main" id="{C6C3AB90-12F3-2958-F2AE-EBA16C9512A5}"/>
              </a:ext>
            </a:extLst>
          </p:cNvPr>
          <p:cNvSpPr>
            <a:spLocks noGrp="1"/>
          </p:cNvSpPr>
          <p:nvPr>
            <p:ph idx="1"/>
          </p:nvPr>
        </p:nvSpPr>
        <p:spPr>
          <a:xfrm>
            <a:off x="838200" y="1686560"/>
            <a:ext cx="10515600" cy="4490403"/>
          </a:xfrm>
        </p:spPr>
        <p:txBody>
          <a:bodyPr>
            <a:normAutofit fontScale="92500"/>
          </a:bodyPr>
          <a:lstStyle/>
          <a:p>
            <a:pPr marL="0" indent="0" algn="ctr">
              <a:buNone/>
            </a:pPr>
            <a:r>
              <a:rPr lang="el-GR" sz="3200" dirty="0" err="1"/>
              <a:t>Management</a:t>
            </a:r>
            <a:r>
              <a:rPr lang="el-GR" sz="3200" dirty="0"/>
              <a:t> είναι η διαδικασία</a:t>
            </a:r>
          </a:p>
          <a:p>
            <a:pPr lvl="6"/>
            <a:r>
              <a:rPr lang="el-GR" sz="3200" dirty="0"/>
              <a:t>του </a:t>
            </a:r>
            <a:r>
              <a:rPr lang="el-GR" sz="3600" dirty="0"/>
              <a:t>Π</a:t>
            </a:r>
            <a:r>
              <a:rPr lang="el-GR" sz="3200" dirty="0"/>
              <a:t>ρογραμματισμού</a:t>
            </a:r>
          </a:p>
          <a:p>
            <a:pPr lvl="6"/>
            <a:r>
              <a:rPr lang="el-GR" sz="3200" dirty="0"/>
              <a:t>της </a:t>
            </a:r>
            <a:r>
              <a:rPr lang="el-GR" sz="3600" dirty="0"/>
              <a:t>Ο</a:t>
            </a:r>
            <a:r>
              <a:rPr lang="el-GR" sz="3200" dirty="0"/>
              <a:t>ργάνωσης</a:t>
            </a:r>
          </a:p>
          <a:p>
            <a:pPr lvl="6"/>
            <a:r>
              <a:rPr lang="el-GR" sz="3200" dirty="0"/>
              <a:t>της </a:t>
            </a:r>
            <a:r>
              <a:rPr lang="el-GR" sz="3600" dirty="0"/>
              <a:t>Δ</a:t>
            </a:r>
            <a:r>
              <a:rPr lang="el-GR" sz="3200" dirty="0"/>
              <a:t>ιεύθυνσης και</a:t>
            </a:r>
          </a:p>
          <a:p>
            <a:pPr lvl="6"/>
            <a:r>
              <a:rPr lang="el-GR" sz="3200" dirty="0"/>
              <a:t>του </a:t>
            </a:r>
            <a:r>
              <a:rPr lang="el-GR" sz="3600" dirty="0"/>
              <a:t>Ε</a:t>
            </a:r>
            <a:r>
              <a:rPr lang="el-GR" sz="3200" dirty="0"/>
              <a:t>λέγχου</a:t>
            </a:r>
          </a:p>
          <a:p>
            <a:pPr marL="0" indent="0">
              <a:buNone/>
            </a:pPr>
            <a:r>
              <a:rPr lang="el-GR" dirty="0"/>
              <a:t>που ασκούνται σε μια επιχείρηση ή σε ένα οργανισμό, </a:t>
            </a:r>
          </a:p>
          <a:p>
            <a:pPr marL="0" indent="0">
              <a:buNone/>
            </a:pPr>
            <a:r>
              <a:rPr lang="el-GR" dirty="0"/>
              <a:t>προκειμένου να επιτευχθούν αποτελεσματικά οι στόχοι τους.</a:t>
            </a:r>
          </a:p>
          <a:p>
            <a:pPr algn="ctr"/>
            <a:r>
              <a:rPr lang="el-GR" dirty="0"/>
              <a:t>Επομένως </a:t>
            </a:r>
            <a:r>
              <a:rPr lang="el-GR" dirty="0" err="1"/>
              <a:t>Management</a:t>
            </a:r>
            <a:r>
              <a:rPr lang="el-GR" dirty="0"/>
              <a:t> και Αποτελεσματικότητα είναι έννοιες στενά συνδεδεμένες.</a:t>
            </a:r>
          </a:p>
          <a:p>
            <a:endParaRPr lang="en-US" dirty="0"/>
          </a:p>
        </p:txBody>
      </p:sp>
    </p:spTree>
    <p:extLst>
      <p:ext uri="{BB962C8B-B14F-4D97-AF65-F5344CB8AC3E}">
        <p14:creationId xmlns:p14="http://schemas.microsoft.com/office/powerpoint/2010/main" val="2331904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0727F-40EF-BD8C-735C-F7C4A0619253}"/>
              </a:ext>
            </a:extLst>
          </p:cNvPr>
          <p:cNvSpPr>
            <a:spLocks noGrp="1"/>
          </p:cNvSpPr>
          <p:nvPr>
            <p:ph type="title"/>
          </p:nvPr>
        </p:nvSpPr>
        <p:spPr/>
        <p:txBody>
          <a:bodyPr>
            <a:normAutofit/>
          </a:bodyPr>
          <a:lstStyle/>
          <a:p>
            <a:pPr algn="ctr"/>
            <a:r>
              <a:rPr lang="el-GR" sz="2400" dirty="0"/>
              <a:t>Ιστορική εξέλιξη του </a:t>
            </a:r>
            <a:r>
              <a:rPr lang="en-US" sz="2400" dirty="0"/>
              <a:t>management</a:t>
            </a:r>
          </a:p>
        </p:txBody>
      </p:sp>
      <p:sp>
        <p:nvSpPr>
          <p:cNvPr id="3" name="Content Placeholder 2">
            <a:extLst>
              <a:ext uri="{FF2B5EF4-FFF2-40B4-BE49-F238E27FC236}">
                <a16:creationId xmlns:a16="http://schemas.microsoft.com/office/drawing/2014/main" id="{31AC3E7E-D47B-C4AF-326E-614FF932D322}"/>
              </a:ext>
            </a:extLst>
          </p:cNvPr>
          <p:cNvSpPr>
            <a:spLocks noGrp="1"/>
          </p:cNvSpPr>
          <p:nvPr>
            <p:ph idx="1"/>
          </p:nvPr>
        </p:nvSpPr>
        <p:spPr>
          <a:xfrm>
            <a:off x="646111" y="1178170"/>
            <a:ext cx="10564081" cy="5336930"/>
          </a:xfrm>
        </p:spPr>
        <p:txBody>
          <a:bodyPr>
            <a:normAutofit/>
          </a:bodyPr>
          <a:lstStyle/>
          <a:p>
            <a:pPr marL="0" indent="0">
              <a:buNone/>
            </a:pPr>
            <a:r>
              <a:rPr lang="el-GR" dirty="0" err="1"/>
              <a:t>Frederick</a:t>
            </a:r>
            <a:r>
              <a:rPr lang="el-GR" dirty="0"/>
              <a:t> </a:t>
            </a:r>
            <a:r>
              <a:rPr lang="el-GR" dirty="0" err="1"/>
              <a:t>Taylor</a:t>
            </a:r>
            <a:r>
              <a:rPr lang="el-GR" dirty="0"/>
              <a:t> (Φρεντερίκ </a:t>
            </a:r>
            <a:r>
              <a:rPr lang="el-GR" dirty="0" err="1"/>
              <a:t>Τέϊλορ</a:t>
            </a:r>
            <a:r>
              <a:rPr lang="el-GR" dirty="0"/>
              <a:t>, 1856-1915).</a:t>
            </a:r>
          </a:p>
          <a:p>
            <a:pPr marL="0" indent="0">
              <a:buNone/>
            </a:pPr>
            <a:r>
              <a:rPr lang="el-GR" dirty="0"/>
              <a:t>Υπήρξε ένας από τους θεμελιωτές της Οργάνωσης και Διοίκησης. </a:t>
            </a:r>
          </a:p>
          <a:p>
            <a:pPr marL="0" indent="0">
              <a:buNone/>
            </a:pPr>
            <a:r>
              <a:rPr lang="el-GR" dirty="0"/>
              <a:t>Διαπίστωσε ότι:</a:t>
            </a:r>
          </a:p>
          <a:p>
            <a:pPr marL="0" indent="0">
              <a:buNone/>
            </a:pPr>
            <a:r>
              <a:rPr lang="el-GR" dirty="0"/>
              <a:t>1.	Οι επιχειρήσεις δεν αξιοποιούσαν, σε επαρκές επίπεδο, όλες τους τις παραγωγικές δυνατότητες. Η κατάλληλη αξιοποίησή τους θα επέτρεπε την αύξηση της παραγωγικότητας, η οποία θα μπορούσε να εξασφαλίσει μεγαλύτερα κέρδη αλλά και υψηλότερους μισθούς. </a:t>
            </a:r>
          </a:p>
          <a:p>
            <a:pPr marL="0" indent="0">
              <a:buNone/>
            </a:pPr>
            <a:r>
              <a:rPr lang="el-GR" dirty="0"/>
              <a:t>2.	Παράλληλα, πίστευε ότι η εφαρμογή επιστημονικών μεθόδων θα μπορούσε να συμβάλει σε αυτή την αύξηση της παραγωγικότητας, περιορίζοντας τη σπατάλη της ανθρώπινης εργασίας. </a:t>
            </a:r>
          </a:p>
          <a:p>
            <a:pPr marL="0" indent="0">
              <a:buNone/>
            </a:pPr>
            <a:r>
              <a:rPr lang="el-GR" dirty="0"/>
              <a:t>3.	Οι εργοδότες και οι εργαζόμενοι θα έπρεπε να αναπτύσσουν τη συνεργασία τους μέσα σε κλίμα αμοιβαίας κατανόησης, να εστιάζουν την προσοχή τους στην κατά το δυνατόν μεγαλύτερη αύξηση των κερδών και να μη θεωρούν ότι το σημαντικότερο θέμα ήταν η διανομή των κερδών.</a:t>
            </a:r>
          </a:p>
          <a:p>
            <a:endParaRPr lang="en-US" dirty="0"/>
          </a:p>
        </p:txBody>
      </p:sp>
    </p:spTree>
    <p:extLst>
      <p:ext uri="{BB962C8B-B14F-4D97-AF65-F5344CB8AC3E}">
        <p14:creationId xmlns:p14="http://schemas.microsoft.com/office/powerpoint/2010/main" val="3759876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9A327-A617-B812-BD6C-858EED1C11B8}"/>
              </a:ext>
            </a:extLst>
          </p:cNvPr>
          <p:cNvSpPr>
            <a:spLocks noGrp="1"/>
          </p:cNvSpPr>
          <p:nvPr>
            <p:ph type="title"/>
          </p:nvPr>
        </p:nvSpPr>
        <p:spPr>
          <a:xfrm>
            <a:off x="838200" y="365125"/>
            <a:ext cx="10515600" cy="478155"/>
          </a:xfrm>
        </p:spPr>
        <p:txBody>
          <a:bodyPr>
            <a:normAutofit/>
          </a:bodyPr>
          <a:lstStyle/>
          <a:p>
            <a:pPr algn="ctr"/>
            <a:r>
              <a:rPr lang="el-GR" sz="2400" dirty="0"/>
              <a:t>Ιστορική εξέλιξη του </a:t>
            </a:r>
            <a:r>
              <a:rPr lang="en-US" sz="2400" dirty="0"/>
              <a:t>management</a:t>
            </a:r>
          </a:p>
        </p:txBody>
      </p:sp>
      <p:sp>
        <p:nvSpPr>
          <p:cNvPr id="3" name="Content Placeholder 2">
            <a:extLst>
              <a:ext uri="{FF2B5EF4-FFF2-40B4-BE49-F238E27FC236}">
                <a16:creationId xmlns:a16="http://schemas.microsoft.com/office/drawing/2014/main" id="{518B03DE-A5C0-5866-48C9-44E6FDA6D1C6}"/>
              </a:ext>
            </a:extLst>
          </p:cNvPr>
          <p:cNvSpPr>
            <a:spLocks noGrp="1"/>
          </p:cNvSpPr>
          <p:nvPr>
            <p:ph idx="1"/>
          </p:nvPr>
        </p:nvSpPr>
        <p:spPr>
          <a:xfrm>
            <a:off x="477520" y="843280"/>
            <a:ext cx="11440160" cy="5933440"/>
          </a:xfrm>
        </p:spPr>
        <p:txBody>
          <a:bodyPr>
            <a:normAutofit fontScale="62500" lnSpcReduction="20000"/>
          </a:bodyPr>
          <a:lstStyle/>
          <a:p>
            <a:pPr marL="0" indent="0">
              <a:buNone/>
            </a:pPr>
            <a:r>
              <a:rPr lang="el-GR" dirty="0" err="1"/>
              <a:t>Henri</a:t>
            </a:r>
            <a:r>
              <a:rPr lang="el-GR" dirty="0"/>
              <a:t> </a:t>
            </a:r>
            <a:r>
              <a:rPr lang="el-GR" dirty="0" err="1"/>
              <a:t>Fayol</a:t>
            </a:r>
            <a:r>
              <a:rPr lang="el-GR" dirty="0"/>
              <a:t> (Ενρί </a:t>
            </a:r>
            <a:r>
              <a:rPr lang="el-GR" dirty="0" err="1"/>
              <a:t>Φεϊόλ</a:t>
            </a:r>
            <a:r>
              <a:rPr lang="el-GR" dirty="0"/>
              <a:t>, 1841-1925). Γάλλος μηχανικός, θεωρείται ως ο πατέρας της «Θεωρίας της Διοίκησης» και στην Ευρώπη υπήρξε ο θεμελιωτής της επιστημονικής Οργάνωσης και Διοίκησης. </a:t>
            </a:r>
          </a:p>
          <a:p>
            <a:pPr marL="0" indent="0">
              <a:buNone/>
            </a:pPr>
            <a:r>
              <a:rPr lang="el-GR" dirty="0"/>
              <a:t>1.	Ως προς τις αρχές του </a:t>
            </a:r>
            <a:r>
              <a:rPr lang="el-GR" dirty="0" err="1"/>
              <a:t>Management</a:t>
            </a:r>
            <a:r>
              <a:rPr lang="el-GR" dirty="0"/>
              <a:t>, έδωσε πολύ μεγάλη σημασία στα υψηλά ιεραρχικά επίπεδα της οργανωτικής και διοικητικής πυραμίδας και ανέλυσε τα καθήκοντα των διοικητικών στελεχών. </a:t>
            </a:r>
          </a:p>
          <a:p>
            <a:pPr marL="0" indent="0">
              <a:buNone/>
            </a:pPr>
            <a:r>
              <a:rPr lang="el-GR" dirty="0"/>
              <a:t>2.	Υποστήριξε ότι οι διάφορες ενέργειες μέσα στην επιχείρηση, παρά τις διαφορές που παρατηρούνται μεταξύ τους, μπορούν να ενταχθούν σε ορισμένες κατηγορίες, οι οποίες λέγονται λειτουργίες. </a:t>
            </a:r>
          </a:p>
          <a:p>
            <a:r>
              <a:rPr lang="el-GR" dirty="0"/>
              <a:t>Αυτές είναι:</a:t>
            </a:r>
          </a:p>
          <a:p>
            <a:r>
              <a:rPr lang="el-GR" dirty="0"/>
              <a:t>	 η τεχνική (Παραγωγική)</a:t>
            </a:r>
          </a:p>
          <a:p>
            <a:r>
              <a:rPr lang="el-GR" dirty="0"/>
              <a:t>	 η εμπορική</a:t>
            </a:r>
          </a:p>
          <a:p>
            <a:r>
              <a:rPr lang="el-GR" dirty="0"/>
              <a:t>	 η χρηματοοικονομική (Οικονομική)</a:t>
            </a:r>
          </a:p>
          <a:p>
            <a:r>
              <a:rPr lang="el-GR" dirty="0"/>
              <a:t>	 η λογιστική και</a:t>
            </a:r>
          </a:p>
          <a:p>
            <a:r>
              <a:rPr lang="el-GR" dirty="0"/>
              <a:t>	 η ασφάλεια (προστασία των εργαζομένων και της περιουσίας)</a:t>
            </a:r>
          </a:p>
          <a:p>
            <a:endParaRPr lang="el-GR" dirty="0"/>
          </a:p>
          <a:p>
            <a:pPr marL="0" indent="0">
              <a:buNone/>
            </a:pPr>
            <a:r>
              <a:rPr lang="el-GR" dirty="0"/>
              <a:t>3.	Στις λειτουργίες αυτές προσθέτει και τις εργασίες διεύθυνσης, οι οποίες αναλύονται σε εργασίες: </a:t>
            </a:r>
          </a:p>
          <a:p>
            <a:endParaRPr lang="el-GR" dirty="0"/>
          </a:p>
          <a:p>
            <a:r>
              <a:rPr lang="el-GR" dirty="0"/>
              <a:t>	σχεδιασμού πρόβλεψης (Προγραμματισμός)</a:t>
            </a:r>
          </a:p>
          <a:p>
            <a:r>
              <a:rPr lang="el-GR" dirty="0"/>
              <a:t>	Οργάνωσης</a:t>
            </a:r>
          </a:p>
          <a:p>
            <a:r>
              <a:rPr lang="el-GR" dirty="0"/>
              <a:t>	Διεύθυνσης</a:t>
            </a:r>
          </a:p>
          <a:p>
            <a:r>
              <a:rPr lang="el-GR" dirty="0"/>
              <a:t>	συντονισμού και ελέγχου.</a:t>
            </a:r>
          </a:p>
          <a:p>
            <a:endParaRPr lang="el-GR" dirty="0"/>
          </a:p>
          <a:p>
            <a:r>
              <a:rPr lang="el-GR" dirty="0"/>
              <a:t>Αυτές οι εργασίες, που συνθέτουν τις βασικές λειτουργίες της Διοίκησης, αποτελούν και σήμερα, με μικρές παραλλαγές, σημαντικό τμήμα της θεωρίας του </a:t>
            </a:r>
            <a:r>
              <a:rPr lang="el-GR" dirty="0" err="1"/>
              <a:t>management</a:t>
            </a:r>
            <a:endParaRPr lang="el-GR" dirty="0"/>
          </a:p>
          <a:p>
            <a:endParaRPr lang="en-US" dirty="0"/>
          </a:p>
        </p:txBody>
      </p:sp>
    </p:spTree>
    <p:extLst>
      <p:ext uri="{BB962C8B-B14F-4D97-AF65-F5344CB8AC3E}">
        <p14:creationId xmlns:p14="http://schemas.microsoft.com/office/powerpoint/2010/main" val="3022612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3BA68-664F-C117-CE25-BFC4321686A6}"/>
              </a:ext>
            </a:extLst>
          </p:cNvPr>
          <p:cNvSpPr>
            <a:spLocks noGrp="1"/>
          </p:cNvSpPr>
          <p:nvPr>
            <p:ph type="title"/>
          </p:nvPr>
        </p:nvSpPr>
        <p:spPr>
          <a:xfrm>
            <a:off x="838200" y="365125"/>
            <a:ext cx="10515600" cy="640715"/>
          </a:xfrm>
        </p:spPr>
        <p:txBody>
          <a:bodyPr>
            <a:normAutofit/>
          </a:bodyPr>
          <a:lstStyle/>
          <a:p>
            <a:pPr algn="ctr"/>
            <a:r>
              <a:rPr lang="el-GR" sz="2400" dirty="0"/>
              <a:t>Ιστορική εξέλιξη του </a:t>
            </a:r>
            <a:r>
              <a:rPr lang="en-US" sz="2400" dirty="0"/>
              <a:t>management</a:t>
            </a:r>
          </a:p>
        </p:txBody>
      </p:sp>
      <p:sp>
        <p:nvSpPr>
          <p:cNvPr id="3" name="Content Placeholder 2">
            <a:extLst>
              <a:ext uri="{FF2B5EF4-FFF2-40B4-BE49-F238E27FC236}">
                <a16:creationId xmlns:a16="http://schemas.microsoft.com/office/drawing/2014/main" id="{BCA78F50-042F-48BD-DDA6-A37D15CAEE1C}"/>
              </a:ext>
            </a:extLst>
          </p:cNvPr>
          <p:cNvSpPr>
            <a:spLocks noGrp="1"/>
          </p:cNvSpPr>
          <p:nvPr>
            <p:ph idx="1"/>
          </p:nvPr>
        </p:nvSpPr>
        <p:spPr>
          <a:xfrm>
            <a:off x="619760" y="1158240"/>
            <a:ext cx="10734040" cy="5181600"/>
          </a:xfrm>
        </p:spPr>
        <p:txBody>
          <a:bodyPr>
            <a:normAutofit/>
          </a:bodyPr>
          <a:lstStyle/>
          <a:p>
            <a:pPr marL="0" indent="0">
              <a:buNone/>
            </a:pPr>
            <a:r>
              <a:rPr lang="el-GR" dirty="0" err="1"/>
              <a:t>Max</a:t>
            </a:r>
            <a:r>
              <a:rPr lang="el-GR" dirty="0"/>
              <a:t> </a:t>
            </a:r>
            <a:r>
              <a:rPr lang="el-GR" dirty="0" err="1"/>
              <a:t>Weber</a:t>
            </a:r>
            <a:r>
              <a:rPr lang="el-GR" dirty="0"/>
              <a:t> (Μαξ Βέμπερ, 1864-1920). </a:t>
            </a:r>
          </a:p>
          <a:p>
            <a:pPr marL="0" indent="0">
              <a:buNone/>
            </a:pPr>
            <a:r>
              <a:rPr lang="el-GR" dirty="0"/>
              <a:t>Ασχολήθηκε ειδικά με τις μεθόδους έρευνας των κοινωνικών επιστημών. </a:t>
            </a:r>
          </a:p>
          <a:p>
            <a:pPr marL="0" indent="0">
              <a:buNone/>
            </a:pPr>
            <a:r>
              <a:rPr lang="el-GR" dirty="0"/>
              <a:t>Υποστήριξε ότι:</a:t>
            </a:r>
          </a:p>
          <a:p>
            <a:r>
              <a:rPr lang="el-GR" dirty="0"/>
              <a:t>η γραφειοκρατία (διοίκηση μέσω γραφείων) είναι το πλέον λογικό μέσο άσκησης του ελέγχου πάνω στους ανθρώπους. Το ίδιο συμβαίνει και στον τομέα της διοίκησης. </a:t>
            </a:r>
          </a:p>
          <a:p>
            <a:r>
              <a:rPr lang="el-GR" dirty="0"/>
              <a:t>Σύμφωνα με τις απόψεις του, η γραφειοκρατία, η οποία δεν αποτελεί αρνητικό φαινόμενο, είναι μια θεωρία οργάνωσης που ικανοποιεί </a:t>
            </a:r>
            <a:r>
              <a:rPr lang="el-GR" dirty="0" err="1"/>
              <a:t>πς</a:t>
            </a:r>
            <a:r>
              <a:rPr lang="el-GR" dirty="0"/>
              <a:t> ανάγκες των μεγάλων και πολύπλοκων επιχειρήσεων. </a:t>
            </a:r>
          </a:p>
          <a:p>
            <a:pPr marL="0" indent="0">
              <a:buNone/>
            </a:pPr>
            <a:r>
              <a:rPr lang="el-GR" dirty="0"/>
              <a:t>Ως βασικά χαρακτηριστικά της γραφειοκρατίας αναφέρει:</a:t>
            </a:r>
          </a:p>
          <a:p>
            <a:r>
              <a:rPr lang="el-GR" dirty="0"/>
              <a:t>	τις στενά καθορισμένες αρμοδιότητες, </a:t>
            </a:r>
          </a:p>
          <a:p>
            <a:r>
              <a:rPr lang="el-GR" dirty="0"/>
              <a:t>	τους αυστηρούς κανόνες και </a:t>
            </a:r>
          </a:p>
          <a:p>
            <a:r>
              <a:rPr lang="el-GR" dirty="0"/>
              <a:t>	την εφαρμογή του ιεραρχικού συστήματος οργάνωσης.</a:t>
            </a:r>
          </a:p>
          <a:p>
            <a:endParaRPr lang="en-US" dirty="0"/>
          </a:p>
        </p:txBody>
      </p:sp>
    </p:spTree>
    <p:extLst>
      <p:ext uri="{BB962C8B-B14F-4D97-AF65-F5344CB8AC3E}">
        <p14:creationId xmlns:p14="http://schemas.microsoft.com/office/powerpoint/2010/main" val="3395193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A1224-C336-A5F1-EFC5-E39FA218364A}"/>
              </a:ext>
            </a:extLst>
          </p:cNvPr>
          <p:cNvSpPr>
            <a:spLocks noGrp="1"/>
          </p:cNvSpPr>
          <p:nvPr>
            <p:ph type="title"/>
          </p:nvPr>
        </p:nvSpPr>
        <p:spPr>
          <a:xfrm>
            <a:off x="838200" y="365125"/>
            <a:ext cx="10515600" cy="681355"/>
          </a:xfrm>
        </p:spPr>
        <p:txBody>
          <a:bodyPr>
            <a:normAutofit/>
          </a:bodyPr>
          <a:lstStyle/>
          <a:p>
            <a:pPr algn="ctr"/>
            <a:r>
              <a:rPr lang="el-GR" sz="2400" dirty="0"/>
              <a:t>Ιστορική εξέλιξη του </a:t>
            </a:r>
            <a:r>
              <a:rPr lang="en-US" sz="2400" dirty="0"/>
              <a:t>management</a:t>
            </a:r>
          </a:p>
        </p:txBody>
      </p:sp>
      <p:sp>
        <p:nvSpPr>
          <p:cNvPr id="3" name="Content Placeholder 2">
            <a:extLst>
              <a:ext uri="{FF2B5EF4-FFF2-40B4-BE49-F238E27FC236}">
                <a16:creationId xmlns:a16="http://schemas.microsoft.com/office/drawing/2014/main" id="{9972DA65-694C-723D-0814-D90244B19DF0}"/>
              </a:ext>
            </a:extLst>
          </p:cNvPr>
          <p:cNvSpPr>
            <a:spLocks noGrp="1"/>
          </p:cNvSpPr>
          <p:nvPr>
            <p:ph idx="1"/>
          </p:nvPr>
        </p:nvSpPr>
        <p:spPr>
          <a:xfrm>
            <a:off x="838200" y="1198880"/>
            <a:ext cx="10515600" cy="4978083"/>
          </a:xfrm>
        </p:spPr>
        <p:txBody>
          <a:bodyPr/>
          <a:lstStyle/>
          <a:p>
            <a:pPr marL="0" indent="0">
              <a:buNone/>
            </a:pPr>
            <a:r>
              <a:rPr lang="el-GR" dirty="0"/>
              <a:t>Ο </a:t>
            </a:r>
            <a:r>
              <a:rPr lang="el-GR" dirty="0" err="1"/>
              <a:t>Henry</a:t>
            </a:r>
            <a:r>
              <a:rPr lang="el-GR" dirty="0"/>
              <a:t> </a:t>
            </a:r>
            <a:r>
              <a:rPr lang="el-GR" dirty="0" err="1"/>
              <a:t>Gantt</a:t>
            </a:r>
            <a:r>
              <a:rPr lang="el-GR" dirty="0"/>
              <a:t> (</a:t>
            </a:r>
            <a:r>
              <a:rPr lang="el-GR" dirty="0" err="1"/>
              <a:t>Χένρυ</a:t>
            </a:r>
            <a:r>
              <a:rPr lang="el-GR" dirty="0"/>
              <a:t> </a:t>
            </a:r>
            <a:r>
              <a:rPr lang="el-GR" dirty="0" err="1"/>
              <a:t>Γκαντ</a:t>
            </a:r>
            <a:r>
              <a:rPr lang="el-GR" dirty="0"/>
              <a:t>), συνεργάτης του </a:t>
            </a:r>
            <a:r>
              <a:rPr lang="el-GR" dirty="0" err="1"/>
              <a:t>Taylor</a:t>
            </a:r>
            <a:r>
              <a:rPr lang="el-GR" dirty="0"/>
              <a:t>. Εργάστηκε ως σύμβουλος επιχειρήσεων σε θέματα επιλογής προσωπικού και ανάπτυξης συστημάτων κινήτρων και πρόσθετων αμοιβών. </a:t>
            </a:r>
          </a:p>
          <a:p>
            <a:pPr marL="0" indent="0">
              <a:buNone/>
            </a:pPr>
            <a:r>
              <a:rPr lang="el-GR" dirty="0"/>
              <a:t>Υποστήριξε :</a:t>
            </a:r>
          </a:p>
          <a:p>
            <a:pPr marL="0" indent="0">
              <a:buNone/>
            </a:pPr>
            <a:r>
              <a:rPr lang="el-GR" dirty="0"/>
              <a:t>1.	την ανάγκη για ανάπτυξη της συνεργασίας και της κατανόησης μεταξύ της διοίκησης και των εργαζομένων. </a:t>
            </a:r>
          </a:p>
          <a:p>
            <a:pPr marL="0" indent="0">
              <a:buNone/>
            </a:pPr>
            <a:r>
              <a:rPr lang="el-GR" dirty="0"/>
              <a:t>2.	Τόνισε επίσης τη σημασία της εκπαίδευσης και του ανθρώπινου παράγοντα σε όλα τα διοικητικά προβλήματα. </a:t>
            </a:r>
          </a:p>
          <a:p>
            <a:endParaRPr lang="en-US" dirty="0"/>
          </a:p>
        </p:txBody>
      </p:sp>
    </p:spTree>
    <p:extLst>
      <p:ext uri="{BB962C8B-B14F-4D97-AF65-F5344CB8AC3E}">
        <p14:creationId xmlns:p14="http://schemas.microsoft.com/office/powerpoint/2010/main" val="4044179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666F2-D96A-677B-C71B-7B0A8BE453AB}"/>
              </a:ext>
            </a:extLst>
          </p:cNvPr>
          <p:cNvSpPr>
            <a:spLocks noGrp="1"/>
          </p:cNvSpPr>
          <p:nvPr>
            <p:ph type="title"/>
          </p:nvPr>
        </p:nvSpPr>
        <p:spPr>
          <a:xfrm>
            <a:off x="838200" y="365125"/>
            <a:ext cx="10515600" cy="650875"/>
          </a:xfrm>
        </p:spPr>
        <p:txBody>
          <a:bodyPr>
            <a:normAutofit/>
          </a:bodyPr>
          <a:lstStyle/>
          <a:p>
            <a:pPr algn="ctr"/>
            <a:r>
              <a:rPr lang="el-GR" sz="2400" dirty="0"/>
              <a:t>Ιστορική εξέλιξη του </a:t>
            </a:r>
            <a:r>
              <a:rPr lang="en-US" sz="2400" dirty="0"/>
              <a:t>management</a:t>
            </a:r>
          </a:p>
        </p:txBody>
      </p:sp>
      <p:sp>
        <p:nvSpPr>
          <p:cNvPr id="3" name="Content Placeholder 2">
            <a:extLst>
              <a:ext uri="{FF2B5EF4-FFF2-40B4-BE49-F238E27FC236}">
                <a16:creationId xmlns:a16="http://schemas.microsoft.com/office/drawing/2014/main" id="{5543018C-8689-D852-3DBC-FB256A1E7D28}"/>
              </a:ext>
            </a:extLst>
          </p:cNvPr>
          <p:cNvSpPr>
            <a:spLocks noGrp="1"/>
          </p:cNvSpPr>
          <p:nvPr>
            <p:ph idx="1"/>
          </p:nvPr>
        </p:nvSpPr>
        <p:spPr>
          <a:xfrm>
            <a:off x="838200" y="1219200"/>
            <a:ext cx="10515600" cy="4957763"/>
          </a:xfrm>
        </p:spPr>
        <p:txBody>
          <a:bodyPr>
            <a:normAutofit fontScale="92500"/>
          </a:bodyPr>
          <a:lstStyle/>
          <a:p>
            <a:pPr marL="0" indent="0">
              <a:buNone/>
            </a:pPr>
            <a:r>
              <a:rPr lang="el-GR" dirty="0"/>
              <a:t>Κίνημα ανθρωπίνων σχέσεων: Το 1920, εμφανίστηκαν οι πρώτοι αμφισβητίες της θεωρίας του </a:t>
            </a:r>
            <a:r>
              <a:rPr lang="el-GR" dirty="0" err="1"/>
              <a:t>Taylor</a:t>
            </a:r>
            <a:r>
              <a:rPr lang="el-GR" dirty="0"/>
              <a:t> και των οπαδών του. Οι κατηγορίες εστιάζονταν στο γεγονός ότι το επιστημονικό </a:t>
            </a:r>
            <a:r>
              <a:rPr lang="el-GR" dirty="0" err="1"/>
              <a:t>management</a:t>
            </a:r>
            <a:r>
              <a:rPr lang="el-GR" dirty="0"/>
              <a:t> μεταχειριζόταν τους εργαζομένους ως εξαρτήματα μηχανής, απαιτώντας τυποποιημένες κινήσεις και μεθόδους. </a:t>
            </a:r>
          </a:p>
          <a:p>
            <a:pPr marL="0" indent="0">
              <a:buNone/>
            </a:pPr>
            <a:r>
              <a:rPr lang="el-GR" dirty="0"/>
              <a:t>Υποστήριξαν ότι:</a:t>
            </a:r>
          </a:p>
          <a:p>
            <a:r>
              <a:rPr lang="el-GR" dirty="0"/>
              <a:t>	Αν οι επιχειρήσεις επέτρεπαν στους εργαζόμενους να έχουν ενεργό συμμετοχή σε θέματα που αφορούσαν τις συνθήκες και τις μεθόδους εργασίας, τότε το ηθικό του θα βελτιωνόταν και θα έδειχναν μεγαλύτερη προθυμία για συνεργασία. </a:t>
            </a:r>
          </a:p>
          <a:p>
            <a:pPr marL="0" indent="0">
              <a:buNone/>
            </a:pPr>
            <a:r>
              <a:rPr lang="el-GR" dirty="0"/>
              <a:t>Η θεωρία αυτή ονομάστηκε κίνημα ανθρωπίνων σχέσεων και οι κυριότεροι εκπρόσωποί του ήταν οι </a:t>
            </a:r>
            <a:r>
              <a:rPr lang="el-GR" dirty="0" err="1"/>
              <a:t>Elton</a:t>
            </a:r>
            <a:r>
              <a:rPr lang="el-GR" dirty="0"/>
              <a:t> </a:t>
            </a:r>
            <a:r>
              <a:rPr lang="el-GR" dirty="0" err="1"/>
              <a:t>Mayo</a:t>
            </a:r>
            <a:r>
              <a:rPr lang="el-GR" dirty="0"/>
              <a:t> (Έλτον </a:t>
            </a:r>
            <a:r>
              <a:rPr lang="el-GR" dirty="0" err="1"/>
              <a:t>Μάγιο</a:t>
            </a:r>
            <a:r>
              <a:rPr lang="el-GR" dirty="0"/>
              <a:t>) και F. </a:t>
            </a:r>
            <a:r>
              <a:rPr lang="el-GR" dirty="0" err="1"/>
              <a:t>Roethlisberger</a:t>
            </a:r>
            <a:r>
              <a:rPr lang="el-GR" dirty="0"/>
              <a:t> (</a:t>
            </a:r>
            <a:r>
              <a:rPr lang="el-GR" dirty="0" err="1"/>
              <a:t>Ρετλισμπέργκερ</a:t>
            </a:r>
            <a:r>
              <a:rPr lang="el-GR" dirty="0"/>
              <a:t>).</a:t>
            </a:r>
          </a:p>
          <a:p>
            <a:pPr marL="0" indent="0">
              <a:buNone/>
            </a:pPr>
            <a:r>
              <a:rPr lang="el-GR" dirty="0"/>
              <a:t>Από την έρευνα που πραγματοποιήθηκε το 1920 σε μεγάλες βιομηχανικές επιχειρήσεις προέκυψε ότι: η συμμετοχή των εργαζομένων σε μια ομάδα εργασίας και το γεγονός ότι οι εργαζόμενοι ένοιωθαν ότι οι γνώμες και τα συναισθήματά τους είχαν σημασία για την επιχείρηση, βοηθούσε στην αύξηση της παραγωγικότητας και μάλιστα ανεξάρτητα από την βελτίωση ή την χειροτέρευση των συνθηκών εργασίας.</a:t>
            </a:r>
          </a:p>
          <a:p>
            <a:endParaRPr lang="en-US" dirty="0"/>
          </a:p>
        </p:txBody>
      </p:sp>
    </p:spTree>
    <p:extLst>
      <p:ext uri="{BB962C8B-B14F-4D97-AF65-F5344CB8AC3E}">
        <p14:creationId xmlns:p14="http://schemas.microsoft.com/office/powerpoint/2010/main" val="2662428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14C9A-060E-C511-C8FB-728FA603C7C3}"/>
              </a:ext>
            </a:extLst>
          </p:cNvPr>
          <p:cNvSpPr>
            <a:spLocks noGrp="1"/>
          </p:cNvSpPr>
          <p:nvPr>
            <p:ph type="title"/>
          </p:nvPr>
        </p:nvSpPr>
        <p:spPr>
          <a:xfrm>
            <a:off x="838200" y="365125"/>
            <a:ext cx="10515600" cy="701675"/>
          </a:xfrm>
        </p:spPr>
        <p:txBody>
          <a:bodyPr/>
          <a:lstStyle/>
          <a:p>
            <a:endParaRPr lang="en-US" dirty="0"/>
          </a:p>
        </p:txBody>
      </p:sp>
      <p:sp>
        <p:nvSpPr>
          <p:cNvPr id="3" name="Content Placeholder 2">
            <a:extLst>
              <a:ext uri="{FF2B5EF4-FFF2-40B4-BE49-F238E27FC236}">
                <a16:creationId xmlns:a16="http://schemas.microsoft.com/office/drawing/2014/main" id="{2F4B5BA1-DACF-59B3-CDC3-69D7F1D2B537}"/>
              </a:ext>
            </a:extLst>
          </p:cNvPr>
          <p:cNvSpPr>
            <a:spLocks noGrp="1"/>
          </p:cNvSpPr>
          <p:nvPr>
            <p:ph idx="1"/>
          </p:nvPr>
        </p:nvSpPr>
        <p:spPr>
          <a:xfrm>
            <a:off x="838200" y="1432560"/>
            <a:ext cx="10515600" cy="4744403"/>
          </a:xfrm>
        </p:spPr>
        <p:txBody>
          <a:bodyPr/>
          <a:lstStyle/>
          <a:p>
            <a:pPr marL="0" indent="0">
              <a:buNone/>
            </a:pPr>
            <a:r>
              <a:rPr lang="el-GR" dirty="0"/>
              <a:t>Σήμερα, οι προσεγγίσεις που αφορούν τις διάφορες διαστάσεις του </a:t>
            </a:r>
            <a:r>
              <a:rPr lang="el-GR" dirty="0" err="1"/>
              <a:t>management</a:t>
            </a:r>
            <a:r>
              <a:rPr lang="el-GR" dirty="0"/>
              <a:t> και των οργανώσεων αντλούν το επιστημονικό τους υπόβαθρο και από άλλες επιστήμες, όπως τα μαθηματικά, η οικονομία, η κοινωνιολογία, η ανθρωπολογία, η ψυχολογία κ.τ.λ.</a:t>
            </a:r>
            <a:endParaRPr lang="en-US" dirty="0"/>
          </a:p>
        </p:txBody>
      </p:sp>
    </p:spTree>
    <p:extLst>
      <p:ext uri="{BB962C8B-B14F-4D97-AF65-F5344CB8AC3E}">
        <p14:creationId xmlns:p14="http://schemas.microsoft.com/office/powerpoint/2010/main" val="2827395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1DE01-7B10-F098-8207-428D8F37C7C5}"/>
              </a:ext>
            </a:extLst>
          </p:cNvPr>
          <p:cNvSpPr>
            <a:spLocks noGrp="1"/>
          </p:cNvSpPr>
          <p:nvPr>
            <p:ph type="title"/>
          </p:nvPr>
        </p:nvSpPr>
        <p:spPr>
          <a:xfrm>
            <a:off x="838200" y="365125"/>
            <a:ext cx="10515600" cy="782955"/>
          </a:xfrm>
        </p:spPr>
        <p:txBody>
          <a:bodyPr>
            <a:normAutofit/>
          </a:bodyPr>
          <a:lstStyle/>
          <a:p>
            <a:pPr algn="ctr"/>
            <a:r>
              <a:rPr lang="el-GR" sz="3600" dirty="0"/>
              <a:t>Οι λειτουργίες της Οργάνωσης &amp; Διοίκησης</a:t>
            </a:r>
            <a:endParaRPr lang="en-US" sz="3600" dirty="0"/>
          </a:p>
        </p:txBody>
      </p:sp>
      <p:sp>
        <p:nvSpPr>
          <p:cNvPr id="3" name="Content Placeholder 2">
            <a:extLst>
              <a:ext uri="{FF2B5EF4-FFF2-40B4-BE49-F238E27FC236}">
                <a16:creationId xmlns:a16="http://schemas.microsoft.com/office/drawing/2014/main" id="{F8D26E31-A32A-13C4-F78D-4AFB453F058C}"/>
              </a:ext>
            </a:extLst>
          </p:cNvPr>
          <p:cNvSpPr>
            <a:spLocks noGrp="1"/>
          </p:cNvSpPr>
          <p:nvPr>
            <p:ph idx="1"/>
          </p:nvPr>
        </p:nvSpPr>
        <p:spPr>
          <a:xfrm>
            <a:off x="579120" y="1056640"/>
            <a:ext cx="10850880" cy="5120323"/>
          </a:xfrm>
        </p:spPr>
        <p:txBody>
          <a:bodyPr>
            <a:normAutofit/>
          </a:bodyPr>
          <a:lstStyle/>
          <a:p>
            <a:pPr marL="0" indent="0">
              <a:buNone/>
            </a:pPr>
            <a:r>
              <a:rPr lang="el-GR" dirty="0"/>
              <a:t>Η διοίκηση, όπως προαναφέρθηκε, έχει ορισθεί και ως διαδικασία τεσσάρων βασικών λειτουργιών: προγραμματισμού ή σχεδιασμού, οργάνωσης, διεύθυνσης και ελέγχου. </a:t>
            </a:r>
          </a:p>
          <a:p>
            <a:pPr marL="0" indent="0">
              <a:buNone/>
            </a:pPr>
            <a:r>
              <a:rPr lang="el-GR" dirty="0"/>
              <a:t>Αποτελεσματική διοίκηση σημαίνει σωστή εκτέλεση των λειτουργιών της διοίκησης. </a:t>
            </a:r>
          </a:p>
          <a:p>
            <a:r>
              <a:rPr lang="el-GR" dirty="0"/>
              <a:t>Οι λειτουργίες αυτές, οι οποίες εκτελούνται καθημερινά μέσα σε μία επιχείρηση, αλληλοεπηρεάζονται και είναι πολύ δύσκολο να διαχωριστούν από έναν παρατηρητή που βρίσκεται έξω από τον οργανισμό.</a:t>
            </a:r>
          </a:p>
          <a:p>
            <a:pPr marL="0" indent="0">
              <a:buNone/>
            </a:pPr>
            <a:r>
              <a:rPr lang="el-GR" dirty="0"/>
              <a:t>Η διαδικασία της αποτελεσματικής διοίκησης </a:t>
            </a:r>
          </a:p>
          <a:p>
            <a:r>
              <a:rPr lang="el-GR" dirty="0"/>
              <a:t>ξεκινά με τον προγραμματισμό, </a:t>
            </a:r>
          </a:p>
          <a:p>
            <a:r>
              <a:rPr lang="el-GR" dirty="0"/>
              <a:t>συνεχίζει με την οργάνωση και </a:t>
            </a:r>
          </a:p>
          <a:p>
            <a:r>
              <a:rPr lang="el-GR" dirty="0"/>
              <a:t>τη διεύθυνση και </a:t>
            </a:r>
          </a:p>
          <a:p>
            <a:r>
              <a:rPr lang="el-GR" dirty="0"/>
              <a:t>καταλήγει στον έλεγχο, ο οποίος με τη σειρά του οδηγεί στην αναθεώρηση ή μη του προγραμματισμού.</a:t>
            </a:r>
          </a:p>
          <a:p>
            <a:r>
              <a:rPr lang="el-GR" dirty="0"/>
              <a:t>Οι λειτουργίες αυτές συνδέονται άμεσα με τη λήψη αποφάσεων στην επιχείρηση.</a:t>
            </a:r>
          </a:p>
        </p:txBody>
      </p:sp>
    </p:spTree>
    <p:extLst>
      <p:ext uri="{BB962C8B-B14F-4D97-AF65-F5344CB8AC3E}">
        <p14:creationId xmlns:p14="http://schemas.microsoft.com/office/powerpoint/2010/main" val="3198588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5DF2C-C6F9-2364-0486-1C35CC4121DF}"/>
              </a:ext>
            </a:extLst>
          </p:cNvPr>
          <p:cNvSpPr>
            <a:spLocks noGrp="1"/>
          </p:cNvSpPr>
          <p:nvPr>
            <p:ph type="title"/>
          </p:nvPr>
        </p:nvSpPr>
        <p:spPr>
          <a:xfrm>
            <a:off x="838200" y="365125"/>
            <a:ext cx="10515600" cy="732155"/>
          </a:xfrm>
        </p:spPr>
        <p:txBody>
          <a:bodyPr>
            <a:normAutofit/>
          </a:bodyPr>
          <a:lstStyle/>
          <a:p>
            <a:pPr algn="ctr"/>
            <a:r>
              <a:rPr lang="el-GR" sz="2400" dirty="0"/>
              <a:t>Η Έννοια της Διοίκησης (Εισαγωγή) </a:t>
            </a:r>
            <a:r>
              <a:rPr lang="el-GR" sz="2400" dirty="0" err="1"/>
              <a:t>Σελ</a:t>
            </a:r>
            <a:r>
              <a:rPr lang="el-GR" sz="2400" dirty="0"/>
              <a:t>: 66-67</a:t>
            </a:r>
            <a:endParaRPr lang="en-US" sz="2400" dirty="0"/>
          </a:p>
        </p:txBody>
      </p:sp>
      <p:sp>
        <p:nvSpPr>
          <p:cNvPr id="3" name="Content Placeholder 2">
            <a:extLst>
              <a:ext uri="{FF2B5EF4-FFF2-40B4-BE49-F238E27FC236}">
                <a16:creationId xmlns:a16="http://schemas.microsoft.com/office/drawing/2014/main" id="{8E60B0FD-57B0-E2CF-E2EB-DC94BD7C925E}"/>
              </a:ext>
            </a:extLst>
          </p:cNvPr>
          <p:cNvSpPr>
            <a:spLocks noGrp="1"/>
          </p:cNvSpPr>
          <p:nvPr>
            <p:ph idx="1"/>
          </p:nvPr>
        </p:nvSpPr>
        <p:spPr>
          <a:xfrm>
            <a:off x="838200" y="1097280"/>
            <a:ext cx="10515600" cy="5079683"/>
          </a:xfrm>
        </p:spPr>
        <p:txBody>
          <a:bodyPr>
            <a:normAutofit fontScale="92500" lnSpcReduction="10000"/>
          </a:bodyPr>
          <a:lstStyle/>
          <a:p>
            <a:r>
              <a:rPr lang="el-GR" dirty="0"/>
              <a:t> Από την εποχή που οι άνθρωποι αναγκάστηκαν να σχηματίζουν ομάδες  για να επιτύχουν στόχους, τους οποίους δεν μπορούσαν να επιτύχουν ως  άτομα, εμφανίστηκε επιτακτική η ανάγκη της διοίκησης, ώστε να εξασφαλισθεί  ο συντονισμός των ατομικών προσπαθειών. </a:t>
            </a:r>
          </a:p>
          <a:p>
            <a:r>
              <a:rPr lang="el-GR" dirty="0"/>
              <a:t>0 όρος «Διοίκηση» συναντάται  στην Ελληνική γλώσσα από την αρχαιότητα και σημαίνει την επιμέλεια που  καταβάλλει κάποιος για το σπίτι του αρχικά και στη συνέχεια, πιο γενικά, για τις  υποθέσεις της πόλης </a:t>
            </a:r>
          </a:p>
          <a:p>
            <a:r>
              <a:rPr lang="el-GR" dirty="0"/>
              <a:t>Η σημασία της διοίκησης αναγνωρίζεται με αναφορές που υπάρχουν τόσο σε αιγυπτιακούς παπύρους του 1300  π.Χ., όσο και σε αντίστοιχες της αρχαίας Κίνας. </a:t>
            </a:r>
          </a:p>
          <a:p>
            <a:r>
              <a:rPr lang="el-GR" dirty="0"/>
              <a:t>Στην αρχαία Ελλάδα,  στην Αθηναϊκή Δημοκρατία η ύπαρξη συμβουλίων, λαϊκών δικαστηρίων και συμβουλίου στρατηγών, υποδηλώνουν την ύπαρξη  και την εφαρμογή της διοικητικής λειτουργίας. </a:t>
            </a:r>
          </a:p>
          <a:p>
            <a:r>
              <a:rPr lang="el-GR" dirty="0"/>
              <a:t>Ο Σωκράτης αναφέρει τη Διοίκηση ως μια ξεχωριστή επιδεξιότητα, η οποία διαφέρει από την  τεχνική γνώση και εμπειρία.</a:t>
            </a:r>
          </a:p>
          <a:p>
            <a:r>
              <a:rPr lang="el-GR" dirty="0"/>
              <a:t> Με την πάροδο των χρόνων οι επιχειρήσεις και οι οργανισμοί κυριάρχησαν  στην κοινωνική και οικονομική ζωή. </a:t>
            </a:r>
          </a:p>
          <a:p>
            <a:endParaRPr lang="en-US" dirty="0"/>
          </a:p>
        </p:txBody>
      </p:sp>
    </p:spTree>
    <p:extLst>
      <p:ext uri="{BB962C8B-B14F-4D97-AF65-F5344CB8AC3E}">
        <p14:creationId xmlns:p14="http://schemas.microsoft.com/office/powerpoint/2010/main" val="3403023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24328-0501-7295-C51E-0A420177296C}"/>
              </a:ext>
            </a:extLst>
          </p:cNvPr>
          <p:cNvSpPr>
            <a:spLocks noGrp="1"/>
          </p:cNvSpPr>
          <p:nvPr>
            <p:ph type="title"/>
          </p:nvPr>
        </p:nvSpPr>
        <p:spPr>
          <a:xfrm>
            <a:off x="646111" y="452718"/>
            <a:ext cx="9404723" cy="523228"/>
          </a:xfrm>
        </p:spPr>
        <p:txBody>
          <a:bodyPr/>
          <a:lstStyle/>
          <a:p>
            <a:pPr algn="ctr"/>
            <a:r>
              <a:rPr lang="el-GR" sz="2800" dirty="0"/>
              <a:t>ΕΡΩΤΗΣΕΙΣ</a:t>
            </a:r>
            <a:endParaRPr lang="en-US" sz="2800" dirty="0"/>
          </a:p>
        </p:txBody>
      </p:sp>
      <p:sp>
        <p:nvSpPr>
          <p:cNvPr id="3" name="Content Placeholder 2">
            <a:extLst>
              <a:ext uri="{FF2B5EF4-FFF2-40B4-BE49-F238E27FC236}">
                <a16:creationId xmlns:a16="http://schemas.microsoft.com/office/drawing/2014/main" id="{0C57E102-E9D3-3F53-BF64-6A29A1D6A7F1}"/>
              </a:ext>
            </a:extLst>
          </p:cNvPr>
          <p:cNvSpPr>
            <a:spLocks noGrp="1"/>
          </p:cNvSpPr>
          <p:nvPr>
            <p:ph idx="1"/>
          </p:nvPr>
        </p:nvSpPr>
        <p:spPr>
          <a:xfrm>
            <a:off x="645130" y="1239716"/>
            <a:ext cx="10793662" cy="5008684"/>
          </a:xfrm>
        </p:spPr>
        <p:txBody>
          <a:bodyPr>
            <a:normAutofit lnSpcReduction="10000"/>
          </a:bodyPr>
          <a:lstStyle/>
          <a:p>
            <a:r>
              <a:rPr lang="el-GR" dirty="0"/>
              <a:t>Ο διευθυντής μιας κλινικής αρκεί να γνωρίζει την ιατρική επιστήμη προκειμένου να ασκήσει αποτελεσματική διοίκηση (</a:t>
            </a:r>
            <a:r>
              <a:rPr lang="el-GR" dirty="0" err="1"/>
              <a:t>management</a:t>
            </a:r>
            <a:r>
              <a:rPr lang="el-GR" dirty="0"/>
              <a:t>).</a:t>
            </a:r>
          </a:p>
          <a:p>
            <a:r>
              <a:rPr lang="el-GR" dirty="0"/>
              <a:t>Η λειτουργία του ελέγχου δεν είναι ανεξάρτητη από τη  λειτουργία του προγραμματισμού.</a:t>
            </a:r>
          </a:p>
          <a:p>
            <a:endParaRPr lang="el-GR"/>
          </a:p>
          <a:p>
            <a:r>
              <a:rPr lang="el-GR"/>
              <a:t>Ο </a:t>
            </a:r>
            <a:r>
              <a:rPr lang="el-GR" dirty="0"/>
              <a:t>Η. </a:t>
            </a:r>
            <a:r>
              <a:rPr lang="el-GR" dirty="0" err="1"/>
              <a:t>Fayol</a:t>
            </a:r>
            <a:r>
              <a:rPr lang="el-GR" dirty="0"/>
              <a:t> στη θεωρία του υποστήριξε την άποψη ότι:</a:t>
            </a:r>
          </a:p>
          <a:p>
            <a:pPr marL="0" indent="0">
              <a:buNone/>
            </a:pPr>
            <a:r>
              <a:rPr lang="el-GR" dirty="0"/>
              <a:t>α. οι διάφορες δραστηριότητες μέσα στην επιχείρηση μπορούν να ενταχθούν σε ορισμένες κατηγορίες, οι οποίες λέγονται επιχειρησιακές λειτουργίες.</a:t>
            </a:r>
          </a:p>
          <a:p>
            <a:pPr marL="0" indent="0">
              <a:buNone/>
            </a:pPr>
            <a:r>
              <a:rPr lang="el-GR" dirty="0"/>
              <a:t>β. με την εφαρμογή επιστημονικών μεθόδων ήταν δυνατό να υπάρξει αύξηση της παραγωγικότητας χωρίς να δαπανάται άσκοπα ανθρώπινη εργασία</a:t>
            </a:r>
          </a:p>
          <a:p>
            <a:pPr marL="0" indent="0">
              <a:buNone/>
            </a:pPr>
            <a:r>
              <a:rPr lang="el-GR" dirty="0"/>
              <a:t>γ. η γραφειοκρατία ήταν το πλέον λογικό μέσο για την άσκηση ελέγχου πάνω στους ανθρώπους.</a:t>
            </a:r>
          </a:p>
          <a:p>
            <a:pPr marL="0" indent="0">
              <a:buNone/>
            </a:pPr>
            <a:r>
              <a:rPr lang="el-GR" dirty="0"/>
              <a:t>δ. η αύξηση της παραγωγικότητας ήταν η μόνη λύση για την εξασφάλιση υψηλών μισθών.</a:t>
            </a:r>
          </a:p>
          <a:p>
            <a:endParaRPr lang="en-US" dirty="0"/>
          </a:p>
        </p:txBody>
      </p:sp>
    </p:spTree>
    <p:extLst>
      <p:ext uri="{BB962C8B-B14F-4D97-AF65-F5344CB8AC3E}">
        <p14:creationId xmlns:p14="http://schemas.microsoft.com/office/powerpoint/2010/main" val="3786463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2C0470-618B-F66E-F780-CB5534B44567}"/>
              </a:ext>
            </a:extLst>
          </p:cNvPr>
          <p:cNvSpPr txBox="1"/>
          <p:nvPr/>
        </p:nvSpPr>
        <p:spPr>
          <a:xfrm>
            <a:off x="852854" y="738554"/>
            <a:ext cx="10594731" cy="2862322"/>
          </a:xfrm>
          <a:prstGeom prst="rect">
            <a:avLst/>
          </a:prstGeom>
          <a:noFill/>
        </p:spPr>
        <p:txBody>
          <a:bodyPr wrap="square">
            <a:spAutoFit/>
          </a:bodyPr>
          <a:lstStyle/>
          <a:p>
            <a:r>
              <a:rPr lang="el-GR" dirty="0"/>
              <a:t>Να αναφέρετε για κάθε μία από τις παρακάτω απόψεις, τον επιστήμονα/ερευνητή που την υποστήριξε:</a:t>
            </a:r>
          </a:p>
          <a:p>
            <a:r>
              <a:rPr lang="el-GR" dirty="0"/>
              <a:t>α) Η γραφειοκρατία είναι το πλέον λογικό μέσο άσκησης ελέγχου πάνω στους ανθρώπους.</a:t>
            </a:r>
          </a:p>
          <a:p>
            <a:r>
              <a:rPr lang="el-GR" dirty="0"/>
              <a:t>β) Η κατάλληλη αξιοποίηση των παραγωγικών δυνατοτήτων μίας επιχείρησης θα επέτρεπε την αύξηση της παραγωγικότητας.</a:t>
            </a:r>
          </a:p>
          <a:p>
            <a:r>
              <a:rPr lang="el-GR" dirty="0"/>
              <a:t>γ) Αν οι επιχειρήσεις επιτρέψουν στους εργαζόμενους να έχουν ενεργό συμμετοχή σε θέματα που αφορούν τις συνθήκες και τις μεθόδους εργασίας, τότε το ηθικό τους θα βελτιωθεί και θα δείξουν προθυμία για συνεργασία.</a:t>
            </a:r>
          </a:p>
          <a:p>
            <a:r>
              <a:rPr lang="el-GR" dirty="0"/>
              <a:t>δ) Οι διάφορες ενέργειες μέσα στην επιχείρηση μπορούν να ενταχθούν σε κατηγορίες που λέγονται λειτουργίες.</a:t>
            </a:r>
          </a:p>
        </p:txBody>
      </p:sp>
    </p:spTree>
    <p:extLst>
      <p:ext uri="{BB962C8B-B14F-4D97-AF65-F5344CB8AC3E}">
        <p14:creationId xmlns:p14="http://schemas.microsoft.com/office/powerpoint/2010/main" val="1052252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66A90-317B-1110-2F79-28073C246191}"/>
              </a:ext>
            </a:extLst>
          </p:cNvPr>
          <p:cNvSpPr>
            <a:spLocks noGrp="1"/>
          </p:cNvSpPr>
          <p:nvPr>
            <p:ph type="title"/>
          </p:nvPr>
        </p:nvSpPr>
        <p:spPr>
          <a:xfrm>
            <a:off x="838200" y="365125"/>
            <a:ext cx="10515600" cy="671195"/>
          </a:xfrm>
        </p:spPr>
        <p:txBody>
          <a:bodyPr>
            <a:normAutofit/>
          </a:bodyPr>
          <a:lstStyle/>
          <a:p>
            <a:pPr algn="ctr"/>
            <a:r>
              <a:rPr lang="el-GR" sz="2400" dirty="0"/>
              <a:t>Η Έννοια της Διοίκησης (Εισαγωγή) </a:t>
            </a:r>
            <a:r>
              <a:rPr lang="el-GR" sz="2400" dirty="0" err="1"/>
              <a:t>Σελ</a:t>
            </a:r>
            <a:r>
              <a:rPr lang="el-GR" sz="2400" dirty="0"/>
              <a:t>: 66-67</a:t>
            </a:r>
            <a:endParaRPr lang="en-US" sz="2400" dirty="0"/>
          </a:p>
        </p:txBody>
      </p:sp>
      <p:sp>
        <p:nvSpPr>
          <p:cNvPr id="3" name="Content Placeholder 2">
            <a:extLst>
              <a:ext uri="{FF2B5EF4-FFF2-40B4-BE49-F238E27FC236}">
                <a16:creationId xmlns:a16="http://schemas.microsoft.com/office/drawing/2014/main" id="{492FAABF-011E-86BF-92FB-0AEF9BC24322}"/>
              </a:ext>
            </a:extLst>
          </p:cNvPr>
          <p:cNvSpPr>
            <a:spLocks noGrp="1"/>
          </p:cNvSpPr>
          <p:nvPr>
            <p:ph idx="1"/>
          </p:nvPr>
        </p:nvSpPr>
        <p:spPr>
          <a:xfrm>
            <a:off x="838200" y="1198880"/>
            <a:ext cx="10515600" cy="4978083"/>
          </a:xfrm>
        </p:spPr>
        <p:txBody>
          <a:bodyPr>
            <a:normAutofit/>
          </a:bodyPr>
          <a:lstStyle/>
          <a:p>
            <a:r>
              <a:rPr lang="el-GR" dirty="0"/>
              <a:t>Ως Διοίκηση ορίζεται ένα σύνολο διαδικασιών, οι οποίες εξασφαλίζουν σε μια ομάδα ανθρώπων την οργανωτική τους συνοχή και τον επιθυμητό προσανατολισμό τους προς ένα προκαθορισμένο στόχο.</a:t>
            </a:r>
          </a:p>
          <a:p>
            <a:r>
              <a:rPr lang="el-GR" dirty="0"/>
              <a:t> </a:t>
            </a:r>
            <a:r>
              <a:rPr lang="el-GR" u="sng" dirty="0"/>
              <a:t>Το αντικείμενο </a:t>
            </a:r>
            <a:r>
              <a:rPr lang="el-GR" dirty="0"/>
              <a:t>της επιστήμης της Διοίκησης είναι οι οργανισμοί (κερδοσκοπικοί, κοινωφελείς, διάφορα ιδρύματα κ.α.). </a:t>
            </a:r>
          </a:p>
          <a:p>
            <a:r>
              <a:rPr lang="el-GR" dirty="0"/>
              <a:t> Η διοίκηση είναι αναγκαία σε κάθε μορφή οργανωμένης συνεργασίας, καθώς και σε όλα τα επίπεδα, σε έναν οργανισμό ή σε μια επιχείρηση. Εφαρμόζει γνώσεις και δεξιότητες, ώστε να επιτύχει ένα επιθυμητό πρακτικό αποτέλεσμα  για την επιχείρηση, σε συγκεκριμένο οικονομικό περιβάλλον.</a:t>
            </a:r>
          </a:p>
          <a:p>
            <a:r>
              <a:rPr lang="el-GR" dirty="0"/>
              <a:t> Έτσι, αυτός που «ηγείται», κατά την άσκηση των  καθηκόντων του, θα πρέπει να λαμβάνει υπόψη του τις πολύμορφες επιδράσεις που επηρεάζουν την εργασία του. </a:t>
            </a:r>
          </a:p>
          <a:p>
            <a:r>
              <a:rPr lang="el-GR" dirty="0"/>
              <a:t>Αυτές μπορεί να προέρχονται από το  </a:t>
            </a:r>
            <a:r>
              <a:rPr lang="el-GR" u="sng" dirty="0"/>
              <a:t>εσωτερικό </a:t>
            </a:r>
            <a:r>
              <a:rPr lang="el-GR" dirty="0"/>
              <a:t>περιβάλλον του οργανισμού ή το </a:t>
            </a:r>
            <a:r>
              <a:rPr lang="el-GR" u="sng" dirty="0"/>
              <a:t>εξωτερικό</a:t>
            </a:r>
            <a:r>
              <a:rPr lang="el-GR" dirty="0"/>
              <a:t>. </a:t>
            </a:r>
          </a:p>
          <a:p>
            <a:endParaRPr lang="en-US" dirty="0"/>
          </a:p>
        </p:txBody>
      </p:sp>
    </p:spTree>
    <p:extLst>
      <p:ext uri="{BB962C8B-B14F-4D97-AF65-F5344CB8AC3E}">
        <p14:creationId xmlns:p14="http://schemas.microsoft.com/office/powerpoint/2010/main" val="1179104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79F65-39EC-7848-050D-614DB5B832A1}"/>
              </a:ext>
            </a:extLst>
          </p:cNvPr>
          <p:cNvSpPr>
            <a:spLocks noGrp="1"/>
          </p:cNvSpPr>
          <p:nvPr>
            <p:ph type="title"/>
          </p:nvPr>
        </p:nvSpPr>
        <p:spPr/>
        <p:txBody>
          <a:bodyPr>
            <a:normAutofit/>
          </a:bodyPr>
          <a:lstStyle/>
          <a:p>
            <a:pPr algn="ctr"/>
            <a:r>
              <a:rPr lang="el-GR" sz="2400" dirty="0"/>
              <a:t>2.3    Οι γνώσεις, οι ικανότητες και  τα χαρακτηριστικά των σύγχρονων  διοικητικών στελεχών</a:t>
            </a:r>
            <a:endParaRPr lang="en-US" sz="2400" dirty="0"/>
          </a:p>
        </p:txBody>
      </p:sp>
      <p:sp>
        <p:nvSpPr>
          <p:cNvPr id="3" name="Content Placeholder 2">
            <a:extLst>
              <a:ext uri="{FF2B5EF4-FFF2-40B4-BE49-F238E27FC236}">
                <a16:creationId xmlns:a16="http://schemas.microsoft.com/office/drawing/2014/main" id="{39A01969-E9A2-8034-5577-3CE94078A335}"/>
              </a:ext>
            </a:extLst>
          </p:cNvPr>
          <p:cNvSpPr>
            <a:spLocks noGrp="1"/>
          </p:cNvSpPr>
          <p:nvPr>
            <p:ph idx="1"/>
          </p:nvPr>
        </p:nvSpPr>
        <p:spPr>
          <a:xfrm>
            <a:off x="838200" y="1615440"/>
            <a:ext cx="10515600" cy="4561523"/>
          </a:xfrm>
        </p:spPr>
        <p:txBody>
          <a:bodyPr>
            <a:normAutofit/>
          </a:bodyPr>
          <a:lstStyle/>
          <a:p>
            <a:r>
              <a:rPr lang="el-GR" dirty="0"/>
              <a:t>Τα διοικητικά στελέχη, , πρέπει να διαθέτουν τις κατάλληλες γνώσεις αλλά και τις απαραίτητες  ικανότητες. Τα χαρακτηριστικά, επίσης, της προσωπικότητας του στελέχους  συμβάλλουν στην αποτελεσματική άσκηση των καθηκόντων τους.</a:t>
            </a:r>
          </a:p>
          <a:p>
            <a:r>
              <a:rPr lang="el-GR" dirty="0"/>
              <a:t> Οι γνώσεις επιτρέπουν στο στέλεχος </a:t>
            </a:r>
            <a:r>
              <a:rPr lang="el-GR" u="sng" dirty="0"/>
              <a:t>να ξέρει τι πρέπει να κάνει </a:t>
            </a:r>
            <a:r>
              <a:rPr lang="el-GR" dirty="0"/>
              <a:t>σε κάθε περίπτωση, ενώ</a:t>
            </a:r>
          </a:p>
          <a:p>
            <a:r>
              <a:rPr lang="el-GR" dirty="0"/>
              <a:t>οι ικανότητες και τα χαρακτηριστικά της προσωπικότητάς του </a:t>
            </a:r>
            <a:r>
              <a:rPr lang="el-GR" u="sng" dirty="0"/>
              <a:t>να μπορεί να το κάνει</a:t>
            </a:r>
            <a:r>
              <a:rPr lang="el-GR" dirty="0"/>
              <a:t>. </a:t>
            </a:r>
          </a:p>
          <a:p>
            <a:r>
              <a:rPr lang="el-GR" dirty="0"/>
              <a:t>Ο συνδυασμός επομένως όλων αυτών των στοιχείων, προσδίδουν στο στέλεχος την απαραίτητη «Διοικητική Προσωπικότητα», δηλαδή το χαρακτηριστικό τρόπο που ασκεί τα καθήκοντά του.</a:t>
            </a:r>
          </a:p>
          <a:p>
            <a:endParaRPr lang="en-US" dirty="0"/>
          </a:p>
        </p:txBody>
      </p:sp>
    </p:spTree>
    <p:extLst>
      <p:ext uri="{BB962C8B-B14F-4D97-AF65-F5344CB8AC3E}">
        <p14:creationId xmlns:p14="http://schemas.microsoft.com/office/powerpoint/2010/main" val="2591067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A440C-0F62-D10F-5BCD-3CD040951C9C}"/>
              </a:ext>
            </a:extLst>
          </p:cNvPr>
          <p:cNvSpPr>
            <a:spLocks noGrp="1"/>
          </p:cNvSpPr>
          <p:nvPr>
            <p:ph type="title"/>
          </p:nvPr>
        </p:nvSpPr>
        <p:spPr/>
        <p:txBody>
          <a:bodyPr>
            <a:normAutofit/>
          </a:bodyPr>
          <a:lstStyle/>
          <a:p>
            <a:r>
              <a:rPr lang="el-GR">
                <a:solidFill>
                  <a:srgbClr val="FFFFFF"/>
                </a:solidFill>
              </a:rPr>
              <a:t>Γνώσεις</a:t>
            </a:r>
            <a:endParaRPr lang="en-US">
              <a:solidFill>
                <a:srgbClr val="FFFFFF"/>
              </a:solidFill>
            </a:endParaRPr>
          </a:p>
        </p:txBody>
      </p:sp>
      <p:sp>
        <p:nvSpPr>
          <p:cNvPr id="3" name="Content Placeholder 2">
            <a:extLst>
              <a:ext uri="{FF2B5EF4-FFF2-40B4-BE49-F238E27FC236}">
                <a16:creationId xmlns:a16="http://schemas.microsoft.com/office/drawing/2014/main" id="{2CBDC5CB-C1DA-356C-88B5-7DDCB22F1580}"/>
              </a:ext>
            </a:extLst>
          </p:cNvPr>
          <p:cNvSpPr>
            <a:spLocks noGrp="1"/>
          </p:cNvSpPr>
          <p:nvPr>
            <p:ph idx="1"/>
          </p:nvPr>
        </p:nvSpPr>
        <p:spPr>
          <a:xfrm>
            <a:off x="677333" y="2160589"/>
            <a:ext cx="10648757" cy="4562329"/>
          </a:xfrm>
        </p:spPr>
        <p:txBody>
          <a:bodyPr>
            <a:normAutofit/>
          </a:bodyPr>
          <a:lstStyle/>
          <a:p>
            <a:r>
              <a:rPr lang="el-GR" dirty="0">
                <a:solidFill>
                  <a:srgbClr val="FFFFFF"/>
                </a:solidFill>
              </a:rPr>
              <a:t> Ένα διοικητικό στέλεχος πρέπει να συνδυάζει ένα σύνολο γνώσεων.</a:t>
            </a:r>
          </a:p>
          <a:p>
            <a:r>
              <a:rPr lang="el-GR" dirty="0">
                <a:solidFill>
                  <a:srgbClr val="FFFFFF"/>
                </a:solidFill>
              </a:rPr>
              <a:t> Ανάλογα με το επίπεδο της διοικητικής ιεραρχίας που βρίσκεται, προσδιορίζεται και η αναλογία των γνώσεων αυτών.</a:t>
            </a:r>
          </a:p>
          <a:p>
            <a:r>
              <a:rPr lang="el-GR" dirty="0">
                <a:solidFill>
                  <a:srgbClr val="FFFFFF"/>
                </a:solidFill>
              </a:rPr>
              <a:t> Έτσι, στα κατώτερα ιεραρχικά επίπεδα απαιτούνται περισσότερο οι ειδικές γνώσεις, </a:t>
            </a:r>
          </a:p>
          <a:p>
            <a:r>
              <a:rPr lang="el-GR" dirty="0">
                <a:solidFill>
                  <a:srgbClr val="FFFFFF"/>
                </a:solidFill>
              </a:rPr>
              <a:t>ενώ στα ανώτερα επίπεδα περισσότερο γενικές.</a:t>
            </a:r>
          </a:p>
          <a:p>
            <a:r>
              <a:rPr lang="el-GR" dirty="0">
                <a:solidFill>
                  <a:srgbClr val="FFFFFF"/>
                </a:solidFill>
              </a:rPr>
              <a:t> Ειδικότερα, ένα διοικητικό στέλεχος πρέπει να διαθέτει γνώσεις που αφορούν θέματα διοίκησης, ειδικά θέματα που έχουν άμεση σχέση με την εργασία του στην επιχείρηση, καθώς και θέματα που σχετίζονται με τη γενικότερη δραστηριότητα της επιχείρησης.</a:t>
            </a:r>
          </a:p>
          <a:p>
            <a:endParaRPr lang="en-US" dirty="0">
              <a:solidFill>
                <a:srgbClr val="FFFFFF"/>
              </a:solidFill>
            </a:endParaRPr>
          </a:p>
        </p:txBody>
      </p:sp>
    </p:spTree>
    <p:extLst>
      <p:ext uri="{BB962C8B-B14F-4D97-AF65-F5344CB8AC3E}">
        <p14:creationId xmlns:p14="http://schemas.microsoft.com/office/powerpoint/2010/main" val="1839645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FDA71-5453-BE5D-FAD4-8BA635DBC2BF}"/>
              </a:ext>
            </a:extLst>
          </p:cNvPr>
          <p:cNvSpPr>
            <a:spLocks noGrp="1"/>
          </p:cNvSpPr>
          <p:nvPr>
            <p:ph type="title"/>
          </p:nvPr>
        </p:nvSpPr>
        <p:spPr>
          <a:xfrm>
            <a:off x="1286933" y="609600"/>
            <a:ext cx="10197494" cy="1099457"/>
          </a:xfrm>
        </p:spPr>
        <p:txBody>
          <a:bodyPr>
            <a:normAutofit/>
          </a:bodyPr>
          <a:lstStyle/>
          <a:p>
            <a:r>
              <a:rPr lang="el-GR"/>
              <a:t>Ικανότητες</a:t>
            </a:r>
            <a:endParaRPr lang="en-US"/>
          </a:p>
        </p:txBody>
      </p:sp>
      <p:graphicFrame>
        <p:nvGraphicFramePr>
          <p:cNvPr id="5" name="Content Placeholder 2">
            <a:extLst>
              <a:ext uri="{FF2B5EF4-FFF2-40B4-BE49-F238E27FC236}">
                <a16:creationId xmlns:a16="http://schemas.microsoft.com/office/drawing/2014/main" id="{D5C73ED6-D927-16B7-2816-A45B5FA89E8D}"/>
              </a:ext>
            </a:extLst>
          </p:cNvPr>
          <p:cNvGraphicFramePr>
            <a:graphicFrameLocks noGrp="1"/>
          </p:cNvGraphicFramePr>
          <p:nvPr>
            <p:ph idx="1"/>
            <p:extLst>
              <p:ext uri="{D42A27DB-BD31-4B8C-83A1-F6EECF244321}">
                <p14:modId xmlns:p14="http://schemas.microsoft.com/office/powerpoint/2010/main" val="3276999171"/>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855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F393F-964F-EB9E-5761-899AF2778755}"/>
              </a:ext>
            </a:extLst>
          </p:cNvPr>
          <p:cNvSpPr>
            <a:spLocks noGrp="1"/>
          </p:cNvSpPr>
          <p:nvPr>
            <p:ph type="title"/>
          </p:nvPr>
        </p:nvSpPr>
        <p:spPr>
          <a:xfrm>
            <a:off x="646111" y="452718"/>
            <a:ext cx="9404723" cy="731846"/>
          </a:xfrm>
        </p:spPr>
        <p:txBody>
          <a:bodyPr>
            <a:normAutofit/>
          </a:bodyPr>
          <a:lstStyle/>
          <a:p>
            <a:pPr algn="ctr"/>
            <a:r>
              <a:rPr lang="el-GR" sz="2400" dirty="0"/>
              <a:t>ΙΚΑΝΟΤΗΤΕΣ</a:t>
            </a:r>
            <a:endParaRPr lang="en-US" sz="2400" dirty="0"/>
          </a:p>
        </p:txBody>
      </p:sp>
      <p:sp>
        <p:nvSpPr>
          <p:cNvPr id="3" name="Content Placeholder 2">
            <a:extLst>
              <a:ext uri="{FF2B5EF4-FFF2-40B4-BE49-F238E27FC236}">
                <a16:creationId xmlns:a16="http://schemas.microsoft.com/office/drawing/2014/main" id="{53A4EDD6-25EE-E4CA-3CBC-CC16C61E86ED}"/>
              </a:ext>
            </a:extLst>
          </p:cNvPr>
          <p:cNvSpPr>
            <a:spLocks noGrp="1"/>
          </p:cNvSpPr>
          <p:nvPr>
            <p:ph idx="1"/>
          </p:nvPr>
        </p:nvSpPr>
        <p:spPr>
          <a:xfrm>
            <a:off x="1103312" y="1402080"/>
            <a:ext cx="8946541" cy="4846319"/>
          </a:xfrm>
        </p:spPr>
        <p:txBody>
          <a:bodyPr/>
          <a:lstStyle/>
          <a:p>
            <a:pPr marL="0" indent="0">
              <a:buNone/>
            </a:pPr>
            <a:r>
              <a:rPr lang="el-GR" dirty="0"/>
              <a:t>  Διανοητικές. </a:t>
            </a:r>
          </a:p>
          <a:p>
            <a:r>
              <a:rPr lang="el-GR" dirty="0"/>
              <a:t>Αναφέρονται στην ικανότητα του ατόμου να μπορεί να συλλαμβάνει φαινόμενα, καταστάσεις και αντικείμενα, καθώς και να είναι σε θέση να τα συγκρίνει, να τα αξιολογεί, να τα ταξινομεί και να τα ιεραρχεί. </a:t>
            </a:r>
          </a:p>
          <a:p>
            <a:pPr marL="0" indent="0">
              <a:buNone/>
            </a:pPr>
            <a:r>
              <a:rPr lang="el-GR" dirty="0"/>
              <a:t>Τέτοιες ικανότητες είναι:</a:t>
            </a:r>
          </a:p>
          <a:p>
            <a:r>
              <a:rPr lang="el-GR" dirty="0"/>
              <a:t>	η λήψη αποφάσεων</a:t>
            </a:r>
          </a:p>
          <a:p>
            <a:r>
              <a:rPr lang="el-GR" dirty="0"/>
              <a:t>	η ανάπτυξη καινοτομιών</a:t>
            </a:r>
          </a:p>
          <a:p>
            <a:r>
              <a:rPr lang="el-GR" dirty="0"/>
              <a:t>	η ανάπτυξη οργανωτικών δομών κ.α.</a:t>
            </a:r>
          </a:p>
          <a:p>
            <a:endParaRPr lang="en-US" dirty="0"/>
          </a:p>
        </p:txBody>
      </p:sp>
    </p:spTree>
    <p:extLst>
      <p:ext uri="{BB962C8B-B14F-4D97-AF65-F5344CB8AC3E}">
        <p14:creationId xmlns:p14="http://schemas.microsoft.com/office/powerpoint/2010/main" val="3970657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3120-9C2B-A4D4-48CD-23037F252448}"/>
              </a:ext>
            </a:extLst>
          </p:cNvPr>
          <p:cNvSpPr>
            <a:spLocks noGrp="1"/>
          </p:cNvSpPr>
          <p:nvPr>
            <p:ph type="title"/>
          </p:nvPr>
        </p:nvSpPr>
        <p:spPr/>
        <p:txBody>
          <a:bodyPr>
            <a:normAutofit/>
          </a:bodyPr>
          <a:lstStyle/>
          <a:p>
            <a:pPr algn="ctr"/>
            <a:r>
              <a:rPr lang="el-GR" sz="2400" dirty="0"/>
              <a:t>ΙΚΑΝΟΤΗΤΕΣ</a:t>
            </a:r>
            <a:endParaRPr lang="en-US" sz="2400" dirty="0"/>
          </a:p>
        </p:txBody>
      </p:sp>
      <p:sp>
        <p:nvSpPr>
          <p:cNvPr id="3" name="Content Placeholder 2">
            <a:extLst>
              <a:ext uri="{FF2B5EF4-FFF2-40B4-BE49-F238E27FC236}">
                <a16:creationId xmlns:a16="http://schemas.microsoft.com/office/drawing/2014/main" id="{C8628A91-E822-88D2-5D0C-481565D3D5E4}"/>
              </a:ext>
            </a:extLst>
          </p:cNvPr>
          <p:cNvSpPr>
            <a:spLocks noGrp="1"/>
          </p:cNvSpPr>
          <p:nvPr>
            <p:ph idx="1"/>
          </p:nvPr>
        </p:nvSpPr>
        <p:spPr/>
        <p:txBody>
          <a:bodyPr/>
          <a:lstStyle/>
          <a:p>
            <a:r>
              <a:rPr lang="el-GR" dirty="0"/>
              <a:t>Ανθρώπινες. </a:t>
            </a:r>
          </a:p>
          <a:p>
            <a:r>
              <a:rPr lang="el-GR" dirty="0"/>
              <a:t>Αναφέρονται στην ικανότητα του στελέχους να επικοινωνεί, να εμπνέει, να ενθαρρύνει και να υποκινεί τους υφισταμένους του, να επιλύει τις διαφορές τους και να δημιουργεί τις κατάλληλες προϋποθέσεις για αποτελεσματική συνεργασία. </a:t>
            </a:r>
          </a:p>
          <a:p>
            <a:pPr marL="0" indent="0">
              <a:buNone/>
            </a:pPr>
            <a:r>
              <a:rPr lang="el-GR" dirty="0"/>
              <a:t>Τέτοιες ικανότητες είναι:</a:t>
            </a:r>
          </a:p>
          <a:p>
            <a:r>
              <a:rPr lang="el-GR" dirty="0"/>
              <a:t>	η προφορική και η γραπτή επικοινωνία</a:t>
            </a:r>
          </a:p>
          <a:p>
            <a:r>
              <a:rPr lang="el-GR" dirty="0"/>
              <a:t>	η διαχείριση κρίσεων στην ομάδα (συγκρούσεις, διαφωνίες)</a:t>
            </a:r>
          </a:p>
          <a:p>
            <a:r>
              <a:rPr lang="el-GR" dirty="0"/>
              <a:t>	η ηγεσία και η παρακίνηση κ.α.</a:t>
            </a:r>
          </a:p>
          <a:p>
            <a:endParaRPr lang="en-US" dirty="0"/>
          </a:p>
        </p:txBody>
      </p:sp>
    </p:spTree>
    <p:extLst>
      <p:ext uri="{BB962C8B-B14F-4D97-AF65-F5344CB8AC3E}">
        <p14:creationId xmlns:p14="http://schemas.microsoft.com/office/powerpoint/2010/main" val="4028371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117BF-CA22-C38C-798E-DC8742B09747}"/>
              </a:ext>
            </a:extLst>
          </p:cNvPr>
          <p:cNvSpPr>
            <a:spLocks noGrp="1"/>
          </p:cNvSpPr>
          <p:nvPr>
            <p:ph type="title"/>
          </p:nvPr>
        </p:nvSpPr>
        <p:spPr/>
        <p:txBody>
          <a:bodyPr>
            <a:normAutofit/>
          </a:bodyPr>
          <a:lstStyle/>
          <a:p>
            <a:pPr algn="ctr"/>
            <a:r>
              <a:rPr lang="el-GR" sz="2400" dirty="0"/>
              <a:t>ΙΚΑΝΟΤΗΤΕΣ</a:t>
            </a:r>
            <a:endParaRPr lang="en-US" sz="2400" dirty="0"/>
          </a:p>
        </p:txBody>
      </p:sp>
      <p:sp>
        <p:nvSpPr>
          <p:cNvPr id="3" name="Content Placeholder 2">
            <a:extLst>
              <a:ext uri="{FF2B5EF4-FFF2-40B4-BE49-F238E27FC236}">
                <a16:creationId xmlns:a16="http://schemas.microsoft.com/office/drawing/2014/main" id="{2DFFC610-50F8-3951-753C-6B5ED3537B05}"/>
              </a:ext>
            </a:extLst>
          </p:cNvPr>
          <p:cNvSpPr>
            <a:spLocks noGrp="1"/>
          </p:cNvSpPr>
          <p:nvPr>
            <p:ph idx="1"/>
          </p:nvPr>
        </p:nvSpPr>
        <p:spPr/>
        <p:txBody>
          <a:bodyPr/>
          <a:lstStyle/>
          <a:p>
            <a:r>
              <a:rPr lang="el-GR" dirty="0"/>
              <a:t>Τεχνικές. </a:t>
            </a:r>
          </a:p>
          <a:p>
            <a:pPr marL="0" indent="0">
              <a:buNone/>
            </a:pPr>
            <a:r>
              <a:rPr lang="el-GR" dirty="0"/>
              <a:t>Είναι η ικανότητα του στελέχους να χρησιμοποιεί αποτελεσματικά, εργαλεία, τεχνικές και διαδικασίες. </a:t>
            </a:r>
          </a:p>
          <a:p>
            <a:pPr marL="0" indent="0">
              <a:buNone/>
            </a:pPr>
            <a:r>
              <a:rPr lang="el-GR" dirty="0"/>
              <a:t>Τέτοιες ικανότητες είναι:</a:t>
            </a:r>
          </a:p>
          <a:p>
            <a:r>
              <a:rPr lang="el-GR" dirty="0"/>
              <a:t>	η χρήση ηλεκτρονικών υπολογιστών</a:t>
            </a:r>
          </a:p>
          <a:p>
            <a:r>
              <a:rPr lang="el-GR" dirty="0"/>
              <a:t>	η διαχείριση του χρόνου</a:t>
            </a:r>
          </a:p>
          <a:p>
            <a:r>
              <a:rPr lang="el-GR" dirty="0"/>
              <a:t>	η χρήση τεχνικών προγραμματισμού κ.α.</a:t>
            </a:r>
          </a:p>
          <a:p>
            <a:endParaRPr lang="en-US" dirty="0"/>
          </a:p>
        </p:txBody>
      </p:sp>
    </p:spTree>
    <p:extLst>
      <p:ext uri="{BB962C8B-B14F-4D97-AF65-F5344CB8AC3E}">
        <p14:creationId xmlns:p14="http://schemas.microsoft.com/office/powerpoint/2010/main" val="16246841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113</TotalTime>
  <Words>1998</Words>
  <Application>Microsoft Office PowerPoint</Application>
  <PresentationFormat>Widescreen</PresentationFormat>
  <Paragraphs>141</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Century Gothic</vt:lpstr>
      <vt:lpstr>Wingdings 3</vt:lpstr>
      <vt:lpstr>Ion</vt:lpstr>
      <vt:lpstr>ΑΡΧΕΣ ΟΡΓΑΝΩΣΗΣ ΚΑΙ ΔΙΟΙΚΗΣΗΣ ΕΠΙΧΕΙΡΗΣΕΩΝ” (Βαξεβανίδου Μ. – Ρεκλείτης Π.) ΕΝΟΤΗΤΑ : Επαναληπτικό μάθημα στις παρακάτω ενότητες του 2ου Κεφαλαίου: Α. 2.2  Η Έννοια της Διοίκησης (Εισαγωγή) Σελ: 66-67 Β. 2.3  Γνώσεις και Ικανότητες των Διοικητικών Στελεχών Σελ: 73-75 Γ. 2.4  Οργάνωση και Διοίκηση (Management)  Σελ:77-80 </vt:lpstr>
      <vt:lpstr>Η Έννοια της Διοίκησης (Εισαγωγή) Σελ: 66-67</vt:lpstr>
      <vt:lpstr>Η Έννοια της Διοίκησης (Εισαγωγή) Σελ: 66-67</vt:lpstr>
      <vt:lpstr>2.3    Οι γνώσεις, οι ικανότητες και  τα χαρακτηριστικά των σύγχρονων  διοικητικών στελεχών</vt:lpstr>
      <vt:lpstr>Γνώσεις</vt:lpstr>
      <vt:lpstr>Ικανότητες</vt:lpstr>
      <vt:lpstr>ΙΚΑΝΟΤΗΤΕΣ</vt:lpstr>
      <vt:lpstr>ΙΚΑΝΟΤΗΤΕΣ</vt:lpstr>
      <vt:lpstr>ΙΚΑΝΟΤΗΤΕΣ</vt:lpstr>
      <vt:lpstr>Χαρακτηριστικά προσωπικότητας</vt:lpstr>
      <vt:lpstr>Management</vt:lpstr>
      <vt:lpstr>PowerPoint Presentation</vt:lpstr>
      <vt:lpstr>Ιστορική εξέλιξη του management</vt:lpstr>
      <vt:lpstr>Ιστορική εξέλιξη του management</vt:lpstr>
      <vt:lpstr>Ιστορική εξέλιξη του management</vt:lpstr>
      <vt:lpstr>Ιστορική εξέλιξη του management</vt:lpstr>
      <vt:lpstr>Ιστορική εξέλιξη του management</vt:lpstr>
      <vt:lpstr>PowerPoint Presentation</vt:lpstr>
      <vt:lpstr>Οι λειτουργίες της Οργάνωσης &amp; Διοίκησης</vt:lpstr>
      <vt:lpstr>ΕΡΩΤΗΣΕΙΣ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LEMONOPOULOS-VEIS CHRISTOS-NEKTARIOS</dc:creator>
  <cp:lastModifiedBy>LEMONOPOULOS-VEIS CHRISTOS-NEKTARIOS</cp:lastModifiedBy>
  <cp:revision>11</cp:revision>
  <dcterms:created xsi:type="dcterms:W3CDTF">2025-03-09T09:28:34Z</dcterms:created>
  <dcterms:modified xsi:type="dcterms:W3CDTF">2025-03-09T11:42:43Z</dcterms:modified>
</cp:coreProperties>
</file>