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87" r:id="rId4"/>
    <p:sldId id="260" r:id="rId5"/>
    <p:sldId id="261" r:id="rId6"/>
    <p:sldId id="289" r:id="rId7"/>
    <p:sldId id="267" r:id="rId8"/>
    <p:sldId id="268" r:id="rId9"/>
    <p:sldId id="262" r:id="rId10"/>
    <p:sldId id="263" r:id="rId11"/>
    <p:sldId id="284" r:id="rId12"/>
    <p:sldId id="266" r:id="rId13"/>
    <p:sldId id="269" r:id="rId14"/>
    <p:sldId id="270" r:id="rId15"/>
    <p:sldId id="272" r:id="rId16"/>
    <p:sldId id="277" r:id="rId17"/>
    <p:sldId id="278" r:id="rId18"/>
    <p:sldId id="275" r:id="rId19"/>
    <p:sldId id="273" r:id="rId20"/>
    <p:sldId id="274" r:id="rId21"/>
    <p:sldId id="279" r:id="rId22"/>
    <p:sldId id="280" r:id="rId23"/>
    <p:sldId id="281" r:id="rId24"/>
    <p:sldId id="288"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2F0"/>
    <a:srgbClr val="BEDAEC"/>
    <a:srgbClr val="A9CEE5"/>
    <a:srgbClr val="E3F0F1"/>
    <a:srgbClr val="0D0D15"/>
    <a:srgbClr val="EAEAEA"/>
    <a:srgbClr val="CCCCFF"/>
    <a:srgbClr val="99CCFF"/>
    <a:srgbClr val="00808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38" autoAdjust="0"/>
  </p:normalViewPr>
  <p:slideViewPr>
    <p:cSldViewPr>
      <p:cViewPr>
        <p:scale>
          <a:sx n="68" d="100"/>
          <a:sy n="68" d="100"/>
        </p:scale>
        <p:origin x="-1362" y="-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812C245B-98A2-4070-AC4E-CC066D99D113}" type="datetimeFigureOut">
              <a:rPr lang="en-US" smtClean="0"/>
              <a:pPr/>
              <a:t>1/24/2026</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B4A6B40-62DA-46DC-B74C-348C7AF0CF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2C245B-98A2-4070-AC4E-CC066D99D113}" type="datetimeFigureOut">
              <a:rPr lang="en-US" smtClean="0"/>
              <a:pPr/>
              <a:t>1/24/2026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A6B40-62DA-46DC-B74C-348C7AF0CF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2C245B-98A2-4070-AC4E-CC066D99D113}" type="datetimeFigureOut">
              <a:rPr lang="en-US" smtClean="0"/>
              <a:pPr/>
              <a:t>1/24/2026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A6B40-62DA-46DC-B74C-348C7AF0CF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2C245B-98A2-4070-AC4E-CC066D99D113}" type="datetimeFigureOut">
              <a:rPr lang="en-US" smtClean="0"/>
              <a:pPr/>
              <a:t>1/24/2026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A6B40-62DA-46DC-B74C-348C7AF0CF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2C245B-98A2-4070-AC4E-CC066D99D113}" type="datetimeFigureOut">
              <a:rPr lang="en-US" smtClean="0"/>
              <a:pPr/>
              <a:t>1/24/2026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A6B40-62DA-46DC-B74C-348C7AF0CF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2C245B-98A2-4070-AC4E-CC066D99D113}" type="datetimeFigureOut">
              <a:rPr lang="en-US" smtClean="0"/>
              <a:pPr/>
              <a:t>1/24/2026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A6B40-62DA-46DC-B74C-348C7AF0CF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2C245B-98A2-4070-AC4E-CC066D99D113}" type="datetimeFigureOut">
              <a:rPr lang="en-US" smtClean="0"/>
              <a:pPr/>
              <a:t>1/24/2026</a:t>
            </a:fld>
            <a:endParaRPr lang="en-US"/>
          </a:p>
        </p:txBody>
      </p:sp>
      <p:sp>
        <p:nvSpPr>
          <p:cNvPr id="27" name="Slide Number Placeholder 26"/>
          <p:cNvSpPr>
            <a:spLocks noGrp="1"/>
          </p:cNvSpPr>
          <p:nvPr>
            <p:ph type="sldNum" sz="quarter" idx="11"/>
          </p:nvPr>
        </p:nvSpPr>
        <p:spPr/>
        <p:txBody>
          <a:bodyPr rtlCol="0"/>
          <a:lstStyle/>
          <a:p>
            <a:fld id="{CB4A6B40-62DA-46DC-B74C-348C7AF0CFBE}"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812C245B-98A2-4070-AC4E-CC066D99D113}" type="datetimeFigureOut">
              <a:rPr lang="en-US" smtClean="0"/>
              <a:pPr/>
              <a:t>1/24/2026</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CB4A6B40-62DA-46DC-B74C-348C7AF0CF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2C245B-98A2-4070-AC4E-CC066D99D113}" type="datetimeFigureOut">
              <a:rPr lang="en-US" smtClean="0"/>
              <a:pPr/>
              <a:t>1/24/2026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4A6B40-62DA-46DC-B74C-348C7AF0CF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2C245B-98A2-4070-AC4E-CC066D99D113}" type="datetimeFigureOut">
              <a:rPr lang="en-US" smtClean="0"/>
              <a:pPr/>
              <a:t>1/24/2026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A6B40-62DA-46DC-B74C-348C7AF0CF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2C245B-98A2-4070-AC4E-CC066D99D113}" type="datetimeFigureOut">
              <a:rPr lang="en-US" smtClean="0"/>
              <a:pPr/>
              <a:t>1/24/2026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A6B40-62DA-46DC-B74C-348C7AF0CF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12C245B-98A2-4070-AC4E-CC066D99D113}" type="datetimeFigureOut">
              <a:rPr lang="en-US" smtClean="0"/>
              <a:pPr/>
              <a:t>1/24/2026</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B4A6B40-62DA-46DC-B74C-348C7AF0CF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hyperlink" Target="https://www.youtube.com/watch?v=lTMYQVhf5F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hyperlink" Target="http://thermopiles.ime.gr/" TargetMode="External"/><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3600"/>
            <a:ext cx="8458200" cy="1470025"/>
          </a:xfrm>
        </p:spPr>
        <p:txBody>
          <a:bodyPr/>
          <a:lstStyle/>
          <a:p>
            <a:r>
              <a:rPr lang="el-GR" dirty="0" smtClean="0"/>
              <a:t>Οι Περσικοί Πόλεμοι</a:t>
            </a:r>
            <a:endParaRPr lang="en-US" dirty="0"/>
          </a:p>
        </p:txBody>
      </p:sp>
      <p:pic>
        <p:nvPicPr>
          <p:cNvPr id="13314" name="Picture 2" descr="Greek-Persian duel.jpg"/>
          <p:cNvPicPr>
            <a:picLocks noChangeAspect="1" noChangeArrowheads="1"/>
          </p:cNvPicPr>
          <p:nvPr/>
        </p:nvPicPr>
        <p:blipFill>
          <a:blip r:embed="rId2" cstate="print"/>
          <a:srcRect/>
          <a:stretch>
            <a:fillRect/>
          </a:stretch>
        </p:blipFill>
        <p:spPr bwMode="auto">
          <a:xfrm>
            <a:off x="5791200" y="304800"/>
            <a:ext cx="3043210" cy="3011656"/>
          </a:xfrm>
          <a:prstGeom prst="ellipse">
            <a:avLst/>
          </a:prstGeom>
          <a:ln>
            <a:noFill/>
          </a:ln>
          <a:effectLst>
            <a:softEdge rad="112500"/>
          </a:effectLst>
        </p:spPr>
      </p:pic>
      <p:sp>
        <p:nvSpPr>
          <p:cNvPr id="6" name="TextBox 4"/>
          <p:cNvSpPr txBox="1">
            <a:spLocks noChangeArrowheads="1"/>
          </p:cNvSpPr>
          <p:nvPr/>
        </p:nvSpPr>
        <p:spPr bwMode="auto">
          <a:xfrm>
            <a:off x="6324600" y="6400800"/>
            <a:ext cx="2517036" cy="276999"/>
          </a:xfrm>
          <a:prstGeom prst="rect">
            <a:avLst/>
          </a:prstGeom>
          <a:noFill/>
          <a:ln w="9525">
            <a:noFill/>
            <a:miter lim="800000"/>
            <a:headEnd/>
            <a:tailEnd/>
          </a:ln>
        </p:spPr>
        <p:txBody>
          <a:bodyPr wrap="none">
            <a:spAutoFit/>
          </a:bodyPr>
          <a:lstStyle/>
          <a:p>
            <a:r>
              <a:rPr lang="el-GR" sz="1200" dirty="0" smtClean="0">
                <a:solidFill>
                  <a:srgbClr val="0D0D15"/>
                </a:solidFill>
                <a:latin typeface="+mj-lt"/>
                <a:cs typeface="Calibri" pitchFamily="34" charset="0"/>
              </a:rPr>
              <a:t>Μελίνα Χοπαλάκη</a:t>
            </a:r>
            <a:r>
              <a:rPr lang="el-GR" sz="1200" dirty="0" smtClean="0">
                <a:solidFill>
                  <a:srgbClr val="0D0D15"/>
                </a:solidFill>
                <a:latin typeface="+mj-lt"/>
                <a:cs typeface="Calibri" pitchFamily="34" charset="0"/>
              </a:rPr>
              <a:t>,  </a:t>
            </a:r>
            <a:r>
              <a:rPr lang="el-GR" sz="1200" i="1" dirty="0" smtClean="0">
                <a:solidFill>
                  <a:srgbClr val="0D0D15"/>
                </a:solidFill>
                <a:latin typeface="+mj-lt"/>
                <a:cs typeface="Calibri" pitchFamily="34" charset="0"/>
              </a:rPr>
              <a:t>Εκπαιδευτικός</a:t>
            </a:r>
            <a:endParaRPr lang="en-US" sz="1200" i="1" dirty="0">
              <a:solidFill>
                <a:srgbClr val="0D0D15"/>
              </a:solidFill>
              <a:latin typeface="+mj-lt"/>
              <a:cs typeface="Calibri" pitchFamily="34" charset="0"/>
            </a:endParaRPr>
          </a:p>
        </p:txBody>
      </p:sp>
      <p:pic>
        <p:nvPicPr>
          <p:cNvPr id="7" name="Picture 2" descr="Σκηνή μάχης Έλληνα οπλίτη με Πέρσες τοξότες από μελανόμορφη λήκυθο 490-480 π.Χ. (Εθνικό Αρχαιολογικό Μουσείο)."/>
          <p:cNvPicPr>
            <a:picLocks noChangeAspect="1" noChangeArrowheads="1"/>
          </p:cNvPicPr>
          <p:nvPr/>
        </p:nvPicPr>
        <p:blipFill>
          <a:blip r:embed="rId3"/>
          <a:srcRect/>
          <a:stretch>
            <a:fillRect/>
          </a:stretch>
        </p:blipFill>
        <p:spPr bwMode="auto">
          <a:xfrm>
            <a:off x="457200" y="4038600"/>
            <a:ext cx="4495800" cy="2438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s://qph.cf2.quoracdn.net/main-qimg-128c9a26b68dfe83b6e0e52c756c2b7c-pjlq"/>
          <p:cNvPicPr>
            <a:picLocks noChangeAspect="1" noChangeArrowheads="1"/>
          </p:cNvPicPr>
          <p:nvPr/>
        </p:nvPicPr>
        <p:blipFill>
          <a:blip r:embed="rId2"/>
          <a:srcRect l="26183"/>
          <a:stretch>
            <a:fillRect/>
          </a:stretch>
        </p:blipFill>
        <p:spPr bwMode="auto">
          <a:xfrm>
            <a:off x="5584408" y="990600"/>
            <a:ext cx="3234254" cy="5029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6705600" y="6096000"/>
            <a:ext cx="2133600" cy="253916"/>
          </a:xfrm>
          <a:prstGeom prst="rect">
            <a:avLst/>
          </a:prstGeom>
        </p:spPr>
        <p:txBody>
          <a:bodyPr wrap="square">
            <a:spAutoFit/>
          </a:bodyPr>
          <a:lstStyle/>
          <a:p>
            <a:r>
              <a:rPr lang="en-US" sz="1050" dirty="0" smtClean="0">
                <a:latin typeface="Calibri" pitchFamily="34" charset="0"/>
                <a:cs typeface="Calibri" pitchFamily="34" charset="0"/>
              </a:rPr>
              <a:t>https://www.themaparchive.com</a:t>
            </a:r>
            <a:endParaRPr lang="en-US" sz="1050" dirty="0">
              <a:latin typeface="Calibri" pitchFamily="34" charset="0"/>
              <a:cs typeface="Calibri" pitchFamily="34" charset="0"/>
            </a:endParaRPr>
          </a:p>
        </p:txBody>
      </p:sp>
      <p:pic>
        <p:nvPicPr>
          <p:cNvPr id="6" name="Picture 4" descr="Παράταξη της ελληνικής φάλαγγας στην μάχη του Μαραθώνα (Εκπαιδευτικό πρόγραμμα στο Μουσείο του Μαραθώνα)."/>
          <p:cNvPicPr>
            <a:picLocks noChangeAspect="1" noChangeArrowheads="1"/>
          </p:cNvPicPr>
          <p:nvPr/>
        </p:nvPicPr>
        <p:blipFill>
          <a:blip r:embed="rId3"/>
          <a:srcRect/>
          <a:stretch>
            <a:fillRect/>
          </a:stretch>
        </p:blipFill>
        <p:spPr bwMode="auto">
          <a:xfrm>
            <a:off x="304800" y="1295400"/>
            <a:ext cx="4952999" cy="3511505"/>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228600" y="4876800"/>
            <a:ext cx="4800600" cy="461665"/>
          </a:xfrm>
          <a:prstGeom prst="rect">
            <a:avLst/>
          </a:prstGeom>
        </p:spPr>
        <p:txBody>
          <a:bodyPr wrap="square">
            <a:spAutoFit/>
          </a:bodyPr>
          <a:lstStyle/>
          <a:p>
            <a:r>
              <a:rPr lang="el-GR" sz="1400" dirty="0">
                <a:latin typeface="Calibri" pitchFamily="34" charset="0"/>
                <a:cs typeface="Calibri" pitchFamily="34" charset="0"/>
              </a:rPr>
              <a:t>Παράταξη της ελληνικής φάλαγγας </a:t>
            </a:r>
            <a:r>
              <a:rPr lang="el-GR" sz="1400" dirty="0" smtClean="0">
                <a:latin typeface="Calibri" pitchFamily="34" charset="0"/>
                <a:cs typeface="Calibri" pitchFamily="34" charset="0"/>
              </a:rPr>
              <a:t>στην </a:t>
            </a:r>
            <a:r>
              <a:rPr lang="el-GR" sz="1400" dirty="0">
                <a:latin typeface="Calibri" pitchFamily="34" charset="0"/>
                <a:cs typeface="Calibri" pitchFamily="34" charset="0"/>
              </a:rPr>
              <a:t>μάχη του Μαραθώνα </a:t>
            </a:r>
            <a:r>
              <a:rPr lang="el-GR" sz="1400" dirty="0" smtClean="0">
                <a:latin typeface="Calibri" pitchFamily="34" charset="0"/>
                <a:cs typeface="Calibri" pitchFamily="34" charset="0"/>
              </a:rPr>
              <a:t> </a:t>
            </a:r>
            <a:r>
              <a:rPr lang="el-GR" sz="1000" i="1" dirty="0">
                <a:latin typeface="Calibri" pitchFamily="34" charset="0"/>
                <a:cs typeface="Calibri" pitchFamily="34" charset="0"/>
              </a:rPr>
              <a:t>Εκπαιδευτικό πρόγραμμα στο Μουσείο του </a:t>
            </a:r>
            <a:r>
              <a:rPr lang="el-GR" sz="1000" i="1" dirty="0" smtClean="0">
                <a:latin typeface="Calibri" pitchFamily="34" charset="0"/>
                <a:cs typeface="Calibri" pitchFamily="34" charset="0"/>
              </a:rPr>
              <a:t>Μαραθώνα</a:t>
            </a:r>
            <a:endParaRPr lang="en-US" sz="1000" i="1" dirty="0">
              <a:latin typeface="Calibri" pitchFamily="34" charset="0"/>
              <a:cs typeface="Calibri" pitchFamily="34" charset="0"/>
            </a:endParaRPr>
          </a:p>
        </p:txBody>
      </p:sp>
      <p:sp>
        <p:nvSpPr>
          <p:cNvPr id="9" name="TextBox 8"/>
          <p:cNvSpPr txBox="1"/>
          <p:nvPr/>
        </p:nvSpPr>
        <p:spPr>
          <a:xfrm>
            <a:off x="304800" y="609600"/>
            <a:ext cx="7924800" cy="430887"/>
          </a:xfrm>
          <a:prstGeom prst="rect">
            <a:avLst/>
          </a:prstGeom>
          <a:solidFill>
            <a:schemeClr val="bg1"/>
          </a:solidFill>
        </p:spPr>
        <p:txBody>
          <a:bodyPr wrap="square" rtlCol="0">
            <a:spAutoFit/>
          </a:bodyPr>
          <a:lstStyle/>
          <a:p>
            <a:r>
              <a:rPr lang="el-GR" sz="2200" b="1" dirty="0" smtClean="0">
                <a:latin typeface="+mj-lt"/>
              </a:rPr>
              <a:t>Η μάχη του </a:t>
            </a:r>
            <a:r>
              <a:rPr lang="el-GR" sz="2200" b="1" dirty="0" smtClean="0">
                <a:solidFill>
                  <a:srgbClr val="C00000"/>
                </a:solidFill>
                <a:latin typeface="+mj-lt"/>
              </a:rPr>
              <a:t>Μαραθώνα</a:t>
            </a:r>
            <a:r>
              <a:rPr lang="el-GR" sz="2200" b="1" dirty="0" smtClean="0">
                <a:latin typeface="+mj-lt"/>
              </a:rPr>
              <a:t> (490 </a:t>
            </a:r>
            <a:r>
              <a:rPr lang="el-GR" sz="2200" b="1" dirty="0" err="1" smtClean="0">
                <a:latin typeface="+mj-lt"/>
              </a:rPr>
              <a:t>π.Χ.</a:t>
            </a:r>
            <a:r>
              <a:rPr lang="el-GR" sz="2200" b="1" dirty="0" smtClean="0">
                <a:latin typeface="+mj-lt"/>
              </a:rPr>
              <a:t>)</a:t>
            </a:r>
            <a:endParaRPr lang="en-US" sz="2200" b="1" dirty="0">
              <a:latin typeface="+mj-lt"/>
            </a:endParaRPr>
          </a:p>
        </p:txBody>
      </p:sp>
      <p:sp>
        <p:nvSpPr>
          <p:cNvPr id="8" name="Rectangle 7"/>
          <p:cNvSpPr/>
          <p:nvPr/>
        </p:nvSpPr>
        <p:spPr>
          <a:xfrm>
            <a:off x="304800" y="5791200"/>
            <a:ext cx="4876800" cy="738664"/>
          </a:xfrm>
          <a:prstGeom prst="rect">
            <a:avLst/>
          </a:prstGeom>
        </p:spPr>
        <p:txBody>
          <a:bodyPr wrap="square">
            <a:spAutoFit/>
          </a:bodyPr>
          <a:lstStyle/>
          <a:p>
            <a:r>
              <a:rPr lang="el-GR" sz="1400" i="1" dirty="0" smtClean="0">
                <a:solidFill>
                  <a:srgbClr val="C00000"/>
                </a:solidFill>
                <a:latin typeface="Calibri" pitchFamily="34" charset="0"/>
                <a:cs typeface="Calibri" pitchFamily="34" charset="0"/>
              </a:rPr>
              <a:t>Δες και την ψηφιακή αναπαράσταση της μάχης του Μαραθώνα </a:t>
            </a:r>
          </a:p>
          <a:p>
            <a:r>
              <a:rPr lang="el-GR" sz="1400" i="1" dirty="0" smtClean="0">
                <a:solidFill>
                  <a:srgbClr val="C00000"/>
                </a:solidFill>
                <a:latin typeface="Calibri" pitchFamily="34" charset="0"/>
                <a:cs typeface="Calibri" pitchFamily="34" charset="0"/>
              </a:rPr>
              <a:t>στο  </a:t>
            </a:r>
            <a:r>
              <a:rPr lang="en-US" sz="1400" dirty="0" smtClean="0">
                <a:solidFill>
                  <a:srgbClr val="FF0000"/>
                </a:solidFill>
                <a:latin typeface="Calibri" pitchFamily="34" charset="0"/>
                <a:cs typeface="Calibri" pitchFamily="34" charset="0"/>
                <a:hlinkClick r:id="rId4"/>
              </a:rPr>
              <a:t>https://www.youtube.com/watch?v=lTMYQVhf5Fo</a:t>
            </a:r>
            <a:endParaRPr lang="el-GR" sz="1400" dirty="0" smtClean="0">
              <a:solidFill>
                <a:srgbClr val="FF0000"/>
              </a:solidFill>
              <a:latin typeface="Calibri" pitchFamily="34" charset="0"/>
              <a:cs typeface="Calibri" pitchFamily="34" charset="0"/>
            </a:endParaRPr>
          </a:p>
          <a:p>
            <a:endParaRPr lang="en-US" sz="1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19200"/>
            <a:ext cx="8153400" cy="4616648"/>
          </a:xfrm>
          <a:prstGeom prst="rect">
            <a:avLst/>
          </a:prstGeom>
          <a:solidFill>
            <a:schemeClr val="accent6">
              <a:lumMod val="20000"/>
              <a:lumOff val="80000"/>
            </a:schemeClr>
          </a:solidFill>
        </p:spPr>
        <p:txBody>
          <a:bodyPr wrap="square">
            <a:spAutoFit/>
          </a:bodyPr>
          <a:lstStyle/>
          <a:p>
            <a:pPr algn="just">
              <a:lnSpc>
                <a:spcPct val="150000"/>
              </a:lnSpc>
            </a:pPr>
            <a:r>
              <a:rPr lang="el-GR" dirty="0" smtClean="0">
                <a:latin typeface="Calibri" pitchFamily="34" charset="0"/>
                <a:cs typeface="Calibri" pitchFamily="34" charset="0"/>
              </a:rPr>
              <a:t>«Η μάχη τους στον Μαραθώνα κράτησε ώρες πολλές. Λοιπόν, στο κέντρο του μετώπου νικούσαν οι βάρβαροι, εκεί όπου είχαν παραταχτεί οι ίδιοι οι Πέρσες και οι Σάκες· </a:t>
            </a:r>
            <a:r>
              <a:rPr lang="el-GR" dirty="0" err="1" smtClean="0">
                <a:latin typeface="Calibri" pitchFamily="34" charset="0"/>
                <a:cs typeface="Calibri" pitchFamily="34" charset="0"/>
              </a:rPr>
              <a:t>σ᾽</a:t>
            </a:r>
            <a:r>
              <a:rPr lang="el-GR" dirty="0" smtClean="0">
                <a:latin typeface="Calibri" pitchFamily="34" charset="0"/>
                <a:cs typeface="Calibri" pitchFamily="34" charset="0"/>
              </a:rPr>
              <a:t> αυτό το σημείο νικούσαν οι βάρβαροι, δημιούργησαν ρήγμα και συνέχιζαν την καταδίωξη προς τα μεσόγεια· αλλά στη μια και στην άλλη πτέρυγα νικούσαν οι Αθηναίοι και οι </a:t>
            </a:r>
            <a:r>
              <a:rPr lang="el-GR" dirty="0" err="1" smtClean="0">
                <a:latin typeface="Calibri" pitchFamily="34" charset="0"/>
                <a:cs typeface="Calibri" pitchFamily="34" charset="0"/>
              </a:rPr>
              <a:t>Πλαταιείς</a:t>
            </a:r>
            <a:r>
              <a:rPr lang="el-GR" dirty="0" smtClean="0">
                <a:latin typeface="Calibri" pitchFamily="34" charset="0"/>
                <a:cs typeface="Calibri" pitchFamily="34" charset="0"/>
              </a:rPr>
              <a:t>. Και παίρνοντας τη νίκη, τους βαρβάρους που είχαν στρέψει τα νώτα τούς παράτησαν στη φευγάλα τους, ενώ, ενώνοντας τις δυο πτέρυγές τους </a:t>
            </a:r>
            <a:r>
              <a:rPr lang="el-GR" dirty="0" err="1" smtClean="0">
                <a:latin typeface="Calibri" pitchFamily="34" charset="0"/>
                <a:cs typeface="Calibri" pitchFamily="34" charset="0"/>
              </a:rPr>
              <a:t>σ᾽</a:t>
            </a:r>
            <a:r>
              <a:rPr lang="el-GR" dirty="0" smtClean="0">
                <a:latin typeface="Calibri" pitchFamily="34" charset="0"/>
                <a:cs typeface="Calibri" pitchFamily="34" charset="0"/>
              </a:rPr>
              <a:t> ένα σώμα, έδιναν μάχη με τους Πέρσες που είχαν πετύχει το ρήγμα στο κέντρο του μετώπου· νικητές βγήκαν οι Αθηναίοι. Και πήραν στο κυνήγι τους Πέρσες που τράπηκαν σε φυγή και τους έσφαζαν, ώσπου έφτασαν στη θάλασσα κι έψαχναν να βρουν φωτιά και γαντζώνονταν στα καράβια των εχθρών».</a:t>
            </a:r>
          </a:p>
          <a:p>
            <a:pPr algn="just">
              <a:lnSpc>
                <a:spcPct val="150000"/>
              </a:lnSpc>
            </a:pPr>
            <a:endParaRPr lang="el-GR" sz="800" dirty="0" smtClean="0">
              <a:latin typeface="Calibri" pitchFamily="34" charset="0"/>
              <a:cs typeface="Calibri" pitchFamily="34" charset="0"/>
            </a:endParaRPr>
          </a:p>
          <a:p>
            <a:pPr algn="r"/>
            <a:r>
              <a:rPr lang="el-GR" sz="1200" dirty="0" smtClean="0">
                <a:latin typeface="Calibri" pitchFamily="34" charset="0"/>
                <a:cs typeface="Calibri" pitchFamily="34" charset="0"/>
              </a:rPr>
              <a:t>Ηρόδοτος, </a:t>
            </a:r>
            <a:r>
              <a:rPr lang="el-GR" sz="1200" i="1" dirty="0" err="1" smtClean="0">
                <a:latin typeface="Calibri" pitchFamily="34" charset="0"/>
                <a:cs typeface="Calibri" pitchFamily="34" charset="0"/>
              </a:rPr>
              <a:t>Ιστορίαι</a:t>
            </a:r>
            <a:r>
              <a:rPr lang="el-GR" sz="1200" i="1" dirty="0" smtClean="0">
                <a:latin typeface="Calibri" pitchFamily="34" charset="0"/>
                <a:cs typeface="Calibri" pitchFamily="34" charset="0"/>
              </a:rPr>
              <a:t> </a:t>
            </a:r>
            <a:r>
              <a:rPr lang="el-GR" sz="1200" dirty="0" smtClean="0">
                <a:latin typeface="Calibri" pitchFamily="34" charset="0"/>
                <a:cs typeface="Calibri" pitchFamily="34" charset="0"/>
              </a:rPr>
              <a:t>(6.113.1 – 6.113.2)</a:t>
            </a:r>
            <a:endParaRPr lang="en-US" sz="1200" dirty="0">
              <a:latin typeface="Calibri" pitchFamily="34" charset="0"/>
              <a:cs typeface="Calibri" pitchFamily="34" charset="0"/>
            </a:endParaRPr>
          </a:p>
        </p:txBody>
      </p:sp>
      <p:sp>
        <p:nvSpPr>
          <p:cNvPr id="4" name="TextBox 3"/>
          <p:cNvSpPr txBox="1"/>
          <p:nvPr/>
        </p:nvSpPr>
        <p:spPr>
          <a:xfrm>
            <a:off x="457200" y="609600"/>
            <a:ext cx="4953000" cy="430887"/>
          </a:xfrm>
          <a:prstGeom prst="rect">
            <a:avLst/>
          </a:prstGeom>
          <a:solidFill>
            <a:schemeClr val="bg1"/>
          </a:solidFill>
        </p:spPr>
        <p:txBody>
          <a:bodyPr wrap="square" rtlCol="0">
            <a:spAutoFit/>
          </a:bodyPr>
          <a:lstStyle/>
          <a:p>
            <a:r>
              <a:rPr lang="el-GR" sz="2200" b="1" dirty="0" smtClean="0">
                <a:latin typeface="+mj-lt"/>
              </a:rPr>
              <a:t>Για τη μάχη στον Μαραθώνα</a:t>
            </a:r>
            <a:r>
              <a:rPr lang="en-US" sz="2200" b="1" dirty="0" smtClean="0">
                <a:latin typeface="+mj-lt"/>
              </a:rPr>
              <a:t>…</a:t>
            </a:r>
            <a:r>
              <a:rPr lang="el-GR" sz="2200" b="1" dirty="0" smtClean="0">
                <a:latin typeface="+mj-lt"/>
              </a:rPr>
              <a:t> </a:t>
            </a:r>
            <a:endParaRPr lang="en-US" sz="2200" b="1"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81335"/>
            <a:ext cx="8534400" cy="461665"/>
          </a:xfrm>
          <a:prstGeom prst="rect">
            <a:avLst/>
          </a:prstGeom>
          <a:solidFill>
            <a:schemeClr val="bg1"/>
          </a:solidFill>
        </p:spPr>
        <p:txBody>
          <a:bodyPr wrap="square" rtlCol="0">
            <a:spAutoFit/>
          </a:bodyPr>
          <a:lstStyle/>
          <a:p>
            <a:r>
              <a:rPr lang="el-GR" sz="2400" b="1" dirty="0" smtClean="0">
                <a:latin typeface="Calibri" pitchFamily="34" charset="0"/>
                <a:cs typeface="Calibri" pitchFamily="34" charset="0"/>
              </a:rPr>
              <a:t>Η εκστρατεία του Ξέρξη (</a:t>
            </a:r>
            <a:r>
              <a:rPr lang="el-GR" sz="2400" b="1" dirty="0" smtClean="0">
                <a:solidFill>
                  <a:srgbClr val="C00000"/>
                </a:solidFill>
                <a:latin typeface="Calibri" pitchFamily="34" charset="0"/>
                <a:cs typeface="Calibri" pitchFamily="34" charset="0"/>
              </a:rPr>
              <a:t>480-479 </a:t>
            </a:r>
            <a:r>
              <a:rPr lang="el-GR" sz="2400" b="1" dirty="0" err="1" smtClean="0">
                <a:latin typeface="Calibri" pitchFamily="34" charset="0"/>
                <a:cs typeface="Calibri" pitchFamily="34" charset="0"/>
              </a:rPr>
              <a:t>π.Χ.</a:t>
            </a:r>
            <a:r>
              <a:rPr lang="el-GR" sz="2400" b="1" dirty="0" smtClean="0">
                <a:latin typeface="Calibri" pitchFamily="34" charset="0"/>
                <a:cs typeface="Calibri" pitchFamily="34" charset="0"/>
              </a:rPr>
              <a:t>) </a:t>
            </a:r>
            <a:endParaRPr lang="en-US" sz="2400" b="1" dirty="0">
              <a:latin typeface="Calibri" pitchFamily="34" charset="0"/>
              <a:cs typeface="Calibri" pitchFamily="34" charset="0"/>
            </a:endParaRPr>
          </a:p>
        </p:txBody>
      </p:sp>
      <p:pic>
        <p:nvPicPr>
          <p:cNvPr id="15361" name="Picture 1"/>
          <p:cNvPicPr>
            <a:picLocks noChangeAspect="1" noChangeArrowheads="1"/>
          </p:cNvPicPr>
          <p:nvPr/>
        </p:nvPicPr>
        <p:blipFill>
          <a:blip r:embed="rId2"/>
          <a:srcRect l="1417" t="1083" r="425" b="20432"/>
          <a:stretch>
            <a:fillRect/>
          </a:stretch>
        </p:blipFill>
        <p:spPr bwMode="auto">
          <a:xfrm>
            <a:off x="685800" y="1143000"/>
            <a:ext cx="6629400" cy="4953000"/>
          </a:xfrm>
          <a:prstGeom prst="rect">
            <a:avLst/>
          </a:prstGeom>
          <a:ln>
            <a:noFill/>
          </a:ln>
          <a:effectLst>
            <a:outerShdw blurRad="292100" dist="139700" dir="2700000" algn="tl" rotWithShape="0">
              <a:srgbClr val="333333">
                <a:alpha val="65000"/>
              </a:srgbClr>
            </a:outerShdw>
          </a:effectLst>
        </p:spPr>
      </p:pic>
      <p:pic>
        <p:nvPicPr>
          <p:cNvPr id="5" name="Picture 1"/>
          <p:cNvPicPr>
            <a:picLocks noChangeAspect="1" noChangeArrowheads="1"/>
          </p:cNvPicPr>
          <p:nvPr/>
        </p:nvPicPr>
        <p:blipFill>
          <a:blip r:embed="rId2"/>
          <a:srcRect l="16902" t="86398" r="23604" b="1192"/>
          <a:stretch>
            <a:fillRect/>
          </a:stretch>
        </p:blipFill>
        <p:spPr bwMode="auto">
          <a:xfrm>
            <a:off x="5867400" y="5791200"/>
            <a:ext cx="2981739" cy="581187"/>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685800" y="6172200"/>
            <a:ext cx="2819400" cy="261610"/>
          </a:xfrm>
          <a:prstGeom prst="rect">
            <a:avLst/>
          </a:prstGeom>
        </p:spPr>
        <p:txBody>
          <a:bodyPr wrap="square">
            <a:spAutoFit/>
          </a:bodyPr>
          <a:lstStyle/>
          <a:p>
            <a:r>
              <a:rPr lang="en-US" sz="1100" i="1" dirty="0" smtClean="0">
                <a:latin typeface="Calibri" pitchFamily="34" charset="0"/>
                <a:cs typeface="Calibri" pitchFamily="34" charset="0"/>
              </a:rPr>
              <a:t>https://photodentro.edu.gr/lor/r/8521/9548</a:t>
            </a:r>
            <a:endParaRPr lang="en-US" sz="1100" i="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noChangeArrowheads="1"/>
          </p:cNvPicPr>
          <p:nvPr/>
        </p:nvPicPr>
        <p:blipFill>
          <a:blip r:embed="rId2"/>
          <a:srcRect l="1417" t="1083" r="425" b="18830"/>
          <a:stretch>
            <a:fillRect/>
          </a:stretch>
        </p:blipFill>
        <p:spPr bwMode="auto">
          <a:xfrm>
            <a:off x="2667000" y="1295400"/>
            <a:ext cx="5997039" cy="45720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04800" y="609600"/>
            <a:ext cx="7924800" cy="430887"/>
          </a:xfrm>
          <a:prstGeom prst="rect">
            <a:avLst/>
          </a:prstGeom>
          <a:solidFill>
            <a:schemeClr val="bg1"/>
          </a:solidFill>
        </p:spPr>
        <p:txBody>
          <a:bodyPr wrap="square" rtlCol="0">
            <a:spAutoFit/>
          </a:bodyPr>
          <a:lstStyle/>
          <a:p>
            <a:r>
              <a:rPr lang="el-GR" sz="2200" b="1" dirty="0" smtClean="0">
                <a:latin typeface="+mj-lt"/>
              </a:rPr>
              <a:t>Η μάχη των </a:t>
            </a:r>
            <a:r>
              <a:rPr lang="el-GR" sz="2200" b="1" dirty="0" smtClean="0">
                <a:solidFill>
                  <a:srgbClr val="C00000"/>
                </a:solidFill>
                <a:latin typeface="+mj-lt"/>
              </a:rPr>
              <a:t>Θερμοπυλών</a:t>
            </a:r>
            <a:r>
              <a:rPr lang="el-GR" sz="2200" b="1" dirty="0" smtClean="0">
                <a:solidFill>
                  <a:srgbClr val="FF0000"/>
                </a:solidFill>
                <a:latin typeface="+mj-lt"/>
              </a:rPr>
              <a:t> </a:t>
            </a:r>
            <a:r>
              <a:rPr lang="el-GR" sz="2200" b="1" dirty="0" smtClean="0">
                <a:latin typeface="+mj-lt"/>
              </a:rPr>
              <a:t>(480 </a:t>
            </a:r>
            <a:r>
              <a:rPr lang="el-GR" sz="2200" b="1" dirty="0" err="1" smtClean="0">
                <a:latin typeface="+mj-lt"/>
              </a:rPr>
              <a:t>π.Χ.</a:t>
            </a:r>
            <a:r>
              <a:rPr lang="el-GR" sz="2200" b="1" dirty="0" smtClean="0">
                <a:latin typeface="+mj-lt"/>
              </a:rPr>
              <a:t>)</a:t>
            </a:r>
            <a:endParaRPr lang="en-US" sz="2200" b="1" dirty="0">
              <a:latin typeface="+mj-lt"/>
            </a:endParaRPr>
          </a:p>
        </p:txBody>
      </p:sp>
      <p:sp>
        <p:nvSpPr>
          <p:cNvPr id="9" name="Rectangle 8"/>
          <p:cNvSpPr/>
          <p:nvPr/>
        </p:nvSpPr>
        <p:spPr>
          <a:xfrm>
            <a:off x="381000" y="3810000"/>
            <a:ext cx="2209800" cy="369332"/>
          </a:xfrm>
          <a:prstGeom prst="rect">
            <a:avLst/>
          </a:prstGeom>
        </p:spPr>
        <p:txBody>
          <a:bodyPr wrap="square">
            <a:spAutoFit/>
          </a:bodyPr>
          <a:lstStyle/>
          <a:p>
            <a:r>
              <a:rPr lang="el-GR" dirty="0" smtClean="0">
                <a:latin typeface="Calibri" pitchFamily="34" charset="0"/>
                <a:cs typeface="Calibri" pitchFamily="34" charset="0"/>
              </a:rPr>
              <a:t>Στρατηγός </a:t>
            </a:r>
            <a:r>
              <a:rPr lang="el-GR" b="1" dirty="0" smtClean="0">
                <a:latin typeface="Calibri" pitchFamily="34" charset="0"/>
                <a:cs typeface="Calibri" pitchFamily="34" charset="0"/>
              </a:rPr>
              <a:t>Λεωνίδας</a:t>
            </a:r>
            <a:endParaRPr lang="en-US" b="1" dirty="0">
              <a:latin typeface="Calibri" pitchFamily="34" charset="0"/>
              <a:cs typeface="Calibri" pitchFamily="34" charset="0"/>
            </a:endParaRPr>
          </a:p>
        </p:txBody>
      </p:sp>
      <p:pic>
        <p:nvPicPr>
          <p:cNvPr id="28674" name="Picture 2" descr="Sparta Reconsidered: Thermopylae: The Night Raid"/>
          <p:cNvPicPr>
            <a:picLocks noChangeAspect="1" noChangeArrowheads="1"/>
          </p:cNvPicPr>
          <p:nvPr/>
        </p:nvPicPr>
        <p:blipFill>
          <a:blip r:embed="rId3" cstate="print">
            <a:lum contrast="-20000"/>
          </a:blip>
          <a:srcRect/>
          <a:stretch>
            <a:fillRect/>
          </a:stretch>
        </p:blipFill>
        <p:spPr bwMode="auto">
          <a:xfrm>
            <a:off x="381000" y="4495800"/>
            <a:ext cx="3088315" cy="2057590"/>
          </a:xfrm>
          <a:prstGeom prst="rect">
            <a:avLst/>
          </a:prstGeom>
          <a:ln>
            <a:noFill/>
          </a:ln>
          <a:effectLst>
            <a:softEdge rad="112500"/>
          </a:effectLst>
        </p:spPr>
      </p:pic>
      <p:pic>
        <p:nvPicPr>
          <p:cNvPr id="28676" name="Picture 4" descr="https://www.flash.gr/wp-content/uploads/2020/09/grammatosimo_thermopyles2492020.jpg"/>
          <p:cNvPicPr>
            <a:picLocks noChangeAspect="1" noChangeArrowheads="1"/>
          </p:cNvPicPr>
          <p:nvPr/>
        </p:nvPicPr>
        <p:blipFill>
          <a:blip r:embed="rId4"/>
          <a:srcRect l="13839" t="6846" r="51339" b="50000"/>
          <a:stretch>
            <a:fillRect/>
          </a:stretch>
        </p:blipFill>
        <p:spPr bwMode="auto">
          <a:xfrm>
            <a:off x="381000" y="1295400"/>
            <a:ext cx="1981200" cy="2455332"/>
          </a:xfrm>
          <a:prstGeom prst="rect">
            <a:avLst/>
          </a:prstGeom>
          <a:ln>
            <a:noFill/>
          </a:ln>
          <a:effectLst>
            <a:outerShdw blurRad="292100" dist="139700" dir="2700000" algn="tl" rotWithShape="0">
              <a:srgbClr val="333333">
                <a:alpha val="65000"/>
              </a:srgbClr>
            </a:outerShdw>
          </a:effectLst>
        </p:spPr>
      </p:pic>
      <p:cxnSp>
        <p:nvCxnSpPr>
          <p:cNvPr id="12" name="Straight Arrow Connector 11"/>
          <p:cNvCxnSpPr/>
          <p:nvPr/>
        </p:nvCxnSpPr>
        <p:spPr>
          <a:xfrm flipV="1">
            <a:off x="3276600" y="4038600"/>
            <a:ext cx="68580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Battle of Thermopylae and movements to Salamis and Plataea map-el.png"/>
          <p:cNvPicPr>
            <a:picLocks noChangeAspect="1" noChangeArrowheads="1"/>
          </p:cNvPicPr>
          <p:nvPr/>
        </p:nvPicPr>
        <p:blipFill>
          <a:blip r:embed="rId2"/>
          <a:srcRect/>
          <a:stretch>
            <a:fillRect/>
          </a:stretch>
        </p:blipFill>
        <p:spPr bwMode="auto">
          <a:xfrm>
            <a:off x="429896" y="1295399"/>
            <a:ext cx="5513704" cy="4231767"/>
          </a:xfrm>
          <a:prstGeom prst="rect">
            <a:avLst/>
          </a:prstGeom>
          <a:ln>
            <a:noFill/>
          </a:ln>
          <a:effectLst>
            <a:outerShdw blurRad="292100" dist="139700" dir="2700000" algn="tl" rotWithShape="0">
              <a:srgbClr val="333333">
                <a:alpha val="65000"/>
              </a:srgbClr>
            </a:outerShdw>
          </a:effectLst>
        </p:spPr>
      </p:pic>
      <p:sp>
        <p:nvSpPr>
          <p:cNvPr id="7" name="Rounded Rectangular Callout 6"/>
          <p:cNvSpPr/>
          <p:nvPr/>
        </p:nvSpPr>
        <p:spPr>
          <a:xfrm>
            <a:off x="6400800" y="1676400"/>
            <a:ext cx="2133600" cy="1676400"/>
          </a:xfrm>
          <a:prstGeom prst="wedgeRoundRectCallout">
            <a:avLst>
              <a:gd name="adj1" fmla="val -82944"/>
              <a:gd name="adj2" fmla="val -94124"/>
              <a:gd name="adj3" fmla="val 16667"/>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 name="Rectangle 2"/>
          <p:cNvSpPr/>
          <p:nvPr/>
        </p:nvSpPr>
        <p:spPr>
          <a:xfrm>
            <a:off x="2819400" y="5621179"/>
            <a:ext cx="3276600" cy="246221"/>
          </a:xfrm>
          <a:prstGeom prst="rect">
            <a:avLst/>
          </a:prstGeom>
        </p:spPr>
        <p:txBody>
          <a:bodyPr wrap="square">
            <a:spAutoFit/>
          </a:bodyPr>
          <a:lstStyle/>
          <a:p>
            <a:r>
              <a:rPr lang="en-US" sz="1000" dirty="0">
                <a:latin typeface="Calibri" pitchFamily="34" charset="0"/>
                <a:cs typeface="Calibri" pitchFamily="34" charset="0"/>
              </a:rPr>
              <a:t> Department of History, United States Military </a:t>
            </a:r>
            <a:r>
              <a:rPr lang="en-US" sz="1000" dirty="0" smtClean="0">
                <a:latin typeface="Calibri" pitchFamily="34" charset="0"/>
                <a:cs typeface="Calibri" pitchFamily="34" charset="0"/>
              </a:rPr>
              <a:t>Academy</a:t>
            </a:r>
            <a:endParaRPr lang="en-US" sz="1000" dirty="0">
              <a:latin typeface="Calibri" pitchFamily="34" charset="0"/>
              <a:cs typeface="Calibri" pitchFamily="34" charset="0"/>
            </a:endParaRPr>
          </a:p>
        </p:txBody>
      </p:sp>
      <p:sp>
        <p:nvSpPr>
          <p:cNvPr id="4" name="TextBox 3"/>
          <p:cNvSpPr txBox="1"/>
          <p:nvPr/>
        </p:nvSpPr>
        <p:spPr>
          <a:xfrm>
            <a:off x="304800" y="609600"/>
            <a:ext cx="4876800" cy="430887"/>
          </a:xfrm>
          <a:prstGeom prst="rect">
            <a:avLst/>
          </a:prstGeom>
          <a:solidFill>
            <a:schemeClr val="bg1"/>
          </a:solidFill>
        </p:spPr>
        <p:txBody>
          <a:bodyPr wrap="square" rtlCol="0">
            <a:spAutoFit/>
          </a:bodyPr>
          <a:lstStyle/>
          <a:p>
            <a:r>
              <a:rPr lang="el-GR" sz="2200" b="1" dirty="0" smtClean="0">
                <a:latin typeface="+mj-lt"/>
              </a:rPr>
              <a:t>Η μάχη των </a:t>
            </a:r>
            <a:r>
              <a:rPr lang="el-GR" sz="2200" b="1" dirty="0" smtClean="0">
                <a:solidFill>
                  <a:srgbClr val="C00000"/>
                </a:solidFill>
                <a:latin typeface="+mj-lt"/>
              </a:rPr>
              <a:t>Θερμοπυλών</a:t>
            </a:r>
            <a:r>
              <a:rPr lang="el-GR" sz="2200" b="1" dirty="0" smtClean="0">
                <a:solidFill>
                  <a:srgbClr val="FF0000"/>
                </a:solidFill>
                <a:latin typeface="+mj-lt"/>
              </a:rPr>
              <a:t> </a:t>
            </a:r>
            <a:r>
              <a:rPr lang="el-GR" sz="2200" b="1" dirty="0" smtClean="0">
                <a:latin typeface="+mj-lt"/>
              </a:rPr>
              <a:t>(480 </a:t>
            </a:r>
            <a:r>
              <a:rPr lang="el-GR" sz="2200" b="1" dirty="0" err="1" smtClean="0">
                <a:latin typeface="+mj-lt"/>
              </a:rPr>
              <a:t>π.Χ.</a:t>
            </a:r>
            <a:r>
              <a:rPr lang="el-GR" sz="2200" b="1" dirty="0" smtClean="0">
                <a:latin typeface="+mj-lt"/>
              </a:rPr>
              <a:t>)</a:t>
            </a:r>
            <a:endParaRPr lang="en-US" sz="2200" b="1" dirty="0">
              <a:latin typeface="+mj-lt"/>
            </a:endParaRPr>
          </a:p>
        </p:txBody>
      </p:sp>
      <p:sp>
        <p:nvSpPr>
          <p:cNvPr id="5" name="Rectangle 4"/>
          <p:cNvSpPr/>
          <p:nvPr/>
        </p:nvSpPr>
        <p:spPr>
          <a:xfrm>
            <a:off x="6248400" y="3276600"/>
            <a:ext cx="2514600" cy="1600438"/>
          </a:xfrm>
          <a:prstGeom prst="rect">
            <a:avLst/>
          </a:prstGeom>
        </p:spPr>
        <p:txBody>
          <a:bodyPr wrap="square">
            <a:spAutoFit/>
          </a:bodyPr>
          <a:lstStyle/>
          <a:p>
            <a:pPr algn="ctr">
              <a:lnSpc>
                <a:spcPct val="150000"/>
              </a:lnSpc>
            </a:pPr>
            <a:r>
              <a:rPr lang="el-GR" sz="1400" dirty="0" smtClean="0">
                <a:latin typeface="Calibri" pitchFamily="34" charset="0"/>
                <a:cs typeface="Calibri" pitchFamily="34" charset="0"/>
              </a:rPr>
              <a:t>Η μάχη των Θερμοπυλών </a:t>
            </a:r>
          </a:p>
          <a:p>
            <a:pPr algn="ctr">
              <a:lnSpc>
                <a:spcPct val="150000"/>
              </a:lnSpc>
            </a:pPr>
            <a:r>
              <a:rPr lang="el-GR" sz="1400" dirty="0" smtClean="0">
                <a:latin typeface="Calibri" pitchFamily="34" charset="0"/>
                <a:cs typeface="Calibri" pitchFamily="34" charset="0"/>
              </a:rPr>
              <a:t>σε </a:t>
            </a:r>
            <a:r>
              <a:rPr lang="el-GR" sz="1400" b="1" i="1" dirty="0" smtClean="0">
                <a:latin typeface="Calibri" pitchFamily="34" charset="0"/>
                <a:cs typeface="Calibri" pitchFamily="34" charset="0"/>
              </a:rPr>
              <a:t>Εικονική Πραγματικότητα </a:t>
            </a:r>
            <a:r>
              <a:rPr lang="el-GR" sz="1400" dirty="0" smtClean="0">
                <a:latin typeface="Calibri" pitchFamily="34" charset="0"/>
                <a:cs typeface="Calibri" pitchFamily="34" charset="0"/>
              </a:rPr>
              <a:t>στο  </a:t>
            </a:r>
            <a:r>
              <a:rPr lang="en-US" sz="1400" dirty="0" smtClean="0">
                <a:solidFill>
                  <a:srgbClr val="FF0000"/>
                </a:solidFill>
                <a:latin typeface="Calibri" pitchFamily="34" charset="0"/>
                <a:cs typeface="Calibri" pitchFamily="34" charset="0"/>
                <a:hlinkClick r:id="rId3"/>
              </a:rPr>
              <a:t>http://thermopiles.ime.gr/</a:t>
            </a:r>
            <a:endParaRPr lang="el-GR" sz="1400" dirty="0" smtClean="0">
              <a:solidFill>
                <a:srgbClr val="FF0000"/>
              </a:solidFill>
              <a:latin typeface="Calibri" pitchFamily="34" charset="0"/>
              <a:cs typeface="Calibri" pitchFamily="34" charset="0"/>
            </a:endParaRPr>
          </a:p>
          <a:p>
            <a:pPr algn="ctr">
              <a:lnSpc>
                <a:spcPct val="150000"/>
              </a:lnSpc>
            </a:pPr>
            <a:endParaRPr lang="el-GR" sz="1400" dirty="0" smtClean="0">
              <a:solidFill>
                <a:srgbClr val="FF0000"/>
              </a:solidFill>
              <a:latin typeface="Calibri" pitchFamily="34" charset="0"/>
              <a:cs typeface="Calibri" pitchFamily="34" charset="0"/>
            </a:endParaRPr>
          </a:p>
          <a:p>
            <a:endParaRPr lang="en-US" sz="1400" dirty="0">
              <a:latin typeface="Calibri" pitchFamily="34" charset="0"/>
              <a:cs typeface="Calibri" pitchFamily="34" charset="0"/>
            </a:endParaRPr>
          </a:p>
        </p:txBody>
      </p:sp>
      <p:pic>
        <p:nvPicPr>
          <p:cNvPr id="13314" name="Picture 2"/>
          <p:cNvPicPr>
            <a:picLocks noChangeAspect="1" noChangeArrowheads="1"/>
          </p:cNvPicPr>
          <p:nvPr/>
        </p:nvPicPr>
        <p:blipFill>
          <a:blip r:embed="rId4" cstate="print"/>
          <a:srcRect/>
          <a:stretch>
            <a:fillRect/>
          </a:stretch>
        </p:blipFill>
        <p:spPr bwMode="auto">
          <a:xfrm>
            <a:off x="6477000" y="1721842"/>
            <a:ext cx="1938338" cy="163095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495800"/>
            <a:ext cx="7162800" cy="2077492"/>
          </a:xfrm>
          <a:prstGeom prst="rect">
            <a:avLst/>
          </a:prstGeom>
        </p:spPr>
        <p:txBody>
          <a:bodyPr wrap="square">
            <a:spAutoFit/>
          </a:bodyPr>
          <a:lstStyle/>
          <a:p>
            <a:pPr>
              <a:lnSpc>
                <a:spcPct val="150000"/>
              </a:lnSpc>
            </a:pPr>
            <a:r>
              <a:rPr lang="el-GR" sz="1600" b="1" i="1" dirty="0" smtClean="0">
                <a:latin typeface="Calibri" pitchFamily="34" charset="0"/>
                <a:cs typeface="Calibri" pitchFamily="34" charset="0"/>
              </a:rPr>
              <a:t>Ὦ </a:t>
            </a:r>
            <a:r>
              <a:rPr lang="el-GR" sz="1600" b="1" i="1" dirty="0" err="1">
                <a:latin typeface="Calibri" pitchFamily="34" charset="0"/>
                <a:cs typeface="Calibri" pitchFamily="34" charset="0"/>
              </a:rPr>
              <a:t>ξεῖν᾿</a:t>
            </a:r>
            <a:r>
              <a:rPr lang="el-GR" sz="1600" b="1" i="1" dirty="0">
                <a:latin typeface="Calibri" pitchFamily="34" charset="0"/>
                <a:cs typeface="Calibri" pitchFamily="34" charset="0"/>
              </a:rPr>
              <a:t>, </a:t>
            </a:r>
            <a:r>
              <a:rPr lang="el-GR" sz="1600" b="1" i="1" dirty="0" err="1">
                <a:latin typeface="Calibri" pitchFamily="34" charset="0"/>
                <a:cs typeface="Calibri" pitchFamily="34" charset="0"/>
              </a:rPr>
              <a:t>ἀγγέλλειν</a:t>
            </a:r>
            <a:r>
              <a:rPr lang="el-GR" sz="1600" b="1" i="1" dirty="0">
                <a:latin typeface="Calibri" pitchFamily="34" charset="0"/>
                <a:cs typeface="Calibri" pitchFamily="34" charset="0"/>
              </a:rPr>
              <a:t> </a:t>
            </a:r>
            <a:r>
              <a:rPr lang="el-GR" sz="1600" b="1" i="1" dirty="0" err="1">
                <a:latin typeface="Calibri" pitchFamily="34" charset="0"/>
                <a:cs typeface="Calibri" pitchFamily="34" charset="0"/>
              </a:rPr>
              <a:t>Λακεδαιμονίοις</a:t>
            </a:r>
            <a:r>
              <a:rPr lang="el-GR" sz="1600" b="1" i="1" dirty="0">
                <a:latin typeface="Calibri" pitchFamily="34" charset="0"/>
                <a:cs typeface="Calibri" pitchFamily="34" charset="0"/>
              </a:rPr>
              <a:t> </a:t>
            </a:r>
            <a:r>
              <a:rPr lang="el-GR" sz="1600" b="1" i="1" dirty="0" err="1">
                <a:latin typeface="Calibri" pitchFamily="34" charset="0"/>
                <a:cs typeface="Calibri" pitchFamily="34" charset="0"/>
              </a:rPr>
              <a:t>ὅτι</a:t>
            </a:r>
            <a:r>
              <a:rPr lang="el-GR" sz="1600" b="1" i="1" dirty="0">
                <a:latin typeface="Calibri" pitchFamily="34" charset="0"/>
                <a:cs typeface="Calibri" pitchFamily="34" charset="0"/>
              </a:rPr>
              <a:t> </a:t>
            </a:r>
            <a:r>
              <a:rPr lang="el-GR" sz="1600" b="1" i="1" dirty="0" err="1">
                <a:latin typeface="Calibri" pitchFamily="34" charset="0"/>
                <a:cs typeface="Calibri" pitchFamily="34" charset="0"/>
              </a:rPr>
              <a:t>τῇδε</a:t>
            </a:r>
            <a:r>
              <a:rPr lang="el-GR" sz="1600" b="1" i="1" dirty="0">
                <a:latin typeface="Calibri" pitchFamily="34" charset="0"/>
                <a:cs typeface="Calibri" pitchFamily="34" charset="0"/>
              </a:rPr>
              <a:t> </a:t>
            </a:r>
          </a:p>
          <a:p>
            <a:pPr>
              <a:lnSpc>
                <a:spcPct val="150000"/>
              </a:lnSpc>
            </a:pPr>
            <a:r>
              <a:rPr lang="el-GR" sz="1600" b="1" i="1" dirty="0" smtClean="0">
                <a:latin typeface="Calibri" pitchFamily="34" charset="0"/>
                <a:cs typeface="Calibri" pitchFamily="34" charset="0"/>
              </a:rPr>
              <a:t>κείμεθα </a:t>
            </a:r>
            <a:r>
              <a:rPr lang="el-GR" sz="1600" b="1" i="1" dirty="0" err="1">
                <a:latin typeface="Calibri" pitchFamily="34" charset="0"/>
                <a:cs typeface="Calibri" pitchFamily="34" charset="0"/>
              </a:rPr>
              <a:t>τοῖς</a:t>
            </a:r>
            <a:r>
              <a:rPr lang="el-GR" sz="1600" b="1" i="1" dirty="0">
                <a:latin typeface="Calibri" pitchFamily="34" charset="0"/>
                <a:cs typeface="Calibri" pitchFamily="34" charset="0"/>
              </a:rPr>
              <a:t> κείνων </a:t>
            </a:r>
            <a:r>
              <a:rPr lang="el-GR" sz="1600" b="1" i="1" dirty="0" err="1">
                <a:latin typeface="Calibri" pitchFamily="34" charset="0"/>
                <a:cs typeface="Calibri" pitchFamily="34" charset="0"/>
              </a:rPr>
              <a:t>ῥήμασι</a:t>
            </a:r>
            <a:r>
              <a:rPr lang="el-GR" sz="1600" b="1" i="1" dirty="0">
                <a:latin typeface="Calibri" pitchFamily="34" charset="0"/>
                <a:cs typeface="Calibri" pitchFamily="34" charset="0"/>
              </a:rPr>
              <a:t> </a:t>
            </a:r>
            <a:r>
              <a:rPr lang="el-GR" sz="1600" b="1" i="1" dirty="0" smtClean="0">
                <a:latin typeface="Calibri" pitchFamily="34" charset="0"/>
                <a:cs typeface="Calibri" pitchFamily="34" charset="0"/>
              </a:rPr>
              <a:t>πειθόμενοι.</a:t>
            </a:r>
          </a:p>
          <a:p>
            <a:pPr>
              <a:lnSpc>
                <a:spcPct val="150000"/>
              </a:lnSpc>
            </a:pPr>
            <a:r>
              <a:rPr lang="el-GR" sz="1200" dirty="0" smtClean="0">
                <a:latin typeface="Calibri" pitchFamily="34" charset="0"/>
                <a:cs typeface="Calibri" pitchFamily="34" charset="0"/>
              </a:rPr>
              <a:t>(Επίγραμμα Σιμωνίδη του </a:t>
            </a:r>
            <a:r>
              <a:rPr lang="el-GR" sz="1200" dirty="0" err="1" smtClean="0">
                <a:latin typeface="Calibri" pitchFamily="34" charset="0"/>
                <a:cs typeface="Calibri" pitchFamily="34" charset="0"/>
              </a:rPr>
              <a:t>Κείου</a:t>
            </a:r>
            <a:r>
              <a:rPr lang="el-GR" sz="1200" dirty="0" smtClean="0">
                <a:latin typeface="Calibri" pitchFamily="34" charset="0"/>
                <a:cs typeface="Calibri" pitchFamily="34" charset="0"/>
              </a:rPr>
              <a:t>) </a:t>
            </a:r>
            <a:r>
              <a:rPr lang="el-GR" sz="1600" dirty="0" smtClean="0">
                <a:latin typeface="Calibri" pitchFamily="34" charset="0"/>
                <a:cs typeface="Calibri" pitchFamily="34" charset="0"/>
              </a:rPr>
              <a:t/>
            </a:r>
            <a:br>
              <a:rPr lang="el-GR" sz="1600" dirty="0" smtClean="0">
                <a:latin typeface="Calibri" pitchFamily="34" charset="0"/>
                <a:cs typeface="Calibri" pitchFamily="34" charset="0"/>
              </a:rPr>
            </a:br>
            <a:r>
              <a:rPr lang="el-GR" sz="1600" b="1" i="1" dirty="0" smtClean="0">
                <a:latin typeface="Calibri" pitchFamily="34" charset="0"/>
                <a:cs typeface="Calibri" pitchFamily="34" charset="0"/>
              </a:rPr>
              <a:t>                                                      			             </a:t>
            </a:r>
            <a:r>
              <a:rPr lang="el-GR" sz="1200" dirty="0" smtClean="0">
                <a:latin typeface="Calibri" pitchFamily="34" charset="0"/>
                <a:cs typeface="Calibri" pitchFamily="34" charset="0"/>
              </a:rPr>
              <a:t>Ω</a:t>
            </a:r>
            <a:r>
              <a:rPr lang="el-GR" sz="1200" dirty="0">
                <a:latin typeface="Calibri" pitchFamily="34" charset="0"/>
                <a:cs typeface="Calibri" pitchFamily="34" charset="0"/>
              </a:rPr>
              <a:t>, ξένε διαβάτη που περνάς, </a:t>
            </a:r>
            <a:endParaRPr lang="el-GR" sz="1200" dirty="0" smtClean="0">
              <a:latin typeface="Calibri" pitchFamily="34" charset="0"/>
              <a:cs typeface="Calibri" pitchFamily="34" charset="0"/>
            </a:endParaRPr>
          </a:p>
          <a:p>
            <a:pPr algn="r">
              <a:lnSpc>
                <a:spcPct val="150000"/>
              </a:lnSpc>
            </a:pPr>
            <a:r>
              <a:rPr lang="el-GR" sz="1200" dirty="0" smtClean="0">
                <a:latin typeface="Calibri" pitchFamily="34" charset="0"/>
                <a:cs typeface="Calibri" pitchFamily="34" charset="0"/>
              </a:rPr>
              <a:t>ανάγγειλε </a:t>
            </a:r>
            <a:r>
              <a:rPr lang="el-GR" sz="1200" dirty="0">
                <a:latin typeface="Calibri" pitchFamily="34" charset="0"/>
                <a:cs typeface="Calibri" pitchFamily="34" charset="0"/>
              </a:rPr>
              <a:t>στους Λακεδαιμόνιους ότι </a:t>
            </a:r>
            <a:r>
              <a:rPr lang="el-GR" sz="1200" dirty="0" err="1">
                <a:latin typeface="Calibri" pitchFamily="34" charset="0"/>
                <a:cs typeface="Calibri" pitchFamily="34" charset="0"/>
              </a:rPr>
              <a:t>ταφήκαμε</a:t>
            </a:r>
            <a:r>
              <a:rPr lang="el-GR" sz="1200" dirty="0">
                <a:latin typeface="Calibri" pitchFamily="34" charset="0"/>
                <a:cs typeface="Calibri" pitchFamily="34" charset="0"/>
              </a:rPr>
              <a:t> εδώ, </a:t>
            </a:r>
            <a:endParaRPr lang="el-GR" sz="1200" dirty="0" smtClean="0">
              <a:latin typeface="Calibri" pitchFamily="34" charset="0"/>
              <a:cs typeface="Calibri" pitchFamily="34" charset="0"/>
            </a:endParaRPr>
          </a:p>
          <a:p>
            <a:pPr algn="r">
              <a:lnSpc>
                <a:spcPct val="150000"/>
              </a:lnSpc>
            </a:pPr>
            <a:r>
              <a:rPr lang="el-GR" sz="1200" dirty="0" smtClean="0">
                <a:latin typeface="Calibri" pitchFamily="34" charset="0"/>
                <a:cs typeface="Calibri" pitchFamily="34" charset="0"/>
              </a:rPr>
              <a:t>υπακούοντας </a:t>
            </a:r>
            <a:r>
              <a:rPr lang="el-GR" sz="1200" dirty="0">
                <a:latin typeface="Calibri" pitchFamily="34" charset="0"/>
                <a:cs typeface="Calibri" pitchFamily="34" charset="0"/>
              </a:rPr>
              <a:t>στα προστάγματά </a:t>
            </a:r>
            <a:r>
              <a:rPr lang="el-GR" sz="1200" dirty="0" smtClean="0">
                <a:latin typeface="Calibri" pitchFamily="34" charset="0"/>
                <a:cs typeface="Calibri" pitchFamily="34" charset="0"/>
              </a:rPr>
              <a:t>τους</a:t>
            </a:r>
            <a:r>
              <a:rPr lang="en-US" sz="1200" dirty="0" smtClean="0">
                <a:latin typeface="Calibri" pitchFamily="34" charset="0"/>
                <a:cs typeface="Calibri" pitchFamily="34" charset="0"/>
              </a:rPr>
              <a:t>.</a:t>
            </a:r>
            <a:r>
              <a:rPr lang="el-GR" sz="1100" dirty="0" smtClean="0">
                <a:latin typeface="Calibri" pitchFamily="34" charset="0"/>
                <a:cs typeface="Calibri" pitchFamily="34" charset="0"/>
              </a:rPr>
              <a:t>                                                                                   </a:t>
            </a:r>
          </a:p>
        </p:txBody>
      </p:sp>
      <p:grpSp>
        <p:nvGrpSpPr>
          <p:cNvPr id="7" name="Group 6"/>
          <p:cNvGrpSpPr/>
          <p:nvPr/>
        </p:nvGrpSpPr>
        <p:grpSpPr>
          <a:xfrm>
            <a:off x="762000" y="1066800"/>
            <a:ext cx="7239000" cy="3352800"/>
            <a:chOff x="762000" y="1066800"/>
            <a:chExt cx="7239000" cy="3352800"/>
          </a:xfrm>
        </p:grpSpPr>
        <p:sp>
          <p:nvSpPr>
            <p:cNvPr id="6" name="Flowchart: Process 5"/>
            <p:cNvSpPr/>
            <p:nvPr/>
          </p:nvSpPr>
          <p:spPr>
            <a:xfrm>
              <a:off x="762000" y="1066800"/>
              <a:ext cx="7239000" cy="3352800"/>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Μνημείο μάχης Θερμοπυλών"/>
            <p:cNvPicPr>
              <a:picLocks noChangeAspect="1" noChangeArrowheads="1"/>
            </p:cNvPicPr>
            <p:nvPr/>
          </p:nvPicPr>
          <p:blipFill>
            <a:blip r:embed="rId2"/>
            <a:srcRect t="13082" b="7407"/>
            <a:stretch>
              <a:fillRect/>
            </a:stretch>
          </p:blipFill>
          <p:spPr bwMode="auto">
            <a:xfrm>
              <a:off x="838200" y="1143000"/>
              <a:ext cx="7086600" cy="3169444"/>
            </a:xfrm>
            <a:prstGeom prst="rect">
              <a:avLst/>
            </a:prstGeom>
            <a:ln>
              <a:noFill/>
            </a:ln>
            <a:effectLst>
              <a:outerShdw blurRad="292100" dist="139700" dir="2700000" algn="tl" rotWithShape="0">
                <a:srgbClr val="333333">
                  <a:alpha val="65000"/>
                </a:srgbClr>
              </a:outerShdw>
            </a:effectLst>
          </p:spPr>
        </p:pic>
      </p:grpSp>
      <p:sp>
        <p:nvSpPr>
          <p:cNvPr id="5" name="TextBox 4"/>
          <p:cNvSpPr txBox="1"/>
          <p:nvPr/>
        </p:nvSpPr>
        <p:spPr>
          <a:xfrm>
            <a:off x="685800" y="559713"/>
            <a:ext cx="3948517" cy="430887"/>
          </a:xfrm>
          <a:prstGeom prst="rect">
            <a:avLst/>
          </a:prstGeom>
          <a:noFill/>
        </p:spPr>
        <p:txBody>
          <a:bodyPr wrap="none" rtlCol="0">
            <a:spAutoFit/>
          </a:bodyPr>
          <a:lstStyle/>
          <a:p>
            <a:r>
              <a:rPr lang="el-GR" sz="2200" b="1" dirty="0">
                <a:latin typeface="+mj-lt"/>
              </a:rPr>
              <a:t>Μνημείο Μάχης </a:t>
            </a:r>
            <a:r>
              <a:rPr lang="el-GR" sz="2200" b="1" dirty="0">
                <a:solidFill>
                  <a:srgbClr val="C00000"/>
                </a:solidFill>
                <a:latin typeface="+mj-lt"/>
              </a:rPr>
              <a:t>Θερμοπυλών</a:t>
            </a:r>
            <a:endParaRPr lang="en-US" sz="2200" b="1" dirty="0">
              <a:solidFill>
                <a:srgbClr val="C00000"/>
              </a:solidFill>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attle of Thermopylae and movements to Salamis and Plataea map-el.png"/>
          <p:cNvPicPr>
            <a:picLocks noChangeAspect="1" noChangeArrowheads="1"/>
          </p:cNvPicPr>
          <p:nvPr/>
        </p:nvPicPr>
        <p:blipFill>
          <a:blip r:embed="rId2"/>
          <a:srcRect l="35303" r="3201" b="40974"/>
          <a:stretch>
            <a:fillRect/>
          </a:stretch>
        </p:blipFill>
        <p:spPr bwMode="auto">
          <a:xfrm>
            <a:off x="381000" y="1219200"/>
            <a:ext cx="4876800" cy="359257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04800" y="609600"/>
            <a:ext cx="7924800" cy="430887"/>
          </a:xfrm>
          <a:prstGeom prst="rect">
            <a:avLst/>
          </a:prstGeom>
          <a:solidFill>
            <a:schemeClr val="bg1"/>
          </a:solidFill>
        </p:spPr>
        <p:txBody>
          <a:bodyPr wrap="square" rtlCol="0">
            <a:spAutoFit/>
          </a:bodyPr>
          <a:lstStyle/>
          <a:p>
            <a:r>
              <a:rPr lang="el-GR" sz="2200" b="1" dirty="0" smtClean="0">
                <a:latin typeface="+mj-lt"/>
              </a:rPr>
              <a:t>Η ναυμαχία στο </a:t>
            </a:r>
            <a:r>
              <a:rPr lang="el-GR" sz="2200" b="1" dirty="0" smtClean="0">
                <a:solidFill>
                  <a:srgbClr val="C00000"/>
                </a:solidFill>
                <a:latin typeface="+mj-lt"/>
              </a:rPr>
              <a:t>Αρτεμίσιο</a:t>
            </a:r>
            <a:r>
              <a:rPr lang="el-GR" sz="2200" b="1" dirty="0" smtClean="0">
                <a:solidFill>
                  <a:srgbClr val="FF0000"/>
                </a:solidFill>
                <a:latin typeface="+mj-lt"/>
              </a:rPr>
              <a:t> </a:t>
            </a:r>
            <a:r>
              <a:rPr lang="el-GR" sz="2200" b="1" dirty="0" smtClean="0">
                <a:latin typeface="+mj-lt"/>
              </a:rPr>
              <a:t>(480 </a:t>
            </a:r>
            <a:r>
              <a:rPr lang="el-GR" sz="2200" b="1" dirty="0" err="1" smtClean="0">
                <a:latin typeface="+mj-lt"/>
              </a:rPr>
              <a:t>π.Χ.</a:t>
            </a:r>
            <a:r>
              <a:rPr lang="el-GR" sz="2200" b="1" dirty="0" smtClean="0">
                <a:latin typeface="+mj-lt"/>
              </a:rPr>
              <a:t>)</a:t>
            </a:r>
            <a:endParaRPr lang="en-US" sz="2200" b="1" dirty="0">
              <a:latin typeface="+mj-lt"/>
            </a:endParaRPr>
          </a:p>
        </p:txBody>
      </p:sp>
      <p:sp>
        <p:nvSpPr>
          <p:cNvPr id="7" name="Oval 6"/>
          <p:cNvSpPr/>
          <p:nvPr/>
        </p:nvSpPr>
        <p:spPr>
          <a:xfrm>
            <a:off x="1676400" y="2514600"/>
            <a:ext cx="838200" cy="457200"/>
          </a:xfrm>
          <a:prstGeom prst="ellipse">
            <a:avLst/>
          </a:prstGeom>
          <a:noFill/>
          <a:ln>
            <a:solidFill>
              <a:srgbClr val="C0000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5"/>
          <p:cNvPicPr>
            <a:picLocks noChangeAspect="1" noChangeArrowheads="1"/>
          </p:cNvPicPr>
          <p:nvPr/>
        </p:nvPicPr>
        <p:blipFill>
          <a:blip r:embed="rId3">
            <a:lum contrast="20000"/>
          </a:blip>
          <a:srcRect l="2228" t="2635" r="6407" b="1180"/>
          <a:stretch>
            <a:fillRect/>
          </a:stretch>
        </p:blipFill>
        <p:spPr bwMode="auto">
          <a:xfrm>
            <a:off x="5715000" y="762000"/>
            <a:ext cx="3124200" cy="556260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4495800" y="6366302"/>
            <a:ext cx="4419600" cy="415498"/>
          </a:xfrm>
          <a:prstGeom prst="rect">
            <a:avLst/>
          </a:prstGeom>
        </p:spPr>
        <p:txBody>
          <a:bodyPr wrap="square">
            <a:spAutoFit/>
          </a:bodyPr>
          <a:lstStyle/>
          <a:p>
            <a:pPr algn="r"/>
            <a:r>
              <a:rPr lang="el-GR" sz="1000" dirty="0" smtClean="0">
                <a:latin typeface="Calibri" pitchFamily="34" charset="0"/>
                <a:cs typeface="Calibri" pitchFamily="34" charset="0"/>
              </a:rPr>
              <a:t>Ιστορία του Ελληνικού  Έθνους, τόμος Β΄, Εκδοτική Αθηνών Α.Ε.</a:t>
            </a:r>
          </a:p>
          <a:p>
            <a:pPr algn="r"/>
            <a:endParaRPr lang="en-US" sz="1100" dirty="0">
              <a:latin typeface="Calibri" pitchFamily="34" charset="0"/>
              <a:cs typeface="Calibri" pitchFamily="34" charset="0"/>
            </a:endParaRPr>
          </a:p>
        </p:txBody>
      </p:sp>
      <p:cxnSp>
        <p:nvCxnSpPr>
          <p:cNvPr id="11" name="Straight Arrow Connector 10"/>
          <p:cNvCxnSpPr/>
          <p:nvPr/>
        </p:nvCxnSpPr>
        <p:spPr>
          <a:xfrm rot="5400000">
            <a:off x="2019300" y="1409700"/>
            <a:ext cx="137160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0" name="Picture 2" descr="https://greekhistorycenter.weebly.com/uploads/1/2/0/3/120369503/archaio-polemiko-emporiko-ploio-6os-ai-min_orig.png"/>
          <p:cNvPicPr>
            <a:picLocks noChangeAspect="1" noChangeArrowheads="1"/>
          </p:cNvPicPr>
          <p:nvPr/>
        </p:nvPicPr>
        <p:blipFill>
          <a:blip r:embed="rId4"/>
          <a:srcRect/>
          <a:stretch>
            <a:fillRect/>
          </a:stretch>
        </p:blipFill>
        <p:spPr bwMode="auto">
          <a:xfrm>
            <a:off x="381000" y="4876800"/>
            <a:ext cx="2590800" cy="1409269"/>
          </a:xfrm>
          <a:prstGeom prst="rect">
            <a:avLst/>
          </a:prstGeom>
          <a:noFill/>
        </p:spPr>
      </p:pic>
      <p:sp>
        <p:nvSpPr>
          <p:cNvPr id="12" name="Rectangle 11"/>
          <p:cNvSpPr/>
          <p:nvPr/>
        </p:nvSpPr>
        <p:spPr>
          <a:xfrm>
            <a:off x="304800" y="6229290"/>
            <a:ext cx="2895600" cy="400110"/>
          </a:xfrm>
          <a:prstGeom prst="rect">
            <a:avLst/>
          </a:prstGeom>
        </p:spPr>
        <p:txBody>
          <a:bodyPr wrap="square">
            <a:spAutoFit/>
          </a:bodyPr>
          <a:lstStyle/>
          <a:p>
            <a:pPr algn="ctr"/>
            <a:r>
              <a:rPr lang="el-GR" sz="1000" dirty="0">
                <a:latin typeface="Calibri" pitchFamily="34" charset="0"/>
                <a:cs typeface="Calibri" pitchFamily="34" charset="0"/>
              </a:rPr>
              <a:t>Αρχαίο πολεμικό και εμπορικό πλοίο, </a:t>
            </a:r>
            <a:r>
              <a:rPr lang="el-GR" sz="1000" dirty="0" smtClean="0">
                <a:latin typeface="Calibri" pitchFamily="34" charset="0"/>
                <a:cs typeface="Calibri" pitchFamily="34" charset="0"/>
              </a:rPr>
              <a:t> </a:t>
            </a:r>
          </a:p>
          <a:p>
            <a:pPr algn="ctr"/>
            <a:r>
              <a:rPr lang="el-GR" sz="1000" dirty="0" smtClean="0">
                <a:latin typeface="Calibri" pitchFamily="34" charset="0"/>
                <a:cs typeface="Calibri" pitchFamily="34" charset="0"/>
              </a:rPr>
              <a:t>αττικός </a:t>
            </a:r>
            <a:r>
              <a:rPr lang="el-GR" sz="1000" dirty="0">
                <a:latin typeface="Calibri" pitchFamily="34" charset="0"/>
                <a:cs typeface="Calibri" pitchFamily="34" charset="0"/>
              </a:rPr>
              <a:t>κύλικας, </a:t>
            </a:r>
            <a:r>
              <a:rPr lang="el-GR" sz="1000" dirty="0" smtClean="0">
                <a:latin typeface="Calibri" pitchFamily="34" charset="0"/>
                <a:cs typeface="Calibri" pitchFamily="34" charset="0"/>
              </a:rPr>
              <a:t>6</a:t>
            </a:r>
            <a:r>
              <a:rPr lang="el-GR" sz="1000" baseline="30000" dirty="0" smtClean="0">
                <a:latin typeface="Calibri" pitchFamily="34" charset="0"/>
                <a:cs typeface="Calibri" pitchFamily="34" charset="0"/>
              </a:rPr>
              <a:t>ος</a:t>
            </a:r>
            <a:r>
              <a:rPr lang="el-GR" sz="1000" dirty="0" smtClean="0">
                <a:latin typeface="Calibri" pitchFamily="34" charset="0"/>
                <a:cs typeface="Calibri" pitchFamily="34" charset="0"/>
              </a:rPr>
              <a:t> αι</a:t>
            </a:r>
            <a:r>
              <a:rPr lang="el-GR" sz="1000" dirty="0">
                <a:latin typeface="Calibri" pitchFamily="34" charset="0"/>
                <a:cs typeface="Calibri" pitchFamily="34" charset="0"/>
              </a:rPr>
              <a:t>. </a:t>
            </a:r>
            <a:r>
              <a:rPr lang="el-GR" sz="1000" dirty="0" err="1">
                <a:latin typeface="Calibri" pitchFamily="34" charset="0"/>
                <a:cs typeface="Calibri" pitchFamily="34" charset="0"/>
              </a:rPr>
              <a:t>π.Χ.</a:t>
            </a:r>
            <a:r>
              <a:rPr lang="el-GR" sz="1000" dirty="0">
                <a:latin typeface="Calibri" pitchFamily="34" charset="0"/>
                <a:cs typeface="Calibri" pitchFamily="34" charset="0"/>
              </a:rPr>
              <a:t> </a:t>
            </a:r>
            <a:r>
              <a:rPr lang="el-GR" sz="1000" dirty="0" smtClean="0">
                <a:latin typeface="Calibri" pitchFamily="34" charset="0"/>
                <a:cs typeface="Calibri" pitchFamily="34" charset="0"/>
              </a:rPr>
              <a:t>, Μουσείο Λούβρου</a:t>
            </a:r>
            <a:endParaRPr lang="en-US" sz="1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059388"/>
            <a:ext cx="8153400" cy="5493812"/>
          </a:xfrm>
          <a:prstGeom prst="rect">
            <a:avLst/>
          </a:prstGeom>
          <a:solidFill>
            <a:schemeClr val="accent6">
              <a:lumMod val="20000"/>
              <a:lumOff val="80000"/>
            </a:schemeClr>
          </a:solidFill>
        </p:spPr>
        <p:txBody>
          <a:bodyPr wrap="square">
            <a:spAutoFit/>
          </a:bodyPr>
          <a:lstStyle/>
          <a:p>
            <a:pPr algn="just">
              <a:lnSpc>
                <a:spcPct val="150000"/>
              </a:lnSpc>
            </a:pPr>
            <a:r>
              <a:rPr lang="el-GR" dirty="0" smtClean="0">
                <a:latin typeface="Calibri" pitchFamily="34" charset="0"/>
                <a:cs typeface="Calibri" pitchFamily="34" charset="0"/>
              </a:rPr>
              <a:t>«Οι </a:t>
            </a:r>
            <a:r>
              <a:rPr lang="el-GR" dirty="0">
                <a:latin typeface="Calibri" pitchFamily="34" charset="0"/>
                <a:cs typeface="Calibri" pitchFamily="34" charset="0"/>
              </a:rPr>
              <a:t>ναυμαχίες που έγιναν τότε εναντίον των βαρβαρικών πλοίων γύρω από τα στενά του Αρτεμισίου δεν είχαν βέβαια μεγάλη σημασία για την οριστική έκβαση του πολέμου, ωφέλησαν όμως πάρα πολύ τους Έλληνες, γιατί με την πείρα που απόχτησαν εκεί διδάχτηκαν από τα ίδια τα πράγματα, κοντά στον κίνδυνο, ότι ούτε ο μεγάλος αριθμός των πλοίων ούτε οι στολισμοί και τα λαμπρά εμβλήματά τους ούτε οι αλαζονικές κραυγές ή τα πολεμικά εμβατήρια των βαρβάρων μπορούν να προξενήσουν κανέναν φόβο σε άντρες που ξέρουν να έρχονται στα χέρια και που έχουν την τόλμη να μάχονται, αλλά ότι πρέπει να καταφρονούν </a:t>
            </a:r>
            <a:r>
              <a:rPr lang="el-GR" dirty="0" err="1">
                <a:latin typeface="Calibri" pitchFamily="34" charset="0"/>
                <a:cs typeface="Calibri" pitchFamily="34" charset="0"/>
              </a:rPr>
              <a:t>όλ᾽</a:t>
            </a:r>
            <a:r>
              <a:rPr lang="el-GR" dirty="0">
                <a:latin typeface="Calibri" pitchFamily="34" charset="0"/>
                <a:cs typeface="Calibri" pitchFamily="34" charset="0"/>
              </a:rPr>
              <a:t> αυτά, να ορμούν προς τους εχθρούς και να αγωνίζονται </a:t>
            </a:r>
            <a:r>
              <a:rPr lang="el-GR" dirty="0" err="1">
                <a:latin typeface="Calibri" pitchFamily="34" charset="0"/>
                <a:cs typeface="Calibri" pitchFamily="34" charset="0"/>
              </a:rPr>
              <a:t>μ᾽</a:t>
            </a:r>
            <a:r>
              <a:rPr lang="el-GR" dirty="0">
                <a:latin typeface="Calibri" pitchFamily="34" charset="0"/>
                <a:cs typeface="Calibri" pitchFamily="34" charset="0"/>
              </a:rPr>
              <a:t> αυτούς σώμα με σώμα. </a:t>
            </a:r>
          </a:p>
          <a:p>
            <a:pPr algn="just">
              <a:lnSpc>
                <a:spcPct val="150000"/>
              </a:lnSpc>
            </a:pPr>
            <a:r>
              <a:rPr lang="el-GR" dirty="0" smtClean="0">
                <a:latin typeface="Calibri" pitchFamily="34" charset="0"/>
                <a:cs typeface="Calibri" pitchFamily="34" charset="0"/>
              </a:rPr>
              <a:t>Αυτό </a:t>
            </a:r>
            <a:r>
              <a:rPr lang="el-GR" dirty="0">
                <a:latin typeface="Calibri" pitchFamily="34" charset="0"/>
                <a:cs typeface="Calibri" pitchFamily="34" charset="0"/>
              </a:rPr>
              <a:t>και ο Πίνδαρος φαίνεται πως το κατάλαβε καλά και είπε για τη ναυμαχία στο Αρτεμίσιο</a:t>
            </a:r>
            <a:r>
              <a:rPr lang="el-GR" dirty="0" smtClean="0">
                <a:latin typeface="Calibri" pitchFamily="34" charset="0"/>
                <a:cs typeface="Calibri" pitchFamily="34" charset="0"/>
              </a:rPr>
              <a:t>: </a:t>
            </a:r>
            <a:r>
              <a:rPr lang="el-GR" i="1" dirty="0" smtClean="0">
                <a:latin typeface="Calibri" pitchFamily="34" charset="0"/>
                <a:cs typeface="Calibri" pitchFamily="34" charset="0"/>
              </a:rPr>
              <a:t>«</a:t>
            </a:r>
            <a:r>
              <a:rPr lang="el-GR" i="1" dirty="0">
                <a:latin typeface="Calibri" pitchFamily="34" charset="0"/>
                <a:cs typeface="Calibri" pitchFamily="34" charset="0"/>
              </a:rPr>
              <a:t>Εκεί τα παλικάρια της Αθήνας στήσανε λαμπρά της λευτεριάς θεμέλια»</a:t>
            </a:r>
            <a:r>
              <a:rPr lang="el-GR" dirty="0">
                <a:latin typeface="Calibri" pitchFamily="34" charset="0"/>
                <a:cs typeface="Calibri" pitchFamily="34" charset="0"/>
              </a:rPr>
              <a:t>.</a:t>
            </a:r>
          </a:p>
          <a:p>
            <a:pPr algn="r">
              <a:lnSpc>
                <a:spcPct val="150000"/>
              </a:lnSpc>
            </a:pPr>
            <a:endParaRPr lang="el-GR" dirty="0" smtClean="0">
              <a:latin typeface="Calibri" pitchFamily="34" charset="0"/>
              <a:cs typeface="Calibri" pitchFamily="34" charset="0"/>
            </a:endParaRPr>
          </a:p>
          <a:p>
            <a:pPr algn="r">
              <a:lnSpc>
                <a:spcPct val="150000"/>
              </a:lnSpc>
            </a:pPr>
            <a:r>
              <a:rPr lang="el-GR" sz="1400" dirty="0" smtClean="0">
                <a:latin typeface="Calibri" pitchFamily="34" charset="0"/>
                <a:cs typeface="Calibri" pitchFamily="34" charset="0"/>
              </a:rPr>
              <a:t>Πλούταρχος, </a:t>
            </a:r>
            <a:r>
              <a:rPr lang="el-GR" sz="1400" i="1" dirty="0" smtClean="0">
                <a:latin typeface="Calibri" pitchFamily="34" charset="0"/>
                <a:cs typeface="Calibri" pitchFamily="34" charset="0"/>
              </a:rPr>
              <a:t>Βίοι</a:t>
            </a:r>
            <a:r>
              <a:rPr lang="el-GR" sz="1400" dirty="0" smtClean="0">
                <a:latin typeface="Calibri" pitchFamily="34" charset="0"/>
                <a:cs typeface="Calibri" pitchFamily="34" charset="0"/>
              </a:rPr>
              <a:t> </a:t>
            </a:r>
            <a:r>
              <a:rPr lang="el-GR" sz="1400" i="1" dirty="0" smtClean="0">
                <a:latin typeface="Calibri" pitchFamily="34" charset="0"/>
                <a:cs typeface="Calibri" pitchFamily="34" charset="0"/>
              </a:rPr>
              <a:t>Παράλληλοι</a:t>
            </a:r>
            <a:r>
              <a:rPr lang="el-GR" sz="1400" dirty="0" smtClean="0">
                <a:latin typeface="Calibri" pitchFamily="34" charset="0"/>
                <a:cs typeface="Calibri" pitchFamily="34" charset="0"/>
              </a:rPr>
              <a:t>, </a:t>
            </a:r>
            <a:r>
              <a:rPr lang="el-GR" sz="1400" i="1" dirty="0" err="1" smtClean="0">
                <a:latin typeface="Calibri" pitchFamily="34" charset="0"/>
                <a:cs typeface="Calibri" pitchFamily="34" charset="0"/>
              </a:rPr>
              <a:t>Θεμιστοκλῆς</a:t>
            </a:r>
            <a:r>
              <a:rPr lang="el-GR" sz="1400" i="1" dirty="0" smtClean="0">
                <a:latin typeface="Calibri" pitchFamily="34" charset="0"/>
                <a:cs typeface="Calibri" pitchFamily="34" charset="0"/>
              </a:rPr>
              <a:t> </a:t>
            </a:r>
            <a:r>
              <a:rPr lang="el-GR" sz="1400" dirty="0" smtClean="0">
                <a:latin typeface="Calibri" pitchFamily="34" charset="0"/>
                <a:cs typeface="Calibri" pitchFamily="34" charset="0"/>
              </a:rPr>
              <a:t>(8.1 – 8.2)</a:t>
            </a:r>
            <a:endParaRPr lang="el-GR" sz="1400" dirty="0">
              <a:latin typeface="Calibri" pitchFamily="34" charset="0"/>
              <a:cs typeface="Calibri" pitchFamily="34" charset="0"/>
            </a:endParaRPr>
          </a:p>
        </p:txBody>
      </p:sp>
      <p:sp>
        <p:nvSpPr>
          <p:cNvPr id="5" name="TextBox 4"/>
          <p:cNvSpPr txBox="1"/>
          <p:nvPr/>
        </p:nvSpPr>
        <p:spPr>
          <a:xfrm>
            <a:off x="304800" y="559713"/>
            <a:ext cx="4953000" cy="430887"/>
          </a:xfrm>
          <a:prstGeom prst="rect">
            <a:avLst/>
          </a:prstGeom>
          <a:solidFill>
            <a:schemeClr val="bg1"/>
          </a:solidFill>
        </p:spPr>
        <p:txBody>
          <a:bodyPr wrap="square" rtlCol="0">
            <a:spAutoFit/>
          </a:bodyPr>
          <a:lstStyle/>
          <a:p>
            <a:r>
              <a:rPr lang="el-GR" sz="2200" b="1" dirty="0" smtClean="0">
                <a:latin typeface="+mj-lt"/>
              </a:rPr>
              <a:t>Για τη ναυμαχία στο Αρτεμίσιο…</a:t>
            </a:r>
            <a:endParaRPr lang="en-US" sz="2200" b="1" dirty="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TextBox 2"/>
          <p:cNvSpPr txBox="1"/>
          <p:nvPr/>
        </p:nvSpPr>
        <p:spPr>
          <a:xfrm>
            <a:off x="304800" y="609600"/>
            <a:ext cx="7924800" cy="430887"/>
          </a:xfrm>
          <a:prstGeom prst="rect">
            <a:avLst/>
          </a:prstGeom>
          <a:solidFill>
            <a:schemeClr val="bg1"/>
          </a:solidFill>
        </p:spPr>
        <p:txBody>
          <a:bodyPr wrap="square" rtlCol="0">
            <a:spAutoFit/>
          </a:bodyPr>
          <a:lstStyle/>
          <a:p>
            <a:r>
              <a:rPr lang="el-GR" sz="2200" b="1" dirty="0" smtClean="0">
                <a:latin typeface="+mj-lt"/>
              </a:rPr>
              <a:t>Η ναυμαχία της </a:t>
            </a:r>
            <a:r>
              <a:rPr lang="el-GR" sz="2200" b="1" dirty="0" smtClean="0">
                <a:solidFill>
                  <a:srgbClr val="C00000"/>
                </a:solidFill>
                <a:latin typeface="+mj-lt"/>
              </a:rPr>
              <a:t>Σαλαμίνας</a:t>
            </a:r>
            <a:r>
              <a:rPr lang="el-GR" sz="2200" b="1" dirty="0" smtClean="0">
                <a:solidFill>
                  <a:srgbClr val="FF0000"/>
                </a:solidFill>
                <a:latin typeface="+mj-lt"/>
              </a:rPr>
              <a:t> </a:t>
            </a:r>
            <a:r>
              <a:rPr lang="el-GR" sz="2200" b="1" dirty="0" smtClean="0">
                <a:latin typeface="+mj-lt"/>
              </a:rPr>
              <a:t>(480 </a:t>
            </a:r>
            <a:r>
              <a:rPr lang="el-GR" sz="2200" b="1" dirty="0" err="1" smtClean="0">
                <a:latin typeface="+mj-lt"/>
              </a:rPr>
              <a:t>π.Χ.</a:t>
            </a:r>
            <a:r>
              <a:rPr lang="el-GR" sz="2200" b="1" dirty="0" smtClean="0">
                <a:latin typeface="+mj-lt"/>
              </a:rPr>
              <a:t>)</a:t>
            </a:r>
            <a:endParaRPr lang="en-US" sz="2200" b="1" dirty="0">
              <a:latin typeface="+mj-lt"/>
            </a:endParaRPr>
          </a:p>
        </p:txBody>
      </p:sp>
      <p:pic>
        <p:nvPicPr>
          <p:cNvPr id="2" name="Picture 2" descr="Battle of Thermopylae and movements to Salamis and Plataea map-el.png"/>
          <p:cNvPicPr>
            <a:picLocks noChangeAspect="1" noChangeArrowheads="1"/>
          </p:cNvPicPr>
          <p:nvPr/>
        </p:nvPicPr>
        <p:blipFill>
          <a:blip r:embed="rId2"/>
          <a:srcRect l="34164" t="56384" r="693"/>
          <a:stretch>
            <a:fillRect/>
          </a:stretch>
        </p:blipFill>
        <p:spPr bwMode="auto">
          <a:xfrm>
            <a:off x="2971800" y="1295400"/>
            <a:ext cx="5338220" cy="2743200"/>
          </a:xfrm>
          <a:prstGeom prst="rect">
            <a:avLst/>
          </a:prstGeom>
          <a:ln>
            <a:noFill/>
          </a:ln>
          <a:effectLst>
            <a:outerShdw blurRad="292100" dist="139700" dir="2700000" algn="tl" rotWithShape="0">
              <a:srgbClr val="333333">
                <a:alpha val="65000"/>
              </a:srgbClr>
            </a:outerShdw>
          </a:effectLst>
        </p:spPr>
      </p:pic>
      <p:pic>
        <p:nvPicPr>
          <p:cNvPr id="33794" name="Picture 2" descr="Ο Θεμιστοκλής"/>
          <p:cNvPicPr>
            <a:picLocks noChangeAspect="1" noChangeArrowheads="1"/>
          </p:cNvPicPr>
          <p:nvPr/>
        </p:nvPicPr>
        <p:blipFill>
          <a:blip r:embed="rId3"/>
          <a:srcRect/>
          <a:stretch>
            <a:fillRect/>
          </a:stretch>
        </p:blipFill>
        <p:spPr bwMode="auto">
          <a:xfrm>
            <a:off x="457200" y="1219200"/>
            <a:ext cx="1600200" cy="2293621"/>
          </a:xfrm>
          <a:prstGeom prst="rect">
            <a:avLst/>
          </a:prstGeom>
          <a:noFill/>
        </p:spPr>
      </p:pic>
      <p:pic>
        <p:nvPicPr>
          <p:cNvPr id="33796" name="Picture 4" descr="Σαλαμίνα (νησί) - Βικιπαίδεια"/>
          <p:cNvPicPr>
            <a:picLocks noChangeAspect="1" noChangeArrowheads="1"/>
          </p:cNvPicPr>
          <p:nvPr/>
        </p:nvPicPr>
        <p:blipFill>
          <a:blip r:embed="rId4">
            <a:lum/>
          </a:blip>
          <a:srcRect/>
          <a:stretch>
            <a:fillRect/>
          </a:stretch>
        </p:blipFill>
        <p:spPr bwMode="auto">
          <a:xfrm>
            <a:off x="4648200" y="3608784"/>
            <a:ext cx="3657600" cy="2639616"/>
          </a:xfrm>
          <a:prstGeom prst="ellipse">
            <a:avLst/>
          </a:prstGeom>
          <a:ln>
            <a:noFill/>
          </a:ln>
          <a:effectLst>
            <a:softEdge rad="112500"/>
          </a:effectLst>
        </p:spPr>
      </p:pic>
      <p:sp>
        <p:nvSpPr>
          <p:cNvPr id="6" name="Rectangle 5"/>
          <p:cNvSpPr/>
          <p:nvPr/>
        </p:nvSpPr>
        <p:spPr>
          <a:xfrm>
            <a:off x="304800" y="3581400"/>
            <a:ext cx="2438400" cy="369332"/>
          </a:xfrm>
          <a:prstGeom prst="rect">
            <a:avLst/>
          </a:prstGeom>
        </p:spPr>
        <p:txBody>
          <a:bodyPr wrap="square">
            <a:spAutoFit/>
          </a:bodyPr>
          <a:lstStyle/>
          <a:p>
            <a:r>
              <a:rPr lang="el-GR" dirty="0" smtClean="0">
                <a:latin typeface="Calibri" pitchFamily="34" charset="0"/>
                <a:cs typeface="Calibri" pitchFamily="34" charset="0"/>
              </a:rPr>
              <a:t>Στρατηγός </a:t>
            </a:r>
            <a:r>
              <a:rPr lang="el-GR" b="1" dirty="0" smtClean="0">
                <a:latin typeface="Calibri" pitchFamily="34" charset="0"/>
                <a:cs typeface="Calibri" pitchFamily="34" charset="0"/>
              </a:rPr>
              <a:t>Θεμιστοκλής</a:t>
            </a:r>
            <a:endParaRPr lang="en-US" b="1" dirty="0">
              <a:latin typeface="Calibri" pitchFamily="34" charset="0"/>
              <a:cs typeface="Calibri" pitchFamily="34" charset="0"/>
            </a:endParaRPr>
          </a:p>
        </p:txBody>
      </p:sp>
      <p:sp>
        <p:nvSpPr>
          <p:cNvPr id="7" name="Rectangle 6"/>
          <p:cNvSpPr/>
          <p:nvPr/>
        </p:nvSpPr>
        <p:spPr>
          <a:xfrm>
            <a:off x="304800" y="4189274"/>
            <a:ext cx="4572000" cy="1754326"/>
          </a:xfrm>
          <a:prstGeom prst="rect">
            <a:avLst/>
          </a:prstGeom>
        </p:spPr>
        <p:txBody>
          <a:bodyPr>
            <a:spAutoFit/>
          </a:bodyPr>
          <a:lstStyle/>
          <a:p>
            <a:pPr>
              <a:lnSpc>
                <a:spcPct val="150000"/>
              </a:lnSpc>
            </a:pPr>
            <a:r>
              <a:rPr lang="el-GR" i="1" dirty="0" smtClean="0">
                <a:solidFill>
                  <a:schemeClr val="accent2">
                    <a:lumMod val="50000"/>
                  </a:schemeClr>
                </a:solidFill>
                <a:latin typeface="Calibri" pitchFamily="34" charset="0"/>
                <a:cs typeface="Calibri" pitchFamily="34" charset="0"/>
              </a:rPr>
              <a:t>Ὦ </a:t>
            </a:r>
            <a:r>
              <a:rPr lang="el-GR" i="1" dirty="0" err="1">
                <a:solidFill>
                  <a:schemeClr val="accent2">
                    <a:lumMod val="50000"/>
                  </a:schemeClr>
                </a:solidFill>
                <a:latin typeface="Calibri" pitchFamily="34" charset="0"/>
                <a:cs typeface="Calibri" pitchFamily="34" charset="0"/>
              </a:rPr>
              <a:t>παῖδες</a:t>
            </a:r>
            <a:r>
              <a:rPr lang="el-GR" i="1" dirty="0">
                <a:solidFill>
                  <a:schemeClr val="accent2">
                    <a:lumMod val="50000"/>
                  </a:schemeClr>
                </a:solidFill>
                <a:latin typeface="Calibri" pitchFamily="34" charset="0"/>
                <a:cs typeface="Calibri" pitchFamily="34" charset="0"/>
              </a:rPr>
              <a:t> </a:t>
            </a:r>
            <a:r>
              <a:rPr lang="el-GR" i="1" dirty="0" err="1">
                <a:solidFill>
                  <a:schemeClr val="accent2">
                    <a:lumMod val="50000"/>
                  </a:schemeClr>
                </a:solidFill>
                <a:latin typeface="Calibri" pitchFamily="34" charset="0"/>
                <a:cs typeface="Calibri" pitchFamily="34" charset="0"/>
              </a:rPr>
              <a:t>Ἑλλήνων</a:t>
            </a:r>
            <a:r>
              <a:rPr lang="el-GR" i="1" dirty="0">
                <a:solidFill>
                  <a:schemeClr val="accent2">
                    <a:lumMod val="50000"/>
                  </a:schemeClr>
                </a:solidFill>
                <a:latin typeface="Calibri" pitchFamily="34" charset="0"/>
                <a:cs typeface="Calibri" pitchFamily="34" charset="0"/>
              </a:rPr>
              <a:t>, </a:t>
            </a:r>
            <a:r>
              <a:rPr lang="el-GR" i="1" dirty="0" err="1">
                <a:solidFill>
                  <a:schemeClr val="accent2">
                    <a:lumMod val="50000"/>
                  </a:schemeClr>
                </a:solidFill>
                <a:latin typeface="Calibri" pitchFamily="34" charset="0"/>
                <a:cs typeface="Calibri" pitchFamily="34" charset="0"/>
              </a:rPr>
              <a:t>ἴτε</a:t>
            </a:r>
            <a:r>
              <a:rPr lang="el-GR" i="1" dirty="0">
                <a:solidFill>
                  <a:schemeClr val="accent2">
                    <a:lumMod val="50000"/>
                  </a:schemeClr>
                </a:solidFill>
                <a:latin typeface="Calibri" pitchFamily="34" charset="0"/>
                <a:cs typeface="Calibri" pitchFamily="34" charset="0"/>
              </a:rPr>
              <a:t>,</a:t>
            </a:r>
            <a:r>
              <a:rPr lang="el-GR" dirty="0" smtClean="0">
                <a:solidFill>
                  <a:schemeClr val="accent2">
                    <a:lumMod val="50000"/>
                  </a:schemeClr>
                </a:solidFill>
                <a:latin typeface="Calibri" pitchFamily="34" charset="0"/>
                <a:cs typeface="Calibri" pitchFamily="34" charset="0"/>
              </a:rPr>
              <a:t/>
            </a:r>
            <a:br>
              <a:rPr lang="el-GR" dirty="0" smtClean="0">
                <a:solidFill>
                  <a:schemeClr val="accent2">
                    <a:lumMod val="50000"/>
                  </a:schemeClr>
                </a:solidFill>
                <a:latin typeface="Calibri" pitchFamily="34" charset="0"/>
                <a:cs typeface="Calibri" pitchFamily="34" charset="0"/>
              </a:rPr>
            </a:br>
            <a:r>
              <a:rPr lang="el-GR" i="1" dirty="0" err="1">
                <a:solidFill>
                  <a:schemeClr val="accent2">
                    <a:lumMod val="50000"/>
                  </a:schemeClr>
                </a:solidFill>
                <a:latin typeface="Calibri" pitchFamily="34" charset="0"/>
                <a:cs typeface="Calibri" pitchFamily="34" charset="0"/>
              </a:rPr>
              <a:t>ἐλευθεροῦτε</a:t>
            </a:r>
            <a:r>
              <a:rPr lang="el-GR" i="1" dirty="0">
                <a:solidFill>
                  <a:schemeClr val="accent2">
                    <a:lumMod val="50000"/>
                  </a:schemeClr>
                </a:solidFill>
                <a:latin typeface="Calibri" pitchFamily="34" charset="0"/>
                <a:cs typeface="Calibri" pitchFamily="34" charset="0"/>
              </a:rPr>
              <a:t> </a:t>
            </a:r>
            <a:r>
              <a:rPr lang="el-GR" i="1" dirty="0" err="1">
                <a:solidFill>
                  <a:schemeClr val="accent2">
                    <a:lumMod val="50000"/>
                  </a:schemeClr>
                </a:solidFill>
                <a:latin typeface="Calibri" pitchFamily="34" charset="0"/>
                <a:cs typeface="Calibri" pitchFamily="34" charset="0"/>
              </a:rPr>
              <a:t>πατρίδ᾽</a:t>
            </a:r>
            <a:r>
              <a:rPr lang="el-GR" i="1" dirty="0">
                <a:solidFill>
                  <a:schemeClr val="accent2">
                    <a:lumMod val="50000"/>
                  </a:schemeClr>
                </a:solidFill>
                <a:latin typeface="Calibri" pitchFamily="34" charset="0"/>
                <a:cs typeface="Calibri" pitchFamily="34" charset="0"/>
              </a:rPr>
              <a:t>, </a:t>
            </a:r>
            <a:r>
              <a:rPr lang="el-GR" i="1" dirty="0" err="1">
                <a:solidFill>
                  <a:schemeClr val="accent2">
                    <a:lumMod val="50000"/>
                  </a:schemeClr>
                </a:solidFill>
                <a:latin typeface="Calibri" pitchFamily="34" charset="0"/>
                <a:cs typeface="Calibri" pitchFamily="34" charset="0"/>
              </a:rPr>
              <a:t>ἐλευθεροῦτε</a:t>
            </a:r>
            <a:r>
              <a:rPr lang="el-GR" i="1" dirty="0">
                <a:solidFill>
                  <a:schemeClr val="accent2">
                    <a:lumMod val="50000"/>
                  </a:schemeClr>
                </a:solidFill>
                <a:latin typeface="Calibri" pitchFamily="34" charset="0"/>
                <a:cs typeface="Calibri" pitchFamily="34" charset="0"/>
              </a:rPr>
              <a:t> </a:t>
            </a:r>
            <a:r>
              <a:rPr lang="el-GR" i="1" dirty="0" err="1">
                <a:solidFill>
                  <a:schemeClr val="accent2">
                    <a:lumMod val="50000"/>
                  </a:schemeClr>
                </a:solidFill>
                <a:latin typeface="Calibri" pitchFamily="34" charset="0"/>
                <a:cs typeface="Calibri" pitchFamily="34" charset="0"/>
              </a:rPr>
              <a:t>δὲ</a:t>
            </a:r>
            <a:r>
              <a:rPr lang="el-GR" dirty="0" smtClean="0">
                <a:solidFill>
                  <a:schemeClr val="accent2">
                    <a:lumMod val="50000"/>
                  </a:schemeClr>
                </a:solidFill>
                <a:latin typeface="Calibri" pitchFamily="34" charset="0"/>
                <a:cs typeface="Calibri" pitchFamily="34" charset="0"/>
              </a:rPr>
              <a:t/>
            </a:r>
            <a:br>
              <a:rPr lang="el-GR" dirty="0" smtClean="0">
                <a:solidFill>
                  <a:schemeClr val="accent2">
                    <a:lumMod val="50000"/>
                  </a:schemeClr>
                </a:solidFill>
                <a:latin typeface="Calibri" pitchFamily="34" charset="0"/>
                <a:cs typeface="Calibri" pitchFamily="34" charset="0"/>
              </a:rPr>
            </a:br>
            <a:r>
              <a:rPr lang="el-GR" i="1" dirty="0" err="1">
                <a:solidFill>
                  <a:schemeClr val="accent2">
                    <a:lumMod val="50000"/>
                  </a:schemeClr>
                </a:solidFill>
                <a:latin typeface="Calibri" pitchFamily="34" charset="0"/>
                <a:cs typeface="Calibri" pitchFamily="34" charset="0"/>
              </a:rPr>
              <a:t>παῖδας</a:t>
            </a:r>
            <a:r>
              <a:rPr lang="el-GR" i="1" dirty="0">
                <a:solidFill>
                  <a:schemeClr val="accent2">
                    <a:lumMod val="50000"/>
                  </a:schemeClr>
                </a:solidFill>
                <a:latin typeface="Calibri" pitchFamily="34" charset="0"/>
                <a:cs typeface="Calibri" pitchFamily="34" charset="0"/>
              </a:rPr>
              <a:t>, </a:t>
            </a:r>
            <a:r>
              <a:rPr lang="el-GR" i="1" dirty="0" err="1">
                <a:solidFill>
                  <a:schemeClr val="accent2">
                    <a:lumMod val="50000"/>
                  </a:schemeClr>
                </a:solidFill>
                <a:latin typeface="Calibri" pitchFamily="34" charset="0"/>
                <a:cs typeface="Calibri" pitchFamily="34" charset="0"/>
              </a:rPr>
              <a:t>γυναῖκας</a:t>
            </a:r>
            <a:r>
              <a:rPr lang="el-GR" i="1" dirty="0">
                <a:solidFill>
                  <a:schemeClr val="accent2">
                    <a:lumMod val="50000"/>
                  </a:schemeClr>
                </a:solidFill>
                <a:latin typeface="Calibri" pitchFamily="34" charset="0"/>
                <a:cs typeface="Calibri" pitchFamily="34" charset="0"/>
              </a:rPr>
              <a:t>, </a:t>
            </a:r>
            <a:r>
              <a:rPr lang="el-GR" i="1" dirty="0" err="1">
                <a:solidFill>
                  <a:schemeClr val="accent2">
                    <a:lumMod val="50000"/>
                  </a:schemeClr>
                </a:solidFill>
                <a:latin typeface="Calibri" pitchFamily="34" charset="0"/>
                <a:cs typeface="Calibri" pitchFamily="34" charset="0"/>
              </a:rPr>
              <a:t>θεῶν</a:t>
            </a:r>
            <a:r>
              <a:rPr lang="el-GR" i="1" dirty="0">
                <a:solidFill>
                  <a:schemeClr val="accent2">
                    <a:lumMod val="50000"/>
                  </a:schemeClr>
                </a:solidFill>
                <a:latin typeface="Calibri" pitchFamily="34" charset="0"/>
                <a:cs typeface="Calibri" pitchFamily="34" charset="0"/>
              </a:rPr>
              <a:t> τε </a:t>
            </a:r>
            <a:r>
              <a:rPr lang="el-GR" i="1" dirty="0" err="1">
                <a:solidFill>
                  <a:schemeClr val="accent2">
                    <a:lumMod val="50000"/>
                  </a:schemeClr>
                </a:solidFill>
                <a:latin typeface="Calibri" pitchFamily="34" charset="0"/>
                <a:cs typeface="Calibri" pitchFamily="34" charset="0"/>
              </a:rPr>
              <a:t>πατρῴων</a:t>
            </a:r>
            <a:r>
              <a:rPr lang="el-GR" i="1" dirty="0">
                <a:solidFill>
                  <a:schemeClr val="accent2">
                    <a:lumMod val="50000"/>
                  </a:schemeClr>
                </a:solidFill>
                <a:latin typeface="Calibri" pitchFamily="34" charset="0"/>
                <a:cs typeface="Calibri" pitchFamily="34" charset="0"/>
              </a:rPr>
              <a:t> </a:t>
            </a:r>
            <a:r>
              <a:rPr lang="el-GR" i="1" dirty="0" err="1">
                <a:solidFill>
                  <a:schemeClr val="accent2">
                    <a:lumMod val="50000"/>
                  </a:schemeClr>
                </a:solidFill>
                <a:latin typeface="Calibri" pitchFamily="34" charset="0"/>
                <a:cs typeface="Calibri" pitchFamily="34" charset="0"/>
              </a:rPr>
              <a:t>ἕδη</a:t>
            </a:r>
            <a:r>
              <a:rPr lang="el-GR" i="1" dirty="0">
                <a:solidFill>
                  <a:schemeClr val="accent2">
                    <a:lumMod val="50000"/>
                  </a:schemeClr>
                </a:solidFill>
                <a:latin typeface="Calibri" pitchFamily="34" charset="0"/>
                <a:cs typeface="Calibri" pitchFamily="34" charset="0"/>
              </a:rPr>
              <a:t>,</a:t>
            </a:r>
            <a:r>
              <a:rPr lang="el-GR" dirty="0" smtClean="0">
                <a:solidFill>
                  <a:schemeClr val="accent2">
                    <a:lumMod val="50000"/>
                  </a:schemeClr>
                </a:solidFill>
                <a:latin typeface="Calibri" pitchFamily="34" charset="0"/>
                <a:cs typeface="Calibri" pitchFamily="34" charset="0"/>
              </a:rPr>
              <a:t/>
            </a:r>
            <a:br>
              <a:rPr lang="el-GR" dirty="0" smtClean="0">
                <a:solidFill>
                  <a:schemeClr val="accent2">
                    <a:lumMod val="50000"/>
                  </a:schemeClr>
                </a:solidFill>
                <a:latin typeface="Calibri" pitchFamily="34" charset="0"/>
                <a:cs typeface="Calibri" pitchFamily="34" charset="0"/>
              </a:rPr>
            </a:br>
            <a:r>
              <a:rPr lang="el-GR" i="1" dirty="0" err="1">
                <a:solidFill>
                  <a:schemeClr val="accent2">
                    <a:lumMod val="50000"/>
                  </a:schemeClr>
                </a:solidFill>
                <a:latin typeface="Calibri" pitchFamily="34" charset="0"/>
                <a:cs typeface="Calibri" pitchFamily="34" charset="0"/>
              </a:rPr>
              <a:t>θήκας</a:t>
            </a:r>
            <a:r>
              <a:rPr lang="el-GR" i="1" dirty="0">
                <a:solidFill>
                  <a:schemeClr val="accent2">
                    <a:lumMod val="50000"/>
                  </a:schemeClr>
                </a:solidFill>
                <a:latin typeface="Calibri" pitchFamily="34" charset="0"/>
                <a:cs typeface="Calibri" pitchFamily="34" charset="0"/>
              </a:rPr>
              <a:t> τε προγόνων· </a:t>
            </a:r>
            <a:r>
              <a:rPr lang="el-GR" i="1" dirty="0" err="1">
                <a:solidFill>
                  <a:schemeClr val="accent2">
                    <a:lumMod val="50000"/>
                  </a:schemeClr>
                </a:solidFill>
                <a:latin typeface="Calibri" pitchFamily="34" charset="0"/>
                <a:cs typeface="Calibri" pitchFamily="34" charset="0"/>
              </a:rPr>
              <a:t>νῦν</a:t>
            </a:r>
            <a:r>
              <a:rPr lang="el-GR" i="1" dirty="0">
                <a:solidFill>
                  <a:schemeClr val="accent2">
                    <a:lumMod val="50000"/>
                  </a:schemeClr>
                </a:solidFill>
                <a:latin typeface="Calibri" pitchFamily="34" charset="0"/>
                <a:cs typeface="Calibri" pitchFamily="34" charset="0"/>
              </a:rPr>
              <a:t> </a:t>
            </a:r>
            <a:r>
              <a:rPr lang="el-GR" i="1" dirty="0" err="1">
                <a:solidFill>
                  <a:schemeClr val="accent2">
                    <a:lumMod val="50000"/>
                  </a:schemeClr>
                </a:solidFill>
                <a:latin typeface="Calibri" pitchFamily="34" charset="0"/>
                <a:cs typeface="Calibri" pitchFamily="34" charset="0"/>
              </a:rPr>
              <a:t>ὑπὲρ</a:t>
            </a:r>
            <a:r>
              <a:rPr lang="el-GR" i="1" dirty="0">
                <a:solidFill>
                  <a:schemeClr val="accent2">
                    <a:lumMod val="50000"/>
                  </a:schemeClr>
                </a:solidFill>
                <a:latin typeface="Calibri" pitchFamily="34" charset="0"/>
                <a:cs typeface="Calibri" pitchFamily="34" charset="0"/>
              </a:rPr>
              <a:t> πάντων </a:t>
            </a:r>
            <a:r>
              <a:rPr lang="el-GR" i="1" dirty="0" err="1">
                <a:solidFill>
                  <a:schemeClr val="accent2">
                    <a:lumMod val="50000"/>
                  </a:schemeClr>
                </a:solidFill>
                <a:latin typeface="Calibri" pitchFamily="34" charset="0"/>
                <a:cs typeface="Calibri" pitchFamily="34" charset="0"/>
              </a:rPr>
              <a:t>ἀγών</a:t>
            </a:r>
            <a:r>
              <a:rPr lang="el-GR" i="1" dirty="0" smtClean="0">
                <a:solidFill>
                  <a:schemeClr val="accent2">
                    <a:lumMod val="50000"/>
                  </a:schemeClr>
                </a:solidFill>
                <a:latin typeface="Calibri" pitchFamily="34" charset="0"/>
                <a:cs typeface="Calibri" pitchFamily="34" charset="0"/>
              </a:rPr>
              <a:t>.</a:t>
            </a:r>
            <a:endParaRPr lang="en-US" dirty="0">
              <a:solidFill>
                <a:schemeClr val="accent2">
                  <a:lumMod val="50000"/>
                </a:schemeClr>
              </a:solidFill>
              <a:latin typeface="Calibri" pitchFamily="34" charset="0"/>
              <a:cs typeface="Calibri" pitchFamily="34" charset="0"/>
            </a:endParaRPr>
          </a:p>
        </p:txBody>
      </p:sp>
      <p:sp>
        <p:nvSpPr>
          <p:cNvPr id="10" name="Rectangle 9"/>
          <p:cNvSpPr/>
          <p:nvPr/>
        </p:nvSpPr>
        <p:spPr>
          <a:xfrm>
            <a:off x="2667000" y="6096000"/>
            <a:ext cx="1905000" cy="246221"/>
          </a:xfrm>
          <a:prstGeom prst="rect">
            <a:avLst/>
          </a:prstGeom>
        </p:spPr>
        <p:txBody>
          <a:bodyPr wrap="square">
            <a:spAutoFit/>
          </a:bodyPr>
          <a:lstStyle/>
          <a:p>
            <a:pPr algn="r"/>
            <a:r>
              <a:rPr kumimoji="0" lang="en-US" sz="1000" b="0" i="0" strike="noStrike" cap="none" normalizeH="0" baseline="0" dirty="0" smtClean="0">
                <a:ln>
                  <a:noFill/>
                </a:ln>
                <a:effectLst/>
                <a:latin typeface="Calibri" pitchFamily="34" charset="0"/>
                <a:cs typeface="Calibri" pitchFamily="34" charset="0"/>
              </a:rPr>
              <a:t>Αισχύλος</a:t>
            </a:r>
            <a:r>
              <a:rPr kumimoji="0" lang="en-US" sz="1000" b="0" i="0" u="none" strike="noStrike" cap="none" normalizeH="0" baseline="0" dirty="0" smtClean="0">
                <a:ln>
                  <a:noFill/>
                </a:ln>
                <a:effectLst/>
                <a:latin typeface="Calibri" pitchFamily="34" charset="0"/>
                <a:cs typeface="Calibri" pitchFamily="34" charset="0"/>
              </a:rPr>
              <a:t> </a:t>
            </a:r>
            <a:r>
              <a:rPr kumimoji="0" lang="en-US" sz="1000" b="0" i="1" u="none" strike="noStrike" cap="none" normalizeH="0" baseline="0" dirty="0" err="1" smtClean="0">
                <a:ln>
                  <a:noFill/>
                </a:ln>
                <a:effectLst/>
                <a:latin typeface="Calibri" pitchFamily="34" charset="0"/>
                <a:cs typeface="Calibri" pitchFamily="34" charset="0"/>
              </a:rPr>
              <a:t>Πέρσαι</a:t>
            </a:r>
            <a:r>
              <a:rPr kumimoji="0" lang="el-GR" sz="1000" b="0" i="1" u="none" strike="noStrike" cap="none" normalizeH="0" baseline="0" dirty="0" smtClean="0">
                <a:ln>
                  <a:noFill/>
                </a:ln>
                <a:effectLst/>
                <a:latin typeface="Calibri" pitchFamily="34" charset="0"/>
                <a:cs typeface="Calibri" pitchFamily="34" charset="0"/>
              </a:rPr>
              <a:t> </a:t>
            </a:r>
            <a:r>
              <a:rPr kumimoji="0" lang="el-GR" sz="1000" b="0" i="0" u="none" strike="noStrike" cap="none" normalizeH="0" baseline="0" dirty="0" smtClean="0">
                <a:ln>
                  <a:noFill/>
                </a:ln>
                <a:effectLst/>
                <a:latin typeface="Calibri" pitchFamily="34" charset="0"/>
                <a:cs typeface="Calibri" pitchFamily="34" charset="0"/>
              </a:rPr>
              <a:t>(</a:t>
            </a:r>
            <a:r>
              <a:rPr kumimoji="0" lang="en-US" sz="1000" b="0" i="0" u="none" strike="noStrike" cap="none" normalizeH="0" baseline="0" dirty="0" err="1" smtClean="0">
                <a:ln>
                  <a:noFill/>
                </a:ln>
                <a:effectLst/>
                <a:latin typeface="Calibri" pitchFamily="34" charset="0"/>
                <a:cs typeface="Calibri" pitchFamily="34" charset="0"/>
              </a:rPr>
              <a:t>στ</a:t>
            </a:r>
            <a:r>
              <a:rPr kumimoji="0" lang="el-GR" sz="1000" b="0" i="0" u="none" strike="noStrike" cap="none" normalizeH="0" baseline="0" dirty="0" smtClean="0">
                <a:ln>
                  <a:noFill/>
                </a:ln>
                <a:effectLst/>
                <a:latin typeface="Calibri" pitchFamily="34" charset="0"/>
                <a:cs typeface="Calibri" pitchFamily="34" charset="0"/>
              </a:rPr>
              <a:t>.</a:t>
            </a:r>
            <a:r>
              <a:rPr kumimoji="0" lang="en-US" sz="1000" b="0" i="0" u="none" strike="noStrike" cap="none" normalizeH="0" baseline="0" dirty="0" smtClean="0">
                <a:ln>
                  <a:noFill/>
                </a:ln>
                <a:effectLst/>
                <a:latin typeface="Calibri" pitchFamily="34" charset="0"/>
                <a:cs typeface="Calibri" pitchFamily="34" charset="0"/>
              </a:rPr>
              <a:t> 401-405</a:t>
            </a:r>
            <a:r>
              <a:rPr kumimoji="0" lang="el-GR" sz="1000" b="0" i="0" u="none" strike="noStrike" cap="none" normalizeH="0" baseline="0" dirty="0" smtClean="0">
                <a:ln>
                  <a:noFill/>
                </a:ln>
                <a:effectLst/>
                <a:latin typeface="Calibri" pitchFamily="34" charset="0"/>
                <a:cs typeface="Calibri" pitchFamily="34" charset="0"/>
              </a:rPr>
              <a:t>)</a:t>
            </a:r>
            <a:r>
              <a:rPr kumimoji="0" lang="en-US" sz="1000" b="0" i="0" u="none" strike="noStrike" cap="none" normalizeH="0" baseline="0" dirty="0" smtClean="0">
                <a:ln>
                  <a:noFill/>
                </a:ln>
                <a:effectLst/>
                <a:latin typeface="Calibri" pitchFamily="34" charset="0"/>
                <a:cs typeface="Calibri" pitchFamily="34" charset="0"/>
              </a:rPr>
              <a:t> </a:t>
            </a:r>
            <a:endParaRPr kumimoji="0" lang="el-GR" sz="1000" b="0" i="0" u="none" strike="noStrike" cap="none" normalizeH="0" baseline="0" dirty="0" smtClean="0">
              <a:ln>
                <a:noFill/>
              </a:ln>
              <a:effectLst/>
              <a:latin typeface="Calibri" pitchFamily="34" charset="0"/>
              <a:cs typeface="Calibri" pitchFamily="34" charset="0"/>
            </a:endParaRPr>
          </a:p>
        </p:txBody>
      </p:sp>
      <p:sp>
        <p:nvSpPr>
          <p:cNvPr id="9" name="Oval 8"/>
          <p:cNvSpPr/>
          <p:nvPr/>
        </p:nvSpPr>
        <p:spPr>
          <a:xfrm>
            <a:off x="4724400" y="2286000"/>
            <a:ext cx="685800" cy="533400"/>
          </a:xfrm>
          <a:prstGeom prst="ellipse">
            <a:avLst/>
          </a:prstGeom>
          <a:noFill/>
          <a:ln>
            <a:solidFill>
              <a:schemeClr val="accent1">
                <a:lumMod val="75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cxnSp>
        <p:nvCxnSpPr>
          <p:cNvPr id="12" name="Straight Arrow Connector 11"/>
          <p:cNvCxnSpPr/>
          <p:nvPr/>
        </p:nvCxnSpPr>
        <p:spPr>
          <a:xfrm rot="16200000" flipV="1">
            <a:off x="5257800" y="3048000"/>
            <a:ext cx="914400" cy="609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7924800" cy="430887"/>
          </a:xfrm>
          <a:prstGeom prst="rect">
            <a:avLst/>
          </a:prstGeom>
          <a:solidFill>
            <a:schemeClr val="bg1"/>
          </a:solidFill>
        </p:spPr>
        <p:txBody>
          <a:bodyPr wrap="square" rtlCol="0">
            <a:spAutoFit/>
          </a:bodyPr>
          <a:lstStyle/>
          <a:p>
            <a:r>
              <a:rPr lang="el-GR" sz="2200" b="1" dirty="0" smtClean="0">
                <a:latin typeface="+mj-lt"/>
              </a:rPr>
              <a:t>Η ναυμαχία της </a:t>
            </a:r>
            <a:r>
              <a:rPr lang="el-GR" sz="2200" b="1" dirty="0" smtClean="0">
                <a:solidFill>
                  <a:srgbClr val="C00000"/>
                </a:solidFill>
                <a:latin typeface="+mj-lt"/>
              </a:rPr>
              <a:t>Σαλαμίνας</a:t>
            </a:r>
            <a:r>
              <a:rPr lang="el-GR" sz="2200" b="1" dirty="0" smtClean="0">
                <a:solidFill>
                  <a:srgbClr val="FF0000"/>
                </a:solidFill>
                <a:latin typeface="+mj-lt"/>
              </a:rPr>
              <a:t> </a:t>
            </a:r>
            <a:r>
              <a:rPr lang="el-GR" sz="2200" b="1" dirty="0" smtClean="0">
                <a:latin typeface="+mj-lt"/>
              </a:rPr>
              <a:t>(480 </a:t>
            </a:r>
            <a:r>
              <a:rPr lang="el-GR" sz="2200" b="1" dirty="0" err="1" smtClean="0">
                <a:latin typeface="+mj-lt"/>
              </a:rPr>
              <a:t>π.Χ.</a:t>
            </a:r>
            <a:r>
              <a:rPr lang="el-GR" sz="2200" b="1" dirty="0" smtClean="0">
                <a:latin typeface="+mj-lt"/>
              </a:rPr>
              <a:t>)</a:t>
            </a:r>
            <a:endParaRPr lang="en-US" sz="2200" b="1" dirty="0">
              <a:latin typeface="+mj-lt"/>
            </a:endParaRPr>
          </a:p>
        </p:txBody>
      </p:sp>
      <p:pic>
        <p:nvPicPr>
          <p:cNvPr id="32772" name="Picture 4" descr="Battle of Salamis el.png"/>
          <p:cNvPicPr>
            <a:picLocks noChangeAspect="1" noChangeArrowheads="1"/>
          </p:cNvPicPr>
          <p:nvPr/>
        </p:nvPicPr>
        <p:blipFill>
          <a:blip r:embed="rId2"/>
          <a:srcRect/>
          <a:stretch>
            <a:fillRect/>
          </a:stretch>
        </p:blipFill>
        <p:spPr bwMode="auto">
          <a:xfrm>
            <a:off x="4648200" y="1295400"/>
            <a:ext cx="3886200" cy="291596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4038600" y="6172200"/>
            <a:ext cx="1828800" cy="338554"/>
          </a:xfrm>
          <a:prstGeom prst="rect">
            <a:avLst/>
          </a:prstGeom>
        </p:spPr>
        <p:txBody>
          <a:bodyPr wrap="square">
            <a:spAutoFit/>
          </a:bodyPr>
          <a:lstStyle/>
          <a:p>
            <a:r>
              <a:rPr kumimoji="0" lang="el-GR" sz="1600" b="0" i="0" strike="noStrike" cap="none" normalizeH="0" baseline="0" dirty="0" smtClean="0">
                <a:ln>
                  <a:noFill/>
                </a:ln>
                <a:effectLst/>
                <a:latin typeface="Calibri" pitchFamily="34" charset="0"/>
                <a:cs typeface="Calibri" pitchFamily="34" charset="0"/>
              </a:rPr>
              <a:t>Η ελληνική τριήρης</a:t>
            </a:r>
            <a:endParaRPr lang="en-US" sz="1600" dirty="0">
              <a:latin typeface="Calibri" pitchFamily="34" charset="0"/>
              <a:cs typeface="Calibri" pitchFamily="34" charset="0"/>
            </a:endParaRPr>
          </a:p>
        </p:txBody>
      </p:sp>
      <p:sp>
        <p:nvSpPr>
          <p:cNvPr id="10" name="Rectangle 9"/>
          <p:cNvSpPr/>
          <p:nvPr/>
        </p:nvSpPr>
        <p:spPr>
          <a:xfrm rot="16200000">
            <a:off x="7721517" y="5408710"/>
            <a:ext cx="2133600" cy="307777"/>
          </a:xfrm>
          <a:prstGeom prst="rect">
            <a:avLst/>
          </a:prstGeom>
        </p:spPr>
        <p:txBody>
          <a:bodyPr wrap="square">
            <a:spAutoFit/>
          </a:bodyPr>
          <a:lstStyle/>
          <a:p>
            <a:pPr algn="r"/>
            <a:r>
              <a:rPr lang="el-GR" sz="700" dirty="0" err="1">
                <a:latin typeface="Calibri" pitchFamily="34" charset="0"/>
                <a:cs typeface="Calibri" pitchFamily="34" charset="0"/>
              </a:rPr>
              <a:t>Εμμ</a:t>
            </a:r>
            <a:r>
              <a:rPr lang="el-GR" sz="700" dirty="0">
                <a:latin typeface="Calibri" pitchFamily="34" charset="0"/>
                <a:cs typeface="Calibri" pitchFamily="34" charset="0"/>
              </a:rPr>
              <a:t>. </a:t>
            </a:r>
            <a:r>
              <a:rPr lang="el-GR" sz="700" dirty="0" err="1" smtClean="0">
                <a:latin typeface="Calibri" pitchFamily="34" charset="0"/>
                <a:cs typeface="Calibri" pitchFamily="34" charset="0"/>
              </a:rPr>
              <a:t>Νελλόπουλος</a:t>
            </a:r>
            <a:r>
              <a:rPr lang="el-GR" sz="700" dirty="0" smtClean="0">
                <a:latin typeface="Calibri" pitchFamily="34" charset="0"/>
                <a:cs typeface="Calibri" pitchFamily="34" charset="0"/>
              </a:rPr>
              <a:t>, </a:t>
            </a:r>
            <a:r>
              <a:rPr lang="el-GR" sz="700" i="1" dirty="0" smtClean="0">
                <a:latin typeface="Calibri" pitchFamily="34" charset="0"/>
                <a:cs typeface="Calibri" pitchFamily="34" charset="0"/>
              </a:rPr>
              <a:t>Η </a:t>
            </a:r>
            <a:r>
              <a:rPr lang="el-GR" sz="700" i="1" dirty="0">
                <a:latin typeface="Calibri" pitchFamily="34" charset="0"/>
                <a:cs typeface="Calibri" pitchFamily="34" charset="0"/>
              </a:rPr>
              <a:t>Ελληνική </a:t>
            </a:r>
            <a:r>
              <a:rPr lang="el-GR" sz="700" i="1" dirty="0" smtClean="0">
                <a:latin typeface="Calibri" pitchFamily="34" charset="0"/>
                <a:cs typeface="Calibri" pitchFamily="34" charset="0"/>
              </a:rPr>
              <a:t>Τριήρης </a:t>
            </a:r>
          </a:p>
          <a:p>
            <a:pPr algn="r"/>
            <a:r>
              <a:rPr lang="el-GR" sz="700" i="1" dirty="0" smtClean="0">
                <a:latin typeface="Calibri" pitchFamily="34" charset="0"/>
                <a:cs typeface="Calibri" pitchFamily="34" charset="0"/>
              </a:rPr>
              <a:t>στο </a:t>
            </a:r>
            <a:r>
              <a:rPr lang="en-US" sz="700" dirty="0" smtClean="0">
                <a:latin typeface="Calibri" pitchFamily="34" charset="0"/>
                <a:cs typeface="Calibri" pitchFamily="34" charset="0"/>
              </a:rPr>
              <a:t>http://hellinikogenos.blogspot.com</a:t>
            </a:r>
            <a:endParaRPr lang="el-GR" sz="700" dirty="0" smtClean="0">
              <a:latin typeface="Calibri" pitchFamily="34" charset="0"/>
              <a:cs typeface="Calibri" pitchFamily="34" charset="0"/>
            </a:endParaRPr>
          </a:p>
        </p:txBody>
      </p:sp>
      <p:sp>
        <p:nvSpPr>
          <p:cNvPr id="7" name="Rectangle 6"/>
          <p:cNvSpPr/>
          <p:nvPr/>
        </p:nvSpPr>
        <p:spPr>
          <a:xfrm>
            <a:off x="381000" y="1283017"/>
            <a:ext cx="3962400" cy="4495718"/>
          </a:xfrm>
          <a:prstGeom prst="rect">
            <a:avLst/>
          </a:prstGeom>
          <a:solidFill>
            <a:schemeClr val="accent6">
              <a:lumMod val="20000"/>
              <a:lumOff val="80000"/>
            </a:schemeClr>
          </a:solidFill>
        </p:spPr>
        <p:txBody>
          <a:bodyPr wrap="square">
            <a:spAutoFit/>
          </a:bodyPr>
          <a:lstStyle/>
          <a:p>
            <a:pPr algn="just">
              <a:lnSpc>
                <a:spcPct val="150000"/>
              </a:lnSpc>
            </a:pPr>
            <a:r>
              <a:rPr lang="el-GR" dirty="0" smtClean="0">
                <a:latin typeface="Calibri" pitchFamily="34" charset="0"/>
                <a:cs typeface="Calibri" pitchFamily="34" charset="0"/>
              </a:rPr>
              <a:t>«Λοιπόν αυτά για ό,τι αφορά </a:t>
            </a:r>
            <a:r>
              <a:rPr lang="el-GR" dirty="0" err="1" smtClean="0">
                <a:latin typeface="Calibri" pitchFamily="34" charset="0"/>
                <a:cs typeface="Calibri" pitchFamily="34" charset="0"/>
              </a:rPr>
              <a:t>σ᾽</a:t>
            </a:r>
            <a:r>
              <a:rPr lang="el-GR" dirty="0" smtClean="0">
                <a:latin typeface="Calibri" pitchFamily="34" charset="0"/>
                <a:cs typeface="Calibri" pitchFamily="34" charset="0"/>
              </a:rPr>
              <a:t> αυτούς· αλλά ο κύριος όγκος του στόλου τους στη Σαλαμίνα συντριβόταν, καθώς άλλα καράβια τα βύθιζαν οι Αθηναίοι κι άλλα οι Αιγινήτες. Γιατί με το να ναυμαχούν οι Έλληνες με πειθαρχία και τάξη, ενώ οι βάρβαροι ενεργούσαν γενικά ασύνταχτοι και χωρίς λογισμό, δεν μπορούσες να περιμένεις διαφορετικό αποτέλεσμα». </a:t>
            </a:r>
          </a:p>
          <a:p>
            <a:pPr algn="just">
              <a:lnSpc>
                <a:spcPct val="150000"/>
              </a:lnSpc>
            </a:pPr>
            <a:r>
              <a:rPr lang="el-GR" sz="1200" dirty="0" smtClean="0">
                <a:latin typeface="Calibri" pitchFamily="34" charset="0"/>
                <a:cs typeface="Calibri" pitchFamily="34" charset="0"/>
              </a:rPr>
              <a:t>                                                           Ηρόδοτος, </a:t>
            </a:r>
            <a:r>
              <a:rPr lang="el-GR" sz="1200" i="1" dirty="0" err="1" smtClean="0">
                <a:latin typeface="Calibri" pitchFamily="34" charset="0"/>
                <a:cs typeface="Calibri" pitchFamily="34" charset="0"/>
              </a:rPr>
              <a:t>Ιστορίαι</a:t>
            </a:r>
            <a:r>
              <a:rPr lang="el-GR" sz="1200" dirty="0" smtClean="0">
                <a:latin typeface="Calibri" pitchFamily="34" charset="0"/>
                <a:cs typeface="Calibri" pitchFamily="34" charset="0"/>
              </a:rPr>
              <a:t>, 8.86.1</a:t>
            </a:r>
            <a:endParaRPr lang="en-US" sz="1200" dirty="0">
              <a:latin typeface="Calibri" pitchFamily="34" charset="0"/>
              <a:cs typeface="Calibri" pitchFamily="34" charset="0"/>
            </a:endParaRPr>
          </a:p>
        </p:txBody>
      </p:sp>
      <p:pic>
        <p:nvPicPr>
          <p:cNvPr id="32778" name="Picture 10" descr="το Γενος των Ελληνων: Οι μεγαλοφυείς προδιαγραφές της Τριήρους"/>
          <p:cNvPicPr>
            <a:picLocks noChangeAspect="1" noChangeArrowheads="1"/>
          </p:cNvPicPr>
          <p:nvPr/>
        </p:nvPicPr>
        <p:blipFill>
          <a:blip r:embed="rId3"/>
          <a:srcRect/>
          <a:stretch>
            <a:fillRect/>
          </a:stretch>
        </p:blipFill>
        <p:spPr bwMode="auto">
          <a:xfrm flipH="1">
            <a:off x="3733800" y="4320032"/>
            <a:ext cx="4876800" cy="208076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381000" y="895350"/>
            <a:ext cx="8372475" cy="542925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09600" y="609600"/>
            <a:ext cx="7924800" cy="430887"/>
          </a:xfrm>
          <a:prstGeom prst="rect">
            <a:avLst/>
          </a:prstGeom>
          <a:solidFill>
            <a:schemeClr val="bg1"/>
          </a:solidFill>
        </p:spPr>
        <p:txBody>
          <a:bodyPr wrap="square" rtlCol="0">
            <a:spAutoFit/>
          </a:bodyPr>
          <a:lstStyle/>
          <a:p>
            <a:r>
              <a:rPr lang="el-GR" sz="2200" b="1" dirty="0" smtClean="0">
                <a:latin typeface="+mj-lt"/>
              </a:rPr>
              <a:t>Η Περσική Αυτοκρατορία </a:t>
            </a:r>
            <a:r>
              <a:rPr lang="el-GR" sz="2200" dirty="0" smtClean="0">
                <a:latin typeface="+mj-lt"/>
              </a:rPr>
              <a:t>(περίπου </a:t>
            </a:r>
            <a:r>
              <a:rPr lang="en-US" sz="2200" dirty="0" smtClean="0">
                <a:latin typeface="+mj-lt"/>
              </a:rPr>
              <a:t>500</a:t>
            </a:r>
            <a:r>
              <a:rPr lang="el-GR" sz="2200" dirty="0" smtClean="0">
                <a:latin typeface="+mj-lt"/>
              </a:rPr>
              <a:t> </a:t>
            </a:r>
            <a:r>
              <a:rPr lang="el-GR" sz="2200" dirty="0" err="1" smtClean="0">
                <a:latin typeface="+mj-lt"/>
              </a:rPr>
              <a:t>π.Χ.</a:t>
            </a:r>
            <a:r>
              <a:rPr lang="el-GR" sz="2200" dirty="0" smtClean="0">
                <a:latin typeface="+mj-lt"/>
              </a:rPr>
              <a:t>)</a:t>
            </a:r>
            <a:endParaRPr lang="en-US" sz="2200" dirty="0">
              <a:latin typeface="+mj-lt"/>
            </a:endParaRPr>
          </a:p>
        </p:txBody>
      </p:sp>
      <p:sp>
        <p:nvSpPr>
          <p:cNvPr id="4" name="Rectangle 3"/>
          <p:cNvSpPr/>
          <p:nvPr/>
        </p:nvSpPr>
        <p:spPr>
          <a:xfrm>
            <a:off x="762000" y="6383179"/>
            <a:ext cx="8001000" cy="246221"/>
          </a:xfrm>
          <a:prstGeom prst="rect">
            <a:avLst/>
          </a:prstGeom>
        </p:spPr>
        <p:txBody>
          <a:bodyPr wrap="square">
            <a:spAutoFit/>
          </a:bodyPr>
          <a:lstStyle/>
          <a:p>
            <a:pPr algn="r"/>
            <a:r>
              <a:rPr lang="el-GR" sz="1000" dirty="0" smtClean="0">
                <a:latin typeface="Calibri" pitchFamily="34" charset="0"/>
                <a:cs typeface="Calibri" pitchFamily="34" charset="0"/>
              </a:rPr>
              <a:t>Θ. </a:t>
            </a:r>
            <a:r>
              <a:rPr lang="el-GR" sz="1000" dirty="0" err="1" smtClean="0">
                <a:latin typeface="Calibri" pitchFamily="34" charset="0"/>
                <a:cs typeface="Calibri" pitchFamily="34" charset="0"/>
              </a:rPr>
              <a:t>Κατσουλάκος</a:t>
            </a:r>
            <a:r>
              <a:rPr lang="el-GR" sz="1000" dirty="0" smtClean="0">
                <a:latin typeface="Calibri" pitchFamily="34" charset="0"/>
                <a:cs typeface="Calibri" pitchFamily="34" charset="0"/>
              </a:rPr>
              <a:t>, Γ. </a:t>
            </a:r>
            <a:r>
              <a:rPr lang="el-GR" sz="1000" dirty="0" err="1" smtClean="0">
                <a:latin typeface="Calibri" pitchFamily="34" charset="0"/>
                <a:cs typeface="Calibri" pitchFamily="34" charset="0"/>
              </a:rPr>
              <a:t>Κοκκορού</a:t>
            </a:r>
            <a:r>
              <a:rPr lang="el-GR" sz="1000" dirty="0" smtClean="0">
                <a:latin typeface="Calibri" pitchFamily="34" charset="0"/>
                <a:cs typeface="Calibri" pitchFamily="34" charset="0"/>
              </a:rPr>
              <a:t> -Αλευρά, Β. </a:t>
            </a:r>
            <a:r>
              <a:rPr lang="el-GR" sz="1000" dirty="0" err="1" smtClean="0">
                <a:latin typeface="Calibri" pitchFamily="34" charset="0"/>
                <a:cs typeface="Calibri" pitchFamily="34" charset="0"/>
              </a:rPr>
              <a:t>Σκουλάτος</a:t>
            </a:r>
            <a:r>
              <a:rPr lang="el-GR" sz="1000" i="1" dirty="0" smtClean="0">
                <a:latin typeface="Calibri" pitchFamily="34" charset="0"/>
                <a:cs typeface="Calibri" pitchFamily="34" charset="0"/>
              </a:rPr>
              <a:t>,</a:t>
            </a:r>
            <a:r>
              <a:rPr lang="el-GR" sz="1000" dirty="0">
                <a:latin typeface="Calibri" pitchFamily="34" charset="0"/>
                <a:cs typeface="Calibri" pitchFamily="34" charset="0"/>
              </a:rPr>
              <a:t> </a:t>
            </a:r>
            <a:r>
              <a:rPr lang="el-GR" sz="1000" i="1" dirty="0" smtClean="0">
                <a:latin typeface="Calibri" pitchFamily="34" charset="0"/>
                <a:cs typeface="Calibri" pitchFamily="34" charset="0"/>
              </a:rPr>
              <a:t>Αρχαία Ιστορία  </a:t>
            </a:r>
            <a:r>
              <a:rPr lang="el-GR" sz="1000" dirty="0" smtClean="0">
                <a:latin typeface="Calibri" pitchFamily="34" charset="0"/>
                <a:cs typeface="Calibri" pitchFamily="34" charset="0"/>
              </a:rPr>
              <a:t>Α΄ Γυμνασίου. ΙΤΥΕ Διόφαντος, 2016, σελ. 57</a:t>
            </a:r>
            <a:endParaRPr lang="en-US" sz="1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www.in.gr/wp-content/uploads/2020/09/Kaulbach_Wilhelm_von_-_Die_Seeschlacht_bei_Salamis_-_1868.jpeg"/>
          <p:cNvPicPr>
            <a:picLocks noChangeAspect="1" noChangeArrowheads="1"/>
          </p:cNvPicPr>
          <p:nvPr/>
        </p:nvPicPr>
        <p:blipFill>
          <a:blip r:embed="rId2">
            <a:lum contrast="10000"/>
          </a:blip>
          <a:srcRect/>
          <a:stretch>
            <a:fillRect/>
          </a:stretch>
        </p:blipFill>
        <p:spPr bwMode="auto">
          <a:xfrm>
            <a:off x="457200" y="990600"/>
            <a:ext cx="8153400" cy="4602213"/>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304800" y="5791200"/>
            <a:ext cx="8229600" cy="784830"/>
          </a:xfrm>
          <a:prstGeom prst="rect">
            <a:avLst/>
          </a:prstGeom>
        </p:spPr>
        <p:txBody>
          <a:bodyPr wrap="square">
            <a:spAutoFit/>
          </a:bodyPr>
          <a:lstStyle/>
          <a:p>
            <a:pPr algn="ctr">
              <a:lnSpc>
                <a:spcPct val="150000"/>
              </a:lnSpc>
            </a:pPr>
            <a:r>
              <a:rPr lang="el-GR" dirty="0" smtClean="0">
                <a:latin typeface="Calibri" pitchFamily="34" charset="0"/>
                <a:cs typeface="Calibri" pitchFamily="34" charset="0"/>
              </a:rPr>
              <a:t>Βίλχελμ φον </a:t>
            </a:r>
            <a:r>
              <a:rPr lang="el-GR" dirty="0" err="1" smtClean="0">
                <a:latin typeface="Calibri" pitchFamily="34" charset="0"/>
                <a:cs typeface="Calibri" pitchFamily="34" charset="0"/>
              </a:rPr>
              <a:t>Κάουλμπαχ</a:t>
            </a:r>
            <a:r>
              <a:rPr lang="el-GR" dirty="0" smtClean="0">
                <a:latin typeface="Calibri" pitchFamily="34" charset="0"/>
                <a:cs typeface="Calibri" pitchFamily="34" charset="0"/>
              </a:rPr>
              <a:t>, </a:t>
            </a:r>
            <a:r>
              <a:rPr lang="el-GR" b="1" i="1" dirty="0" smtClean="0">
                <a:latin typeface="Calibri" pitchFamily="34" charset="0"/>
                <a:cs typeface="Calibri" pitchFamily="34" charset="0"/>
              </a:rPr>
              <a:t>Η </a:t>
            </a:r>
            <a:r>
              <a:rPr lang="el-GR" b="1" i="1" dirty="0">
                <a:latin typeface="Calibri" pitchFamily="34" charset="0"/>
                <a:cs typeface="Calibri" pitchFamily="34" charset="0"/>
              </a:rPr>
              <a:t>Ναυμαχία στη </a:t>
            </a:r>
            <a:r>
              <a:rPr lang="el-GR" b="1" i="1" dirty="0" smtClean="0">
                <a:latin typeface="Calibri" pitchFamily="34" charset="0"/>
                <a:cs typeface="Calibri" pitchFamily="34" charset="0"/>
              </a:rPr>
              <a:t>Σαλαμίνα</a:t>
            </a:r>
            <a:r>
              <a:rPr lang="el-GR" i="1" dirty="0" smtClean="0">
                <a:latin typeface="Calibri" pitchFamily="34" charset="0"/>
                <a:cs typeface="Calibri" pitchFamily="34" charset="0"/>
              </a:rPr>
              <a:t> </a:t>
            </a:r>
          </a:p>
          <a:p>
            <a:pPr algn="ctr">
              <a:lnSpc>
                <a:spcPct val="150000"/>
              </a:lnSpc>
            </a:pPr>
            <a:r>
              <a:rPr lang="el-GR" sz="1200" dirty="0" smtClean="0">
                <a:latin typeface="Calibri" pitchFamily="34" charset="0"/>
                <a:cs typeface="Calibri" pitchFamily="34" charset="0"/>
              </a:rPr>
              <a:t>1868, ελαιογραφία σε καμβά, Ιδιωτική Συλλογή, Μόναχο</a:t>
            </a:r>
            <a:endParaRPr lang="en-US" sz="12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09600"/>
            <a:ext cx="7924800" cy="430887"/>
          </a:xfrm>
          <a:prstGeom prst="rect">
            <a:avLst/>
          </a:prstGeom>
          <a:solidFill>
            <a:schemeClr val="bg1"/>
          </a:solidFill>
        </p:spPr>
        <p:txBody>
          <a:bodyPr wrap="square" rtlCol="0">
            <a:spAutoFit/>
          </a:bodyPr>
          <a:lstStyle/>
          <a:p>
            <a:r>
              <a:rPr lang="el-GR" sz="2200" b="1" dirty="0" smtClean="0">
                <a:latin typeface="+mj-lt"/>
              </a:rPr>
              <a:t>Η μάχη των </a:t>
            </a:r>
            <a:r>
              <a:rPr lang="el-GR" sz="2200" b="1" dirty="0" smtClean="0">
                <a:solidFill>
                  <a:srgbClr val="C00000"/>
                </a:solidFill>
                <a:latin typeface="+mj-lt"/>
              </a:rPr>
              <a:t>Πλαταιών</a:t>
            </a:r>
            <a:r>
              <a:rPr lang="el-GR" sz="2200" b="1" dirty="0" smtClean="0">
                <a:solidFill>
                  <a:srgbClr val="FF0000"/>
                </a:solidFill>
                <a:latin typeface="+mj-lt"/>
              </a:rPr>
              <a:t> </a:t>
            </a:r>
            <a:r>
              <a:rPr lang="el-GR" sz="2200" b="1" dirty="0" smtClean="0">
                <a:latin typeface="+mj-lt"/>
              </a:rPr>
              <a:t>(479 </a:t>
            </a:r>
            <a:r>
              <a:rPr lang="el-GR" sz="2200" b="1" dirty="0" err="1" smtClean="0">
                <a:latin typeface="+mj-lt"/>
              </a:rPr>
              <a:t>π.Χ.</a:t>
            </a:r>
            <a:r>
              <a:rPr lang="el-GR" sz="2200" b="1" dirty="0" smtClean="0">
                <a:latin typeface="+mj-lt"/>
              </a:rPr>
              <a:t>)</a:t>
            </a:r>
            <a:endParaRPr lang="en-US" sz="2200" b="1" dirty="0">
              <a:latin typeface="+mj-lt"/>
            </a:endParaRPr>
          </a:p>
        </p:txBody>
      </p:sp>
      <p:grpSp>
        <p:nvGrpSpPr>
          <p:cNvPr id="5" name="Group 4"/>
          <p:cNvGrpSpPr/>
          <p:nvPr/>
        </p:nvGrpSpPr>
        <p:grpSpPr>
          <a:xfrm>
            <a:off x="2819400" y="1295400"/>
            <a:ext cx="5867400" cy="3733800"/>
            <a:chOff x="3581400" y="2196662"/>
            <a:chExt cx="5181600" cy="3369879"/>
          </a:xfrm>
        </p:grpSpPr>
        <p:pic>
          <p:nvPicPr>
            <p:cNvPr id="1026" name="Picture 2"/>
            <p:cNvPicPr>
              <a:picLocks noChangeAspect="1" noChangeArrowheads="1"/>
            </p:cNvPicPr>
            <p:nvPr/>
          </p:nvPicPr>
          <p:blipFill>
            <a:blip r:embed="rId2"/>
            <a:srcRect l="10501" t="25557" r="8082" b="7689"/>
            <a:stretch>
              <a:fillRect/>
            </a:stretch>
          </p:blipFill>
          <p:spPr bwMode="auto">
            <a:xfrm>
              <a:off x="3581400" y="2196662"/>
              <a:ext cx="5181600" cy="3369879"/>
            </a:xfrm>
            <a:prstGeom prst="rect">
              <a:avLst/>
            </a:prstGeom>
            <a:ln>
              <a:noFill/>
            </a:ln>
            <a:effectLst>
              <a:outerShdw blurRad="292100" dist="139700" dir="2700000" algn="tl" rotWithShape="0">
                <a:srgbClr val="333333">
                  <a:alpha val="65000"/>
                </a:srgbClr>
              </a:outerShdw>
            </a:effectLst>
          </p:spPr>
        </p:pic>
        <p:sp>
          <p:nvSpPr>
            <p:cNvPr id="4" name="Oval 3"/>
            <p:cNvSpPr/>
            <p:nvPr/>
          </p:nvSpPr>
          <p:spPr>
            <a:xfrm>
              <a:off x="4800600" y="2743200"/>
              <a:ext cx="1066800" cy="533400"/>
            </a:xfrm>
            <a:prstGeom prst="ellipse">
              <a:avLst/>
            </a:prstGeom>
            <a:noFill/>
            <a:ln w="38100">
              <a:solidFill>
                <a:schemeClr val="tx2">
                  <a:lumMod val="75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descr="Pausanias in the Capitoline Museums, Rome.jpg"/>
          <p:cNvPicPr>
            <a:picLocks noChangeAspect="1" noChangeArrowheads="1"/>
          </p:cNvPicPr>
          <p:nvPr/>
        </p:nvPicPr>
        <p:blipFill>
          <a:blip r:embed="rId3"/>
          <a:srcRect t="5320" b="6900"/>
          <a:stretch>
            <a:fillRect/>
          </a:stretch>
        </p:blipFill>
        <p:spPr bwMode="auto">
          <a:xfrm>
            <a:off x="457200" y="1295400"/>
            <a:ext cx="1752600" cy="2313432"/>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457200" y="3657600"/>
            <a:ext cx="2438400" cy="369332"/>
          </a:xfrm>
          <a:prstGeom prst="rect">
            <a:avLst/>
          </a:prstGeom>
        </p:spPr>
        <p:txBody>
          <a:bodyPr wrap="square">
            <a:spAutoFit/>
          </a:bodyPr>
          <a:lstStyle/>
          <a:p>
            <a:r>
              <a:rPr lang="el-GR" dirty="0" smtClean="0">
                <a:latin typeface="Calibri" pitchFamily="34" charset="0"/>
                <a:cs typeface="Calibri" pitchFamily="34" charset="0"/>
              </a:rPr>
              <a:t>Στρατηγός </a:t>
            </a:r>
            <a:r>
              <a:rPr lang="el-GR" b="1" dirty="0" smtClean="0">
                <a:latin typeface="Calibri" pitchFamily="34" charset="0"/>
                <a:cs typeface="Calibri" pitchFamily="34" charset="0"/>
              </a:rPr>
              <a:t>Παυσανίας</a:t>
            </a:r>
            <a:endParaRPr lang="en-US" b="1" dirty="0">
              <a:latin typeface="Calibri" pitchFamily="34" charset="0"/>
              <a:cs typeface="Calibri" pitchFamily="34" charset="0"/>
            </a:endParaRPr>
          </a:p>
        </p:txBody>
      </p:sp>
      <p:pic>
        <p:nvPicPr>
          <p:cNvPr id="13" name="Picture 2" descr="image"/>
          <p:cNvPicPr>
            <a:picLocks noChangeAspect="1" noChangeArrowheads="1"/>
          </p:cNvPicPr>
          <p:nvPr/>
        </p:nvPicPr>
        <p:blipFill>
          <a:blip r:embed="rId4"/>
          <a:srcRect/>
          <a:stretch>
            <a:fillRect/>
          </a:stretch>
        </p:blipFill>
        <p:spPr bwMode="auto">
          <a:xfrm>
            <a:off x="457200" y="4343400"/>
            <a:ext cx="3127317" cy="1676400"/>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a:xfrm>
            <a:off x="381000" y="5983069"/>
            <a:ext cx="3581400" cy="707886"/>
          </a:xfrm>
          <a:prstGeom prst="rect">
            <a:avLst/>
          </a:prstGeom>
        </p:spPr>
        <p:txBody>
          <a:bodyPr wrap="square">
            <a:spAutoFit/>
          </a:bodyPr>
          <a:lstStyle/>
          <a:p>
            <a:pPr algn="just">
              <a:lnSpc>
                <a:spcPct val="150000"/>
              </a:lnSpc>
            </a:pPr>
            <a:r>
              <a:rPr lang="el-GR" sz="1200" b="1" dirty="0" smtClean="0">
                <a:latin typeface="Calibri" pitchFamily="34" charset="0"/>
                <a:cs typeface="Calibri" pitchFamily="34" charset="0"/>
              </a:rPr>
              <a:t>Σκηνή από τη μάχη των Πλαταιών </a:t>
            </a:r>
          </a:p>
          <a:p>
            <a:pPr algn="just"/>
            <a:r>
              <a:rPr lang="el-GR" sz="1100" dirty="0" smtClean="0">
                <a:latin typeface="Calibri" pitchFamily="34" charset="0"/>
                <a:cs typeface="Calibri" pitchFamily="34" charset="0"/>
              </a:rPr>
              <a:t>Παράσταση από τη ζωφόρο του ναού της Αθηνάς Νίκης,</a:t>
            </a:r>
          </a:p>
          <a:p>
            <a:pPr algn="just"/>
            <a:r>
              <a:rPr lang="el-GR" sz="1100" dirty="0" smtClean="0">
                <a:latin typeface="Calibri" pitchFamily="34" charset="0"/>
                <a:cs typeface="Calibri" pitchFamily="34" charset="0"/>
              </a:rPr>
              <a:t>Λονδίνο, Βρετανικό Μουσείο</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cdn.sansimera.gr/media/photos/Maxi_Plataion-map.jpg"/>
          <p:cNvPicPr>
            <a:picLocks noChangeAspect="1" noChangeArrowheads="1"/>
          </p:cNvPicPr>
          <p:nvPr/>
        </p:nvPicPr>
        <p:blipFill>
          <a:blip r:embed="rId2"/>
          <a:srcRect/>
          <a:stretch>
            <a:fillRect/>
          </a:stretch>
        </p:blipFill>
        <p:spPr bwMode="auto">
          <a:xfrm>
            <a:off x="609600" y="1371600"/>
            <a:ext cx="7633046" cy="47244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04800" y="609600"/>
            <a:ext cx="7924800" cy="430887"/>
          </a:xfrm>
          <a:prstGeom prst="rect">
            <a:avLst/>
          </a:prstGeom>
          <a:solidFill>
            <a:schemeClr val="bg1"/>
          </a:solidFill>
        </p:spPr>
        <p:txBody>
          <a:bodyPr wrap="square" rtlCol="0">
            <a:spAutoFit/>
          </a:bodyPr>
          <a:lstStyle/>
          <a:p>
            <a:r>
              <a:rPr lang="el-GR" sz="2200" b="1" dirty="0" smtClean="0">
                <a:latin typeface="+mj-lt"/>
              </a:rPr>
              <a:t>Η μάχη των </a:t>
            </a:r>
            <a:r>
              <a:rPr lang="el-GR" sz="2200" b="1" dirty="0" smtClean="0">
                <a:solidFill>
                  <a:srgbClr val="C00000"/>
                </a:solidFill>
                <a:latin typeface="+mj-lt"/>
              </a:rPr>
              <a:t>Πλαταιών</a:t>
            </a:r>
            <a:r>
              <a:rPr lang="el-GR" sz="2200" b="1" dirty="0" smtClean="0">
                <a:solidFill>
                  <a:srgbClr val="FF0000"/>
                </a:solidFill>
                <a:latin typeface="+mj-lt"/>
              </a:rPr>
              <a:t> </a:t>
            </a:r>
            <a:r>
              <a:rPr lang="el-GR" sz="2200" b="1" dirty="0" smtClean="0">
                <a:latin typeface="+mj-lt"/>
              </a:rPr>
              <a:t>(479 </a:t>
            </a:r>
            <a:r>
              <a:rPr lang="el-GR" sz="2200" b="1" dirty="0" err="1" smtClean="0">
                <a:latin typeface="+mj-lt"/>
              </a:rPr>
              <a:t>π.Χ.</a:t>
            </a:r>
            <a:r>
              <a:rPr lang="el-GR" sz="2200" b="1" dirty="0" smtClean="0">
                <a:latin typeface="+mj-lt"/>
              </a:rPr>
              <a:t>)</a:t>
            </a:r>
            <a:endParaRPr lang="en-US" sz="2200" b="1" dirty="0">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lum bright="10000" contrast="10000"/>
          </a:blip>
          <a:srcRect/>
          <a:stretch>
            <a:fillRect/>
          </a:stretch>
        </p:blipFill>
        <p:spPr bwMode="auto">
          <a:xfrm>
            <a:off x="990600" y="1447800"/>
            <a:ext cx="6781800" cy="430017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3429000" y="5773579"/>
            <a:ext cx="4419600" cy="246221"/>
          </a:xfrm>
          <a:prstGeom prst="rect">
            <a:avLst/>
          </a:prstGeom>
        </p:spPr>
        <p:txBody>
          <a:bodyPr wrap="square">
            <a:spAutoFit/>
          </a:bodyPr>
          <a:lstStyle/>
          <a:p>
            <a:pPr algn="r"/>
            <a:r>
              <a:rPr lang="el-GR" sz="1000" dirty="0" smtClean="0">
                <a:latin typeface="Calibri" pitchFamily="34" charset="0"/>
                <a:cs typeface="Calibri" pitchFamily="34" charset="0"/>
              </a:rPr>
              <a:t>Ιστορία του Ελληνικού  Έθνους, τόμος Β΄, Εκδοτική Αθηνών Α.Ε.</a:t>
            </a:r>
          </a:p>
        </p:txBody>
      </p:sp>
      <p:sp>
        <p:nvSpPr>
          <p:cNvPr id="5" name="TextBox 4"/>
          <p:cNvSpPr txBox="1"/>
          <p:nvPr/>
        </p:nvSpPr>
        <p:spPr>
          <a:xfrm>
            <a:off x="304800" y="609600"/>
            <a:ext cx="7924800" cy="430887"/>
          </a:xfrm>
          <a:prstGeom prst="rect">
            <a:avLst/>
          </a:prstGeom>
          <a:solidFill>
            <a:schemeClr val="bg1"/>
          </a:solidFill>
        </p:spPr>
        <p:txBody>
          <a:bodyPr wrap="square" rtlCol="0">
            <a:spAutoFit/>
          </a:bodyPr>
          <a:lstStyle/>
          <a:p>
            <a:r>
              <a:rPr lang="el-GR" sz="2200" b="1" dirty="0" smtClean="0">
                <a:latin typeface="+mj-lt"/>
              </a:rPr>
              <a:t>Η μάχη και η ναυμαχία της </a:t>
            </a:r>
            <a:r>
              <a:rPr lang="el-GR" sz="2200" b="1" dirty="0" smtClean="0">
                <a:solidFill>
                  <a:srgbClr val="C00000"/>
                </a:solidFill>
                <a:latin typeface="+mj-lt"/>
              </a:rPr>
              <a:t>Μυκάλης</a:t>
            </a:r>
            <a:r>
              <a:rPr lang="el-GR" sz="2200" b="1" dirty="0" smtClean="0">
                <a:solidFill>
                  <a:srgbClr val="FF0000"/>
                </a:solidFill>
                <a:latin typeface="+mj-lt"/>
              </a:rPr>
              <a:t> </a:t>
            </a:r>
            <a:r>
              <a:rPr lang="el-GR" sz="2200" b="1" dirty="0" smtClean="0">
                <a:latin typeface="+mj-lt"/>
              </a:rPr>
              <a:t>(479 </a:t>
            </a:r>
            <a:r>
              <a:rPr lang="el-GR" sz="2200" b="1" dirty="0" err="1" smtClean="0">
                <a:latin typeface="+mj-lt"/>
              </a:rPr>
              <a:t>π.Χ.</a:t>
            </a:r>
            <a:r>
              <a:rPr lang="el-GR" sz="2200" b="1" dirty="0" smtClean="0">
                <a:latin typeface="+mj-lt"/>
              </a:rPr>
              <a:t>)</a:t>
            </a:r>
            <a:endParaRPr lang="en-US" sz="2200" b="1" dirty="0">
              <a:latin typeface="+mj-lt"/>
            </a:endParaRPr>
          </a:p>
        </p:txBody>
      </p:sp>
      <p:sp>
        <p:nvSpPr>
          <p:cNvPr id="8" name="Oval 7"/>
          <p:cNvSpPr/>
          <p:nvPr/>
        </p:nvSpPr>
        <p:spPr>
          <a:xfrm rot="20261632">
            <a:off x="5767553" y="3128226"/>
            <a:ext cx="914400" cy="457200"/>
          </a:xfrm>
          <a:prstGeom prst="ellipse">
            <a:avLst/>
          </a:prstGeom>
          <a:noFill/>
          <a:ln>
            <a:solidFill>
              <a:srgbClr val="C0000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rot="16200000" flipH="1">
            <a:off x="4267200" y="1219200"/>
            <a:ext cx="1905000" cy="1447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461224"/>
            <a:ext cx="3429000" cy="3339376"/>
          </a:xfrm>
          <a:prstGeom prst="rect">
            <a:avLst/>
          </a:prstGeom>
          <a:solidFill>
            <a:schemeClr val="accent6">
              <a:lumMod val="20000"/>
              <a:lumOff val="80000"/>
            </a:schemeClr>
          </a:solidFill>
        </p:spPr>
        <p:txBody>
          <a:bodyPr wrap="square">
            <a:spAutoFit/>
          </a:bodyPr>
          <a:lstStyle/>
          <a:p>
            <a:pPr algn="just">
              <a:lnSpc>
                <a:spcPct val="150000"/>
              </a:lnSpc>
            </a:pPr>
            <a:r>
              <a:rPr lang="el-GR" sz="1600" dirty="0" smtClean="0">
                <a:latin typeface="Calibri" pitchFamily="34" charset="0"/>
                <a:cs typeface="Calibri" pitchFamily="34" charset="0"/>
              </a:rPr>
              <a:t>Όταν έφτασε [ο Παυσανίας] στη Σπάρτη, του καταλόγισαν ευθύνη για πράξεις εναντίον ιδιωτών, αλλά για την κύρια καταγγελία αθωώθηκε. Τον κατηγορούσαν ότι είχε προδοτικές σχέσεις με τους Πέρσες</a:t>
            </a:r>
            <a:r>
              <a:rPr lang="en-US" sz="1600" dirty="0" smtClean="0">
                <a:latin typeface="Calibri" pitchFamily="34" charset="0"/>
                <a:cs typeface="Calibri" pitchFamily="34" charset="0"/>
              </a:rPr>
              <a:t> </a:t>
            </a:r>
            <a:r>
              <a:rPr lang="en-US" sz="1600" i="1" dirty="0" smtClean="0">
                <a:latin typeface="Calibri" pitchFamily="34" charset="0"/>
                <a:cs typeface="Calibri" pitchFamily="34" charset="0"/>
              </a:rPr>
              <a:t>(</a:t>
            </a:r>
            <a:r>
              <a:rPr lang="el-GR" sz="1600" i="1" dirty="0" err="1" smtClean="0">
                <a:latin typeface="Calibri" pitchFamily="34" charset="0"/>
                <a:cs typeface="Calibri" pitchFamily="34" charset="0"/>
              </a:rPr>
              <a:t>κατηγορεῖτο</a:t>
            </a:r>
            <a:r>
              <a:rPr lang="el-GR" sz="1600" i="1" dirty="0" smtClean="0">
                <a:latin typeface="Calibri" pitchFamily="34" charset="0"/>
                <a:cs typeface="Calibri" pitchFamily="34" charset="0"/>
              </a:rPr>
              <a:t> </a:t>
            </a:r>
            <a:r>
              <a:rPr lang="el-GR" sz="1600" i="1" dirty="0" err="1" smtClean="0">
                <a:latin typeface="Calibri" pitchFamily="34" charset="0"/>
                <a:cs typeface="Calibri" pitchFamily="34" charset="0"/>
              </a:rPr>
              <a:t>δὲ</a:t>
            </a:r>
            <a:r>
              <a:rPr lang="el-GR" sz="1600" i="1" dirty="0" smtClean="0">
                <a:latin typeface="Calibri" pitchFamily="34" charset="0"/>
                <a:cs typeface="Calibri" pitchFamily="34" charset="0"/>
              </a:rPr>
              <a:t> </a:t>
            </a:r>
            <a:r>
              <a:rPr lang="el-GR" sz="1600" i="1" dirty="0" err="1" smtClean="0">
                <a:latin typeface="Calibri" pitchFamily="34" charset="0"/>
                <a:cs typeface="Calibri" pitchFamily="34" charset="0"/>
              </a:rPr>
              <a:t>αὐτοῦ</a:t>
            </a:r>
            <a:r>
              <a:rPr lang="el-GR" sz="1600" i="1" dirty="0" smtClean="0">
                <a:latin typeface="Calibri" pitchFamily="34" charset="0"/>
                <a:cs typeface="Calibri" pitchFamily="34" charset="0"/>
              </a:rPr>
              <a:t> </a:t>
            </a:r>
            <a:r>
              <a:rPr lang="el-GR" sz="1600" i="1" dirty="0" err="1" smtClean="0">
                <a:latin typeface="Calibri" pitchFamily="34" charset="0"/>
                <a:cs typeface="Calibri" pitchFamily="34" charset="0"/>
              </a:rPr>
              <a:t>οὐχ</a:t>
            </a:r>
            <a:r>
              <a:rPr lang="el-GR" sz="1600" i="1" dirty="0" smtClean="0">
                <a:latin typeface="Calibri" pitchFamily="34" charset="0"/>
                <a:cs typeface="Calibri" pitchFamily="34" charset="0"/>
              </a:rPr>
              <a:t> </a:t>
            </a:r>
            <a:r>
              <a:rPr lang="el-GR" sz="1600" i="1" dirty="0" err="1" smtClean="0">
                <a:latin typeface="Calibri" pitchFamily="34" charset="0"/>
                <a:cs typeface="Calibri" pitchFamily="34" charset="0"/>
              </a:rPr>
              <a:t>ἥκιστα</a:t>
            </a:r>
            <a:r>
              <a:rPr lang="el-GR" sz="1600" i="1" dirty="0" smtClean="0">
                <a:latin typeface="Calibri" pitchFamily="34" charset="0"/>
                <a:cs typeface="Calibri" pitchFamily="34" charset="0"/>
              </a:rPr>
              <a:t> </a:t>
            </a:r>
            <a:r>
              <a:rPr lang="el-GR" sz="1600" b="1" i="1" dirty="0" err="1" smtClean="0">
                <a:latin typeface="Calibri" pitchFamily="34" charset="0"/>
                <a:cs typeface="Calibri" pitchFamily="34" charset="0"/>
              </a:rPr>
              <a:t>μηδισμὸς</a:t>
            </a:r>
            <a:r>
              <a:rPr lang="en-US" sz="1600" i="1" dirty="0" smtClean="0">
                <a:latin typeface="Calibri" pitchFamily="34" charset="0"/>
                <a:cs typeface="Calibri" pitchFamily="34" charset="0"/>
              </a:rPr>
              <a:t>)</a:t>
            </a:r>
            <a:r>
              <a:rPr lang="el-GR" sz="1600" dirty="0" smtClean="0">
                <a:latin typeface="Calibri" pitchFamily="34" charset="0"/>
                <a:cs typeface="Calibri" pitchFamily="34" charset="0"/>
              </a:rPr>
              <a:t>  και </a:t>
            </a:r>
            <a:r>
              <a:rPr lang="el-GR" sz="1600" dirty="0" err="1" smtClean="0">
                <a:latin typeface="Calibri" pitchFamily="34" charset="0"/>
                <a:cs typeface="Calibri" pitchFamily="34" charset="0"/>
              </a:rPr>
              <a:t>σ᾽</a:t>
            </a:r>
            <a:r>
              <a:rPr lang="el-GR" sz="1600" dirty="0" smtClean="0">
                <a:latin typeface="Calibri" pitchFamily="34" charset="0"/>
                <a:cs typeface="Calibri" pitchFamily="34" charset="0"/>
              </a:rPr>
              <a:t> αυτό δεν υπήρχε καμιά αμφιβολία. </a:t>
            </a:r>
            <a:endParaRPr lang="en-US" sz="1600" dirty="0" smtClean="0">
              <a:latin typeface="Calibri" pitchFamily="34" charset="0"/>
              <a:cs typeface="Calibri" pitchFamily="34" charset="0"/>
            </a:endParaRPr>
          </a:p>
          <a:p>
            <a:pPr algn="just"/>
            <a:endParaRPr lang="en-US" sz="500" dirty="0" smtClean="0">
              <a:latin typeface="Calibri" pitchFamily="34" charset="0"/>
              <a:cs typeface="Calibri" pitchFamily="34" charset="0"/>
            </a:endParaRPr>
          </a:p>
          <a:p>
            <a:pPr algn="r"/>
            <a:r>
              <a:rPr lang="el-GR" sz="1200" dirty="0" smtClean="0">
                <a:latin typeface="Calibri" pitchFamily="34" charset="0"/>
                <a:cs typeface="Calibri" pitchFamily="34" charset="0"/>
              </a:rPr>
              <a:t>Θουκυδίδης, </a:t>
            </a:r>
            <a:r>
              <a:rPr lang="el-GR" sz="1200" i="1" dirty="0" err="1" smtClean="0">
                <a:latin typeface="Calibri" pitchFamily="34" charset="0"/>
                <a:cs typeface="Calibri" pitchFamily="34" charset="0"/>
              </a:rPr>
              <a:t>Ἱστορίαι</a:t>
            </a:r>
            <a:r>
              <a:rPr lang="el-GR" sz="1200" dirty="0" smtClean="0">
                <a:latin typeface="Calibri" pitchFamily="34" charset="0"/>
                <a:cs typeface="Calibri" pitchFamily="34" charset="0"/>
              </a:rPr>
              <a:t> (1.94.1 – 1.95.5)</a:t>
            </a:r>
          </a:p>
        </p:txBody>
      </p:sp>
      <p:sp>
        <p:nvSpPr>
          <p:cNvPr id="7" name="Rectangle 6"/>
          <p:cNvSpPr/>
          <p:nvPr/>
        </p:nvSpPr>
        <p:spPr>
          <a:xfrm>
            <a:off x="304800" y="5244405"/>
            <a:ext cx="8458200" cy="1384995"/>
          </a:xfrm>
          <a:prstGeom prst="rect">
            <a:avLst/>
          </a:prstGeom>
          <a:solidFill>
            <a:schemeClr val="accent1">
              <a:lumMod val="20000"/>
              <a:lumOff val="80000"/>
            </a:schemeClr>
          </a:solidFill>
        </p:spPr>
        <p:txBody>
          <a:bodyPr wrap="square">
            <a:spAutoFit/>
          </a:bodyPr>
          <a:lstStyle/>
          <a:p>
            <a:pPr algn="just">
              <a:lnSpc>
                <a:spcPct val="150000"/>
              </a:lnSpc>
            </a:pPr>
            <a:r>
              <a:rPr lang="el-GR" sz="1600" dirty="0" smtClean="0">
                <a:latin typeface="Calibri" pitchFamily="34" charset="0"/>
                <a:cs typeface="Calibri" pitchFamily="34" charset="0"/>
              </a:rPr>
              <a:t>Όταν ο βάρβαρος ήρθε να χτυπήσει την Ελλάδα, λένε </a:t>
            </a:r>
            <a:r>
              <a:rPr lang="en-US" sz="1600" dirty="0" smtClean="0">
                <a:latin typeface="Calibri" pitchFamily="34" charset="0"/>
                <a:cs typeface="Calibri" pitchFamily="34" charset="0"/>
              </a:rPr>
              <a:t>[</a:t>
            </a:r>
            <a:r>
              <a:rPr lang="el-GR" sz="1600" dirty="0" smtClean="0">
                <a:latin typeface="Calibri" pitchFamily="34" charset="0"/>
                <a:cs typeface="Calibri" pitchFamily="34" charset="0"/>
              </a:rPr>
              <a:t>οι Θηβαίοι] ότι μόνοι </a:t>
            </a:r>
            <a:r>
              <a:rPr lang="el-GR" sz="1600" dirty="0" err="1" smtClean="0">
                <a:latin typeface="Calibri" pitchFamily="34" charset="0"/>
                <a:cs typeface="Calibri" pitchFamily="34" charset="0"/>
              </a:rPr>
              <a:t>απ᾽</a:t>
            </a:r>
            <a:r>
              <a:rPr lang="el-GR" sz="1600" dirty="0" smtClean="0">
                <a:latin typeface="Calibri" pitchFamily="34" charset="0"/>
                <a:cs typeface="Calibri" pitchFamily="34" charset="0"/>
              </a:rPr>
              <a:t> όλους τους Βοιωτούς δεν πήγαν με το μέρος των Περσών </a:t>
            </a:r>
            <a:r>
              <a:rPr lang="en-US" sz="1600" b="1" i="1" dirty="0" smtClean="0">
                <a:latin typeface="Calibri" pitchFamily="34" charset="0"/>
                <a:cs typeface="Calibri" pitchFamily="34" charset="0"/>
              </a:rPr>
              <a:t>(</a:t>
            </a:r>
            <a:r>
              <a:rPr lang="el-GR" sz="1600" b="1" i="1" dirty="0" err="1" smtClean="0">
                <a:latin typeface="Calibri" pitchFamily="34" charset="0"/>
                <a:cs typeface="Calibri" pitchFamily="34" charset="0"/>
              </a:rPr>
              <a:t>οὐ</a:t>
            </a:r>
            <a:r>
              <a:rPr lang="el-GR" sz="1600" b="1" i="1" dirty="0" smtClean="0">
                <a:latin typeface="Calibri" pitchFamily="34" charset="0"/>
                <a:cs typeface="Calibri" pitchFamily="34" charset="0"/>
              </a:rPr>
              <a:t> </a:t>
            </a:r>
            <a:r>
              <a:rPr lang="el-GR" sz="1600" b="1" i="1" dirty="0" err="1" smtClean="0">
                <a:latin typeface="Calibri" pitchFamily="34" charset="0"/>
                <a:cs typeface="Calibri" pitchFamily="34" charset="0"/>
              </a:rPr>
              <a:t>μηδίσαι</a:t>
            </a:r>
            <a:r>
              <a:rPr lang="en-US" sz="1600" b="1" i="1" dirty="0" smtClean="0">
                <a:latin typeface="Calibri" pitchFamily="34" charset="0"/>
                <a:cs typeface="Calibri" pitchFamily="34" charset="0"/>
              </a:rPr>
              <a:t>) </a:t>
            </a:r>
            <a:r>
              <a:rPr lang="el-GR" sz="1600" dirty="0" smtClean="0">
                <a:latin typeface="Calibri" pitchFamily="34" charset="0"/>
                <a:cs typeface="Calibri" pitchFamily="34" charset="0"/>
              </a:rPr>
              <a:t>και </a:t>
            </a:r>
            <a:r>
              <a:rPr lang="el-GR" sz="1600" dirty="0" err="1" smtClean="0">
                <a:latin typeface="Calibri" pitchFamily="34" charset="0"/>
                <a:cs typeface="Calibri" pitchFamily="34" charset="0"/>
              </a:rPr>
              <a:t>γι᾽</a:t>
            </a:r>
            <a:r>
              <a:rPr lang="el-GR" sz="1600" dirty="0" smtClean="0">
                <a:latin typeface="Calibri" pitchFamily="34" charset="0"/>
                <a:cs typeface="Calibri" pitchFamily="34" charset="0"/>
              </a:rPr>
              <a:t> αυτό κυρίως καυχιόνται και μας κατηγορούν. </a:t>
            </a:r>
            <a:endParaRPr lang="en-US" sz="500" dirty="0" smtClean="0">
              <a:latin typeface="Calibri" pitchFamily="34" charset="0"/>
              <a:cs typeface="Calibri" pitchFamily="34" charset="0"/>
            </a:endParaRPr>
          </a:p>
          <a:p>
            <a:pPr algn="r"/>
            <a:r>
              <a:rPr lang="el-GR" sz="1200" dirty="0" smtClean="0">
                <a:latin typeface="Calibri" pitchFamily="34" charset="0"/>
                <a:cs typeface="Calibri" pitchFamily="34" charset="0"/>
              </a:rPr>
              <a:t>Θουκυδίδης, </a:t>
            </a:r>
            <a:r>
              <a:rPr lang="el-GR" sz="1200" i="1" dirty="0" err="1" smtClean="0">
                <a:latin typeface="Calibri" pitchFamily="34" charset="0"/>
                <a:cs typeface="Calibri" pitchFamily="34" charset="0"/>
              </a:rPr>
              <a:t>Ἱστορίαι</a:t>
            </a:r>
            <a:r>
              <a:rPr lang="el-GR" sz="1200" i="1" dirty="0" smtClean="0">
                <a:latin typeface="Calibri" pitchFamily="34" charset="0"/>
                <a:cs typeface="Calibri" pitchFamily="34" charset="0"/>
              </a:rPr>
              <a:t> (</a:t>
            </a:r>
            <a:r>
              <a:rPr lang="en-US" sz="1200" dirty="0" smtClean="0">
                <a:latin typeface="Calibri" pitchFamily="34" charset="0"/>
                <a:cs typeface="Calibri" pitchFamily="34" charset="0"/>
              </a:rPr>
              <a:t>3.62.1 – 3.62.2</a:t>
            </a:r>
            <a:r>
              <a:rPr lang="el-GR" sz="1200" dirty="0" smtClean="0">
                <a:latin typeface="Calibri" pitchFamily="34" charset="0"/>
                <a:cs typeface="Calibri" pitchFamily="34" charset="0"/>
              </a:rPr>
              <a:t>)</a:t>
            </a:r>
          </a:p>
        </p:txBody>
      </p:sp>
      <p:sp>
        <p:nvSpPr>
          <p:cNvPr id="9" name="TextBox 8"/>
          <p:cNvSpPr txBox="1"/>
          <p:nvPr/>
        </p:nvSpPr>
        <p:spPr>
          <a:xfrm>
            <a:off x="304800" y="609600"/>
            <a:ext cx="3733800" cy="769441"/>
          </a:xfrm>
          <a:prstGeom prst="rect">
            <a:avLst/>
          </a:prstGeom>
          <a:solidFill>
            <a:schemeClr val="bg1"/>
          </a:solidFill>
        </p:spPr>
        <p:txBody>
          <a:bodyPr wrap="square" rtlCol="0">
            <a:spAutoFit/>
          </a:bodyPr>
          <a:lstStyle/>
          <a:p>
            <a:r>
              <a:rPr lang="el-GR" sz="2200" b="1" dirty="0" smtClean="0">
                <a:latin typeface="+mj-lt"/>
              </a:rPr>
              <a:t>Περσικοί πόλεμοι</a:t>
            </a:r>
          </a:p>
          <a:p>
            <a:r>
              <a:rPr lang="el-GR" sz="2200" b="1" dirty="0" smtClean="0">
                <a:latin typeface="+mj-lt"/>
              </a:rPr>
              <a:t>                 …και </a:t>
            </a:r>
            <a:r>
              <a:rPr lang="el-GR" sz="2200" b="1" i="1" dirty="0" smtClean="0">
                <a:solidFill>
                  <a:srgbClr val="C00000"/>
                </a:solidFill>
                <a:latin typeface="+mj-lt"/>
              </a:rPr>
              <a:t>μηδισμός</a:t>
            </a:r>
            <a:endParaRPr lang="en-US" sz="2200" b="1" i="1" dirty="0">
              <a:solidFill>
                <a:srgbClr val="C00000"/>
              </a:solidFill>
              <a:latin typeface="+mj-lt"/>
            </a:endParaRPr>
          </a:p>
        </p:txBody>
      </p:sp>
      <p:sp>
        <p:nvSpPr>
          <p:cNvPr id="40961" name="Rectangle 1"/>
          <p:cNvSpPr>
            <a:spLocks noChangeArrowheads="1"/>
          </p:cNvSpPr>
          <p:nvPr/>
        </p:nvSpPr>
        <p:spPr bwMode="auto">
          <a:xfrm>
            <a:off x="3962400" y="762000"/>
            <a:ext cx="4800600" cy="4199662"/>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lang="el-GR" sz="1600" dirty="0" smtClean="0">
                <a:latin typeface="Calibri" pitchFamily="34" charset="0"/>
                <a:cs typeface="Calibri" pitchFamily="34" charset="0"/>
              </a:rPr>
              <a:t>Και έγραφε [ο Θεμιστοκλής] ότι, αφού οι ίδιοι οι αντίπαλοί του τον κατηγορούν προς τους συμπολίτες του πως πάντοτε ζητεί να εξουσιάζει και πως δεν είναι το φυσικό του ούτε και θέλει να βρίσκεται κάτω από την εξουσία άλλου, πώς θα μπορούσε ποτέ να πουλήσει τον εαυτό του μαζί με όλη την Ελλάδα σε βαρβάρους και μάλιστα </a:t>
            </a:r>
            <a:r>
              <a:rPr lang="el-GR" sz="1600" dirty="0" err="1" smtClean="0">
                <a:latin typeface="Calibri" pitchFamily="34" charset="0"/>
                <a:cs typeface="Calibri" pitchFamily="34" charset="0"/>
              </a:rPr>
              <a:t>σ᾽</a:t>
            </a:r>
            <a:r>
              <a:rPr lang="el-GR" sz="1600" dirty="0" smtClean="0">
                <a:latin typeface="Calibri" pitchFamily="34" charset="0"/>
                <a:cs typeface="Calibri" pitchFamily="34" charset="0"/>
              </a:rPr>
              <a:t> εχθρούς;</a:t>
            </a:r>
            <a:r>
              <a:rPr lang="en-US" sz="1600" dirty="0" smtClean="0">
                <a:latin typeface="Calibri" pitchFamily="34" charset="0"/>
                <a:cs typeface="Calibri" pitchFamily="34" charset="0"/>
              </a:rPr>
              <a:t> </a:t>
            </a:r>
            <a:r>
              <a:rPr lang="el-GR" sz="1600" dirty="0" smtClean="0">
                <a:latin typeface="Calibri" pitchFamily="34" charset="0"/>
                <a:cs typeface="Calibri" pitchFamily="34" charset="0"/>
              </a:rPr>
              <a:t> Μολαταύτα η εκκλησία του δήμου […] έστειλε ανθρώπους με την εντολή να τον πιάσουν και να τον φέρουν, για να δικαστεί σε κοινό συνέδριο των Ελλήνων.</a:t>
            </a:r>
          </a:p>
          <a:p>
            <a:pPr algn="r"/>
            <a:endParaRPr lang="el-GR" sz="500" dirty="0" smtClean="0">
              <a:latin typeface="Calibri" pitchFamily="34" charset="0"/>
              <a:cs typeface="Calibri" pitchFamily="34" charset="0"/>
            </a:endParaRPr>
          </a:p>
          <a:p>
            <a:pPr algn="r"/>
            <a:r>
              <a:rPr lang="el-GR" sz="1200" dirty="0" smtClean="0">
                <a:latin typeface="Calibri" pitchFamily="34" charset="0"/>
                <a:cs typeface="Calibri" pitchFamily="34" charset="0"/>
              </a:rPr>
              <a:t>Πλούταρχος, </a:t>
            </a:r>
            <a:r>
              <a:rPr lang="el-GR" sz="1200" i="1" dirty="0" smtClean="0">
                <a:latin typeface="Calibri" pitchFamily="34" charset="0"/>
                <a:cs typeface="Calibri" pitchFamily="34" charset="0"/>
              </a:rPr>
              <a:t>Βίοι Παράλληλοι, </a:t>
            </a:r>
            <a:r>
              <a:rPr lang="el-GR" sz="1200" i="1" dirty="0" err="1" smtClean="0">
                <a:latin typeface="Calibri" pitchFamily="34" charset="0"/>
                <a:cs typeface="Calibri" pitchFamily="34" charset="0"/>
              </a:rPr>
              <a:t>Θεμιστοκλῆς</a:t>
            </a:r>
            <a:r>
              <a:rPr lang="el-GR" sz="1200" i="1" dirty="0" smtClean="0">
                <a:latin typeface="Calibri" pitchFamily="34" charset="0"/>
                <a:cs typeface="Calibri" pitchFamily="34" charset="0"/>
              </a:rPr>
              <a:t> </a:t>
            </a:r>
            <a:r>
              <a:rPr lang="el-GR" sz="1200" dirty="0" smtClean="0">
                <a:latin typeface="Calibri" pitchFamily="34" charset="0"/>
                <a:cs typeface="Calibri" pitchFamily="34" charset="0"/>
              </a:rPr>
              <a:t>(23.1-23.6)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352800"/>
            <a:ext cx="4419600" cy="3000821"/>
          </a:xfrm>
          <a:prstGeom prst="rect">
            <a:avLst/>
          </a:prstGeom>
          <a:solidFill>
            <a:srgbClr val="CCE2F0"/>
          </a:solidFill>
        </p:spPr>
        <p:txBody>
          <a:bodyPr wrap="square">
            <a:spAutoFit/>
          </a:bodyPr>
          <a:lstStyle/>
          <a:p>
            <a:pPr algn="just">
              <a:lnSpc>
                <a:spcPct val="150000"/>
              </a:lnSpc>
              <a:spcBef>
                <a:spcPts val="1200"/>
              </a:spcBef>
            </a:pPr>
            <a:r>
              <a:rPr lang="el-GR" sz="1600" dirty="0" smtClean="0">
                <a:latin typeface="Calibri" pitchFamily="34" charset="0"/>
                <a:cs typeface="Calibri" pitchFamily="34" charset="0"/>
              </a:rPr>
              <a:t>«…η Κλασική εποχή χαρακτηρίζεται από εξαιρετικά ζωηρή πνευματική κίνηση […]. Καλλιτέχνες και άνθρωποι των γραμμάτων έζησαν και έδρασαν στην Αθήνα, που με τις επιτυχίες της στα Περσικά […] και με το φιλελεύθερο δημοκρατικό της πολίτευμα ευνοούσε την πολιτισμική ανθοφορία όσο καμιά άλλη πόλη».</a:t>
            </a:r>
            <a:endParaRPr lang="el-GR" sz="400" dirty="0" smtClean="0">
              <a:latin typeface="Calibri" pitchFamily="34" charset="0"/>
              <a:cs typeface="Calibri" pitchFamily="34" charset="0"/>
            </a:endParaRPr>
          </a:p>
          <a:p>
            <a:pPr algn="r"/>
            <a:r>
              <a:rPr lang="el-GR" sz="1050" dirty="0" smtClean="0">
                <a:latin typeface="Calibri" pitchFamily="34" charset="0"/>
                <a:cs typeface="Calibri" pitchFamily="34" charset="0"/>
              </a:rPr>
              <a:t>Φάνης Κακριδής, </a:t>
            </a:r>
            <a:r>
              <a:rPr lang="el-GR" sz="1050" i="1" dirty="0" smtClean="0">
                <a:latin typeface="Calibri" pitchFamily="34" charset="0"/>
                <a:cs typeface="Calibri" pitchFamily="34" charset="0"/>
              </a:rPr>
              <a:t>Αρχαία Ελληνική Γραμματολογία,</a:t>
            </a:r>
            <a:br>
              <a:rPr lang="el-GR" sz="1050" i="1" dirty="0" smtClean="0">
                <a:latin typeface="Calibri" pitchFamily="34" charset="0"/>
                <a:cs typeface="Calibri" pitchFamily="34" charset="0"/>
              </a:rPr>
            </a:br>
            <a:r>
              <a:rPr lang="el-GR" sz="1050" dirty="0" smtClean="0">
                <a:latin typeface="Calibri" pitchFamily="34" charset="0"/>
                <a:cs typeface="Calibri" pitchFamily="34" charset="0"/>
              </a:rPr>
              <a:t>στο</a:t>
            </a:r>
            <a:r>
              <a:rPr lang="el-GR" sz="1050" i="1" dirty="0" smtClean="0">
                <a:latin typeface="Calibri" pitchFamily="34" charset="0"/>
                <a:cs typeface="Calibri" pitchFamily="34" charset="0"/>
              </a:rPr>
              <a:t> </a:t>
            </a:r>
            <a:r>
              <a:rPr lang="en-US" sz="1050" dirty="0" smtClean="0">
                <a:latin typeface="Calibri" pitchFamily="34" charset="0"/>
                <a:cs typeface="Calibri" pitchFamily="34" charset="0"/>
              </a:rPr>
              <a:t>https://www.greek-language.gr/</a:t>
            </a:r>
            <a:endParaRPr lang="el-GR" sz="1050" dirty="0" smtClean="0">
              <a:latin typeface="Calibri" pitchFamily="34" charset="0"/>
              <a:cs typeface="Calibri" pitchFamily="34" charset="0"/>
            </a:endParaRPr>
          </a:p>
        </p:txBody>
      </p:sp>
      <p:sp>
        <p:nvSpPr>
          <p:cNvPr id="5" name="TextBox 4"/>
          <p:cNvSpPr txBox="1"/>
          <p:nvPr/>
        </p:nvSpPr>
        <p:spPr>
          <a:xfrm>
            <a:off x="304800" y="533400"/>
            <a:ext cx="4800600" cy="430887"/>
          </a:xfrm>
          <a:prstGeom prst="rect">
            <a:avLst/>
          </a:prstGeom>
          <a:solidFill>
            <a:schemeClr val="bg1"/>
          </a:solidFill>
        </p:spPr>
        <p:txBody>
          <a:bodyPr wrap="square" rtlCol="0">
            <a:spAutoFit/>
          </a:bodyPr>
          <a:lstStyle/>
          <a:p>
            <a:r>
              <a:rPr lang="el-GR" sz="2200" b="1" dirty="0" smtClean="0">
                <a:latin typeface="+mj-lt"/>
              </a:rPr>
              <a:t>Συνέπειες Περσικών πολέμων</a:t>
            </a:r>
          </a:p>
        </p:txBody>
      </p:sp>
      <p:sp>
        <p:nvSpPr>
          <p:cNvPr id="6" name="TextBox 5"/>
          <p:cNvSpPr txBox="1"/>
          <p:nvPr/>
        </p:nvSpPr>
        <p:spPr>
          <a:xfrm>
            <a:off x="5029200" y="3365227"/>
            <a:ext cx="3810000" cy="2654573"/>
          </a:xfrm>
          <a:prstGeom prst="rect">
            <a:avLst/>
          </a:prstGeom>
          <a:solidFill>
            <a:srgbClr val="E3F0F1"/>
          </a:solidFill>
        </p:spPr>
        <p:txBody>
          <a:bodyPr wrap="square" rtlCol="0">
            <a:spAutoFit/>
          </a:bodyPr>
          <a:lstStyle/>
          <a:p>
            <a:pPr algn="just">
              <a:lnSpc>
                <a:spcPct val="150000"/>
              </a:lnSpc>
            </a:pPr>
            <a:r>
              <a:rPr lang="el-GR" sz="1600" dirty="0" smtClean="0">
                <a:latin typeface="Calibri" pitchFamily="34" charset="0"/>
                <a:cs typeface="Calibri" pitchFamily="34" charset="0"/>
              </a:rPr>
              <a:t>Πρώτη φορά πραγμάτωσαν οι ελληνικές πόλεις έναν κοινό αγώνα που το κέρδισαν λαμπρά, εξασφαλίζοντας έτσι την «</a:t>
            </a:r>
            <a:r>
              <a:rPr lang="el-GR" sz="1600" i="1" dirty="0" smtClean="0">
                <a:latin typeface="Calibri" pitchFamily="34" charset="0"/>
                <a:cs typeface="Calibri" pitchFamily="34" charset="0"/>
              </a:rPr>
              <a:t>υψηλότερη αξία που δημιούργησαν οι Έλληνες</a:t>
            </a:r>
            <a:r>
              <a:rPr lang="en-US" sz="1600" i="1" dirty="0" smtClean="0">
                <a:latin typeface="Calibri" pitchFamily="34" charset="0"/>
                <a:cs typeface="Calibri" pitchFamily="34" charset="0"/>
              </a:rPr>
              <a:t>:</a:t>
            </a:r>
            <a:r>
              <a:rPr lang="el-GR" sz="1600" i="1" dirty="0" smtClean="0">
                <a:latin typeface="Calibri" pitchFamily="34" charset="0"/>
                <a:cs typeface="Calibri" pitchFamily="34" charset="0"/>
              </a:rPr>
              <a:t> την ελευθερία και τη δυνατότητα να ορίζουν αυτοί οι ίδιοι τη μοίρα τους»</a:t>
            </a:r>
            <a:r>
              <a:rPr lang="el-GR" sz="1600" dirty="0" smtClean="0">
                <a:latin typeface="Calibri" pitchFamily="34" charset="0"/>
                <a:cs typeface="Calibri" pitchFamily="34" charset="0"/>
              </a:rPr>
              <a:t>. </a:t>
            </a:r>
          </a:p>
          <a:p>
            <a:pPr algn="just">
              <a:lnSpc>
                <a:spcPct val="150000"/>
              </a:lnSpc>
            </a:pPr>
            <a:endParaRPr lang="el-GR" sz="800" dirty="0" smtClean="0">
              <a:latin typeface="Calibri" pitchFamily="34" charset="0"/>
              <a:cs typeface="Calibri" pitchFamily="34" charset="0"/>
            </a:endParaRPr>
          </a:p>
          <a:p>
            <a:pPr algn="r"/>
            <a:r>
              <a:rPr lang="el-GR" sz="1050" i="1" dirty="0" smtClean="0">
                <a:latin typeface="Calibri" pitchFamily="34" charset="0"/>
                <a:cs typeface="Calibri" pitchFamily="34" charset="0"/>
              </a:rPr>
              <a:t>Ιστορία του Ελληνικού Έθνους</a:t>
            </a:r>
            <a:r>
              <a:rPr lang="el-GR" sz="1050" dirty="0" smtClean="0">
                <a:latin typeface="Calibri" pitchFamily="34" charset="0"/>
                <a:cs typeface="Calibri" pitchFamily="34" charset="0"/>
              </a:rPr>
              <a:t>, Εκδοτική Αθηνών, τ. Γ΄, σελ. 10 </a:t>
            </a:r>
            <a:endParaRPr lang="en-US" sz="1050" dirty="0">
              <a:latin typeface="Calibri" pitchFamily="34" charset="0"/>
              <a:cs typeface="Calibri" pitchFamily="34" charset="0"/>
            </a:endParaRPr>
          </a:p>
        </p:txBody>
      </p:sp>
      <p:sp>
        <p:nvSpPr>
          <p:cNvPr id="7" name="TextBox 6"/>
          <p:cNvSpPr txBox="1"/>
          <p:nvPr/>
        </p:nvSpPr>
        <p:spPr>
          <a:xfrm>
            <a:off x="381000" y="1099825"/>
            <a:ext cx="8458200" cy="2100575"/>
          </a:xfrm>
          <a:prstGeom prst="rect">
            <a:avLst/>
          </a:prstGeom>
          <a:solidFill>
            <a:schemeClr val="bg1">
              <a:lumMod val="95000"/>
            </a:schemeClr>
          </a:solidFill>
        </p:spPr>
        <p:txBody>
          <a:bodyPr wrap="square" rtlCol="0">
            <a:spAutoFit/>
          </a:bodyPr>
          <a:lstStyle/>
          <a:p>
            <a:pPr algn="just">
              <a:lnSpc>
                <a:spcPct val="150000"/>
              </a:lnSpc>
            </a:pPr>
            <a:r>
              <a:rPr lang="el-GR" sz="1600" dirty="0" smtClean="0">
                <a:latin typeface="Calibri" pitchFamily="34" charset="0"/>
                <a:cs typeface="Calibri" pitchFamily="34" charset="0"/>
              </a:rPr>
              <a:t>«…τα ιστορικά γεγονότα – η απόκρουση του περσικού κινδύνου – οριοθετούν την καμπή από την Αρχαϊκή στην Κλασική εποχή για ολόκληρο τον ελληνικό κόσμο. […] Η υπευθυνότητα του πολίτη και η συνείδηση του ρόλου και των δυνατοτήτων του βρίσκονται στο αποκορύφωμά τους. Μέσα σ’ αυτά τα πλαίσια αποκρυσταλλώνονται τα ιδιαίτερα γνωρίσματα της καλλιτεχνικής δημιουργίας της νέας εποχής».</a:t>
            </a:r>
            <a:endParaRPr lang="el-GR" sz="1050" i="1" dirty="0" smtClean="0">
              <a:latin typeface="Calibri" pitchFamily="34" charset="0"/>
              <a:cs typeface="Calibri" pitchFamily="34" charset="0"/>
            </a:endParaRPr>
          </a:p>
          <a:p>
            <a:pPr algn="r"/>
            <a:r>
              <a:rPr lang="el-GR" sz="1050" dirty="0" smtClean="0">
                <a:latin typeface="Calibri" pitchFamily="34" charset="0"/>
                <a:cs typeface="Calibri" pitchFamily="34" charset="0"/>
              </a:rPr>
              <a:t>Γ. </a:t>
            </a:r>
            <a:r>
              <a:rPr lang="el-GR" sz="1050" dirty="0" err="1" smtClean="0">
                <a:latin typeface="Calibri" pitchFamily="34" charset="0"/>
                <a:cs typeface="Calibri" pitchFamily="34" charset="0"/>
              </a:rPr>
              <a:t>Κοκκορού</a:t>
            </a:r>
            <a:r>
              <a:rPr lang="el-GR" sz="1050" dirty="0" smtClean="0">
                <a:latin typeface="Calibri" pitchFamily="34" charset="0"/>
                <a:cs typeface="Calibri" pitchFamily="34" charset="0"/>
              </a:rPr>
              <a:t> – Αλευρά, </a:t>
            </a:r>
            <a:r>
              <a:rPr lang="el-GR" sz="1050" i="1" dirty="0" smtClean="0">
                <a:latin typeface="Calibri" pitchFamily="34" charset="0"/>
                <a:cs typeface="Calibri" pitchFamily="34" charset="0"/>
              </a:rPr>
              <a:t>Η τέχνη της Αρχαίας Ελλάδας. Σύντομη Ιστορία (1050 – 50 </a:t>
            </a:r>
            <a:r>
              <a:rPr lang="el-GR" sz="1050" i="1" dirty="0" err="1" smtClean="0">
                <a:latin typeface="Calibri" pitchFamily="34" charset="0"/>
                <a:cs typeface="Calibri" pitchFamily="34" charset="0"/>
              </a:rPr>
              <a:t>π.Χ.</a:t>
            </a:r>
            <a:r>
              <a:rPr lang="el-GR" sz="1050" i="1" dirty="0" smtClean="0">
                <a:latin typeface="Calibri" pitchFamily="34" charset="0"/>
                <a:cs typeface="Calibri" pitchFamily="34" charset="0"/>
              </a:rPr>
              <a:t>), </a:t>
            </a:r>
            <a:r>
              <a:rPr lang="el-GR" sz="1050" dirty="0" smtClean="0">
                <a:latin typeface="Calibri" pitchFamily="34" charset="0"/>
                <a:cs typeface="Calibri" pitchFamily="34" charset="0"/>
              </a:rPr>
              <a:t>Αθήνα 1994, σελ. 169 - 170</a:t>
            </a:r>
            <a:endParaRPr lang="en-US" sz="105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Persian Empire - HISTORY"/>
          <p:cNvPicPr>
            <a:picLocks noChangeAspect="1" noChangeArrowheads="1"/>
          </p:cNvPicPr>
          <p:nvPr/>
        </p:nvPicPr>
        <p:blipFill>
          <a:blip r:embed="rId2"/>
          <a:srcRect/>
          <a:stretch>
            <a:fillRect/>
          </a:stretch>
        </p:blipFill>
        <p:spPr bwMode="auto">
          <a:xfrm flipH="1">
            <a:off x="6096000" y="4953000"/>
            <a:ext cx="2743200" cy="1543050"/>
          </a:xfrm>
          <a:prstGeom prst="rect">
            <a:avLst/>
          </a:prstGeom>
          <a:ln>
            <a:noFill/>
          </a:ln>
          <a:effectLst>
            <a:outerShdw blurRad="292100" dist="139700" dir="2700000" algn="tl" rotWithShape="0">
              <a:srgbClr val="333333">
                <a:alpha val="65000"/>
              </a:srgbClr>
            </a:outerShdw>
          </a:effectLst>
        </p:spPr>
      </p:pic>
      <p:pic>
        <p:nvPicPr>
          <p:cNvPr id="14348" name="Picture 12" descr="The Iranian dream of a reborn Persian Empire"/>
          <p:cNvPicPr>
            <a:picLocks noChangeAspect="1" noChangeArrowheads="1"/>
          </p:cNvPicPr>
          <p:nvPr/>
        </p:nvPicPr>
        <p:blipFill>
          <a:blip r:embed="rId3"/>
          <a:srcRect/>
          <a:stretch>
            <a:fillRect/>
          </a:stretch>
        </p:blipFill>
        <p:spPr bwMode="auto">
          <a:xfrm>
            <a:off x="6248400" y="2895600"/>
            <a:ext cx="2514600" cy="1947477"/>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381000" y="1293941"/>
            <a:ext cx="5410200" cy="5247590"/>
          </a:xfrm>
          <a:prstGeom prst="rect">
            <a:avLst/>
          </a:prstGeom>
          <a:solidFill>
            <a:schemeClr val="accent5">
              <a:lumMod val="20000"/>
              <a:lumOff val="80000"/>
            </a:schemeClr>
          </a:solidFill>
        </p:spPr>
        <p:txBody>
          <a:bodyPr wrap="square">
            <a:spAutoFit/>
          </a:bodyPr>
          <a:lstStyle/>
          <a:p>
            <a:pPr algn="just">
              <a:lnSpc>
                <a:spcPct val="150000"/>
              </a:lnSpc>
            </a:pPr>
            <a:r>
              <a:rPr lang="el-GR" sz="1600" dirty="0" smtClean="0">
                <a:latin typeface="Calibri" pitchFamily="34" charset="0"/>
                <a:cs typeface="Calibri" pitchFamily="34" charset="0"/>
              </a:rPr>
              <a:t>«Η Περσική Αυτοκρατορία ήταν έτοιμη να στραφεί προς την κυρίως Ελλάδα και την Ευρώπη. Αυτά θα πρέπει να ήταν σχετικά προφανές. Μια μεγάλη αυτοκρατορία, χωρίς ισχυρό αντίπαλο, είναι πάντα έτοιμη να επεκταθεί. Αυτό που κρατούσε την Περσική Αυτοκρατορία ενωμένη δεν ήταν ούτε τα σύνορά της ούτε ο λαός της, ούτε μια κοινή θρησκεία, ούτε μια κοινή γλώσσα, ούτε ένας κοινός πολιτισμός. Ενωμένη την κρατούσε η δύναμή της, την οποία εκπροσωπούσε, αλλά και συμβόλιζε, ο μεγάλος της βασιλιάς. Και ο μεγάλος βασιλιάς όφειλε διαρκώς να επιβεβαιώνει αυτή τη δύναμη. Την αφορμή για τις νέες τους επιχειρήσεις την έδωσαν άλλωστε στους Πέρσες οι ίδιοι οι Ίωνες, που αποφάσισαν να αποτινάξουν τον ζυγό».</a:t>
            </a:r>
            <a:endParaRPr lang="en-US" sz="1600" dirty="0" smtClean="0">
              <a:latin typeface="Calibri" pitchFamily="34" charset="0"/>
              <a:cs typeface="Calibri" pitchFamily="34" charset="0"/>
            </a:endParaRPr>
          </a:p>
          <a:p>
            <a:pPr algn="just"/>
            <a:endParaRPr lang="el-GR" sz="500" dirty="0" smtClean="0">
              <a:latin typeface="Calibri" pitchFamily="34" charset="0"/>
              <a:cs typeface="Calibri" pitchFamily="34" charset="0"/>
            </a:endParaRPr>
          </a:p>
          <a:p>
            <a:pPr algn="r"/>
            <a:r>
              <a:rPr lang="el-GR" sz="900" dirty="0" smtClean="0">
                <a:latin typeface="Calibri" pitchFamily="34" charset="0"/>
                <a:cs typeface="Calibri" pitchFamily="34" charset="0"/>
              </a:rPr>
              <a:t>Δημήτρης </a:t>
            </a:r>
            <a:r>
              <a:rPr lang="en-US" sz="900" dirty="0" smtClean="0">
                <a:latin typeface="Calibri" pitchFamily="34" charset="0"/>
                <a:cs typeface="Calibri" pitchFamily="34" charset="0"/>
              </a:rPr>
              <a:t>I. </a:t>
            </a:r>
            <a:r>
              <a:rPr lang="el-GR" sz="900" dirty="0" err="1" smtClean="0">
                <a:latin typeface="Calibri" pitchFamily="34" charset="0"/>
                <a:cs typeface="Calibri" pitchFamily="34" charset="0"/>
              </a:rPr>
              <a:t>Κυρτάτας</a:t>
            </a:r>
            <a:r>
              <a:rPr lang="el-GR" sz="900" dirty="0" smtClean="0">
                <a:latin typeface="Calibri" pitchFamily="34" charset="0"/>
                <a:cs typeface="Calibri" pitchFamily="34" charset="0"/>
              </a:rPr>
              <a:t>, </a:t>
            </a:r>
            <a:r>
              <a:rPr lang="el-GR" sz="900" i="1" dirty="0" smtClean="0">
                <a:latin typeface="Calibri" pitchFamily="34" charset="0"/>
                <a:cs typeface="Calibri" pitchFamily="34" charset="0"/>
              </a:rPr>
              <a:t>Η Ελληνική Αρχαιότητα: Πόλεμος - Πολιτική – Πολιτισμός</a:t>
            </a:r>
            <a:r>
              <a:rPr lang="el-GR" sz="900" dirty="0" smtClean="0">
                <a:latin typeface="Calibri" pitchFamily="34" charset="0"/>
                <a:cs typeface="Calibri" pitchFamily="34" charset="0"/>
              </a:rPr>
              <a:t> </a:t>
            </a:r>
            <a:endParaRPr lang="en-US" sz="900" dirty="0" smtClean="0">
              <a:latin typeface="Calibri" pitchFamily="34" charset="0"/>
              <a:cs typeface="Calibri" pitchFamily="34" charset="0"/>
            </a:endParaRPr>
          </a:p>
          <a:p>
            <a:pPr algn="r"/>
            <a:r>
              <a:rPr lang="el-GR" sz="900" dirty="0" smtClean="0">
                <a:latin typeface="Calibri" pitchFamily="34" charset="0"/>
                <a:cs typeface="Calibri" pitchFamily="34" charset="0"/>
              </a:rPr>
              <a:t>στο </a:t>
            </a:r>
            <a:r>
              <a:rPr lang="en-US" sz="900" dirty="0" smtClean="0">
                <a:latin typeface="Calibri" pitchFamily="34" charset="0"/>
                <a:cs typeface="Calibri" pitchFamily="34" charset="0"/>
              </a:rPr>
              <a:t>www.greek-language.gr</a:t>
            </a:r>
            <a:endParaRPr lang="el-GR" sz="900" dirty="0" smtClean="0">
              <a:latin typeface="Calibri" pitchFamily="34" charset="0"/>
              <a:cs typeface="Calibri" pitchFamily="34" charset="0"/>
            </a:endParaRPr>
          </a:p>
        </p:txBody>
      </p:sp>
      <p:sp>
        <p:nvSpPr>
          <p:cNvPr id="10" name="TextBox 9"/>
          <p:cNvSpPr txBox="1"/>
          <p:nvPr/>
        </p:nvSpPr>
        <p:spPr>
          <a:xfrm>
            <a:off x="381000" y="762000"/>
            <a:ext cx="8458200" cy="384721"/>
          </a:xfrm>
          <a:prstGeom prst="rect">
            <a:avLst/>
          </a:prstGeom>
          <a:solidFill>
            <a:schemeClr val="accent1">
              <a:lumMod val="20000"/>
              <a:lumOff val="80000"/>
            </a:schemeClr>
          </a:solidFill>
          <a:ln>
            <a:solidFill>
              <a:schemeClr val="accent1"/>
            </a:solidFill>
          </a:ln>
        </p:spPr>
        <p:txBody>
          <a:bodyPr wrap="square" rtlCol="0">
            <a:spAutoFit/>
          </a:bodyPr>
          <a:lstStyle/>
          <a:p>
            <a:r>
              <a:rPr lang="el-GR" sz="1900" b="1" dirty="0" smtClean="0">
                <a:latin typeface="Calibri" pitchFamily="34" charset="0"/>
                <a:cs typeface="Calibri" pitchFamily="34" charset="0"/>
              </a:rPr>
              <a:t>Ποια ήταν τα αίτια και ποια η αφορμή των Περσικών πολέμων;</a:t>
            </a:r>
            <a:endParaRPr lang="en-US" sz="1900" b="1" dirty="0">
              <a:latin typeface="Calibri" pitchFamily="34" charset="0"/>
              <a:cs typeface="Calibri" pitchFamily="34" charset="0"/>
            </a:endParaRPr>
          </a:p>
        </p:txBody>
      </p:sp>
      <p:pic>
        <p:nvPicPr>
          <p:cNvPr id="11" name="Picture 4" descr="The Persians: The Rise &amp; Fall Of The Ancient Empire | HistoryExtra"/>
          <p:cNvPicPr>
            <a:picLocks noChangeAspect="1" noChangeArrowheads="1"/>
          </p:cNvPicPr>
          <p:nvPr/>
        </p:nvPicPr>
        <p:blipFill>
          <a:blip r:embed="rId4" cstate="print"/>
          <a:srcRect/>
          <a:stretch>
            <a:fillRect/>
          </a:stretch>
        </p:blipFill>
        <p:spPr bwMode="auto">
          <a:xfrm>
            <a:off x="6359841" y="1243904"/>
            <a:ext cx="2250759" cy="1499296"/>
          </a:xfrm>
          <a:prstGeom prst="rect">
            <a:avLst/>
          </a:prstGeom>
          <a:ln>
            <a:noFill/>
          </a:ln>
          <a:effectLst>
            <a:outerShdw blurRad="292100" dist="139700" dir="2700000" algn="tl" rotWithShape="0">
              <a:srgbClr val="333333">
                <a:alpha val="65000"/>
              </a:srgbClr>
            </a:outerShdw>
          </a:effectLst>
        </p:spPr>
      </p:pic>
      <p:pic>
        <p:nvPicPr>
          <p:cNvPr id="7" name="Picture 4" descr="The Persians: The Rise &amp; Fall Of The Ancient Empire | HistoryExtra"/>
          <p:cNvPicPr>
            <a:picLocks noChangeAspect="1" noChangeArrowheads="1"/>
          </p:cNvPicPr>
          <p:nvPr/>
        </p:nvPicPr>
        <p:blipFill>
          <a:blip r:embed="rId4" cstate="print"/>
          <a:srcRect/>
          <a:stretch>
            <a:fillRect/>
          </a:stretch>
        </p:blipFill>
        <p:spPr bwMode="auto">
          <a:xfrm>
            <a:off x="6512241" y="1396304"/>
            <a:ext cx="2250759" cy="1499296"/>
          </a:xfrm>
          <a:prstGeom prst="rect">
            <a:avLst/>
          </a:prstGeom>
          <a:ln>
            <a:noFill/>
          </a:ln>
          <a:effectLst>
            <a:outerShdw blurRad="292100" dist="139700" dir="2700000" algn="tl" rotWithShape="0">
              <a:srgbClr val="333333">
                <a:alpha val="65000"/>
              </a:srgbClr>
            </a:outerShdw>
          </a:effectLst>
        </p:spPr>
      </p:pic>
      <p:pic>
        <p:nvPicPr>
          <p:cNvPr id="9" name="Picture 4" descr="The Persians: The Rise &amp; Fall Of The Ancient Empire | HistoryExtra"/>
          <p:cNvPicPr>
            <a:picLocks noChangeAspect="1" noChangeArrowheads="1"/>
          </p:cNvPicPr>
          <p:nvPr/>
        </p:nvPicPr>
        <p:blipFill>
          <a:blip r:embed="rId4" cstate="print"/>
          <a:srcRect/>
          <a:stretch>
            <a:fillRect/>
          </a:stretch>
        </p:blipFill>
        <p:spPr bwMode="auto">
          <a:xfrm>
            <a:off x="6664641" y="1548704"/>
            <a:ext cx="2250759" cy="149929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33400"/>
            <a:ext cx="8382000" cy="461665"/>
          </a:xfrm>
          <a:prstGeom prst="rect">
            <a:avLst/>
          </a:prstGeom>
          <a:solidFill>
            <a:schemeClr val="bg1"/>
          </a:solidFill>
        </p:spPr>
        <p:txBody>
          <a:bodyPr wrap="square" rtlCol="0">
            <a:spAutoFit/>
          </a:bodyPr>
          <a:lstStyle/>
          <a:p>
            <a:r>
              <a:rPr lang="en-US" sz="2400" b="1" dirty="0" smtClean="0">
                <a:latin typeface="Calibri" pitchFamily="34" charset="0"/>
                <a:cs typeface="Calibri" pitchFamily="34" charset="0"/>
              </a:rPr>
              <a:t>H </a:t>
            </a:r>
            <a:r>
              <a:rPr lang="el-GR" sz="2400" b="1" dirty="0" smtClean="0">
                <a:latin typeface="Calibri" pitchFamily="34" charset="0"/>
                <a:cs typeface="Calibri" pitchFamily="34" charset="0"/>
              </a:rPr>
              <a:t>Ιωνική Επανάσταση (499 </a:t>
            </a:r>
            <a:r>
              <a:rPr lang="el-GR" sz="2400" b="1" dirty="0" err="1" smtClean="0">
                <a:latin typeface="Calibri" pitchFamily="34" charset="0"/>
                <a:cs typeface="Calibri" pitchFamily="34" charset="0"/>
              </a:rPr>
              <a:t>π.Χ.</a:t>
            </a:r>
            <a:r>
              <a:rPr lang="el-GR" sz="2400" b="1" dirty="0" smtClean="0">
                <a:latin typeface="Calibri" pitchFamily="34" charset="0"/>
                <a:cs typeface="Calibri" pitchFamily="34" charset="0"/>
              </a:rPr>
              <a:t>)</a:t>
            </a:r>
            <a:endParaRPr lang="en-US" sz="2400" dirty="0">
              <a:latin typeface="Calibri" pitchFamily="34" charset="0"/>
              <a:cs typeface="Calibri" pitchFamily="34" charset="0"/>
            </a:endParaRPr>
          </a:p>
        </p:txBody>
      </p:sp>
      <p:sp>
        <p:nvSpPr>
          <p:cNvPr id="7" name="Rectangle 6"/>
          <p:cNvSpPr/>
          <p:nvPr/>
        </p:nvSpPr>
        <p:spPr>
          <a:xfrm rot="16200000">
            <a:off x="5982817" y="4304184"/>
            <a:ext cx="2590800" cy="230832"/>
          </a:xfrm>
          <a:prstGeom prst="rect">
            <a:avLst/>
          </a:prstGeom>
        </p:spPr>
        <p:txBody>
          <a:bodyPr wrap="square">
            <a:spAutoFit/>
          </a:bodyPr>
          <a:lstStyle/>
          <a:p>
            <a:r>
              <a:rPr lang="en-US" sz="900" i="1" dirty="0" smtClean="0">
                <a:latin typeface="Calibri" pitchFamily="34" charset="0"/>
                <a:cs typeface="Calibri" pitchFamily="34" charset="0"/>
              </a:rPr>
              <a:t>https://photodentro.edu.gr/lor/r/8521/9548</a:t>
            </a:r>
            <a:endParaRPr lang="en-US" sz="900" i="1" dirty="0">
              <a:latin typeface="Calibri" pitchFamily="34" charset="0"/>
              <a:cs typeface="Calibri" pitchFamily="34" charset="0"/>
            </a:endParaRPr>
          </a:p>
        </p:txBody>
      </p:sp>
      <p:sp>
        <p:nvSpPr>
          <p:cNvPr id="8" name="Rectangle 7"/>
          <p:cNvSpPr/>
          <p:nvPr/>
        </p:nvSpPr>
        <p:spPr>
          <a:xfrm>
            <a:off x="381000" y="5824716"/>
            <a:ext cx="8382000" cy="830997"/>
          </a:xfrm>
          <a:prstGeom prst="rect">
            <a:avLst/>
          </a:prstGeom>
          <a:solidFill>
            <a:schemeClr val="bg1"/>
          </a:solidFill>
        </p:spPr>
        <p:txBody>
          <a:bodyPr wrap="square">
            <a:spAutoFit/>
          </a:bodyPr>
          <a:lstStyle/>
          <a:p>
            <a:pPr algn="just">
              <a:lnSpc>
                <a:spcPct val="150000"/>
              </a:lnSpc>
              <a:spcAft>
                <a:spcPts val="1800"/>
              </a:spcAft>
            </a:pPr>
            <a:r>
              <a:rPr lang="el-GR" sz="1600" dirty="0" smtClean="0">
                <a:latin typeface="Calibri" pitchFamily="34" charset="0"/>
                <a:cs typeface="Calibri" pitchFamily="34" charset="0"/>
              </a:rPr>
              <a:t>«Κι ο Αρισταγόρας, όταν έφτασαν οι Αθηναίοι με είκοσι καράβια δικά τους και με πέντε τριήρεις των </a:t>
            </a:r>
            <a:r>
              <a:rPr lang="el-GR" sz="1600" dirty="0" err="1" smtClean="0">
                <a:latin typeface="Calibri" pitchFamily="34" charset="0"/>
                <a:cs typeface="Calibri" pitchFamily="34" charset="0"/>
              </a:rPr>
              <a:t>Ερετριέων</a:t>
            </a:r>
            <a:r>
              <a:rPr lang="el-GR" sz="1600" dirty="0" smtClean="0">
                <a:latin typeface="Calibri" pitchFamily="34" charset="0"/>
                <a:cs typeface="Calibri" pitchFamily="34" charset="0"/>
              </a:rPr>
              <a:t> […] εκστράτευσε εναντίον των Σάρδεων».                                      </a:t>
            </a:r>
            <a:r>
              <a:rPr lang="el-GR" sz="1200" dirty="0" smtClean="0">
                <a:latin typeface="Calibri" pitchFamily="34" charset="0"/>
                <a:cs typeface="Calibri" pitchFamily="34" charset="0"/>
              </a:rPr>
              <a:t>Ηρόδοτος, </a:t>
            </a:r>
            <a:r>
              <a:rPr lang="el-GR" sz="1200" i="1" dirty="0" err="1" smtClean="0">
                <a:latin typeface="Calibri" pitchFamily="34" charset="0"/>
                <a:cs typeface="Calibri" pitchFamily="34" charset="0"/>
              </a:rPr>
              <a:t>Ιστορίαι</a:t>
            </a:r>
            <a:r>
              <a:rPr lang="el-GR" sz="1200" i="1" dirty="0" smtClean="0">
                <a:latin typeface="Calibri" pitchFamily="34" charset="0"/>
                <a:cs typeface="Calibri" pitchFamily="34" charset="0"/>
              </a:rPr>
              <a:t> (</a:t>
            </a:r>
            <a:r>
              <a:rPr lang="el-GR" sz="1200" dirty="0" smtClean="0">
                <a:latin typeface="Calibri" pitchFamily="34" charset="0"/>
                <a:cs typeface="Calibri" pitchFamily="34" charset="0"/>
              </a:rPr>
              <a:t>5.99.1)</a:t>
            </a:r>
          </a:p>
        </p:txBody>
      </p:sp>
      <p:grpSp>
        <p:nvGrpSpPr>
          <p:cNvPr id="12" name="Group 11"/>
          <p:cNvGrpSpPr/>
          <p:nvPr/>
        </p:nvGrpSpPr>
        <p:grpSpPr>
          <a:xfrm>
            <a:off x="381000" y="1066800"/>
            <a:ext cx="8534400" cy="4724400"/>
            <a:chOff x="381000" y="1066800"/>
            <a:chExt cx="8534400" cy="4724400"/>
          </a:xfrm>
        </p:grpSpPr>
        <p:sp>
          <p:nvSpPr>
            <p:cNvPr id="10" name="Rectangle 9"/>
            <p:cNvSpPr/>
            <p:nvPr/>
          </p:nvSpPr>
          <p:spPr>
            <a:xfrm>
              <a:off x="381000" y="1066800"/>
              <a:ext cx="6781800" cy="472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2">
              <a:lum contrast="-10000"/>
            </a:blip>
            <a:srcRect t="1816"/>
            <a:stretch>
              <a:fillRect/>
            </a:stretch>
          </p:blipFill>
          <p:spPr bwMode="auto">
            <a:xfrm>
              <a:off x="457200" y="1143000"/>
              <a:ext cx="6629401" cy="4574974"/>
            </a:xfrm>
            <a:prstGeom prst="rect">
              <a:avLst/>
            </a:prstGeom>
            <a:ln>
              <a:noFill/>
            </a:ln>
            <a:effectLst>
              <a:outerShdw blurRad="292100" dist="139700" dir="2700000" algn="tl" rotWithShape="0">
                <a:srgbClr val="333333">
                  <a:alpha val="65000"/>
                </a:srgbClr>
              </a:outerShdw>
            </a:effectLst>
          </p:spPr>
        </p:pic>
        <p:pic>
          <p:nvPicPr>
            <p:cNvPr id="6" name="Picture 3"/>
            <p:cNvPicPr>
              <a:picLocks noChangeAspect="1" noChangeArrowheads="1"/>
            </p:cNvPicPr>
            <p:nvPr/>
          </p:nvPicPr>
          <p:blipFill>
            <a:blip r:embed="rId3">
              <a:lum contrast="-10000"/>
            </a:blip>
            <a:srcRect t="20630" r="48276"/>
            <a:stretch>
              <a:fillRect/>
            </a:stretch>
          </p:blipFill>
          <p:spPr bwMode="auto">
            <a:xfrm>
              <a:off x="6400800" y="1524000"/>
              <a:ext cx="2316902" cy="857233"/>
            </a:xfrm>
            <a:prstGeom prst="rect">
              <a:avLst/>
            </a:prstGeom>
            <a:ln>
              <a:noFill/>
            </a:ln>
            <a:effectLst>
              <a:outerShdw blurRad="292100" dist="139700" dir="2700000" algn="tl" rotWithShape="0">
                <a:srgbClr val="333333">
                  <a:alpha val="65000"/>
                </a:srgbClr>
              </a:outerShdw>
            </a:effectLst>
          </p:spPr>
        </p:pic>
        <p:pic>
          <p:nvPicPr>
            <p:cNvPr id="9" name="Picture 3"/>
            <p:cNvPicPr>
              <a:picLocks noChangeAspect="1" noChangeArrowheads="1"/>
            </p:cNvPicPr>
            <p:nvPr/>
          </p:nvPicPr>
          <p:blipFill>
            <a:blip r:embed="rId3">
              <a:lum contrast="-10000"/>
            </a:blip>
            <a:srcRect l="50000" t="20630"/>
            <a:stretch>
              <a:fillRect/>
            </a:stretch>
          </p:blipFill>
          <p:spPr bwMode="auto">
            <a:xfrm>
              <a:off x="6629400" y="2514600"/>
              <a:ext cx="2286000" cy="874966"/>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6200000">
            <a:off x="4268316" y="2894484"/>
            <a:ext cx="3429000" cy="230832"/>
          </a:xfrm>
          <a:prstGeom prst="rect">
            <a:avLst/>
          </a:prstGeom>
        </p:spPr>
        <p:txBody>
          <a:bodyPr wrap="square">
            <a:spAutoFit/>
          </a:bodyPr>
          <a:lstStyle/>
          <a:p>
            <a:r>
              <a:rPr lang="en-US" sz="900" dirty="0" smtClean="0">
                <a:latin typeface="Calibri" pitchFamily="34" charset="0"/>
                <a:cs typeface="Calibri" pitchFamily="34" charset="0"/>
              </a:rPr>
              <a:t>http://tetartistotetarto.blogspot.com/2018/01/blog-post_19.html</a:t>
            </a:r>
            <a:endParaRPr lang="en-US" sz="900" dirty="0">
              <a:latin typeface="Calibri" pitchFamily="34" charset="0"/>
              <a:cs typeface="Calibri" pitchFamily="34" charset="0"/>
            </a:endParaRPr>
          </a:p>
        </p:txBody>
      </p:sp>
      <p:sp>
        <p:nvSpPr>
          <p:cNvPr id="4" name="TextBox 3"/>
          <p:cNvSpPr txBox="1"/>
          <p:nvPr/>
        </p:nvSpPr>
        <p:spPr>
          <a:xfrm>
            <a:off x="457200" y="712113"/>
            <a:ext cx="8382000" cy="400110"/>
          </a:xfrm>
          <a:prstGeom prst="rect">
            <a:avLst/>
          </a:prstGeom>
          <a:solidFill>
            <a:schemeClr val="accent5">
              <a:lumMod val="20000"/>
              <a:lumOff val="80000"/>
            </a:schemeClr>
          </a:solidFill>
        </p:spPr>
        <p:txBody>
          <a:bodyPr wrap="square" rtlCol="0">
            <a:spAutoFit/>
          </a:bodyPr>
          <a:lstStyle/>
          <a:p>
            <a:r>
              <a:rPr lang="el-GR" sz="2000" b="1" dirty="0" smtClean="0">
                <a:latin typeface="Calibri" pitchFamily="34" charset="0"/>
                <a:cs typeface="Calibri" pitchFamily="34" charset="0"/>
              </a:rPr>
              <a:t>Ποια ήταν η κατάληξη της Ιωνικής Επανάστασης;</a:t>
            </a:r>
            <a:endParaRPr lang="en-US" sz="2000" b="1" dirty="0">
              <a:latin typeface="Calibri" pitchFamily="34" charset="0"/>
              <a:cs typeface="Calibri" pitchFamily="34" charset="0"/>
            </a:endParaRPr>
          </a:p>
        </p:txBody>
      </p:sp>
      <p:sp>
        <p:nvSpPr>
          <p:cNvPr id="16" name="TextBox 15"/>
          <p:cNvSpPr txBox="1"/>
          <p:nvPr/>
        </p:nvSpPr>
        <p:spPr>
          <a:xfrm>
            <a:off x="457200" y="5410200"/>
            <a:ext cx="7696200" cy="1077218"/>
          </a:xfrm>
          <a:prstGeom prst="rect">
            <a:avLst/>
          </a:prstGeom>
          <a:solidFill>
            <a:srgbClr val="EAEAEA"/>
          </a:solidFill>
          <a:ln w="3175">
            <a:solidFill>
              <a:schemeClr val="tx1"/>
            </a:solidFill>
          </a:ln>
        </p:spPr>
        <p:txBody>
          <a:bodyPr wrap="square" rtlCol="0">
            <a:spAutoFit/>
          </a:bodyPr>
          <a:lstStyle/>
          <a:p>
            <a:pPr algn="just">
              <a:lnSpc>
                <a:spcPct val="150000"/>
              </a:lnSpc>
            </a:pPr>
            <a:r>
              <a:rPr lang="el-GR" sz="1600" dirty="0" smtClean="0">
                <a:latin typeface="Calibri" pitchFamily="34" charset="0"/>
                <a:cs typeface="Calibri" pitchFamily="34" charset="0"/>
              </a:rPr>
              <a:t>«Η Μίλητος πρωτοστάτησε στην Ιωνική Επανάσταση, που καταπνίγηκε με τη ναυμαχία της </a:t>
            </a:r>
            <a:r>
              <a:rPr lang="el-GR" sz="1600" dirty="0" err="1" smtClean="0">
                <a:latin typeface="Calibri" pitchFamily="34" charset="0"/>
                <a:cs typeface="Calibri" pitchFamily="34" charset="0"/>
              </a:rPr>
              <a:t>Λάδης</a:t>
            </a:r>
            <a:r>
              <a:rPr lang="el-GR" sz="1600" dirty="0" smtClean="0">
                <a:latin typeface="Calibri" pitchFamily="34" charset="0"/>
                <a:cs typeface="Calibri" pitchFamily="34" charset="0"/>
              </a:rPr>
              <a:t> (494 </a:t>
            </a:r>
            <a:r>
              <a:rPr lang="el-GR" sz="1600" dirty="0" err="1" smtClean="0">
                <a:latin typeface="Calibri" pitchFamily="34" charset="0"/>
                <a:cs typeface="Calibri" pitchFamily="34" charset="0"/>
              </a:rPr>
              <a:t>π.Χ.</a:t>
            </a:r>
            <a:r>
              <a:rPr lang="el-GR" sz="1600" dirty="0" smtClean="0">
                <a:latin typeface="Calibri" pitchFamily="34" charset="0"/>
                <a:cs typeface="Calibri" pitchFamily="34" charset="0"/>
              </a:rPr>
              <a:t>) και μετά την οποία η πόλη ισοπεδώθηκε από τους Πέρσες».</a:t>
            </a:r>
          </a:p>
          <a:p>
            <a:pPr algn="just"/>
            <a:endParaRPr lang="el-GR" sz="600" dirty="0" smtClean="0">
              <a:latin typeface="Calibri" pitchFamily="34" charset="0"/>
              <a:cs typeface="Calibri" pitchFamily="34" charset="0"/>
            </a:endParaRPr>
          </a:p>
          <a:p>
            <a:pPr algn="r"/>
            <a:r>
              <a:rPr lang="el-GR" sz="1000" i="1" dirty="0" smtClean="0">
                <a:latin typeface="Calibri" pitchFamily="34" charset="0"/>
                <a:cs typeface="Calibri" pitchFamily="34" charset="0"/>
              </a:rPr>
              <a:t>Εγκυκλοπαίδεια Πάπυρος - </a:t>
            </a:r>
            <a:r>
              <a:rPr lang="el-GR" sz="1000" i="1" dirty="0" err="1" smtClean="0">
                <a:latin typeface="Calibri" pitchFamily="34" charset="0"/>
                <a:cs typeface="Calibri" pitchFamily="34" charset="0"/>
              </a:rPr>
              <a:t>Λαρούς</a:t>
            </a:r>
            <a:r>
              <a:rPr lang="el-GR" sz="1000" i="1" dirty="0" smtClean="0">
                <a:latin typeface="Calibri" pitchFamily="34" charset="0"/>
                <a:cs typeface="Calibri" pitchFamily="34" charset="0"/>
              </a:rPr>
              <a:t> - </a:t>
            </a:r>
            <a:r>
              <a:rPr lang="el-GR" sz="1000" i="1" dirty="0" err="1" smtClean="0">
                <a:latin typeface="Calibri" pitchFamily="34" charset="0"/>
                <a:cs typeface="Calibri" pitchFamily="34" charset="0"/>
              </a:rPr>
              <a:t>Μπριτάνικα</a:t>
            </a:r>
            <a:endParaRPr lang="en-US" sz="1000" i="1" dirty="0">
              <a:latin typeface="Calibri" pitchFamily="34" charset="0"/>
              <a:cs typeface="Calibri" pitchFamily="34" charset="0"/>
            </a:endParaRPr>
          </a:p>
        </p:txBody>
      </p:sp>
      <p:grpSp>
        <p:nvGrpSpPr>
          <p:cNvPr id="8" name="Group 7"/>
          <p:cNvGrpSpPr/>
          <p:nvPr/>
        </p:nvGrpSpPr>
        <p:grpSpPr>
          <a:xfrm>
            <a:off x="457200" y="1371600"/>
            <a:ext cx="5334000" cy="3378199"/>
            <a:chOff x="457200" y="1371600"/>
            <a:chExt cx="5334000" cy="3378199"/>
          </a:xfrm>
        </p:grpSpPr>
        <p:pic>
          <p:nvPicPr>
            <p:cNvPr id="18434" name="Picture 2" descr="https://4.bp.blogspot.com/-FooNykrWh0U/WmIHpAf8oBI/AAAAAAAAU1c/M9lZUbaQjOwtWwyGwssk4kn10XIQmOz3gCLcBGAs/s1600/%25CE%2595%25CE%25B9%25CE%25BA%25CF%258C%25CE%25BD%25CE%25B116.png"/>
            <p:cNvPicPr>
              <a:picLocks noChangeAspect="1" noChangeArrowheads="1"/>
            </p:cNvPicPr>
            <p:nvPr/>
          </p:nvPicPr>
          <p:blipFill>
            <a:blip r:embed="rId2">
              <a:lum contrast="-20000"/>
            </a:blip>
            <a:srcRect b="19140"/>
            <a:stretch>
              <a:fillRect/>
            </a:stretch>
          </p:blipFill>
          <p:spPr bwMode="auto">
            <a:xfrm>
              <a:off x="457200" y="1371600"/>
              <a:ext cx="5334000" cy="3378199"/>
            </a:xfrm>
            <a:prstGeom prst="rect">
              <a:avLst/>
            </a:prstGeom>
            <a:ln>
              <a:noFill/>
            </a:ln>
            <a:effectLst>
              <a:outerShdw blurRad="292100" dist="139700" dir="2700000" algn="tl" rotWithShape="0">
                <a:srgbClr val="333333">
                  <a:alpha val="65000"/>
                </a:srgbClr>
              </a:outerShdw>
            </a:effectLst>
          </p:spPr>
        </p:pic>
        <p:sp>
          <p:nvSpPr>
            <p:cNvPr id="17" name="Oval 16"/>
            <p:cNvSpPr/>
            <p:nvPr/>
          </p:nvSpPr>
          <p:spPr>
            <a:xfrm>
              <a:off x="3429000" y="3886200"/>
              <a:ext cx="838200" cy="381000"/>
            </a:xfrm>
            <a:prstGeom prst="ellipse">
              <a:avLst/>
            </a:prstGeom>
            <a:noFill/>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457200" y="4876800"/>
            <a:ext cx="5334000" cy="338554"/>
          </a:xfrm>
          <a:prstGeom prst="rect">
            <a:avLst/>
          </a:prstGeom>
          <a:solidFill>
            <a:schemeClr val="bg1"/>
          </a:solidFill>
        </p:spPr>
        <p:txBody>
          <a:bodyPr wrap="square" rtlCol="0">
            <a:spAutoFit/>
          </a:bodyPr>
          <a:lstStyle/>
          <a:p>
            <a:pPr algn="ctr"/>
            <a:r>
              <a:rPr lang="el-GR" sz="1600" b="1" dirty="0">
                <a:solidFill>
                  <a:schemeClr val="accent1">
                    <a:lumMod val="50000"/>
                  </a:schemeClr>
                </a:solidFill>
                <a:latin typeface="Calibri" pitchFamily="34" charset="0"/>
                <a:cs typeface="Calibri" pitchFamily="34" charset="0"/>
              </a:rPr>
              <a:t>Η</a:t>
            </a:r>
            <a:r>
              <a:rPr lang="en-US" sz="1600" b="1" dirty="0" smtClean="0">
                <a:solidFill>
                  <a:schemeClr val="accent1">
                    <a:lumMod val="50000"/>
                  </a:schemeClr>
                </a:solidFill>
                <a:latin typeface="Calibri" pitchFamily="34" charset="0"/>
                <a:cs typeface="Calibri" pitchFamily="34" charset="0"/>
              </a:rPr>
              <a:t> </a:t>
            </a:r>
            <a:r>
              <a:rPr lang="el-GR" sz="1600" b="1" dirty="0" smtClean="0">
                <a:solidFill>
                  <a:schemeClr val="accent1">
                    <a:lumMod val="50000"/>
                  </a:schemeClr>
                </a:solidFill>
                <a:latin typeface="Calibri" pitchFamily="34" charset="0"/>
                <a:cs typeface="Calibri" pitchFamily="34" charset="0"/>
              </a:rPr>
              <a:t>ναυμαχία </a:t>
            </a:r>
            <a:r>
              <a:rPr lang="el-GR" sz="1600" b="1" dirty="0">
                <a:solidFill>
                  <a:schemeClr val="accent1">
                    <a:lumMod val="50000"/>
                  </a:schemeClr>
                </a:solidFill>
                <a:latin typeface="Calibri" pitchFamily="34" charset="0"/>
                <a:cs typeface="Calibri" pitchFamily="34" charset="0"/>
              </a:rPr>
              <a:t>τ</a:t>
            </a:r>
            <a:r>
              <a:rPr lang="el-GR" sz="1600" b="1" dirty="0" smtClean="0">
                <a:solidFill>
                  <a:schemeClr val="accent1">
                    <a:lumMod val="50000"/>
                  </a:schemeClr>
                </a:solidFill>
                <a:latin typeface="Calibri" pitchFamily="34" charset="0"/>
                <a:cs typeface="Calibri" pitchFamily="34" charset="0"/>
              </a:rPr>
              <a:t>ης Λάδης</a:t>
            </a:r>
            <a:r>
              <a:rPr lang="en-US" sz="1600" b="1" dirty="0" smtClean="0">
                <a:solidFill>
                  <a:schemeClr val="accent1">
                    <a:lumMod val="50000"/>
                  </a:schemeClr>
                </a:solidFill>
                <a:latin typeface="Calibri" pitchFamily="34" charset="0"/>
                <a:cs typeface="Calibri" pitchFamily="34" charset="0"/>
              </a:rPr>
              <a:t> </a:t>
            </a:r>
            <a:r>
              <a:rPr lang="el-GR" sz="1600" b="1" dirty="0" smtClean="0">
                <a:solidFill>
                  <a:schemeClr val="accent1">
                    <a:lumMod val="50000"/>
                  </a:schemeClr>
                </a:solidFill>
                <a:latin typeface="Calibri" pitchFamily="34" charset="0"/>
                <a:cs typeface="Calibri" pitchFamily="34" charset="0"/>
              </a:rPr>
              <a:t>και η μάχη της Μιλήτου  </a:t>
            </a:r>
            <a:endParaRPr lang="en-US" sz="1600" b="1" dirty="0">
              <a:solidFill>
                <a:schemeClr val="accent1">
                  <a:lumMod val="50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762000"/>
            <a:ext cx="8382000" cy="400110"/>
          </a:xfrm>
          <a:prstGeom prst="rect">
            <a:avLst/>
          </a:prstGeom>
          <a:solidFill>
            <a:schemeClr val="accent2">
              <a:lumMod val="40000"/>
              <a:lumOff val="60000"/>
            </a:schemeClr>
          </a:solidFill>
        </p:spPr>
        <p:txBody>
          <a:bodyPr wrap="square" rtlCol="0">
            <a:spAutoFit/>
          </a:bodyPr>
          <a:lstStyle/>
          <a:p>
            <a:r>
              <a:rPr lang="el-GR" sz="2000" b="1" dirty="0" smtClean="0">
                <a:latin typeface="Calibri" pitchFamily="34" charset="0"/>
                <a:cs typeface="Calibri" pitchFamily="34" charset="0"/>
              </a:rPr>
              <a:t>Μια ματιά στην ιστορική γραμμή…</a:t>
            </a:r>
            <a:endParaRPr lang="en-US" sz="2000" b="1" dirty="0">
              <a:latin typeface="Calibri" pitchFamily="34" charset="0"/>
              <a:cs typeface="Calibri" pitchFamily="34" charset="0"/>
            </a:endParaRPr>
          </a:p>
        </p:txBody>
      </p:sp>
      <p:sp>
        <p:nvSpPr>
          <p:cNvPr id="5" name="TextBox 4"/>
          <p:cNvSpPr txBox="1"/>
          <p:nvPr/>
        </p:nvSpPr>
        <p:spPr>
          <a:xfrm>
            <a:off x="1066800" y="2938046"/>
            <a:ext cx="2084374" cy="338554"/>
          </a:xfrm>
          <a:prstGeom prst="rect">
            <a:avLst/>
          </a:prstGeom>
          <a:noFill/>
        </p:spPr>
        <p:txBody>
          <a:bodyPr wrap="square" rtlCol="0">
            <a:spAutoFit/>
          </a:bodyPr>
          <a:lstStyle/>
          <a:p>
            <a:pPr algn="ctr"/>
            <a:r>
              <a:rPr lang="el-GR" sz="1600" b="1" dirty="0" smtClean="0">
                <a:latin typeface="Calibri" pitchFamily="34" charset="0"/>
                <a:cs typeface="Calibri" pitchFamily="34" charset="0"/>
              </a:rPr>
              <a:t>Ιωνική Επανάσταση</a:t>
            </a:r>
            <a:endParaRPr lang="en-US" sz="1600" b="1" dirty="0">
              <a:latin typeface="Calibri" pitchFamily="34" charset="0"/>
              <a:cs typeface="Calibri" pitchFamily="34" charset="0"/>
            </a:endParaRPr>
          </a:p>
        </p:txBody>
      </p:sp>
      <p:sp>
        <p:nvSpPr>
          <p:cNvPr id="10" name="TextBox 9"/>
          <p:cNvSpPr txBox="1"/>
          <p:nvPr/>
        </p:nvSpPr>
        <p:spPr>
          <a:xfrm>
            <a:off x="2819400" y="1600200"/>
            <a:ext cx="1537600" cy="584775"/>
          </a:xfrm>
          <a:prstGeom prst="rect">
            <a:avLst/>
          </a:prstGeom>
          <a:noFill/>
        </p:spPr>
        <p:txBody>
          <a:bodyPr wrap="none" rtlCol="0">
            <a:spAutoFit/>
          </a:bodyPr>
          <a:lstStyle/>
          <a:p>
            <a:r>
              <a:rPr lang="el-GR" sz="1600" dirty="0" smtClean="0">
                <a:latin typeface="Calibri" pitchFamily="34" charset="0"/>
                <a:cs typeface="Calibri" pitchFamily="34" charset="0"/>
              </a:rPr>
              <a:t>εκστρατεία </a:t>
            </a:r>
          </a:p>
          <a:p>
            <a:r>
              <a:rPr lang="el-GR" sz="1600" dirty="0" smtClean="0">
                <a:latin typeface="Calibri" pitchFamily="34" charset="0"/>
                <a:cs typeface="Calibri" pitchFamily="34" charset="0"/>
              </a:rPr>
              <a:t>του </a:t>
            </a:r>
            <a:r>
              <a:rPr lang="el-GR" sz="1600" b="1" dirty="0" smtClean="0">
                <a:solidFill>
                  <a:srgbClr val="C00000"/>
                </a:solidFill>
                <a:latin typeface="Calibri" pitchFamily="34" charset="0"/>
                <a:cs typeface="Calibri" pitchFamily="34" charset="0"/>
              </a:rPr>
              <a:t>Μαρδόνιου</a:t>
            </a:r>
            <a:endParaRPr lang="en-US" sz="1600" b="1" dirty="0">
              <a:solidFill>
                <a:srgbClr val="C00000"/>
              </a:solidFill>
              <a:latin typeface="Calibri" pitchFamily="34" charset="0"/>
              <a:cs typeface="Calibri" pitchFamily="34" charset="0"/>
            </a:endParaRPr>
          </a:p>
        </p:txBody>
      </p:sp>
      <p:sp>
        <p:nvSpPr>
          <p:cNvPr id="11" name="TextBox 10"/>
          <p:cNvSpPr txBox="1"/>
          <p:nvPr/>
        </p:nvSpPr>
        <p:spPr>
          <a:xfrm>
            <a:off x="3429000" y="2438400"/>
            <a:ext cx="1998945" cy="584775"/>
          </a:xfrm>
          <a:prstGeom prst="rect">
            <a:avLst/>
          </a:prstGeom>
          <a:noFill/>
        </p:spPr>
        <p:txBody>
          <a:bodyPr wrap="none" rtlCol="0">
            <a:spAutoFit/>
          </a:bodyPr>
          <a:lstStyle/>
          <a:p>
            <a:r>
              <a:rPr lang="el-GR" sz="1600" dirty="0" smtClean="0">
                <a:latin typeface="Calibri" pitchFamily="34" charset="0"/>
                <a:cs typeface="Calibri" pitchFamily="34" charset="0"/>
              </a:rPr>
              <a:t>εκστρατεία του </a:t>
            </a:r>
            <a:r>
              <a:rPr lang="el-GR" sz="1600" b="1" dirty="0" smtClean="0">
                <a:solidFill>
                  <a:srgbClr val="C00000"/>
                </a:solidFill>
                <a:latin typeface="Calibri" pitchFamily="34" charset="0"/>
                <a:cs typeface="Calibri" pitchFamily="34" charset="0"/>
              </a:rPr>
              <a:t>Δάτη </a:t>
            </a:r>
          </a:p>
          <a:p>
            <a:r>
              <a:rPr lang="el-GR" sz="1600" dirty="0" smtClean="0">
                <a:latin typeface="Calibri" pitchFamily="34" charset="0"/>
                <a:cs typeface="Calibri" pitchFamily="34" charset="0"/>
              </a:rPr>
              <a:t>και του </a:t>
            </a:r>
            <a:r>
              <a:rPr lang="el-GR" sz="1600" b="1" dirty="0" smtClean="0">
                <a:solidFill>
                  <a:srgbClr val="C00000"/>
                </a:solidFill>
                <a:latin typeface="Calibri" pitchFamily="34" charset="0"/>
                <a:cs typeface="Calibri" pitchFamily="34" charset="0"/>
              </a:rPr>
              <a:t>Αρταφέρνη</a:t>
            </a:r>
            <a:endParaRPr lang="en-US" sz="1600" b="1" dirty="0">
              <a:solidFill>
                <a:srgbClr val="C00000"/>
              </a:solidFill>
              <a:latin typeface="Calibri" pitchFamily="34" charset="0"/>
              <a:cs typeface="Calibri" pitchFamily="34" charset="0"/>
            </a:endParaRPr>
          </a:p>
        </p:txBody>
      </p:sp>
      <p:sp>
        <p:nvSpPr>
          <p:cNvPr id="12" name="TextBox 11"/>
          <p:cNvSpPr txBox="1"/>
          <p:nvPr/>
        </p:nvSpPr>
        <p:spPr>
          <a:xfrm>
            <a:off x="6096000" y="2615625"/>
            <a:ext cx="1175002" cy="584775"/>
          </a:xfrm>
          <a:prstGeom prst="rect">
            <a:avLst/>
          </a:prstGeom>
          <a:noFill/>
        </p:spPr>
        <p:txBody>
          <a:bodyPr wrap="none" rtlCol="0">
            <a:spAutoFit/>
          </a:bodyPr>
          <a:lstStyle/>
          <a:p>
            <a:r>
              <a:rPr lang="el-GR" sz="1600" dirty="0" smtClean="0">
                <a:latin typeface="Calibri" pitchFamily="34" charset="0"/>
                <a:cs typeface="Calibri" pitchFamily="34" charset="0"/>
              </a:rPr>
              <a:t>εκστρατεία </a:t>
            </a:r>
          </a:p>
          <a:p>
            <a:r>
              <a:rPr lang="el-GR" sz="1600" dirty="0" smtClean="0">
                <a:latin typeface="Calibri" pitchFamily="34" charset="0"/>
                <a:cs typeface="Calibri" pitchFamily="34" charset="0"/>
              </a:rPr>
              <a:t>του </a:t>
            </a:r>
            <a:r>
              <a:rPr lang="el-GR" sz="1600" b="1" dirty="0" smtClean="0">
                <a:solidFill>
                  <a:srgbClr val="C00000"/>
                </a:solidFill>
                <a:latin typeface="Calibri" pitchFamily="34" charset="0"/>
                <a:cs typeface="Calibri" pitchFamily="34" charset="0"/>
              </a:rPr>
              <a:t>Ξέρξη</a:t>
            </a:r>
            <a:endParaRPr lang="en-US" sz="1600" b="1" dirty="0">
              <a:solidFill>
                <a:srgbClr val="C00000"/>
              </a:solidFill>
              <a:latin typeface="Calibri" pitchFamily="34" charset="0"/>
              <a:cs typeface="Calibri" pitchFamily="34" charset="0"/>
            </a:endParaRPr>
          </a:p>
        </p:txBody>
      </p:sp>
      <p:grpSp>
        <p:nvGrpSpPr>
          <p:cNvPr id="29" name="Group 28"/>
          <p:cNvGrpSpPr/>
          <p:nvPr/>
        </p:nvGrpSpPr>
        <p:grpSpPr>
          <a:xfrm>
            <a:off x="609600" y="2286000"/>
            <a:ext cx="7848600" cy="2818606"/>
            <a:chOff x="609600" y="2286000"/>
            <a:chExt cx="7848600" cy="2818606"/>
          </a:xfrm>
        </p:grpSpPr>
        <p:pic>
          <p:nvPicPr>
            <p:cNvPr id="2" name="Picture 8"/>
            <p:cNvPicPr>
              <a:picLocks noChangeAspect="1" noChangeArrowheads="1"/>
            </p:cNvPicPr>
            <p:nvPr/>
          </p:nvPicPr>
          <p:blipFill>
            <a:blip r:embed="rId2">
              <a:lum contrast="-20000"/>
            </a:blip>
            <a:srcRect t="11111"/>
            <a:stretch>
              <a:fillRect/>
            </a:stretch>
          </p:blipFill>
          <p:spPr bwMode="auto">
            <a:xfrm>
              <a:off x="609600" y="3885406"/>
              <a:ext cx="7848600" cy="1219200"/>
            </a:xfrm>
            <a:prstGeom prst="rect">
              <a:avLst/>
            </a:prstGeom>
            <a:ln>
              <a:noFill/>
            </a:ln>
            <a:effectLst>
              <a:outerShdw blurRad="292100" dist="139700" dir="2700000" algn="tl" rotWithShape="0">
                <a:srgbClr val="333333">
                  <a:alpha val="65000"/>
                </a:srgbClr>
              </a:outerShdw>
            </a:effectLst>
          </p:spPr>
        </p:pic>
        <p:cxnSp>
          <p:nvCxnSpPr>
            <p:cNvPr id="7" name="Straight Arrow Connector 6"/>
            <p:cNvCxnSpPr/>
            <p:nvPr/>
          </p:nvCxnSpPr>
          <p:spPr>
            <a:xfrm rot="16200000" flipV="1">
              <a:off x="1885266" y="3600340"/>
              <a:ext cx="496674" cy="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7" name="Straight Arrow Connector 16"/>
            <p:cNvCxnSpPr/>
            <p:nvPr/>
          </p:nvCxnSpPr>
          <p:spPr>
            <a:xfrm rot="16200000" flipV="1">
              <a:off x="6038562" y="3562638"/>
              <a:ext cx="572082" cy="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8" name="Straight Arrow Connector 17"/>
            <p:cNvCxnSpPr/>
            <p:nvPr/>
          </p:nvCxnSpPr>
          <p:spPr>
            <a:xfrm rot="16200000" flipV="1">
              <a:off x="3256865" y="3447941"/>
              <a:ext cx="801474" cy="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9" name="Straight Arrow Connector 18"/>
            <p:cNvCxnSpPr/>
            <p:nvPr/>
          </p:nvCxnSpPr>
          <p:spPr>
            <a:xfrm rot="5400000" flipH="1" flipV="1">
              <a:off x="2399903" y="3085703"/>
              <a:ext cx="1600200" cy="79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pic>
        <p:nvPicPr>
          <p:cNvPr id="43010" name="Picture 2"/>
          <p:cNvPicPr>
            <a:picLocks noChangeAspect="1" noChangeArrowheads="1"/>
          </p:cNvPicPr>
          <p:nvPr/>
        </p:nvPicPr>
        <p:blipFill>
          <a:blip r:embed="rId3"/>
          <a:srcRect/>
          <a:stretch>
            <a:fillRect/>
          </a:stretch>
        </p:blipFill>
        <p:spPr bwMode="auto">
          <a:xfrm>
            <a:off x="7386049" y="762000"/>
            <a:ext cx="1529351" cy="1715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81335"/>
            <a:ext cx="8458200" cy="461665"/>
          </a:xfrm>
          <a:prstGeom prst="rect">
            <a:avLst/>
          </a:prstGeom>
          <a:solidFill>
            <a:schemeClr val="bg1"/>
          </a:solidFill>
        </p:spPr>
        <p:txBody>
          <a:bodyPr wrap="square" rtlCol="0">
            <a:spAutoFit/>
          </a:bodyPr>
          <a:lstStyle/>
          <a:p>
            <a:r>
              <a:rPr lang="el-GR" sz="2400" b="1" dirty="0" smtClean="0">
                <a:latin typeface="Calibri" pitchFamily="34" charset="0"/>
                <a:cs typeface="Calibri" pitchFamily="34" charset="0"/>
              </a:rPr>
              <a:t>Η εκστρατεία του Μαρδόνιου (</a:t>
            </a:r>
            <a:r>
              <a:rPr lang="el-GR" sz="2400" b="1" dirty="0" smtClean="0">
                <a:solidFill>
                  <a:srgbClr val="C00000"/>
                </a:solidFill>
                <a:latin typeface="Calibri" pitchFamily="34" charset="0"/>
                <a:cs typeface="Calibri" pitchFamily="34" charset="0"/>
              </a:rPr>
              <a:t>492</a:t>
            </a:r>
            <a:r>
              <a:rPr lang="el-GR" sz="2400" b="1" dirty="0" smtClean="0">
                <a:latin typeface="Calibri" pitchFamily="34" charset="0"/>
                <a:cs typeface="Calibri" pitchFamily="34" charset="0"/>
              </a:rPr>
              <a:t> </a:t>
            </a:r>
            <a:r>
              <a:rPr lang="el-GR" sz="2400" b="1" dirty="0" err="1" smtClean="0">
                <a:latin typeface="Calibri" pitchFamily="34" charset="0"/>
                <a:cs typeface="Calibri" pitchFamily="34" charset="0"/>
              </a:rPr>
              <a:t>π.Χ.</a:t>
            </a:r>
            <a:r>
              <a:rPr lang="el-GR" sz="2400" b="1" dirty="0" smtClean="0">
                <a:latin typeface="Calibri" pitchFamily="34" charset="0"/>
                <a:cs typeface="Calibri" pitchFamily="34" charset="0"/>
              </a:rPr>
              <a:t>) </a:t>
            </a:r>
            <a:endParaRPr lang="en-US" sz="2400" b="1" dirty="0">
              <a:latin typeface="Calibri" pitchFamily="34" charset="0"/>
              <a:cs typeface="Calibri" pitchFamily="34" charset="0"/>
            </a:endParaRPr>
          </a:p>
        </p:txBody>
      </p:sp>
      <p:sp>
        <p:nvSpPr>
          <p:cNvPr id="6" name="Rectangle 5"/>
          <p:cNvSpPr/>
          <p:nvPr/>
        </p:nvSpPr>
        <p:spPr>
          <a:xfrm>
            <a:off x="685800" y="6172200"/>
            <a:ext cx="2819400" cy="261610"/>
          </a:xfrm>
          <a:prstGeom prst="rect">
            <a:avLst/>
          </a:prstGeom>
        </p:spPr>
        <p:txBody>
          <a:bodyPr wrap="square">
            <a:spAutoFit/>
          </a:bodyPr>
          <a:lstStyle/>
          <a:p>
            <a:r>
              <a:rPr lang="en-US" sz="1100" i="1" dirty="0" smtClean="0">
                <a:latin typeface="Calibri" pitchFamily="34" charset="0"/>
                <a:cs typeface="Calibri" pitchFamily="34" charset="0"/>
              </a:rPr>
              <a:t>https://photodentro.edu.gr/lor/r/8521/9548</a:t>
            </a:r>
            <a:endParaRPr lang="en-US" sz="1100" i="1" dirty="0">
              <a:latin typeface="Calibri" pitchFamily="34" charset="0"/>
              <a:cs typeface="Calibri" pitchFamily="34" charset="0"/>
            </a:endParaRPr>
          </a:p>
        </p:txBody>
      </p:sp>
      <p:pic>
        <p:nvPicPr>
          <p:cNvPr id="19458" name="Picture 2"/>
          <p:cNvPicPr>
            <a:picLocks noChangeAspect="1" noChangeArrowheads="1"/>
          </p:cNvPicPr>
          <p:nvPr/>
        </p:nvPicPr>
        <p:blipFill>
          <a:blip r:embed="rId2"/>
          <a:srcRect l="1202" t="1471" r="1176" b="5882"/>
          <a:stretch>
            <a:fillRect/>
          </a:stretch>
        </p:blipFill>
        <p:spPr bwMode="auto">
          <a:xfrm>
            <a:off x="685800" y="1295400"/>
            <a:ext cx="6324600" cy="4800600"/>
          </a:xfrm>
          <a:prstGeom prst="rect">
            <a:avLst/>
          </a:prstGeom>
          <a:ln>
            <a:noFill/>
          </a:ln>
          <a:effectLst>
            <a:outerShdw blurRad="292100" dist="139700" dir="2700000" algn="tl" rotWithShape="0">
              <a:srgbClr val="333333">
                <a:alpha val="65000"/>
              </a:srgbClr>
            </a:outerShdw>
          </a:effectLst>
        </p:spPr>
      </p:pic>
      <p:pic>
        <p:nvPicPr>
          <p:cNvPr id="25604" name="Picture 4" descr="Immortals (Achaemenid Empire) - Wikipedia"/>
          <p:cNvPicPr>
            <a:picLocks noChangeAspect="1" noChangeArrowheads="1"/>
          </p:cNvPicPr>
          <p:nvPr/>
        </p:nvPicPr>
        <p:blipFill>
          <a:blip r:embed="rId3" cstate="print"/>
          <a:srcRect/>
          <a:stretch>
            <a:fillRect/>
          </a:stretch>
        </p:blipFill>
        <p:spPr bwMode="auto">
          <a:xfrm>
            <a:off x="7162800" y="2590800"/>
            <a:ext cx="1625600" cy="1219200"/>
          </a:xfrm>
          <a:prstGeom prst="rect">
            <a:avLst/>
          </a:prstGeom>
          <a:ln>
            <a:noFill/>
          </a:ln>
          <a:effectLst>
            <a:softEdge rad="112500"/>
          </a:effectLst>
        </p:spPr>
      </p:pic>
      <p:pic>
        <p:nvPicPr>
          <p:cNvPr id="8" name="Picture 4" descr="Immortals (Achaemenid Empire) - Wikipedia"/>
          <p:cNvPicPr>
            <a:picLocks noChangeAspect="1" noChangeArrowheads="1"/>
          </p:cNvPicPr>
          <p:nvPr/>
        </p:nvPicPr>
        <p:blipFill>
          <a:blip r:embed="rId3" cstate="print"/>
          <a:srcRect/>
          <a:stretch>
            <a:fillRect/>
          </a:stretch>
        </p:blipFill>
        <p:spPr bwMode="auto">
          <a:xfrm>
            <a:off x="7162800" y="3886200"/>
            <a:ext cx="1625600" cy="1219200"/>
          </a:xfrm>
          <a:prstGeom prst="rect">
            <a:avLst/>
          </a:prstGeom>
          <a:ln>
            <a:noFill/>
          </a:ln>
          <a:effectLst>
            <a:softEdge rad="112500"/>
          </a:effectLst>
        </p:spPr>
      </p:pic>
      <p:pic>
        <p:nvPicPr>
          <p:cNvPr id="9" name="Picture 4" descr="Immortals (Achaemenid Empire) - Wikipedia"/>
          <p:cNvPicPr>
            <a:picLocks noChangeAspect="1" noChangeArrowheads="1"/>
          </p:cNvPicPr>
          <p:nvPr/>
        </p:nvPicPr>
        <p:blipFill>
          <a:blip r:embed="rId3" cstate="print"/>
          <a:srcRect/>
          <a:stretch>
            <a:fillRect/>
          </a:stretch>
        </p:blipFill>
        <p:spPr bwMode="auto">
          <a:xfrm>
            <a:off x="7162800" y="1295400"/>
            <a:ext cx="1625600" cy="1219200"/>
          </a:xfrm>
          <a:prstGeom prst="rect">
            <a:avLst/>
          </a:prstGeom>
          <a:ln>
            <a:noFill/>
          </a:ln>
          <a:effectLst>
            <a:softEdge rad="112500"/>
          </a:effectLst>
        </p:spPr>
      </p:pic>
      <p:pic>
        <p:nvPicPr>
          <p:cNvPr id="10" name="Picture 4" descr="Immortals (Achaemenid Empire) - Wikipedia"/>
          <p:cNvPicPr>
            <a:picLocks noChangeAspect="1" noChangeArrowheads="1"/>
          </p:cNvPicPr>
          <p:nvPr/>
        </p:nvPicPr>
        <p:blipFill>
          <a:blip r:embed="rId3" cstate="print"/>
          <a:srcRect/>
          <a:stretch>
            <a:fillRect/>
          </a:stretch>
        </p:blipFill>
        <p:spPr bwMode="auto">
          <a:xfrm>
            <a:off x="7213600" y="5105400"/>
            <a:ext cx="1625600" cy="1219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1335"/>
            <a:ext cx="8534400" cy="461665"/>
          </a:xfrm>
          <a:prstGeom prst="rect">
            <a:avLst/>
          </a:prstGeom>
          <a:solidFill>
            <a:schemeClr val="bg1"/>
          </a:solidFill>
        </p:spPr>
        <p:txBody>
          <a:bodyPr wrap="square" rtlCol="0">
            <a:spAutoFit/>
          </a:bodyPr>
          <a:lstStyle/>
          <a:p>
            <a:r>
              <a:rPr lang="el-GR" sz="2400" b="1" dirty="0" smtClean="0">
                <a:latin typeface="Calibri" pitchFamily="34" charset="0"/>
                <a:cs typeface="Calibri" pitchFamily="34" charset="0"/>
              </a:rPr>
              <a:t>Η εκστρατεία του Δάτη και του Αρταφέρνη (</a:t>
            </a:r>
            <a:r>
              <a:rPr lang="el-GR" sz="2400" b="1" dirty="0" smtClean="0">
                <a:solidFill>
                  <a:srgbClr val="C00000"/>
                </a:solidFill>
                <a:latin typeface="Calibri" pitchFamily="34" charset="0"/>
                <a:cs typeface="Calibri" pitchFamily="34" charset="0"/>
              </a:rPr>
              <a:t>490</a:t>
            </a:r>
            <a:r>
              <a:rPr lang="el-GR" sz="2400" b="1" dirty="0" smtClean="0">
                <a:latin typeface="Calibri" pitchFamily="34" charset="0"/>
                <a:cs typeface="Calibri" pitchFamily="34" charset="0"/>
              </a:rPr>
              <a:t> </a:t>
            </a:r>
            <a:r>
              <a:rPr lang="el-GR" sz="2400" b="1" dirty="0" err="1" smtClean="0">
                <a:latin typeface="Calibri" pitchFamily="34" charset="0"/>
                <a:cs typeface="Calibri" pitchFamily="34" charset="0"/>
              </a:rPr>
              <a:t>π.Χ.</a:t>
            </a:r>
            <a:r>
              <a:rPr lang="el-GR" sz="2400" b="1" dirty="0" smtClean="0">
                <a:latin typeface="Calibri" pitchFamily="34" charset="0"/>
                <a:cs typeface="Calibri" pitchFamily="34" charset="0"/>
              </a:rPr>
              <a:t>) </a:t>
            </a:r>
            <a:endParaRPr lang="en-US" sz="2400" b="1" dirty="0">
              <a:latin typeface="Calibri" pitchFamily="34" charset="0"/>
              <a:cs typeface="Calibri" pitchFamily="34" charset="0"/>
            </a:endParaRPr>
          </a:p>
        </p:txBody>
      </p:sp>
      <p:pic>
        <p:nvPicPr>
          <p:cNvPr id="18433" name="Picture 1"/>
          <p:cNvPicPr>
            <a:picLocks noChangeAspect="1" noChangeArrowheads="1"/>
          </p:cNvPicPr>
          <p:nvPr/>
        </p:nvPicPr>
        <p:blipFill>
          <a:blip r:embed="rId2"/>
          <a:srcRect/>
          <a:stretch>
            <a:fillRect/>
          </a:stretch>
        </p:blipFill>
        <p:spPr bwMode="auto">
          <a:xfrm>
            <a:off x="533400" y="1219200"/>
            <a:ext cx="6328359" cy="5084984"/>
          </a:xfrm>
          <a:prstGeom prst="rect">
            <a:avLst/>
          </a:prstGeom>
          <a:ln>
            <a:noFill/>
          </a:ln>
          <a:effectLst>
            <a:outerShdw blurRad="292100" dist="139700" dir="2700000" algn="tl" rotWithShape="0">
              <a:srgbClr val="333333">
                <a:alpha val="65000"/>
              </a:srgbClr>
            </a:outerShdw>
          </a:effectLst>
        </p:spPr>
      </p:pic>
      <p:pic>
        <p:nvPicPr>
          <p:cNvPr id="26628" name="Picture 4" descr="Men with Shields &amp; Spears from Persepolis"/>
          <p:cNvPicPr>
            <a:picLocks noChangeAspect="1" noChangeArrowheads="1"/>
          </p:cNvPicPr>
          <p:nvPr/>
        </p:nvPicPr>
        <p:blipFill>
          <a:blip r:embed="rId3"/>
          <a:srcRect/>
          <a:stretch>
            <a:fillRect/>
          </a:stretch>
        </p:blipFill>
        <p:spPr bwMode="auto">
          <a:xfrm>
            <a:off x="6993941" y="3886200"/>
            <a:ext cx="1997659" cy="2209800"/>
          </a:xfrm>
          <a:prstGeom prst="rect">
            <a:avLst/>
          </a:prstGeom>
          <a:ln>
            <a:noFill/>
          </a:ln>
          <a:effectLst>
            <a:softEdge rad="112500"/>
          </a:effectLst>
        </p:spPr>
      </p:pic>
      <p:sp>
        <p:nvSpPr>
          <p:cNvPr id="14" name="Rectangle 13"/>
          <p:cNvSpPr/>
          <p:nvPr/>
        </p:nvSpPr>
        <p:spPr>
          <a:xfrm>
            <a:off x="381000" y="6443990"/>
            <a:ext cx="2819400" cy="261610"/>
          </a:xfrm>
          <a:prstGeom prst="rect">
            <a:avLst/>
          </a:prstGeom>
        </p:spPr>
        <p:txBody>
          <a:bodyPr wrap="square">
            <a:spAutoFit/>
          </a:bodyPr>
          <a:lstStyle/>
          <a:p>
            <a:r>
              <a:rPr lang="en-US" sz="1100" i="1" dirty="0" smtClean="0">
                <a:latin typeface="Calibri" pitchFamily="34" charset="0"/>
                <a:cs typeface="Calibri" pitchFamily="34" charset="0"/>
              </a:rPr>
              <a:t>https://photodentro.edu.gr/lor/r/8521/9548</a:t>
            </a:r>
            <a:endParaRPr lang="en-US" sz="1100" i="1" dirty="0">
              <a:latin typeface="Calibri" pitchFamily="34" charset="0"/>
              <a:cs typeface="Calibri" pitchFamily="34" charset="0"/>
            </a:endParaRPr>
          </a:p>
        </p:txBody>
      </p:sp>
      <p:pic>
        <p:nvPicPr>
          <p:cNvPr id="15" name="Picture 4" descr="Men with Shields &amp; Spears from Persepolis"/>
          <p:cNvPicPr>
            <a:picLocks noChangeAspect="1" noChangeArrowheads="1"/>
          </p:cNvPicPr>
          <p:nvPr/>
        </p:nvPicPr>
        <p:blipFill>
          <a:blip r:embed="rId3"/>
          <a:srcRect/>
          <a:stretch>
            <a:fillRect/>
          </a:stretch>
        </p:blipFill>
        <p:spPr bwMode="auto">
          <a:xfrm>
            <a:off x="6993941" y="1524000"/>
            <a:ext cx="1997659" cy="2209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p:cNvPicPr>
            <a:picLocks noChangeAspect="1" noChangeArrowheads="1"/>
          </p:cNvPicPr>
          <p:nvPr/>
        </p:nvPicPr>
        <p:blipFill>
          <a:blip r:embed="rId2"/>
          <a:srcRect/>
          <a:stretch>
            <a:fillRect/>
          </a:stretch>
        </p:blipFill>
        <p:spPr bwMode="auto">
          <a:xfrm>
            <a:off x="2667000" y="1087216"/>
            <a:ext cx="6138695" cy="4932584"/>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04800" y="609600"/>
            <a:ext cx="7924800" cy="430887"/>
          </a:xfrm>
          <a:prstGeom prst="rect">
            <a:avLst/>
          </a:prstGeom>
          <a:solidFill>
            <a:schemeClr val="bg1"/>
          </a:solidFill>
        </p:spPr>
        <p:txBody>
          <a:bodyPr wrap="square" rtlCol="0">
            <a:spAutoFit/>
          </a:bodyPr>
          <a:lstStyle/>
          <a:p>
            <a:r>
              <a:rPr lang="el-GR" sz="2200" b="1" dirty="0" smtClean="0">
                <a:latin typeface="+mj-lt"/>
              </a:rPr>
              <a:t>Η μάχη του </a:t>
            </a:r>
            <a:r>
              <a:rPr lang="el-GR" sz="2200" b="1" dirty="0" smtClean="0">
                <a:solidFill>
                  <a:srgbClr val="C00000"/>
                </a:solidFill>
                <a:latin typeface="+mj-lt"/>
              </a:rPr>
              <a:t>Μαραθώνα</a:t>
            </a:r>
            <a:r>
              <a:rPr lang="el-GR" sz="2200" b="1" dirty="0" smtClean="0">
                <a:latin typeface="+mj-lt"/>
              </a:rPr>
              <a:t> (490 </a:t>
            </a:r>
            <a:r>
              <a:rPr lang="el-GR" sz="2200" b="1" dirty="0" err="1" smtClean="0">
                <a:latin typeface="+mj-lt"/>
              </a:rPr>
              <a:t>π.Χ.</a:t>
            </a:r>
            <a:r>
              <a:rPr lang="el-GR" sz="2200" b="1" dirty="0" smtClean="0">
                <a:latin typeface="+mj-lt"/>
              </a:rPr>
              <a:t>)</a:t>
            </a:r>
            <a:endParaRPr lang="en-US" sz="2200" b="1" dirty="0">
              <a:latin typeface="+mj-lt"/>
            </a:endParaRPr>
          </a:p>
        </p:txBody>
      </p:sp>
      <p:pic>
        <p:nvPicPr>
          <p:cNvPr id="19466" name="Picture 10" descr="Miltiades (Roman replica).jpg"/>
          <p:cNvPicPr>
            <a:picLocks noChangeAspect="1" noChangeArrowheads="1"/>
          </p:cNvPicPr>
          <p:nvPr/>
        </p:nvPicPr>
        <p:blipFill>
          <a:blip r:embed="rId3" cstate="print"/>
          <a:srcRect/>
          <a:stretch>
            <a:fillRect/>
          </a:stretch>
        </p:blipFill>
        <p:spPr bwMode="auto">
          <a:xfrm>
            <a:off x="533400" y="1143000"/>
            <a:ext cx="1774423" cy="2362200"/>
          </a:xfrm>
          <a:prstGeom prst="rect">
            <a:avLst/>
          </a:prstGeom>
          <a:ln>
            <a:noFill/>
          </a:ln>
          <a:effectLst>
            <a:softEdge rad="112500"/>
          </a:effectLst>
        </p:spPr>
      </p:pic>
      <p:sp>
        <p:nvSpPr>
          <p:cNvPr id="9" name="Rectangle 8"/>
          <p:cNvSpPr/>
          <p:nvPr/>
        </p:nvSpPr>
        <p:spPr>
          <a:xfrm>
            <a:off x="457200" y="3657600"/>
            <a:ext cx="2209800" cy="369332"/>
          </a:xfrm>
          <a:prstGeom prst="rect">
            <a:avLst/>
          </a:prstGeom>
        </p:spPr>
        <p:txBody>
          <a:bodyPr wrap="square">
            <a:spAutoFit/>
          </a:bodyPr>
          <a:lstStyle/>
          <a:p>
            <a:r>
              <a:rPr lang="el-GR" dirty="0" smtClean="0">
                <a:latin typeface="Calibri" pitchFamily="34" charset="0"/>
                <a:cs typeface="Calibri" pitchFamily="34" charset="0"/>
              </a:rPr>
              <a:t>Στρατηγός </a:t>
            </a:r>
            <a:r>
              <a:rPr lang="el-GR" b="1" dirty="0" smtClean="0">
                <a:latin typeface="Calibri" pitchFamily="34" charset="0"/>
                <a:cs typeface="Calibri" pitchFamily="34" charset="0"/>
              </a:rPr>
              <a:t>Μιλτιάδης</a:t>
            </a:r>
            <a:endParaRPr lang="en-US" b="1" dirty="0">
              <a:latin typeface="Calibri" pitchFamily="34" charset="0"/>
              <a:cs typeface="Calibri" pitchFamily="34" charset="0"/>
            </a:endParaRPr>
          </a:p>
        </p:txBody>
      </p:sp>
      <p:cxnSp>
        <p:nvCxnSpPr>
          <p:cNvPr id="12" name="Straight Arrow Connector 11"/>
          <p:cNvCxnSpPr/>
          <p:nvPr/>
        </p:nvCxnSpPr>
        <p:spPr>
          <a:xfrm flipV="1">
            <a:off x="3505200" y="3886200"/>
            <a:ext cx="2209800" cy="914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9458" name="Picture 2" descr="Μάχη του Μαραθώνα: Ο Μιλτιάδης και η ομόνοια των Αθηναίων καθόρισαν τη νίκη"/>
          <p:cNvPicPr>
            <a:picLocks noChangeAspect="1" noChangeArrowheads="1"/>
          </p:cNvPicPr>
          <p:nvPr/>
        </p:nvPicPr>
        <p:blipFill>
          <a:blip r:embed="rId4" cstate="print">
            <a:lum/>
          </a:blip>
          <a:srcRect/>
          <a:stretch>
            <a:fillRect/>
          </a:stretch>
        </p:blipFill>
        <p:spPr bwMode="auto">
          <a:xfrm>
            <a:off x="193827" y="4114800"/>
            <a:ext cx="3768573" cy="25146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1376</TotalTime>
  <Words>1260</Words>
  <Application>Microsoft Office PowerPoint</Application>
  <PresentationFormat>Προβολή στην οθόνη (4:3)</PresentationFormat>
  <Paragraphs>102</Paragraphs>
  <Slides>25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Urban</vt:lpstr>
      <vt:lpstr>Οι Περσικοί Πόλεμοι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Περσικοί Πόλεμοι</dc:title>
  <dc:creator>User</dc:creator>
  <cp:lastModifiedBy>Admin</cp:lastModifiedBy>
  <cp:revision>178</cp:revision>
  <dcterms:created xsi:type="dcterms:W3CDTF">2022-12-03T13:54:32Z</dcterms:created>
  <dcterms:modified xsi:type="dcterms:W3CDTF">2026-01-24T19:48:42Z</dcterms:modified>
</cp:coreProperties>
</file>