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DC342A3-9E47-4978-84D7-BC1FCBB9BAF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18640" y="412164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4C1F382-E0B3-4AF4-9FD1-4484E62D935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2656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8C8EAB-67DB-425A-A124-83A17D8563C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8696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795528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1864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8696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795528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E38F52-9E69-4A0C-BF28-61D55AB7D8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6C5272E-8DB5-40A7-A353-6DFBECED9AB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2D305F1-06F0-4B95-ADA4-4ECAD89090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ACB079-9F70-4E79-9CFA-E058FC54F8C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99E385F-7369-41F6-8B9F-0745B8DB58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FCC9C19-69D1-48B8-8DA7-9908916382F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10000" y="447120"/>
            <a:ext cx="10571760" cy="44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85AD296-AC64-4E99-989A-CA3B881CA40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61CC6F3-415A-4269-AB31-9415FDFD7F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F28B1B-F3C1-496C-968F-DE6C95DF61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2656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729F4B3-0ED0-4CAF-AAA2-11C037B0F7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F9FC228-60E6-47FC-8294-DDA7E4D50A4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818640" y="412164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95C14A9-3CBE-4B0B-92D9-2CA16A45E1A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2656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FDB610F-DC7C-4F3D-B6C2-FE07CED055A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8696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7955280" y="222228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81864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8696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7955280" y="4121640"/>
            <a:ext cx="339804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6481F56-4F84-4C77-B87F-709FAA63FDE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C5FCB4F-5D00-4EFA-A9B1-9F654866E5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3BC73F-C7A7-4AB0-979C-7752DE6ACE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493AD7-6BC1-40BE-9019-85A2D5FB16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10000" y="447120"/>
            <a:ext cx="10571760" cy="44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48DCA0-1657-4E85-AE75-D4B8284FB5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CAD487-42B5-4E49-AEBB-1FC47255FA3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363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26560" y="412164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024011-6448-460D-BD34-41FF23E37E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26560" y="2222280"/>
            <a:ext cx="515016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18640" y="4121640"/>
            <a:ext cx="10554120" cy="173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4D9564-DB07-4FF2-A89E-615075CDB10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eform 6"/>
          <p:cNvSpPr/>
          <p:nvPr/>
        </p:nvSpPr>
        <p:spPr>
          <a:xfrm>
            <a:off x="0" y="-3240"/>
            <a:ext cx="12191760" cy="5203440"/>
          </a:xfrm>
          <a:custGeom>
            <a:avLst/>
            <a:gdLst>
              <a:gd name="textAreaLeft" fmla="*/ 0 w 12191760"/>
              <a:gd name="textAreaRight" fmla="*/ 12192120 w 12191760"/>
              <a:gd name="textAreaTop" fmla="*/ 0 h 5203440"/>
              <a:gd name="textAreaBottom" fmla="*/ 5203800 h 5203440"/>
            </a:gdLst>
            <a:ahLst/>
            <a:rect l="textAreaLeft" t="textAreaTop" r="textAreaRight" b="textAreaBottom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0">
            <a:blip r:embed="rId2"/>
            <a:srcRect/>
            <a:tile tx="0" ty="0" sx="100000" sy="100000" algn="tl"/>
          </a:blipFill>
          <a:ln cap="rnd">
            <a:solidFill>
              <a:srgbClr val="00c6bb"/>
            </a:solidFill>
            <a:rou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810000" y="1449000"/>
            <a:ext cx="10571760" cy="297072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5400" spc="-1" strike="noStrike">
                <a:solidFill>
                  <a:srgbClr val="fefefe"/>
                </a:solidFill>
                <a:latin typeface="Century Gothic"/>
              </a:rPr>
              <a:t>Κάντε κλικ για να επεξεργαστείτε τον τίτλο υποδείγματος</a:t>
            </a:r>
            <a:endParaRPr b="0" lang="en-US" sz="54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9334800" y="6041520"/>
            <a:ext cx="134352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900" spc="-1" strike="noStrike">
                <a:solidFill>
                  <a:srgbClr val="ff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entury Gothic"/>
              </a:rPr>
              <a:t>&lt;ημερομηνία/ώρα&gt;</a:t>
            </a:r>
            <a:endParaRPr b="0" lang="el-GR" sz="9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51440" y="6041520"/>
            <a:ext cx="864396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10678320" y="5915880"/>
            <a:ext cx="1061640" cy="490320"/>
          </a:xfrm>
          <a:prstGeom prst="rect">
            <a:avLst/>
          </a:prstGeom>
          <a:noFill/>
          <a:ln w="0">
            <a:noFill/>
          </a:ln>
        </p:spPr>
        <p:txBody>
          <a:bodyPr bIns="108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20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D7F91E4-2DF4-4D63-8C4D-8BD8FDDA96B5}" type="slidenum">
              <a:rPr b="0" lang="en-US" sz="2000" spc="-1" strike="noStrike">
                <a:solidFill>
                  <a:schemeClr val="accent1"/>
                </a:solidFill>
                <a:latin typeface="Century Gothic"/>
              </a:rPr>
              <a:t>&lt;αριθμός&gt;</a:t>
            </a:fld>
            <a:endParaRPr b="0" lang="el-GR" sz="20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Century Gothic"/>
              </a:rPr>
              <a:t>Πατήστε για επεξεργασία της μορφής κειμένου διάρθρωσης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ffffff"/>
                </a:solidFill>
                <a:latin typeface="Century Gothic"/>
              </a:rPr>
              <a:t>Δεύτερο επίπεδο διάρθρωσης</a:t>
            </a:r>
            <a:endParaRPr b="0" lang="en-US" sz="1400" spc="-1" strike="noStrike">
              <a:solidFill>
                <a:srgbClr val="ffffff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Century Gothic"/>
              </a:rPr>
              <a:t>Τρίτο επίπεδο διάρθρωσης</a:t>
            </a:r>
            <a:endParaRPr b="0" lang="en-US" sz="1200" spc="-1" strike="noStrike">
              <a:solidFill>
                <a:srgbClr val="ffffff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ffffff"/>
                </a:solidFill>
                <a:latin typeface="Century Gothic"/>
              </a:rPr>
              <a:t>Τέταρτο επίπεδο διάρθρωσης</a:t>
            </a:r>
            <a:endParaRPr b="0" lang="en-US" sz="1200" spc="-1" strike="noStrike">
              <a:solidFill>
                <a:srgbClr val="ffffff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entury Gothic"/>
              </a:rPr>
              <a:t>Πέμπτο επίπεδο διάρθρωσης</a:t>
            </a:r>
            <a:endParaRPr b="0" lang="en-US" sz="2000" spc="-1" strike="noStrike">
              <a:solidFill>
                <a:srgbClr val="ffffff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entury Gothic"/>
              </a:rPr>
              <a:t>Έκτο επίπεδο διάρθρωσης</a:t>
            </a:r>
            <a:endParaRPr b="0" lang="en-US" sz="2000" spc="-1" strike="noStrike">
              <a:solidFill>
                <a:srgbClr val="ffffff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entury Gothic"/>
              </a:rPr>
              <a:t>Έβδομο επίπεδο διάρθρωσης</a:t>
            </a:r>
            <a:endParaRPr b="0" lang="en-US" sz="20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6"/>
          <p:cNvSpPr/>
          <p:nvPr/>
        </p:nvSpPr>
        <p:spPr>
          <a:xfrm>
            <a:off x="0" y="0"/>
            <a:ext cx="12191760" cy="2185560"/>
          </a:xfrm>
          <a:custGeom>
            <a:avLst/>
            <a:gdLst>
              <a:gd name="textAreaLeft" fmla="*/ 0 w 12191760"/>
              <a:gd name="textAreaRight" fmla="*/ 12192120 w 12191760"/>
              <a:gd name="textAreaTop" fmla="*/ 0 h 2185560"/>
              <a:gd name="textAreaBottom" fmla="*/ 2185920 h 2185560"/>
            </a:gdLst>
            <a:ahLst/>
            <a:rect l="textAreaLeft" t="textAreaTop" r="textAreaRight" b="textAreaBottom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0">
            <a:blip r:embed="rId2"/>
            <a:srcRect/>
            <a:tile tx="0" ty="0" sx="100000" sy="100000" algn="tl"/>
          </a:blipFill>
          <a:ln cap="rnd">
            <a:solidFill>
              <a:srgbClr val="00c6bb"/>
            </a:solidFill>
            <a:rou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Κάντε κλικ για να επεξεργαστείτε τον τίτλο υποδείγματος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Στυλ κειμένου υποδείγματος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600" spc="-1" strike="noStrike">
                <a:solidFill>
                  <a:srgbClr val="ffffff"/>
                </a:solidFill>
                <a:latin typeface="Century Gothic"/>
              </a:rPr>
              <a:t>Δεύτερο επίπεδο</a:t>
            </a:r>
            <a:endParaRPr b="0" lang="en-US" sz="1600" spc="-1" strike="noStrike">
              <a:solidFill>
                <a:srgbClr val="ffffff"/>
              </a:solidFill>
              <a:latin typeface="Century Gothic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400" spc="-1" strike="noStrike">
                <a:solidFill>
                  <a:srgbClr val="ffffff"/>
                </a:solidFill>
                <a:latin typeface="Century Gothic"/>
              </a:rPr>
              <a:t>Τρίτο επίπεδο</a:t>
            </a:r>
            <a:endParaRPr b="0" lang="en-US" sz="1400" spc="-1" strike="noStrike">
              <a:solidFill>
                <a:srgbClr val="ffffff"/>
              </a:solidFill>
              <a:latin typeface="Century Gothic"/>
            </a:endParaRPr>
          </a:p>
          <a:p>
            <a:pPr lvl="3" marL="1600200" indent="-228600">
              <a:lnSpc>
                <a:spcPct val="100000"/>
              </a:lnSpc>
              <a:spcBef>
                <a:spcPts val="241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200" spc="-1" strike="noStrike">
                <a:solidFill>
                  <a:srgbClr val="ffffff"/>
                </a:solidFill>
                <a:latin typeface="Century Gothic"/>
              </a:rPr>
              <a:t>Τέταρτο επίπεδο</a:t>
            </a:r>
            <a:endParaRPr b="0" lang="en-US" sz="1200" spc="-1" strike="noStrike">
              <a:solidFill>
                <a:srgbClr val="ffffff"/>
              </a:solidFill>
              <a:latin typeface="Century Gothic"/>
            </a:endParaRPr>
          </a:p>
          <a:p>
            <a:pPr lvl="4" marL="2057400" indent="-228600">
              <a:lnSpc>
                <a:spcPct val="100000"/>
              </a:lnSpc>
              <a:spcBef>
                <a:spcPts val="241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200" spc="-1" strike="noStrike">
                <a:solidFill>
                  <a:srgbClr val="ffffff"/>
                </a:solidFill>
                <a:latin typeface="Century Gothic"/>
              </a:rPr>
              <a:t>Πέμπτο επίπεδο</a:t>
            </a:r>
            <a:endParaRPr b="0" lang="en-US" sz="12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4"/>
          </p:nvPr>
        </p:nvSpPr>
        <p:spPr>
          <a:xfrm>
            <a:off x="9334800" y="6041520"/>
            <a:ext cx="134352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900" spc="-1" strike="noStrike">
                <a:solidFill>
                  <a:srgbClr val="ffffff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entury Gothic"/>
              </a:rPr>
              <a:t>&lt;ημερομηνία/ώρα&gt;</a:t>
            </a:r>
            <a:endParaRPr b="0" lang="el-GR" sz="9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 idx="5"/>
          </p:nvPr>
        </p:nvSpPr>
        <p:spPr>
          <a:xfrm>
            <a:off x="451440" y="6041520"/>
            <a:ext cx="864396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 idx="6"/>
          </p:nvPr>
        </p:nvSpPr>
        <p:spPr>
          <a:xfrm>
            <a:off x="10678320" y="5915880"/>
            <a:ext cx="1061640" cy="490320"/>
          </a:xfrm>
          <a:prstGeom prst="rect">
            <a:avLst/>
          </a:prstGeom>
          <a:noFill/>
          <a:ln w="0">
            <a:noFill/>
          </a:ln>
        </p:spPr>
        <p:txBody>
          <a:bodyPr bIns="108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20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498FE68-6AE4-46D8-AECE-8AA3FC10C6E5}" type="slidenum">
              <a:rPr b="0" lang="en-US" sz="2000" spc="-1" strike="noStrike">
                <a:solidFill>
                  <a:schemeClr val="accent1"/>
                </a:solidFill>
                <a:latin typeface="Century Gothic"/>
              </a:rPr>
              <a:t>&lt;αριθμός&gt;</a:t>
            </a:fld>
            <a:endParaRPr b="0" lang="el-GR" sz="20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10000" y="1449000"/>
            <a:ext cx="10571760" cy="297072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5400" spc="-1" strike="noStrike">
                <a:solidFill>
                  <a:srgbClr val="fefefe"/>
                </a:solidFill>
                <a:latin typeface="Century Gothic"/>
              </a:rPr>
              <a:t>Β ΕΠΕΙΣΟΔΙΟ</a:t>
            </a:r>
            <a:br>
              <a:rPr sz="5400"/>
            </a:br>
            <a:r>
              <a:rPr b="1" lang="el-GR" sz="5400" spc="-1" strike="noStrike">
                <a:solidFill>
                  <a:srgbClr val="fefefe"/>
                </a:solidFill>
                <a:latin typeface="Century Gothic"/>
              </a:rPr>
              <a:t>2</a:t>
            </a:r>
            <a:r>
              <a:rPr b="1" lang="el-GR" sz="5400" spc="-1" strike="noStrike" baseline="30000">
                <a:solidFill>
                  <a:srgbClr val="fefefe"/>
                </a:solidFill>
                <a:latin typeface="Century Gothic"/>
              </a:rPr>
              <a:t>η</a:t>
            </a:r>
            <a:r>
              <a:rPr b="1" lang="el-GR" sz="5400" spc="-1" strike="noStrike">
                <a:solidFill>
                  <a:srgbClr val="fefefe"/>
                </a:solidFill>
                <a:latin typeface="Century Gothic"/>
              </a:rPr>
              <a:t> ΣΚΗΝΗ</a:t>
            </a:r>
            <a:endParaRPr b="0" lang="en-US" sz="54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1440000" y="5145480"/>
            <a:ext cx="10571760" cy="43452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t">
            <a:normAutofit/>
          </a:bodyPr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ΑΝΑΓΝΩΡΙΣΗ:Η ΕΜΦΑΝΙΣΗ ΤΟΥ ΑΓΓΕΛΙΑΦΟΡΟΥ</a:t>
            </a:r>
            <a:endParaRPr b="0" lang="el-GR" sz="1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l-GR" sz="1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l-GR" sz="1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Ο ΕΡΧΟΜΟΣ ΤΟΥ ΑΓΓΕΛΙΑΦΟΡΟΥ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ΠΕΡΙΕΧΟΜΕΝΟ: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ΑΝΑΚΟΙΝΩΣΗ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ΑΝΑΛΗΨΗ ΤΟΥ  ΕΙΔΩΛΟΥ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Ο ΜΕΝΕΛΑΟΣ «ΦΤΑΝΕΙ» ΣΤΗΝ ΑΛΗΘΕΙΑ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ΣΚΗΝΗ ΤΗΣ ΑΝΑΓΝΩΡΙΣΗΣ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ΟΙ «ΦΙΛΟΣΟΦΙΚΕΣ» ΘΕΣΕΙΣ» ΤΟΥ ΑΓΓΕΛΙΑΦΟΡΟΥ-ΔΟΥΛΟΥ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Ο ΡΟΛΟΣ ΤΟΥ ΑΓΓΕΛΙΑΦΟΡΟΥ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ΟΔΗΓΕΙ  ΣΤΗΝ ΑΝΑΓΝΩΡΙΣΗ(ΧΩΡΙΣ ΝΑ ΤΟ ΑΝΤΙΛΑΜΒΑΝΕΤΑΙ)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ΕΚΦΡΑΖΕΙ ΥΨΗΛΕΣ  ΙΔΕΕΣ ΚΑΙ ΠΡΟΒΛΗΜΑΤΙΣΜΟΥΣ(ΔΙΑΝΟΙΑ):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1.ΚΑΤΑΔΙΚΗ ΤΟΥ ΠΟΛΕΜΟΥ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2.ΕΚΦΡΑΖΕΙ ΤΗΝ ΑΔΥΝΑΜΙΑ ΤΟΥ ΑΝΘΡΩΠΟΥ ΝΑ ΣΥΛΛΑΒΕΙ ΤΟ ΘΕΟ ΚΑΙ ΤΗ ΒΟΥΛΗΣΗ ΤΟΥ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3.ΑΠΟΣΥΝΔΕΕΙ ΤΗΝ ΠΝΕΥΜΑΤΙΚΗ ΕΛΕΥΘΕΡΙΑ ΑΠΌ  ΤΗ  ΦΥΣΙΚΗ ΕΛΕΥΙΘΕΡΙΑ(ΔΙΑΚΗΡΥΞΗ ΤΗΣ ΠΝΕΥΜΑΤΙΚΗΣ ΙΣΟΤΗΤΑΣ ΤΩΝ ΑΝΘΡΩΠΩΝ)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4.ΚΑΤΑΓΓΕΛΕΙ ΤΟΥΣ ΜΑΝΤΕΙΣ  ΚΑΙ  ΤΟΥΣ ΑΝΘΡΩΠΟΥΣ ΠΟΥ ΚΑΤΑΦΕΥΓΟΥΝ ΣΕ ΑΥΤΟΥΣ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ΣΚΕΨΕΙΣ- ΔΙΑΠΙΣΤΩΣΕΙΣ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ΕΝΑΣ ΔΕΥΤΕΡΑΓΩΝΙΣΤΗΣ ΑΝΑΔΕΙΚΝΥΕΤΑΙ ΣΕ ΠΡΩΤΑΓΩΝΙΣΤΗ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ΕΚΦΡΑΖΕΙ ΑΝΑΤΡΕΠΤΙΚΕΣ ΓΙΑ ΤΗΝ ΕΠΟΧΗ ΤΟΥ ΑΠΟΨΕΙΣ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ΑΠΗΧΟΥΝ ΤΙΣ ΑΠΟΨΕΙΣ  ΤΟΥ ΕΥΡΙΠΙΔΗ ΚΑΙ ΤΩΝ ΣΟΦΙΣΤΩΝ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ΔΙΚΑΙΟΛΟΓΕΙ ΤΟΝ ΧΑΡΑΚΤΗΡΙΣΜΟ ΤΟΥ ΠΟΙΗΤΗ ΩΣ: «ΑΠΌ ΣΚΗΝΗΣ ΦΙΛΟΣΟΦΟΣ»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ΣΤΟΙΧΕΙΑ ΠΟΥ ΕΠΙΒΡΑΔΥΝΑΝ ΤΗΝ ΑΝΑΓΝΩΡΙΣΗ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ΡΑΚΟΦΟΡΙΑ ΤΟΥ ΜΕΝΕΛΑΟΥ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ΥΠΑΡΞΗ ΤΟΥ ΕΙΔΩΛΟΥ(ΦΑΙΝΕΣΘΑΙ-ΕΊΝΑΙ)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Η ΠΑΡΑΝΟΗΣΗ  ΤΟΥ ΑΓΓΕΛΙΑΦΟΡΟΥ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ΣΤΙΧΟΙ:690-772:Η ΡΟΜΑΝΤΙΚΗ ΣΚΗΝΗ ΤΗΣ ΑΝΑΓΜΩΡΙΣΗΣ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ΣΚΕΨΕΙΣ ΚΑΙ ΠΡΟΒΛΗΜΑΤΙΣΜΟΙ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ΓΙΑΤΙ ΑΝΑΛΑΜΒΑΝΕΙ  ΈΝΑΝ ΤΟΣΟ ΣΠΟΥΔΑΙΟ ΡΟΛΟ ΕΝΑΣ ΔΟΥΛΟΣ;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ΠΩΣ ΑΝΤΙΔΡΑ ΤΟ  ΚΟΙΝΟ ΑΚΟΥΓΟΝΤΑΣ ΤΟΝ;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ΠΟΙΑ ΘΕΣΗ ΤΟΥ ΘΑ ΠΡΟΚΑΛΟΥΣΕ ΕΝΔΕΧΟΜΕΝΩΣ ΤΙΣ ΠΕΡΙΣΣΟΤΕΡΕΣ ΑΝΤΙΔΡΑΣΕΙΣ;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ΠΟΙΟ ΘΑ ΕΊΝΑΙ ΤΟ ΕΠΟΜΕΝΟ ΒΗΜΑ ΤΩΝ ΗΡΩΩΝ;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10000" y="447120"/>
            <a:ext cx="10571760" cy="9702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60000"/>
              </a:srgbClr>
            </a:outerShdw>
          </a:effectLst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el-GR" sz="4000" spc="-1" strike="noStrike">
                <a:solidFill>
                  <a:srgbClr val="fefefe"/>
                </a:solidFill>
                <a:latin typeface="Century Gothic"/>
              </a:rPr>
              <a:t>ΣΥΓΚΡΙΣΗ ΣΚΗΝΗΣ ΑΝΑΓΝΩΡΙΣΗΣ</a:t>
            </a:r>
            <a:endParaRPr b="0" lang="en-US" sz="4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18640" y="2222280"/>
            <a:ext cx="10554120" cy="3636000"/>
          </a:xfrm>
          <a:prstGeom prst="rect">
            <a:avLst/>
          </a:prstGeom>
          <a:noFill/>
          <a:ln w="0">
            <a:noFill/>
          </a:ln>
          <a:effectLst>
            <a:outerShdw dist="0" dir="0" blurRad="50760" rotWithShape="0">
              <a:srgbClr val="000000">
                <a:alpha val="40000"/>
              </a:srgbClr>
            </a:outerShdw>
          </a:effectLst>
        </p:spPr>
        <p:txBody>
          <a:bodyPr anchor="ctr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ΣΚΗΝΗ ΜΟΤΙΒΟ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ΠΑΡΑΛΛΗΛΟ ΚΕΙΜΕΝΟ:ΙΦΙΓΕΝΕΙΑ Η ΕΝ ΤΑΥΡΟΙΣ-ΣΤΙΧΟΙ:530 κ.ε.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00c6bb"/>
              </a:buClr>
              <a:buFont typeface="Wingdings 2" charset="2"/>
              <a:buChar char=""/>
            </a:pPr>
            <a:r>
              <a:rPr b="0" lang="el-GR" sz="1800" spc="-1" strike="noStrike">
                <a:solidFill>
                  <a:srgbClr val="ffffff"/>
                </a:solidFill>
                <a:latin typeface="Century Gothic"/>
              </a:rPr>
              <a:t>ΑΠΟΤΕΛΕΙ ΤΗ ΜΕΓΑΛΥΤΕΡΗ ΣΚΗΝΗ ΑΝΑΓΝΩΡΙΣΗΣ</a:t>
            </a:r>
            <a:endParaRPr b="0" lang="en-US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Αξιομνημόνευτο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Αξιομνημόνευτο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LibreOffice/7.4.6.2$Windows_X86_64 LibreOffice_project/5b1f5509c2decdade7fda905e3e1429a67acd63d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2025-01-20T13:02:55Z</dcterms:created>
  <dc:creator>Νικος Γκουλετσαε</dc:creator>
  <dc:description/>
  <dc:language>el-GR</dc:language>
  <cp:lastModifiedBy/>
  <dcterms:modified xsi:type="dcterms:W3CDTF">2025-02-07T13:06:28Z</dcterms:modified>
  <cp:revision>7</cp:revision>
  <dc:subject/>
  <dc:title>Β ΕΠΕΙΣΟΔΙΟ 2η ΣΚΗΝΗ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Ευρεία οθόνη</vt:lpwstr>
  </property>
  <property fmtid="{D5CDD505-2E9C-101B-9397-08002B2CF9AE}" pid="3" name="Slides">
    <vt:i4>7</vt:i4>
  </property>
</Properties>
</file>