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1.jpeg" ContentType="image/jpeg"/>
  <Override PartName="/ppt/media/image3.png" ContentType="image/png"/>
  <Override PartName="/ppt/media/image2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0406F5B-980B-4EA3-BA22-F5C364ED351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2611800" y="808200"/>
            <a:ext cx="7957800" cy="107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2773440" y="2052000"/>
            <a:ext cx="779616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2773440" y="4140000"/>
            <a:ext cx="779616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A19D9D6-7F03-4F2D-8575-7AFAC6B95DB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2611800" y="808200"/>
            <a:ext cx="7957800" cy="107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2773440" y="2052000"/>
            <a:ext cx="380448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6768360" y="2052000"/>
            <a:ext cx="380448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2773440" y="4140000"/>
            <a:ext cx="380448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6768360" y="4140000"/>
            <a:ext cx="380448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C0792CB-904E-44DE-B2D1-8004EACE5D46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2611800" y="808200"/>
            <a:ext cx="7957800" cy="107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/>
          </p:nvPr>
        </p:nvSpPr>
        <p:spPr>
          <a:xfrm>
            <a:off x="2773440" y="2052000"/>
            <a:ext cx="251028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/>
          </p:nvPr>
        </p:nvSpPr>
        <p:spPr>
          <a:xfrm>
            <a:off x="5409720" y="2052000"/>
            <a:ext cx="251028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/>
          </p:nvPr>
        </p:nvSpPr>
        <p:spPr>
          <a:xfrm>
            <a:off x="8045640" y="2052000"/>
            <a:ext cx="251028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/>
          </p:nvPr>
        </p:nvSpPr>
        <p:spPr>
          <a:xfrm>
            <a:off x="2773440" y="4140000"/>
            <a:ext cx="251028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/>
          </p:nvPr>
        </p:nvSpPr>
        <p:spPr>
          <a:xfrm>
            <a:off x="5409720" y="4140000"/>
            <a:ext cx="251028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7" name="PlaceHolder 7"/>
          <p:cNvSpPr>
            <a:spLocks noGrp="1"/>
          </p:cNvSpPr>
          <p:nvPr>
            <p:ph/>
          </p:nvPr>
        </p:nvSpPr>
        <p:spPr>
          <a:xfrm>
            <a:off x="8045640" y="4140000"/>
            <a:ext cx="251028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175CCD3-F59A-4AEC-A1BC-F49FF637D03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3601E2C-6103-495B-A9F5-9FCDCE31A38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2611800" y="808200"/>
            <a:ext cx="7957800" cy="107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subTitle"/>
          </p:nvPr>
        </p:nvSpPr>
        <p:spPr>
          <a:xfrm>
            <a:off x="2773440" y="2052000"/>
            <a:ext cx="7796160" cy="399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692B8EF-5A50-46BB-9190-8B4F827BA3C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2611800" y="808200"/>
            <a:ext cx="7957800" cy="107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2773440" y="2052000"/>
            <a:ext cx="7796160" cy="399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5758A83-6871-447E-B77F-08DA956A9F6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2611800" y="808200"/>
            <a:ext cx="7957800" cy="107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2773440" y="2052000"/>
            <a:ext cx="3804480" cy="399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6768360" y="2052000"/>
            <a:ext cx="3804480" cy="399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9DB274B-9C65-445B-A42A-44154933E26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2611800" y="808200"/>
            <a:ext cx="7957800" cy="107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AB33321-4A1C-4374-9287-7291DA0E325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subTitle"/>
          </p:nvPr>
        </p:nvSpPr>
        <p:spPr>
          <a:xfrm>
            <a:off x="2611800" y="808200"/>
            <a:ext cx="7957800" cy="499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589BA42-588D-47DE-9A21-CB7DEE0F6EF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2611800" y="808200"/>
            <a:ext cx="7957800" cy="107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2773440" y="2052000"/>
            <a:ext cx="380448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768360" y="2052000"/>
            <a:ext cx="3804480" cy="399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2773440" y="4140000"/>
            <a:ext cx="380448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388C473-744E-4E8F-9AB3-0A79BEE99E5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2611800" y="808200"/>
            <a:ext cx="7957800" cy="107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subTitle"/>
          </p:nvPr>
        </p:nvSpPr>
        <p:spPr>
          <a:xfrm>
            <a:off x="2773440" y="2052000"/>
            <a:ext cx="7796160" cy="399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7D85951-7385-4CED-845A-5A960356FE1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2611800" y="808200"/>
            <a:ext cx="7957800" cy="107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2773440" y="2052000"/>
            <a:ext cx="3804480" cy="399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6768360" y="2052000"/>
            <a:ext cx="380448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6768360" y="4140000"/>
            <a:ext cx="380448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F1FB514-9B94-4F62-92B4-AC38827FB6A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2611800" y="808200"/>
            <a:ext cx="7957800" cy="107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2773440" y="2052000"/>
            <a:ext cx="380448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6768360" y="2052000"/>
            <a:ext cx="380448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2773440" y="4140000"/>
            <a:ext cx="779616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7BB49A6-DB85-40D0-B529-63609819C62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2611800" y="808200"/>
            <a:ext cx="7957800" cy="107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2773440" y="2052000"/>
            <a:ext cx="779616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/>
          </p:nvPr>
        </p:nvSpPr>
        <p:spPr>
          <a:xfrm>
            <a:off x="2773440" y="4140000"/>
            <a:ext cx="779616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1E60DAA-3D93-46EF-A142-21AD62E550D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2611800" y="808200"/>
            <a:ext cx="7957800" cy="107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2773440" y="2052000"/>
            <a:ext cx="380448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/>
          </p:nvPr>
        </p:nvSpPr>
        <p:spPr>
          <a:xfrm>
            <a:off x="6768360" y="2052000"/>
            <a:ext cx="380448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/>
          </p:nvPr>
        </p:nvSpPr>
        <p:spPr>
          <a:xfrm>
            <a:off x="2773440" y="4140000"/>
            <a:ext cx="380448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/>
          </p:nvPr>
        </p:nvSpPr>
        <p:spPr>
          <a:xfrm>
            <a:off x="6768360" y="4140000"/>
            <a:ext cx="380448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A1B85C6-C6A8-4840-843B-15CFB0CD8AD2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2611800" y="808200"/>
            <a:ext cx="7957800" cy="107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2773440" y="2052000"/>
            <a:ext cx="251028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/>
          </p:nvPr>
        </p:nvSpPr>
        <p:spPr>
          <a:xfrm>
            <a:off x="5409720" y="2052000"/>
            <a:ext cx="251028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2" name="PlaceHolder 4"/>
          <p:cNvSpPr>
            <a:spLocks noGrp="1"/>
          </p:cNvSpPr>
          <p:nvPr>
            <p:ph/>
          </p:nvPr>
        </p:nvSpPr>
        <p:spPr>
          <a:xfrm>
            <a:off x="8045640" y="2052000"/>
            <a:ext cx="251028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3" name="PlaceHolder 5"/>
          <p:cNvSpPr>
            <a:spLocks noGrp="1"/>
          </p:cNvSpPr>
          <p:nvPr>
            <p:ph/>
          </p:nvPr>
        </p:nvSpPr>
        <p:spPr>
          <a:xfrm>
            <a:off x="2773440" y="4140000"/>
            <a:ext cx="251028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4" name="PlaceHolder 6"/>
          <p:cNvSpPr>
            <a:spLocks noGrp="1"/>
          </p:cNvSpPr>
          <p:nvPr>
            <p:ph/>
          </p:nvPr>
        </p:nvSpPr>
        <p:spPr>
          <a:xfrm>
            <a:off x="5409720" y="4140000"/>
            <a:ext cx="251028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5" name="PlaceHolder 7"/>
          <p:cNvSpPr>
            <a:spLocks noGrp="1"/>
          </p:cNvSpPr>
          <p:nvPr>
            <p:ph/>
          </p:nvPr>
        </p:nvSpPr>
        <p:spPr>
          <a:xfrm>
            <a:off x="8045640" y="4140000"/>
            <a:ext cx="251028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E6D7BE3-A212-4D56-BB98-C8E52CDF29E7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2611800" y="808200"/>
            <a:ext cx="7957800" cy="107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2773440" y="2052000"/>
            <a:ext cx="7796160" cy="399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C2057B6-3EC4-4F8E-9467-9B992811C98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2611800" y="808200"/>
            <a:ext cx="7957800" cy="107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2773440" y="2052000"/>
            <a:ext cx="3804480" cy="399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6768360" y="2052000"/>
            <a:ext cx="3804480" cy="399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66DFA9D-52BA-4F8E-B233-9D7547D666E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611800" y="808200"/>
            <a:ext cx="7957800" cy="107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E725214-EBC1-49DE-94A8-890523DD5F0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subTitle"/>
          </p:nvPr>
        </p:nvSpPr>
        <p:spPr>
          <a:xfrm>
            <a:off x="2611800" y="808200"/>
            <a:ext cx="7957800" cy="499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59A4A69-6810-4E64-9431-8180FC3C299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2611800" y="808200"/>
            <a:ext cx="7957800" cy="107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2773440" y="2052000"/>
            <a:ext cx="380448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6768360" y="2052000"/>
            <a:ext cx="3804480" cy="399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2773440" y="4140000"/>
            <a:ext cx="380448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DC5E939-FF07-4583-8306-C36E54AACBB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2611800" y="808200"/>
            <a:ext cx="7957800" cy="107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2773440" y="2052000"/>
            <a:ext cx="3804480" cy="399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6768360" y="2052000"/>
            <a:ext cx="380448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6768360" y="4140000"/>
            <a:ext cx="380448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8A6A21D-E4B6-49FC-9C6D-C9FD6E9BC19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2611800" y="808200"/>
            <a:ext cx="7957800" cy="107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2773440" y="2052000"/>
            <a:ext cx="380448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768360" y="2052000"/>
            <a:ext cx="380448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2773440" y="4140000"/>
            <a:ext cx="7796160" cy="190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6C24349-82FA-452D-A8A8-77025EB8F96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Relationship Id="rId9" Type="http://schemas.openxmlformats.org/officeDocument/2006/relationships/slideLayout" Target="../slideLayouts/slideLayout5.xml"/><Relationship Id="rId10" Type="http://schemas.openxmlformats.org/officeDocument/2006/relationships/slideLayout" Target="../slideLayouts/slideLayout6.xml"/><Relationship Id="rId11" Type="http://schemas.openxmlformats.org/officeDocument/2006/relationships/slideLayout" Target="../slideLayouts/slideLayout7.xml"/><Relationship Id="rId12" Type="http://schemas.openxmlformats.org/officeDocument/2006/relationships/slideLayout" Target="../slideLayouts/slideLayout8.xml"/><Relationship Id="rId13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5.xml"/><Relationship Id="rId8" Type="http://schemas.openxmlformats.org/officeDocument/2006/relationships/slideLayout" Target="../slideLayouts/slideLayout16.xml"/><Relationship Id="rId9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17" descr=""/>
          <p:cNvPicPr/>
          <p:nvPr/>
        </p:nvPicPr>
        <p:blipFill>
          <a:blip r:embed="rId3"/>
          <a:stretch/>
        </p:blipFill>
        <p:spPr>
          <a:xfrm>
            <a:off x="2831760" y="2105280"/>
            <a:ext cx="9360000" cy="4752360"/>
          </a:xfrm>
          <a:prstGeom prst="rect">
            <a:avLst/>
          </a:prstGeom>
          <a:ln w="0">
            <a:noFill/>
          </a:ln>
        </p:spPr>
      </p:pic>
      <p:pic>
        <p:nvPicPr>
          <p:cNvPr id="1" name="Picture 14" descr=""/>
          <p:cNvPicPr/>
          <p:nvPr/>
        </p:nvPicPr>
        <p:blipFill>
          <a:blip r:embed="rId4"/>
          <a:stretch/>
        </p:blipFill>
        <p:spPr>
          <a:xfrm>
            <a:off x="0" y="0"/>
            <a:ext cx="12189600" cy="6857640"/>
          </a:xfrm>
          <a:prstGeom prst="rect">
            <a:avLst/>
          </a:prstGeom>
          <a:ln w="0">
            <a:noFill/>
          </a:ln>
        </p:spPr>
      </p:pic>
      <p:sp>
        <p:nvSpPr>
          <p:cNvPr id="2" name="Rectangle 7"/>
          <p:cNvSpPr/>
          <p:nvPr/>
        </p:nvSpPr>
        <p:spPr>
          <a:xfrm>
            <a:off x="0" y="0"/>
            <a:ext cx="963720" cy="6857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l-G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Rectangle 56"/>
          <p:cNvSpPr/>
          <p:nvPr/>
        </p:nvSpPr>
        <p:spPr>
          <a:xfrm>
            <a:off x="961920" y="0"/>
            <a:ext cx="45360" cy="68576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Rectangle 6"/>
          <p:cNvSpPr/>
          <p:nvPr/>
        </p:nvSpPr>
        <p:spPr>
          <a:xfrm>
            <a:off x="1007640" y="0"/>
            <a:ext cx="7934040" cy="685764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l-G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8942040" y="0"/>
            <a:ext cx="27000" cy="68576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611800" y="3429000"/>
            <a:ext cx="5517720" cy="22683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83000"/>
          </a:bodyPr>
          <a:p>
            <a:pPr indent="0" algn="r">
              <a:lnSpc>
                <a:spcPct val="90000"/>
              </a:lnSpc>
              <a:buNone/>
            </a:pPr>
            <a:r>
              <a:rPr b="0" lang="el-GR" sz="6000" spc="-1" strike="noStrike">
                <a:solidFill>
                  <a:srgbClr val="ffffff"/>
                </a:solidFill>
                <a:latin typeface="Arial"/>
              </a:rPr>
              <a:t>Κάντε κλικ για να επεξεργαστείτε τον τίτλο υποδείγματος</a:t>
            </a: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dt" idx="1"/>
          </p:nvPr>
        </p:nvSpPr>
        <p:spPr>
          <a:xfrm rot="5400000">
            <a:off x="-809640" y="5270400"/>
            <a:ext cx="2662200" cy="182520"/>
          </a:xfrm>
          <a:prstGeom prst="rect">
            <a:avLst/>
          </a:prstGeom>
          <a:noFill/>
          <a:ln w="0">
            <a:noFill/>
          </a:ln>
        </p:spPr>
        <p:txBody>
          <a:bodyPr tIns="18360" anchor="t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8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b="0" lang="en-US" sz="800" spc="-1" strike="noStrike">
                <a:solidFill>
                  <a:srgbClr val="ffffff"/>
                </a:solidFill>
                <a:latin typeface="Arial"/>
              </a:rPr>
              <a:t>&lt;ημερομηνία/ώρα&gt;</a:t>
            </a:r>
            <a:endParaRPr b="0" lang="el-GR" sz="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ftr" idx="2"/>
          </p:nvPr>
        </p:nvSpPr>
        <p:spPr>
          <a:xfrm rot="5400000">
            <a:off x="-2236680" y="3661200"/>
            <a:ext cx="5884920" cy="178920"/>
          </a:xfrm>
          <a:prstGeom prst="rect">
            <a:avLst/>
          </a:prstGeom>
          <a:noFill/>
          <a:ln w="0">
            <a:noFill/>
          </a:ln>
        </p:spPr>
        <p:txBody>
          <a:bodyPr bIns="18360" anchor="b">
            <a:noAutofit/>
          </a:bodyPr>
          <a:lstStyle>
            <a:lvl1pPr indent="0" algn="ctr">
              <a:buNone/>
              <a:defRPr b="0" lang="en-US" sz="8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ctr">
              <a:buNone/>
            </a:pPr>
            <a:r>
              <a:rPr b="0" lang="en-US" sz="800" spc="-1" strike="noStrike">
                <a:solidFill>
                  <a:srgbClr val="ffffff"/>
                </a:solidFill>
                <a:latin typeface="Arial"/>
              </a:rPr>
              <a:t>&lt;υποσέλιδο&gt;</a:t>
            </a:r>
            <a:endParaRPr b="0" lang="el-GR" sz="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sldNum" idx="3"/>
          </p:nvPr>
        </p:nvSpPr>
        <p:spPr>
          <a:xfrm>
            <a:off x="158400" y="164520"/>
            <a:ext cx="636480" cy="322560"/>
          </a:xfrm>
          <a:prstGeom prst="rect">
            <a:avLst/>
          </a:prstGeom>
          <a:noFill/>
          <a:ln w="0">
            <a:noFill/>
          </a:ln>
        </p:spPr>
        <p:txBody>
          <a:bodyPr rIns="4572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8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4C2EB8C2-7119-4E66-B1DA-1B70F190742B}" type="slidenum">
              <a:rPr b="0" lang="en-US" sz="1800" spc="-1" strike="noStrike">
                <a:solidFill>
                  <a:srgbClr val="ffffff"/>
                </a:solidFill>
                <a:latin typeface="Arial"/>
              </a:rPr>
              <a:t>&lt;αριθμός&gt;</a:t>
            </a:fld>
            <a:endParaRPr b="0" lang="el-GR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TextBox 12"/>
          <p:cNvSpPr/>
          <p:nvPr/>
        </p:nvSpPr>
        <p:spPr>
          <a:xfrm>
            <a:off x="2191320" y="3262680"/>
            <a:ext cx="4154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>
              <a:lnSpc>
                <a:spcPct val="100000"/>
              </a:lnSpc>
            </a:pPr>
            <a:r>
              <a:rPr b="0" lang="en-US" sz="2400" spc="-1" strike="noStrike">
                <a:solidFill>
                  <a:schemeClr val="accent6"/>
                </a:solidFill>
                <a:latin typeface="Wingdings 3"/>
              </a:rPr>
              <a:t>z</a:t>
            </a:r>
            <a:endParaRPr b="0" lang="el-GR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2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Arial"/>
              </a:rPr>
              <a:t>Πατήστε για επεξεργασία της μορφής κειμένου διάρθρωσης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lnSpc>
                <a:spcPct val="12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600" spc="-1" strike="noStrike">
                <a:solidFill>
                  <a:srgbClr val="ffffff"/>
                </a:solidFill>
                <a:latin typeface="Arial"/>
              </a:rPr>
              <a:t>Δεύτερο επίπεδο διάρθρωσης</a:t>
            </a:r>
            <a:endParaRPr b="0" lang="en-US" sz="16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lnSpc>
                <a:spcPct val="12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ffffff"/>
                </a:solidFill>
                <a:latin typeface="Arial"/>
              </a:rPr>
              <a:t>Τρίτο επίπεδο διάρθρωσης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lnSpc>
                <a:spcPct val="12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200" spc="-1" strike="noStrike">
                <a:solidFill>
                  <a:srgbClr val="ffffff"/>
                </a:solidFill>
                <a:latin typeface="Arial"/>
              </a:rPr>
              <a:t>Τέταρτο επίπεδο διάρθρωσης</a:t>
            </a:r>
            <a:endParaRPr b="0" lang="en-US" sz="12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lnSpc>
                <a:spcPct val="12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Arial"/>
              </a:rPr>
              <a:t>Πέμπτο επίπεδο διάρθρωσης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lnSpc>
                <a:spcPct val="12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Arial"/>
              </a:rPr>
              <a:t>Έκτο επίπεδο διάρθρωσης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lnSpc>
                <a:spcPct val="12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Arial"/>
              </a:rPr>
              <a:t>Έβδομο επίπεδο διάρθρωσης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  <p:sldLayoutId id="2147483660" r:id="rId16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17" descr=""/>
          <p:cNvPicPr/>
          <p:nvPr/>
        </p:nvPicPr>
        <p:blipFill>
          <a:blip r:embed="rId3"/>
          <a:stretch/>
        </p:blipFill>
        <p:spPr>
          <a:xfrm>
            <a:off x="2831760" y="2105280"/>
            <a:ext cx="9360000" cy="4752360"/>
          </a:xfrm>
          <a:prstGeom prst="rect">
            <a:avLst/>
          </a:prstGeom>
          <a:ln w="0">
            <a:noFill/>
          </a:ln>
        </p:spPr>
      </p:pic>
      <p:pic>
        <p:nvPicPr>
          <p:cNvPr id="49" name="Picture 14" descr=""/>
          <p:cNvPicPr/>
          <p:nvPr/>
        </p:nvPicPr>
        <p:blipFill>
          <a:blip r:embed="rId4"/>
          <a:stretch/>
        </p:blipFill>
        <p:spPr>
          <a:xfrm>
            <a:off x="0" y="0"/>
            <a:ext cx="12189600" cy="6857640"/>
          </a:xfrm>
          <a:prstGeom prst="rect">
            <a:avLst/>
          </a:prstGeom>
          <a:ln w="0">
            <a:noFill/>
          </a:ln>
        </p:spPr>
      </p:pic>
      <p:sp>
        <p:nvSpPr>
          <p:cNvPr id="50" name="Rectangle 7"/>
          <p:cNvSpPr/>
          <p:nvPr/>
        </p:nvSpPr>
        <p:spPr>
          <a:xfrm>
            <a:off x="0" y="0"/>
            <a:ext cx="963720" cy="6857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l-G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1" name="Rectangle 56"/>
          <p:cNvSpPr/>
          <p:nvPr/>
        </p:nvSpPr>
        <p:spPr>
          <a:xfrm>
            <a:off x="961920" y="0"/>
            <a:ext cx="45360" cy="68576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Rectangle 28"/>
          <p:cNvSpPr/>
          <p:nvPr/>
        </p:nvSpPr>
        <p:spPr>
          <a:xfrm>
            <a:off x="1004400" y="0"/>
            <a:ext cx="10371960" cy="685764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l-G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3" name="Rectangle 8"/>
          <p:cNvSpPr/>
          <p:nvPr/>
        </p:nvSpPr>
        <p:spPr>
          <a:xfrm>
            <a:off x="11377440" y="0"/>
            <a:ext cx="27000" cy="68576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2611800" y="808200"/>
            <a:ext cx="7957800" cy="10767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 algn="r">
              <a:lnSpc>
                <a:spcPct val="90000"/>
              </a:lnSpc>
              <a:buNone/>
            </a:pPr>
            <a:r>
              <a:rPr b="0" lang="el-GR" sz="3400" spc="-1" strike="noStrike">
                <a:solidFill>
                  <a:srgbClr val="ffffff"/>
                </a:solidFill>
                <a:latin typeface="Arial"/>
              </a:rPr>
              <a:t>Κάντε κλικ για να επεξεργαστείτε τον τίτλο υποδείγματος</a:t>
            </a:r>
            <a:endParaRPr b="0" lang="en-US" sz="3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2773440" y="2052000"/>
            <a:ext cx="7796160" cy="39974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marL="344520" indent="-344520">
              <a:lnSpc>
                <a:spcPct val="120000"/>
              </a:lnSpc>
              <a:spcBef>
                <a:spcPts val="1001"/>
              </a:spcBef>
              <a:spcAft>
                <a:spcPts val="601"/>
              </a:spcAft>
              <a:buClr>
                <a:srgbClr val="8ec0c1"/>
              </a:buClr>
              <a:buSzPct val="90000"/>
              <a:buFont typeface="Wingdings" charset="2"/>
              <a:buChar char=""/>
            </a:pPr>
            <a:r>
              <a:rPr b="0" lang="el-GR" sz="2000" spc="-1" strike="noStrike">
                <a:solidFill>
                  <a:srgbClr val="ffffff"/>
                </a:solidFill>
                <a:latin typeface="Arial"/>
              </a:rPr>
              <a:t>Στυλ κειμένου υποδείγματος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lvl="1" marL="795240" indent="-338040">
              <a:lnSpc>
                <a:spcPct val="120000"/>
              </a:lnSpc>
              <a:spcBef>
                <a:spcPts val="499"/>
              </a:spcBef>
              <a:spcAft>
                <a:spcPts val="601"/>
              </a:spcAft>
              <a:buClr>
                <a:srgbClr val="8ec0c1"/>
              </a:buClr>
              <a:buSzPct val="90000"/>
              <a:buFont typeface="Wingdings" charset="2"/>
              <a:buChar char=""/>
            </a:pPr>
            <a:r>
              <a:rPr b="0" lang="el-GR" sz="1800" spc="-1" strike="noStrike">
                <a:solidFill>
                  <a:srgbClr val="ffffff"/>
                </a:solidFill>
                <a:latin typeface="Arial"/>
              </a:rPr>
              <a:t>Δεύτερο επίπεδο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  <a:p>
            <a:pPr lvl="2" marL="1258920" indent="-344520">
              <a:lnSpc>
                <a:spcPct val="120000"/>
              </a:lnSpc>
              <a:spcBef>
                <a:spcPts val="499"/>
              </a:spcBef>
              <a:spcAft>
                <a:spcPts val="601"/>
              </a:spcAft>
              <a:buClr>
                <a:srgbClr val="8ec0c1"/>
              </a:buClr>
              <a:buSzPct val="90000"/>
              <a:buFont typeface="Wingdings" charset="2"/>
              <a:buChar char=""/>
            </a:pPr>
            <a:r>
              <a:rPr b="0" lang="el-GR" sz="1600" spc="-1" strike="noStrike">
                <a:solidFill>
                  <a:srgbClr val="ffffff"/>
                </a:solidFill>
                <a:latin typeface="Arial"/>
              </a:rPr>
              <a:t>Τρίτο επίπεδο</a:t>
            </a:r>
            <a:endParaRPr b="0" lang="en-US" sz="1600" spc="-1" strike="noStrike">
              <a:solidFill>
                <a:srgbClr val="ffffff"/>
              </a:solidFill>
              <a:latin typeface="Arial"/>
            </a:endParaRPr>
          </a:p>
          <a:p>
            <a:pPr lvl="3" marL="1709640" indent="-338040">
              <a:lnSpc>
                <a:spcPct val="120000"/>
              </a:lnSpc>
              <a:spcBef>
                <a:spcPts val="499"/>
              </a:spcBef>
              <a:spcAft>
                <a:spcPts val="601"/>
              </a:spcAft>
              <a:buClr>
                <a:srgbClr val="8ec0c1"/>
              </a:buClr>
              <a:buSzPct val="90000"/>
              <a:buFont typeface="Wingdings" charset="2"/>
              <a:buChar char=""/>
            </a:pPr>
            <a:r>
              <a:rPr b="0" lang="el-GR" sz="1400" spc="-1" strike="noStrike">
                <a:solidFill>
                  <a:srgbClr val="ffffff"/>
                </a:solidFill>
                <a:latin typeface="Arial"/>
              </a:rPr>
              <a:t>Τέταρτο επίπεδο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  <a:p>
            <a:pPr lvl="4" marL="2173320" indent="-344520">
              <a:lnSpc>
                <a:spcPct val="120000"/>
              </a:lnSpc>
              <a:spcBef>
                <a:spcPts val="499"/>
              </a:spcBef>
              <a:spcAft>
                <a:spcPts val="601"/>
              </a:spcAft>
              <a:buClr>
                <a:srgbClr val="8ec0c1"/>
              </a:buClr>
              <a:buSzPct val="90000"/>
              <a:buFont typeface="Wingdings" charset="2"/>
              <a:buChar char=""/>
            </a:pPr>
            <a:r>
              <a:rPr b="0" lang="el-GR" sz="1200" spc="-1" strike="noStrike">
                <a:solidFill>
                  <a:srgbClr val="ffffff"/>
                </a:solidFill>
                <a:latin typeface="Arial"/>
              </a:rPr>
              <a:t>Πέμπτο επίπεδο</a:t>
            </a:r>
            <a:endParaRPr b="0" lang="en-US" sz="1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dt" idx="4"/>
          </p:nvPr>
        </p:nvSpPr>
        <p:spPr>
          <a:xfrm rot="5400000">
            <a:off x="-809640" y="5270400"/>
            <a:ext cx="2662200" cy="182520"/>
          </a:xfrm>
          <a:prstGeom prst="rect">
            <a:avLst/>
          </a:prstGeom>
          <a:noFill/>
          <a:ln w="0">
            <a:noFill/>
          </a:ln>
        </p:spPr>
        <p:txBody>
          <a:bodyPr tIns="18360" anchor="t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8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b="0" lang="en-US" sz="800" spc="-1" strike="noStrike">
                <a:solidFill>
                  <a:srgbClr val="ffffff"/>
                </a:solidFill>
                <a:latin typeface="Arial"/>
              </a:rPr>
              <a:t>&lt;ημερομηνία/ώρα&gt;</a:t>
            </a:r>
            <a:endParaRPr b="0" lang="el-GR" sz="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ftr" idx="5"/>
          </p:nvPr>
        </p:nvSpPr>
        <p:spPr>
          <a:xfrm rot="5400000">
            <a:off x="-2236680" y="3661200"/>
            <a:ext cx="5884920" cy="178920"/>
          </a:xfrm>
          <a:prstGeom prst="rect">
            <a:avLst/>
          </a:prstGeom>
          <a:noFill/>
          <a:ln w="0">
            <a:noFill/>
          </a:ln>
        </p:spPr>
        <p:txBody>
          <a:bodyPr bIns="18360" anchor="b">
            <a:noAutofit/>
          </a:bodyPr>
          <a:lstStyle>
            <a:lvl1pPr indent="0" algn="ctr">
              <a:buNone/>
              <a:defRPr b="0" lang="en-US" sz="8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ctr">
              <a:buNone/>
            </a:pPr>
            <a:r>
              <a:rPr b="0" lang="en-US" sz="800" spc="-1" strike="noStrike">
                <a:solidFill>
                  <a:srgbClr val="ffffff"/>
                </a:solidFill>
                <a:latin typeface="Arial"/>
              </a:rPr>
              <a:t>&lt;υποσέλιδο&gt;</a:t>
            </a:r>
            <a:endParaRPr b="0" lang="el-GR" sz="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8" name="PlaceHolder 5"/>
          <p:cNvSpPr>
            <a:spLocks noGrp="1"/>
          </p:cNvSpPr>
          <p:nvPr>
            <p:ph type="sldNum" idx="6"/>
          </p:nvPr>
        </p:nvSpPr>
        <p:spPr>
          <a:xfrm>
            <a:off x="158400" y="164520"/>
            <a:ext cx="636480" cy="322560"/>
          </a:xfrm>
          <a:prstGeom prst="rect">
            <a:avLst/>
          </a:prstGeom>
          <a:noFill/>
          <a:ln w="0">
            <a:noFill/>
          </a:ln>
        </p:spPr>
        <p:txBody>
          <a:bodyPr rIns="4572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8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76268CAA-0F56-4BCB-ABFC-3A4A97F24C93}" type="slidenum">
              <a:rPr b="0" lang="en-US" sz="1800" spc="-1" strike="noStrike">
                <a:solidFill>
                  <a:srgbClr val="ffffff"/>
                </a:solidFill>
                <a:latin typeface="Arial"/>
              </a:rPr>
              <a:t>&lt;αριθμός&gt;</a:t>
            </a:fld>
            <a:endParaRPr b="0" lang="el-GR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9" name="TextBox 6"/>
          <p:cNvSpPr/>
          <p:nvPr/>
        </p:nvSpPr>
        <p:spPr>
          <a:xfrm>
            <a:off x="2194920" y="641160"/>
            <a:ext cx="41544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>
              <a:lnSpc>
                <a:spcPct val="100000"/>
              </a:lnSpc>
            </a:pPr>
            <a:r>
              <a:rPr b="0" lang="en-US" sz="1800" spc="-1" strike="noStrike">
                <a:solidFill>
                  <a:schemeClr val="accent6"/>
                </a:solidFill>
                <a:latin typeface="Wingdings 3"/>
              </a:rPr>
              <a:t>z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2611800" y="3429000"/>
            <a:ext cx="5517720" cy="22683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66000"/>
          </a:bodyPr>
          <a:p>
            <a:pPr indent="0" algn="r">
              <a:lnSpc>
                <a:spcPct val="90000"/>
              </a:lnSpc>
              <a:buNone/>
            </a:pPr>
            <a:r>
              <a:rPr b="0" lang="el-GR" sz="6000" spc="-1" strike="noStrike">
                <a:solidFill>
                  <a:srgbClr val="ffffff"/>
                </a:solidFill>
                <a:latin typeface="Arial"/>
              </a:rPr>
              <a:t>Α  ΕΠΕΙΣΟΔΙΟ</a:t>
            </a:r>
            <a:br>
              <a:rPr sz="6000"/>
            </a:br>
            <a:r>
              <a:rPr b="0" lang="el-GR" sz="6000" spc="-1" strike="noStrike">
                <a:solidFill>
                  <a:srgbClr val="ffffff"/>
                </a:solidFill>
                <a:latin typeface="Arial"/>
              </a:rPr>
              <a:t>ΑΠΡΟΟΠΤΗ  </a:t>
            </a:r>
            <a:br>
              <a:rPr sz="6000"/>
            </a:br>
            <a:r>
              <a:rPr b="0" lang="el-GR" sz="6000" spc="-1" strike="noStrike">
                <a:solidFill>
                  <a:srgbClr val="ffffff"/>
                </a:solidFill>
                <a:latin typeface="Arial"/>
              </a:rPr>
              <a:t>ΕΜΦΑΝΙΣΗ ΜΕΝΕΛΑΟΥ.  </a:t>
            </a: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subTitle"/>
          </p:nvPr>
        </p:nvSpPr>
        <p:spPr>
          <a:xfrm>
            <a:off x="2772360" y="2268720"/>
            <a:ext cx="5357160" cy="1159920"/>
          </a:xfrm>
          <a:prstGeom prst="rect">
            <a:avLst/>
          </a:prstGeom>
          <a:noFill/>
          <a:ln w="0">
            <a:noFill/>
          </a:ln>
        </p:spPr>
        <p:txBody>
          <a:bodyPr tIns="0" anchor="b">
            <a:noAutofit/>
          </a:bodyPr>
          <a:p>
            <a:pPr indent="0" algn="r">
              <a:lnSpc>
                <a:spcPct val="120000"/>
              </a:lnSpc>
              <a:spcBef>
                <a:spcPts val="1001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0" lang="el-GR" sz="1800" spc="-1" strike="noStrike">
                <a:solidFill>
                  <a:srgbClr val="ffffff"/>
                </a:solidFill>
                <a:latin typeface="Arial"/>
              </a:rPr>
              <a:t>Α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2611800" y="808200"/>
            <a:ext cx="7957800" cy="10767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 algn="r">
              <a:lnSpc>
                <a:spcPct val="90000"/>
              </a:lnSpc>
              <a:buNone/>
            </a:pPr>
            <a:r>
              <a:rPr b="0" lang="el-GR" sz="3400" spc="-1" strike="noStrike">
                <a:solidFill>
                  <a:srgbClr val="ffffff"/>
                </a:solidFill>
                <a:latin typeface="Arial"/>
              </a:rPr>
              <a:t>ΠΕΡΙΕΧΟΜΕΝΟ</a:t>
            </a:r>
            <a:endParaRPr b="0" lang="en-US" sz="3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/>
          </p:nvPr>
        </p:nvSpPr>
        <p:spPr>
          <a:xfrm>
            <a:off x="672120" y="3361680"/>
            <a:ext cx="7796160" cy="39974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120000"/>
              </a:lnSpc>
              <a:spcBef>
                <a:spcPts val="1001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0" lang="el-GR" sz="2000" spc="-1" strike="noStrike">
                <a:solidFill>
                  <a:srgbClr val="ffffff"/>
                </a:solidFill>
                <a:latin typeface="Arial"/>
              </a:rPr>
              <a:t>      </a:t>
            </a:r>
            <a:r>
              <a:rPr b="0" lang="el-GR" sz="2000" spc="-1" strike="noStrike">
                <a:solidFill>
                  <a:srgbClr val="ffffff"/>
                </a:solidFill>
                <a:latin typeface="Arial"/>
              </a:rPr>
              <a:t>ΓΕΝΕΑΛΟΓΙΑ ΤΟΥ ΗΡΩΑ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20000"/>
              </a:lnSpc>
              <a:spcBef>
                <a:spcPts val="1001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0" lang="el-GR" sz="2000" spc="-1" strike="noStrike">
                <a:solidFill>
                  <a:srgbClr val="ffffff"/>
                </a:solidFill>
                <a:latin typeface="Arial"/>
              </a:rPr>
              <a:t>      </a:t>
            </a:r>
            <a:r>
              <a:rPr b="0" lang="el-GR" sz="2000" spc="-1" strike="noStrike">
                <a:solidFill>
                  <a:srgbClr val="ffffff"/>
                </a:solidFill>
                <a:latin typeface="Arial"/>
              </a:rPr>
              <a:t>ΑΝΑΔΡΟΜΗ ΠΕΡΙΠΕΤΕΙΩΝ/ΑΦΗΓΗΣΗ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20000"/>
              </a:lnSpc>
              <a:spcBef>
                <a:spcPts val="1001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0" lang="el-GR" sz="2000" spc="-1" strike="noStrike">
                <a:solidFill>
                  <a:srgbClr val="ffffff"/>
                </a:solidFill>
                <a:latin typeface="Arial"/>
              </a:rPr>
              <a:t>     </a:t>
            </a:r>
            <a:r>
              <a:rPr b="0" lang="el-GR" sz="2000" spc="-1" strike="noStrike">
                <a:solidFill>
                  <a:srgbClr val="ffffff"/>
                </a:solidFill>
                <a:latin typeface="Arial"/>
              </a:rPr>
              <a:t>Η ΠΑΡΟΥΣΑ ΚΑΤΑΣΤΑΣΗ ΤΟΥ ΗΡΩΑ 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20000"/>
              </a:lnSpc>
              <a:spcBef>
                <a:spcPts val="1001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0" lang="el-GR" sz="2000" spc="-1" strike="noStrike">
                <a:solidFill>
                  <a:srgbClr val="ffffff"/>
                </a:solidFill>
                <a:latin typeface="Arial"/>
              </a:rPr>
              <a:t>     </a:t>
            </a:r>
            <a:r>
              <a:rPr b="0" lang="el-GR" sz="2000" spc="-1" strike="noStrike">
                <a:solidFill>
                  <a:srgbClr val="ffffff"/>
                </a:solidFill>
                <a:latin typeface="Arial"/>
              </a:rPr>
              <a:t>Η ΣΥΝΑNΤΗΣΗ ΜΕ ΤΗ ΓΕΡΟΝΤΙΣΣΑ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20000"/>
              </a:lnSpc>
              <a:spcBef>
                <a:spcPts val="1001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0" lang="el-GR" sz="20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20000"/>
              </a:lnSpc>
              <a:spcBef>
                <a:spcPts val="1001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0" lang="el-GR" sz="2000" spc="-1" strike="noStrike">
                <a:solidFill>
                  <a:srgbClr val="ffffff"/>
                </a:solidFill>
                <a:latin typeface="Arial"/>
              </a:rPr>
              <a:t>  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20000"/>
              </a:lnSpc>
              <a:spcBef>
                <a:spcPts val="1001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20000"/>
              </a:lnSpc>
              <a:spcBef>
                <a:spcPts val="1001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20000"/>
              </a:lnSpc>
              <a:spcBef>
                <a:spcPts val="1001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20000"/>
              </a:lnSpc>
              <a:spcBef>
                <a:spcPts val="1001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20000"/>
              </a:lnSpc>
              <a:spcBef>
                <a:spcPts val="1001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0" name="TextBox 3"/>
          <p:cNvSpPr/>
          <p:nvPr/>
        </p:nvSpPr>
        <p:spPr>
          <a:xfrm>
            <a:off x="5181480" y="2764800"/>
            <a:ext cx="1828440" cy="1828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endParaRPr b="0" lang="el-GR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2611800" y="808200"/>
            <a:ext cx="7957800" cy="10767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 algn="r">
              <a:lnSpc>
                <a:spcPct val="90000"/>
              </a:lnSpc>
              <a:buNone/>
            </a:pPr>
            <a:r>
              <a:rPr b="0" lang="el-GR" sz="3400" spc="-1" strike="noStrike">
                <a:solidFill>
                  <a:srgbClr val="ffffff"/>
                </a:solidFill>
                <a:latin typeface="Arial"/>
              </a:rPr>
              <a:t>Η ΤΑΥΤΟΤΗΤΑ ΤΟΥ ΜΕΝΕΛΑΟΥ</a:t>
            </a:r>
            <a:endParaRPr b="0" lang="en-US" sz="3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2773440" y="2052000"/>
            <a:ext cx="7796160" cy="39974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120000"/>
              </a:lnSpc>
              <a:spcBef>
                <a:spcPts val="1001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0" lang="el-GR" sz="2000" spc="-1" strike="noStrike">
                <a:solidFill>
                  <a:srgbClr val="ffffff"/>
                </a:solidFill>
                <a:latin typeface="Arial"/>
              </a:rPr>
              <a:t>ΣΥΓΚΡΙΣΗ ΠΑΡΟΝΤΟΣ – ΠΑΡΕΛΘΟΝΤΟΣ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20000"/>
              </a:lnSpc>
              <a:spcBef>
                <a:spcPts val="1001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0" lang="el-GR" sz="2000" spc="-1" strike="noStrike">
                <a:solidFill>
                  <a:srgbClr val="ffffff"/>
                </a:solidFill>
                <a:latin typeface="Arial"/>
              </a:rPr>
              <a:t>ΠΟΙΟΣ Ο ΣΤΟΧΟΣ ΤΟΥ ΕΥΡΙΠΙΔΗ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20000"/>
              </a:lnSpc>
              <a:spcBef>
                <a:spcPts val="1001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0" lang="el-GR" sz="2000" spc="-1" strike="noStrike">
                <a:solidFill>
                  <a:srgbClr val="ffffff"/>
                </a:solidFill>
                <a:latin typeface="Arial"/>
              </a:rPr>
              <a:t>ΓΕΛΟΙΟΠΟΙΗΣΗ-ΑΠΟΜΥΘΟΠΟΙΗΣΗ – ΡΕΑΛΙΣΜΟΣ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20000"/>
              </a:lnSpc>
              <a:spcBef>
                <a:spcPts val="1001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0" lang="el-GR" sz="2000" spc="-1" strike="noStrike">
                <a:solidFill>
                  <a:srgbClr val="ffffff"/>
                </a:solidFill>
                <a:latin typeface="Arial"/>
              </a:rPr>
              <a:t>ΤΙ ΝΙΩΘΟΥΝ ΚΑΙ ΣΚΕΦΤΟΝΤΑΙ ΟΙ ΘΕΑΤΕΣ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20000"/>
              </a:lnSpc>
              <a:spcBef>
                <a:spcPts val="1001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0" lang="el-GR" sz="2000" spc="-1" strike="noStrike">
                <a:solidFill>
                  <a:srgbClr val="ffffff"/>
                </a:solidFill>
                <a:latin typeface="Arial"/>
              </a:rPr>
              <a:t>ΣΥΓΚΡΙΣΗ ΜΕ ΤΕΥΚΡΟ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2611800" y="808200"/>
            <a:ext cx="7957800" cy="10767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 algn="r">
              <a:lnSpc>
                <a:spcPct val="90000"/>
              </a:lnSpc>
              <a:buNone/>
            </a:pPr>
            <a:r>
              <a:rPr b="0" lang="el-GR" sz="3400" spc="-1" strike="noStrike">
                <a:solidFill>
                  <a:srgbClr val="ffffff"/>
                </a:solidFill>
                <a:latin typeface="Arial"/>
              </a:rPr>
              <a:t>ΣΚΕΨΕΙΣ ΚΑΙ ΠΡΟΒΛΗΜΑΤΙΣΜΟΙ</a:t>
            </a:r>
            <a:endParaRPr b="0" lang="en-US" sz="3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2773440" y="2052000"/>
            <a:ext cx="7796160" cy="39974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marL="344520" indent="-344520">
              <a:lnSpc>
                <a:spcPct val="120000"/>
              </a:lnSpc>
              <a:spcBef>
                <a:spcPts val="1001"/>
              </a:spcBef>
              <a:spcAft>
                <a:spcPts val="601"/>
              </a:spcAft>
              <a:buClr>
                <a:srgbClr val="8ec0c1"/>
              </a:buClr>
              <a:buSzPct val="90000"/>
              <a:buFont typeface="Wingdings" charset="2"/>
              <a:buChar char=""/>
            </a:pPr>
            <a:r>
              <a:rPr b="0" lang="el-GR" sz="2000" spc="-1" strike="noStrike">
                <a:solidFill>
                  <a:srgbClr val="ffffff"/>
                </a:solidFill>
                <a:latin typeface="Arial"/>
              </a:rPr>
              <a:t>Η ΕΠΙΔΡΑΣΗ ΤΩΝ ΣΟΦΙΣΤΩΝ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marL="457200" indent="-457200">
              <a:lnSpc>
                <a:spcPct val="120000"/>
              </a:lnSpc>
              <a:spcBef>
                <a:spcPts val="1001"/>
              </a:spcBef>
              <a:spcAft>
                <a:spcPts val="601"/>
              </a:spcAft>
              <a:buClr>
                <a:srgbClr val="8ec0c1"/>
              </a:buClr>
              <a:buSzPct val="90000"/>
              <a:buFont typeface="Arial"/>
              <a:buAutoNum type="arabicPeriod"/>
            </a:pPr>
            <a:r>
              <a:rPr b="0" lang="el-GR" sz="2000" spc="-1" strike="noStrike">
                <a:solidFill>
                  <a:srgbClr val="ffffff"/>
                </a:solidFill>
                <a:latin typeface="Arial"/>
              </a:rPr>
              <a:t>ΑΝΤΙΠΟΛΕΜΙΚΟ ΜΗΝΥΜΑ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marL="457200" indent="-457200">
              <a:lnSpc>
                <a:spcPct val="120000"/>
              </a:lnSpc>
              <a:spcBef>
                <a:spcPts val="1001"/>
              </a:spcBef>
              <a:spcAft>
                <a:spcPts val="601"/>
              </a:spcAft>
              <a:buClr>
                <a:srgbClr val="8ec0c1"/>
              </a:buClr>
              <a:buSzPct val="90000"/>
              <a:buFont typeface="Arial"/>
              <a:buAutoNum type="arabicPeriod"/>
            </a:pPr>
            <a:r>
              <a:rPr b="0" lang="el-GR" sz="2000" spc="-1" strike="noStrike">
                <a:solidFill>
                  <a:srgbClr val="ffffff"/>
                </a:solidFill>
                <a:latin typeface="Arial"/>
              </a:rPr>
              <a:t>ΦΑΙΝΕΣΘΑΙ-ΕΊΝΑΙ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marL="457200" indent="-457200">
              <a:lnSpc>
                <a:spcPct val="120000"/>
              </a:lnSpc>
              <a:spcBef>
                <a:spcPts val="1001"/>
              </a:spcBef>
              <a:spcAft>
                <a:spcPts val="601"/>
              </a:spcAft>
              <a:buClr>
                <a:srgbClr val="8ec0c1"/>
              </a:buClr>
              <a:buSzPct val="90000"/>
              <a:buFont typeface="Arial"/>
              <a:buAutoNum type="arabicPeriod"/>
            </a:pPr>
            <a:r>
              <a:rPr b="0" lang="el-GR" sz="2000" spc="-1" strike="noStrike">
                <a:solidFill>
                  <a:srgbClr val="ffffff"/>
                </a:solidFill>
                <a:latin typeface="Arial"/>
              </a:rPr>
              <a:t>Η ΕΠΟΧΗ ΤΩΝ ΗΡΩΩΝ ΕΧΕΙ ΠΑΡΕΛΘΕΙ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marL="457200" indent="-457200">
              <a:lnSpc>
                <a:spcPct val="120000"/>
              </a:lnSpc>
              <a:spcBef>
                <a:spcPts val="1001"/>
              </a:spcBef>
              <a:spcAft>
                <a:spcPts val="601"/>
              </a:spcAft>
              <a:buClr>
                <a:srgbClr val="8ec0c1"/>
              </a:buClr>
              <a:buSzPct val="90000"/>
              <a:buFont typeface="Arial"/>
              <a:buAutoNum type="arabicPeriod"/>
            </a:pPr>
            <a:r>
              <a:rPr b="0" lang="el-GR" sz="2000" spc="-1" strike="noStrike">
                <a:solidFill>
                  <a:srgbClr val="ffffff"/>
                </a:solidFill>
                <a:latin typeface="Arial"/>
              </a:rPr>
              <a:t>Η ΕΠΟΧΗ ΤΟΥ ΡΕΑΛΙΣΜΟΥ ΕΧΕΙ ΕΡΘΕΙ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20000"/>
              </a:lnSpc>
              <a:spcBef>
                <a:spcPts val="1001"/>
              </a:spcBef>
              <a:spcAft>
                <a:spcPts val="601"/>
              </a:spcAft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2611800" y="808200"/>
            <a:ext cx="7957800" cy="10767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 algn="r">
              <a:lnSpc>
                <a:spcPct val="90000"/>
              </a:lnSpc>
              <a:buNone/>
            </a:pPr>
            <a:r>
              <a:rPr b="0" lang="el-GR" sz="3400" spc="-1" strike="noStrike">
                <a:solidFill>
                  <a:srgbClr val="ffffff"/>
                </a:solidFill>
                <a:latin typeface="Arial"/>
              </a:rPr>
              <a:t>ΤΟ ΠΡΟΦΙΛ  ΤΟΥ ΜΕΝΕΛΑΟΥ ΣΤΗΝ ΑΡΧΑΙΑ ΕΛΛΗΝΙΚΗ ΓΡΑΜΜΑΤΕΙΑ</a:t>
            </a:r>
            <a:endParaRPr b="0" lang="en-US" sz="3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2773440" y="2052000"/>
            <a:ext cx="7796160" cy="39974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marL="344520" indent="-344520">
              <a:lnSpc>
                <a:spcPct val="120000"/>
              </a:lnSpc>
              <a:spcBef>
                <a:spcPts val="1001"/>
              </a:spcBef>
              <a:spcAft>
                <a:spcPts val="601"/>
              </a:spcAft>
              <a:buClr>
                <a:srgbClr val="8ec0c1"/>
              </a:buClr>
              <a:buSzPct val="90000"/>
              <a:buFont typeface="Wingdings" charset="2"/>
              <a:buChar char=""/>
            </a:pPr>
            <a:r>
              <a:rPr b="0" lang="el-GR" sz="2000" spc="-1" strike="noStrike">
                <a:solidFill>
                  <a:srgbClr val="ffffff"/>
                </a:solidFill>
                <a:latin typeface="Arial"/>
              </a:rPr>
              <a:t>ΣΤΗΝ ΟΔΥΣΣΕΙΑ, ραψωδια α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marL="344520" indent="-344520">
              <a:lnSpc>
                <a:spcPct val="120000"/>
              </a:lnSpc>
              <a:spcBef>
                <a:spcPts val="1001"/>
              </a:spcBef>
              <a:spcAft>
                <a:spcPts val="601"/>
              </a:spcAft>
              <a:buClr>
                <a:srgbClr val="8ec0c1"/>
              </a:buClr>
              <a:buSzPct val="90000"/>
              <a:buFont typeface="Wingdings" charset="2"/>
              <a:buChar char=""/>
            </a:pPr>
            <a:r>
              <a:rPr b="0" lang="el-GR" sz="2000" spc="-1" strike="noStrike">
                <a:solidFill>
                  <a:srgbClr val="ffffff"/>
                </a:solidFill>
                <a:latin typeface="Arial"/>
              </a:rPr>
              <a:t>ΣΤΗΝ ΙΛΙΑΔΑ ,ραψωδία Γ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marL="344520" indent="-344520">
              <a:lnSpc>
                <a:spcPct val="120000"/>
              </a:lnSpc>
              <a:spcBef>
                <a:spcPts val="1001"/>
              </a:spcBef>
              <a:spcAft>
                <a:spcPts val="601"/>
              </a:spcAft>
              <a:buClr>
                <a:srgbClr val="8ec0c1"/>
              </a:buClr>
              <a:buSzPct val="90000"/>
              <a:buFont typeface="Wingdings" charset="2"/>
              <a:buChar char=""/>
            </a:pPr>
            <a:r>
              <a:rPr b="0" lang="el-GR" sz="2000" spc="-1" strike="noStrike">
                <a:solidFill>
                  <a:srgbClr val="ffffff"/>
                </a:solidFill>
                <a:latin typeface="Arial"/>
              </a:rPr>
              <a:t>ΤΡΩΑΔΕΣ  Ευριπιδη (Ταινια Κακογιάννη)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2611800" y="808200"/>
            <a:ext cx="7957800" cy="10767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 algn="r">
              <a:lnSpc>
                <a:spcPct val="90000"/>
              </a:lnSpc>
              <a:buNone/>
            </a:pPr>
            <a:r>
              <a:rPr b="0" lang="el-GR" sz="3400" spc="-1" strike="noStrike">
                <a:solidFill>
                  <a:srgbClr val="ffffff"/>
                </a:solidFill>
                <a:latin typeface="Arial"/>
              </a:rPr>
              <a:t>ΑΝΑΤΡΟΦΟΔΟΤΗΣΗ</a:t>
            </a:r>
            <a:endParaRPr b="0" lang="en-US" sz="3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713880" y="3296160"/>
            <a:ext cx="7796160" cy="37875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marL="344520" indent="-344520">
              <a:lnSpc>
                <a:spcPct val="120000"/>
              </a:lnSpc>
              <a:spcBef>
                <a:spcPts val="1001"/>
              </a:spcBef>
              <a:spcAft>
                <a:spcPts val="601"/>
              </a:spcAft>
              <a:buClr>
                <a:srgbClr val="8ec0c1"/>
              </a:buClr>
              <a:buSzPct val="90000"/>
              <a:buFont typeface="Wingdings" charset="2"/>
              <a:buChar char=""/>
            </a:pPr>
            <a:r>
              <a:rPr b="0" lang="el-GR" sz="2000" spc="-1" strike="noStrike">
                <a:solidFill>
                  <a:srgbClr val="ffffff"/>
                </a:solidFill>
                <a:latin typeface="Arial"/>
              </a:rPr>
              <a:t>ΚΑΤΑΝΟΗΣΑΝ ΟΙ ΜΑΘΗΤΕΣ ΤΑ  ΚΙΝΗΤΡΑ ΤΟΥ ΠΟΙΗΤΗ;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marL="344520" indent="-344520">
              <a:lnSpc>
                <a:spcPct val="120000"/>
              </a:lnSpc>
              <a:spcBef>
                <a:spcPts val="1001"/>
              </a:spcBef>
              <a:spcAft>
                <a:spcPts val="601"/>
              </a:spcAft>
              <a:buClr>
                <a:srgbClr val="8ec0c1"/>
              </a:buClr>
              <a:buSzPct val="90000"/>
              <a:buFont typeface="Wingdings" charset="2"/>
              <a:buChar char=""/>
            </a:pPr>
            <a:r>
              <a:rPr b="0" lang="el-GR" sz="2000" spc="-1" strike="noStrike">
                <a:solidFill>
                  <a:srgbClr val="ffffff"/>
                </a:solidFill>
                <a:latin typeface="Arial"/>
              </a:rPr>
              <a:t>ΜΠΟΡΕΣΑΝ ΝΑ ΔΙΑΚΡΙΝΟΥΝ ΤΑ ΚΩΜΙΚΑ ΣΤΟΙΧΕΙΑ ΤΗΣ ΣΚΗΝΗΣ ΚΑΙ ΤΟ ΡΟΛΟ ΤΟΥΣ;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marL="344520" indent="-344520">
              <a:lnSpc>
                <a:spcPct val="120000"/>
              </a:lnSpc>
              <a:spcBef>
                <a:spcPts val="1001"/>
              </a:spcBef>
              <a:spcAft>
                <a:spcPts val="601"/>
              </a:spcAft>
              <a:buClr>
                <a:srgbClr val="8ec0c1"/>
              </a:buClr>
              <a:buSzPct val="90000"/>
              <a:buFont typeface="Wingdings" charset="2"/>
              <a:buChar char=""/>
            </a:pPr>
            <a:r>
              <a:rPr b="0" lang="el-GR" sz="2000" spc="-1" strike="noStrike">
                <a:solidFill>
                  <a:srgbClr val="ffffff"/>
                </a:solidFill>
                <a:latin typeface="Arial"/>
              </a:rPr>
              <a:t>ΕΊΝΑΙ ΣΕ ΘΕΣΗ ΝΑ  ΔΙΑΠΙΣΤΩΣΟΥΝ ΤΑ ΜΗΝΥΜΑΤΑ ΜΙΑΣ ΝΕΑΣ ΕΠΟΧΗΣ;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20000"/>
              </a:lnSpc>
              <a:spcBef>
                <a:spcPts val="1001"/>
              </a:spcBef>
              <a:spcAft>
                <a:spcPts val="601"/>
              </a:spcAft>
              <a:buNone/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Μάντισον">
  <a:themeElements>
    <a:clrScheme name="Madison">
      <a:dk1>
        <a:srgbClr val="000000"/>
      </a:dk1>
      <a:lt1>
        <a:srgbClr val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Μάντισον">
  <a:themeElements>
    <a:clrScheme name="Madison">
      <a:dk1>
        <a:srgbClr val="000000"/>
      </a:dk1>
      <a:lt1>
        <a:srgbClr val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Application>LibreOffice/7.4.6.2$Windows_X86_64 LibreOffice_project/5b1f5509c2decdade7fda905e3e1429a67acd63d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2025-01-04T08:44:54Z</dcterms:created>
  <dc:creator>Νικος Γκουλετσαε</dc:creator>
  <dc:description/>
  <dc:language>el-GR</dc:language>
  <cp:lastModifiedBy/>
  <dcterms:modified xsi:type="dcterms:W3CDTF">2025-01-10T13:05:15Z</dcterms:modified>
  <cp:revision>4</cp:revision>
  <dc:subject/>
  <dc:title>Α  ΕΠΕΙΣΟΔΙΟ ΑΠΡΟΟΠΤΗ   ΕΜΦΑΝΙΣΗ ΜΕΝΕΛΑΟΥ.  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Ευρεία οθόνη</vt:lpwstr>
  </property>
  <property fmtid="{D5CDD505-2E9C-101B-9397-08002B2CF9AE}" pid="3" name="Slides">
    <vt:i4>6</vt:i4>
  </property>
</Properties>
</file>