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75" r:id="rId5"/>
    <p:sldId id="259" r:id="rId6"/>
    <p:sldId id="273" r:id="rId7"/>
    <p:sldId id="274" r:id="rId8"/>
    <p:sldId id="276" r:id="rId9"/>
    <p:sldId id="260" r:id="rId10"/>
    <p:sldId id="261" r:id="rId11"/>
    <p:sldId id="277" r:id="rId12"/>
    <p:sldId id="279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81" r:id="rId25"/>
    <p:sldId id="280" r:id="rId26"/>
    <p:sldId id="282" r:id="rId27"/>
    <p:sldId id="278" r:id="rId28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99"/>
    <a:srgbClr val="CCCCFF"/>
    <a:srgbClr val="99CCFF"/>
    <a:srgbClr val="FFFFFF"/>
    <a:srgbClr val="FFCCFF"/>
    <a:srgbClr val="CCECFF"/>
    <a:srgbClr val="CC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C9F13-57DE-49CE-BF39-31BC2C1E8796}" type="datetimeFigureOut">
              <a:rPr lang="el-GR" smtClean="0"/>
              <a:t>11/3/2023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AD746-D62B-4A62-9414-AE6128BEFD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091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B09C5C9-A82B-4A48-967E-04125A2DC182}" type="slidenum">
              <a:rPr lang="el-GR" altLang="el-GR" sz="1200">
                <a:latin typeface="Arial" panose="020B0604020202020204" pitchFamily="34" charset="0"/>
              </a:rPr>
              <a:pPr eaLnBrk="1" hangingPunct="1"/>
              <a:t>2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23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F488B2A-46A5-4AF1-97E9-C270CC83C2BF}" type="slidenum">
              <a:rPr lang="el-GR" altLang="el-GR" sz="1200">
                <a:latin typeface="Arial" panose="020B0604020202020204" pitchFamily="34" charset="0"/>
              </a:rPr>
              <a:pPr eaLnBrk="1" hangingPunct="1"/>
              <a:t>17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118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734B68B-24BC-4BE5-BEA8-F0A60402F53E}" type="slidenum">
              <a:rPr lang="el-GR" altLang="el-GR" sz="1200">
                <a:latin typeface="Arial" panose="020B0604020202020204" pitchFamily="34" charset="0"/>
              </a:rPr>
              <a:pPr eaLnBrk="1" hangingPunct="1"/>
              <a:t>18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940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D019C8A-BC49-459C-89AD-80999DEE15F4}" type="slidenum">
              <a:rPr lang="el-GR" altLang="el-GR" sz="1200">
                <a:latin typeface="Arial" panose="020B0604020202020204" pitchFamily="34" charset="0"/>
              </a:rPr>
              <a:pPr eaLnBrk="1" hangingPunct="1"/>
              <a:t>19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616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4B1DC91-0B4F-49E8-96F9-AA9235E3357D}" type="slidenum">
              <a:rPr lang="el-GR" altLang="el-GR" sz="1200">
                <a:latin typeface="Arial" panose="020B0604020202020204" pitchFamily="34" charset="0"/>
              </a:rPr>
              <a:pPr eaLnBrk="1" hangingPunct="1"/>
              <a:t>20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81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765A283-9455-4839-9613-B275CAAF7A75}" type="slidenum">
              <a:rPr lang="el-GR" altLang="el-GR" sz="1200">
                <a:latin typeface="Arial" panose="020B0604020202020204" pitchFamily="34" charset="0"/>
              </a:rPr>
              <a:pPr eaLnBrk="1" hangingPunct="1"/>
              <a:t>21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340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7F47616-F5CA-4EB7-9CF9-1FC3F57C3602}" type="slidenum">
              <a:rPr lang="el-GR" altLang="el-GR" sz="1200">
                <a:latin typeface="Arial" panose="020B0604020202020204" pitchFamily="34" charset="0"/>
              </a:rPr>
              <a:pPr eaLnBrk="1" hangingPunct="1"/>
              <a:t>22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01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A5D5CD1-E980-4909-A01F-42BB87730E26}" type="slidenum">
              <a:rPr lang="el-GR" altLang="el-GR" sz="1200">
                <a:latin typeface="Arial" panose="020B0604020202020204" pitchFamily="34" charset="0"/>
              </a:rPr>
              <a:pPr eaLnBrk="1" hangingPunct="1"/>
              <a:t>23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32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DB1EF3A-66D7-4C42-9E1F-49FFE121172D}" type="slidenum">
              <a:rPr lang="el-GR" altLang="el-GR" sz="1200">
                <a:latin typeface="Arial" panose="020B0604020202020204" pitchFamily="34" charset="0"/>
              </a:rPr>
              <a:pPr eaLnBrk="1" hangingPunct="1"/>
              <a:t>3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376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6B63822-F266-4170-8932-75ABBE4A3C1D}" type="slidenum">
              <a:rPr lang="el-GR" altLang="el-GR" sz="1200">
                <a:latin typeface="Arial" panose="020B0604020202020204" pitchFamily="34" charset="0"/>
              </a:rPr>
              <a:pPr eaLnBrk="1" hangingPunct="1"/>
              <a:t>5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25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0924402-B6AD-45D8-8F1B-87CD61956F76}" type="slidenum">
              <a:rPr lang="el-GR" altLang="el-GR" sz="1200">
                <a:latin typeface="Arial" panose="020B0604020202020204" pitchFamily="34" charset="0"/>
              </a:rPr>
              <a:pPr eaLnBrk="1" hangingPunct="1"/>
              <a:t>9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642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7F4E929-8548-4BEB-B882-E7CCB76E8347}" type="slidenum">
              <a:rPr lang="el-GR" altLang="el-GR" sz="1200">
                <a:latin typeface="Arial" panose="020B0604020202020204" pitchFamily="34" charset="0"/>
              </a:rPr>
              <a:pPr eaLnBrk="1" hangingPunct="1"/>
              <a:t>10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25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CFD382C-172A-45BB-82E6-B48ABC9C17FB}" type="slidenum">
              <a:rPr lang="el-GR" altLang="el-GR" sz="1200">
                <a:latin typeface="Arial" panose="020B0604020202020204" pitchFamily="34" charset="0"/>
              </a:rPr>
              <a:pPr eaLnBrk="1" hangingPunct="1"/>
              <a:t>13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82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791B8C1-1F17-46F4-B0BB-2F22F14C2406}" type="slidenum">
              <a:rPr lang="el-GR" altLang="el-GR" sz="1200">
                <a:latin typeface="Arial" panose="020B0604020202020204" pitchFamily="34" charset="0"/>
              </a:rPr>
              <a:pPr eaLnBrk="1" hangingPunct="1"/>
              <a:t>14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41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4527660-FC3D-49F2-99CF-BCD53F886CDF}" type="slidenum">
              <a:rPr lang="el-GR" altLang="el-GR" sz="1200">
                <a:latin typeface="Arial" panose="020B0604020202020204" pitchFamily="34" charset="0"/>
              </a:rPr>
              <a:pPr eaLnBrk="1" hangingPunct="1"/>
              <a:t>15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1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E8C8922-3C15-419F-9BED-958A970D7D23}" type="slidenum">
              <a:rPr lang="el-GR" altLang="el-GR" sz="1200">
                <a:latin typeface="Arial" panose="020B0604020202020204" pitchFamily="34" charset="0"/>
              </a:rPr>
              <a:pPr eaLnBrk="1" hangingPunct="1"/>
              <a:t>16</a:t>
            </a:fld>
            <a:endParaRPr lang="el-GR" altLang="el-GR" sz="12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3073D-0CCD-4814-97E0-42B6EBD1C3C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9572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EBBB9-3FE9-4203-BB99-FA0E0523EDF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5702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0EF56-DC2F-48F0-863E-A1F4DEEE11F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5087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79E15-C7A1-48B1-A80A-386B6D7A681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1140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D85B75-65A4-4188-BB35-8A7F5903483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8446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79B57-30AA-4D13-BA82-8199FCC6290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6480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3EFC9-52B9-4465-AC1D-E4B35F8E087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198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8BB95-7F79-4FBA-83BE-05B8BB15CDD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5950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61088D-D77C-460C-B348-E15871FF120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5004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8D4B5-868F-4998-992A-42981D8426F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2520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630D7-8E61-48F0-A565-16D635427ED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8119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επεξεργασία του τίτλου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687027-59F0-4D2B-8087-794770A61854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3.png"/><Relationship Id="rId15" Type="http://schemas.openxmlformats.org/officeDocument/2006/relationships/image" Target="../media/image19.jpe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42.png"/><Relationship Id="rId5" Type="http://schemas.openxmlformats.org/officeDocument/2006/relationships/image" Target="../media/image3.png"/><Relationship Id="rId10" Type="http://schemas.openxmlformats.org/officeDocument/2006/relationships/image" Target="../media/image41.jpeg"/><Relationship Id="rId4" Type="http://schemas.openxmlformats.org/officeDocument/2006/relationships/image" Target="../media/image2.png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.png"/><Relationship Id="rId7" Type="http://schemas.openxmlformats.org/officeDocument/2006/relationships/image" Target="../media/image43.gif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47.png"/><Relationship Id="rId5" Type="http://schemas.openxmlformats.org/officeDocument/2006/relationships/image" Target="../media/image5.png"/><Relationship Id="rId10" Type="http://schemas.openxmlformats.org/officeDocument/2006/relationships/image" Target="../media/image46.jpe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2.png"/><Relationship Id="rId7" Type="http://schemas.openxmlformats.org/officeDocument/2006/relationships/image" Target="../media/image49.gif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53.gif"/><Relationship Id="rId5" Type="http://schemas.openxmlformats.org/officeDocument/2006/relationships/image" Target="../media/image5.png"/><Relationship Id="rId10" Type="http://schemas.openxmlformats.org/officeDocument/2006/relationships/image" Target="../media/image52.gif"/><Relationship Id="rId4" Type="http://schemas.openxmlformats.org/officeDocument/2006/relationships/image" Target="../media/image3.png"/><Relationship Id="rId9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.png"/><Relationship Id="rId1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png"/><Relationship Id="rId7" Type="http://schemas.openxmlformats.org/officeDocument/2006/relationships/image" Target="../media/image61.gif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5.png"/><Relationship Id="rId5" Type="http://schemas.openxmlformats.org/officeDocument/2006/relationships/image" Target="../media/image5.png"/><Relationship Id="rId10" Type="http://schemas.openxmlformats.org/officeDocument/2006/relationships/image" Target="../media/image64.png"/><Relationship Id="rId4" Type="http://schemas.openxmlformats.org/officeDocument/2006/relationships/image" Target="../media/image3.png"/><Relationship Id="rId9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gif"/><Relationship Id="rId3" Type="http://schemas.openxmlformats.org/officeDocument/2006/relationships/image" Target="../media/image67.gi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70.jpeg"/><Relationship Id="rId4" Type="http://schemas.openxmlformats.org/officeDocument/2006/relationships/image" Target="../media/image2.png"/><Relationship Id="rId9" Type="http://schemas.openxmlformats.org/officeDocument/2006/relationships/image" Target="../media/image69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cuments%20and%20Settings\&#924;&#921;&#922;&#917;\&#932;&#945;%20&#941;&#947;&#947;&#961;&#945;&#966;&#940;%20&#956;&#959;&#965;\&#932;&#945;%20&#946;&#943;&#957;&#964;&#949;&#972;%20&#956;&#959;&#965;\videos%20&#922;&#928;&#917;%20&#922;&#913;&#931;&#932;&#927;&#929;&#921;&#913;&#931;%20&#915;&#921;&#913;%20&#914;&#921;&#927;&#923;&#927;&#915;&#921;&#913;\&#934;&#940;&#954;&#949;&#955;&#959;&#962;\&#917;&#921;&#931;&#927;&#916;&#927;&#931;%20&#932;&#927;&#933;%20CO2%20&#913;&#928;&#927;%20&#932;&#913;%20&#931;&#932;&#927;&#924;&#913;&#932;&#913;%20&#932;&#937;&#925;%20&#934;&#933;&#932;&#921;&#922;&#937;&#925;%20&#922;&#933;&#932;&#932;&#913;&#929;&#937;&#925;.mov" TargetMode="External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8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9" Type="http://schemas.openxmlformats.org/officeDocument/2006/relationships/image" Target="../media/image16.gif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l-GR" b="1" dirty="0" smtClean="0"/>
              <a:t>4. </a:t>
            </a:r>
            <a:r>
              <a:rPr lang="el-GR" altLang="el-GR" b="1" dirty="0" smtClean="0"/>
              <a:t>ΑΝΑΠΝΟΗ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l-GR" altLang="el-GR" sz="2000" dirty="0" smtClean="0"/>
              <a:t>Δρ. Αγγελική </a:t>
            </a:r>
            <a:r>
              <a:rPr lang="el-GR" altLang="el-GR" sz="2000" dirty="0" err="1" smtClean="0"/>
              <a:t>Γεροβασίλη</a:t>
            </a:r>
            <a:r>
              <a:rPr lang="el-GR" altLang="el-GR" sz="2000" dirty="0" smtClean="0"/>
              <a:t>, </a:t>
            </a:r>
            <a:r>
              <a:rPr lang="en-US" altLang="el-GR" sz="2000" dirty="0" smtClean="0"/>
              <a:t>AKC, </a:t>
            </a:r>
            <a:r>
              <a:rPr lang="en-US" altLang="el-GR" sz="2000" smtClean="0"/>
              <a:t>BSc, MSc</a:t>
            </a:r>
            <a:r>
              <a:rPr lang="en-US" altLang="el-GR" sz="2000" dirty="0" smtClean="0"/>
              <a:t>, PhD</a:t>
            </a:r>
            <a:r>
              <a:rPr lang="en-US" altLang="el-GR" sz="2000" smtClean="0"/>
              <a:t>, </a:t>
            </a:r>
            <a:endParaRPr lang="el-GR" altLang="el-GR" sz="2000" dirty="0" smtClean="0"/>
          </a:p>
          <a:p>
            <a:pPr eaLnBrk="1" hangingPunct="1"/>
            <a:r>
              <a:rPr lang="el-GR" altLang="el-GR" sz="2000" dirty="0" smtClean="0"/>
              <a:t>Γενετίστρια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Η ΑΝΑΠΝΟΗ ΣΤΑ ΦΥΤΑ </a:t>
            </a:r>
            <a:endParaRPr lang="el-GR" sz="2800" b="1" u="sng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541699" name="Rectangle 3"/>
          <p:cNvSpPr>
            <a:spLocks noChangeArrowheads="1"/>
          </p:cNvSpPr>
          <p:nvPr/>
        </p:nvSpPr>
        <p:spPr bwMode="auto">
          <a:xfrm>
            <a:off x="34925" y="404813"/>
            <a:ext cx="4894263" cy="60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660066"/>
                </a:solidFill>
              </a:rPr>
              <a:t>Ανταλλαγή αερίων οξυγόνου &amp; διοξειδίου του άνθρακα  </a:t>
            </a:r>
            <a:endParaRPr lang="en-US" b="1" dirty="0">
              <a:solidFill>
                <a:srgbClr val="660066"/>
              </a:solidFill>
            </a:endParaRPr>
          </a:p>
          <a:p>
            <a:pPr marL="547688" lvl="1" indent="-185738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0000FF"/>
                </a:solidFill>
              </a:rPr>
              <a:t>Κατά την κυτταρική αναπνοή</a:t>
            </a:r>
            <a:r>
              <a:rPr lang="el-GR" sz="1600" b="1" dirty="0"/>
              <a:t> 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   </a:t>
            </a:r>
          </a:p>
          <a:p>
            <a:pPr marL="798513" lvl="2" indent="-228600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/>
              <a:t>Το φυτό </a:t>
            </a:r>
            <a:r>
              <a:rPr lang="el-GR" sz="1600" b="1" dirty="0">
                <a:solidFill>
                  <a:srgbClr val="800080"/>
                </a:solidFill>
              </a:rPr>
              <a:t>κατά τη διάσπαση της γλυκόζης</a:t>
            </a:r>
            <a:r>
              <a:rPr lang="el-GR" sz="1600" b="1" dirty="0"/>
              <a:t> </a:t>
            </a:r>
            <a:r>
              <a:rPr lang="el-GR" sz="1600" b="1" dirty="0">
                <a:solidFill>
                  <a:srgbClr val="9900FF"/>
                </a:solidFill>
              </a:rPr>
              <a:t>καταναλώνει οξυγόνο</a:t>
            </a:r>
            <a:r>
              <a:rPr lang="el-GR" sz="1600" b="1" dirty="0"/>
              <a:t> το οποίο </a:t>
            </a:r>
            <a:r>
              <a:rPr lang="el-GR" sz="1600" b="1" dirty="0">
                <a:solidFill>
                  <a:srgbClr val="9900FF"/>
                </a:solidFill>
              </a:rPr>
              <a:t>εισέρχεται από τα στόματα 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>
              <a:solidFill>
                <a:srgbClr val="9900FF"/>
              </a:solidFill>
            </a:endParaRPr>
          </a:p>
          <a:p>
            <a:pPr marL="798513" lvl="2" indent="-228600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800080"/>
                </a:solidFill>
              </a:rPr>
              <a:t>Παράγεται</a:t>
            </a:r>
            <a:r>
              <a:rPr lang="el-GR" sz="1600" b="1" dirty="0"/>
              <a:t> </a:t>
            </a:r>
            <a:r>
              <a:rPr lang="el-GR" sz="1600" b="1" dirty="0">
                <a:solidFill>
                  <a:srgbClr val="9900FF"/>
                </a:solidFill>
              </a:rPr>
              <a:t>διοξείδιο του άνθρακα</a:t>
            </a:r>
            <a:r>
              <a:rPr lang="el-GR" sz="1600" b="1" dirty="0"/>
              <a:t> το οποίο </a:t>
            </a:r>
            <a:r>
              <a:rPr lang="el-GR" sz="1600" b="1" dirty="0">
                <a:solidFill>
                  <a:srgbClr val="9900FF"/>
                </a:solidFill>
              </a:rPr>
              <a:t>εξέρχεται από τα στόματα 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 </a:t>
            </a:r>
          </a:p>
          <a:p>
            <a:pPr marL="1068388" lvl="3" indent="-204788">
              <a:spcBef>
                <a:spcPct val="20000"/>
              </a:spcBef>
              <a:buFontTx/>
              <a:buBlip>
                <a:blip r:embed="rId7"/>
              </a:buBlip>
              <a:tabLst>
                <a:tab pos="365125" algn="l"/>
              </a:tabLst>
              <a:defRPr/>
            </a:pPr>
            <a:r>
              <a:rPr lang="el-GR" sz="1600" b="1" dirty="0"/>
              <a:t>Η </a:t>
            </a:r>
            <a:r>
              <a:rPr lang="el-GR" sz="1600" b="1" dirty="0">
                <a:solidFill>
                  <a:srgbClr val="800080"/>
                </a:solidFill>
              </a:rPr>
              <a:t>ποσότητα οξυγόνου που παράγεται κατά τη φωτοσύνθεση</a:t>
            </a:r>
            <a:r>
              <a:rPr lang="el-GR" sz="1600" b="1" dirty="0"/>
              <a:t> είναι </a:t>
            </a:r>
            <a:r>
              <a:rPr lang="el-GR" sz="1600" b="1" dirty="0">
                <a:solidFill>
                  <a:srgbClr val="9900FF"/>
                </a:solidFill>
              </a:rPr>
              <a:t>πολύ μεγαλύτερη από αυτήν που καταναλώνεται κατά τη κυτταρική αναπνοή</a:t>
            </a:r>
            <a:r>
              <a:rPr lang="el-GR" sz="1600" b="1" dirty="0"/>
              <a:t>  </a:t>
            </a:r>
          </a:p>
          <a:p>
            <a:pPr marL="1068388" lvl="3" indent="-204788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1068388" lvl="3" indent="-204788">
              <a:spcBef>
                <a:spcPct val="20000"/>
              </a:spcBef>
              <a:buFontTx/>
              <a:buBlip>
                <a:blip r:embed="rId7"/>
              </a:buBlip>
              <a:tabLst>
                <a:tab pos="365125" algn="l"/>
              </a:tabLst>
              <a:defRPr/>
            </a:pPr>
            <a:r>
              <a:rPr lang="el-GR" sz="1600" b="1" dirty="0"/>
              <a:t>Η </a:t>
            </a:r>
            <a:r>
              <a:rPr lang="el-GR" sz="1600" b="1" dirty="0">
                <a:solidFill>
                  <a:srgbClr val="800080"/>
                </a:solidFill>
              </a:rPr>
              <a:t>ποσότητα διοξειδίου του άνθρακα που απορροφάται κατά τη φωτοσύνθεση</a:t>
            </a:r>
            <a:r>
              <a:rPr lang="el-GR" sz="1600" b="1" dirty="0"/>
              <a:t> είναι </a:t>
            </a:r>
            <a:r>
              <a:rPr lang="el-GR" sz="1600" b="1" dirty="0">
                <a:solidFill>
                  <a:srgbClr val="9900FF"/>
                </a:solidFill>
              </a:rPr>
              <a:t>πολύ μεγαλύτερη από αυτήν που παράγεται κατά τη κυτταρική αναπνοή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857750" y="571500"/>
            <a:ext cx="2451100" cy="2857500"/>
            <a:chOff x="3288" y="391"/>
            <a:chExt cx="1815" cy="1905"/>
          </a:xfrm>
        </p:grpSpPr>
        <p:pic>
          <p:nvPicPr>
            <p:cNvPr id="2063" name="Picture 6" descr="plant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391"/>
              <a:ext cx="1815" cy="1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050" name="Object 7"/>
            <p:cNvGraphicFramePr>
              <a:graphicFrameLocks noChangeAspect="1"/>
            </p:cNvGraphicFramePr>
            <p:nvPr/>
          </p:nvGraphicFramePr>
          <p:xfrm>
            <a:off x="3379" y="391"/>
            <a:ext cx="562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5" name="Φωτογραφία του Photo Editor" r:id="rId9" imgW="752381" imgH="257007" progId="MSPhotoEd.3">
                    <p:embed/>
                  </p:oleObj>
                </mc:Choice>
                <mc:Fallback>
                  <p:oleObj name="Φωτογραφία του Photo Editor" r:id="rId9" imgW="752381" imgH="25700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9" y="391"/>
                          <a:ext cx="562" cy="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9"/>
            <p:cNvGraphicFramePr>
              <a:graphicFrameLocks noChangeAspect="1"/>
            </p:cNvGraphicFramePr>
            <p:nvPr/>
          </p:nvGraphicFramePr>
          <p:xfrm>
            <a:off x="4973" y="799"/>
            <a:ext cx="130" cy="8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6" name="Φωτογραφία του Photo Editor" r:id="rId11" imgW="752381" imgH="257007" progId="MSPhotoEd.3">
                    <p:embed/>
                  </p:oleObj>
                </mc:Choice>
                <mc:Fallback>
                  <p:oleObj name="Φωτογραφία του Photo Editor" r:id="rId11" imgW="752381" imgH="25700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3" y="799"/>
                          <a:ext cx="130" cy="8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10"/>
            <p:cNvGraphicFramePr>
              <a:graphicFrameLocks noChangeAspect="1"/>
            </p:cNvGraphicFramePr>
            <p:nvPr/>
          </p:nvGraphicFramePr>
          <p:xfrm>
            <a:off x="3787" y="391"/>
            <a:ext cx="290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7" name="Φωτογραφία του Photo Editor" r:id="rId12" imgW="752381" imgH="257007" progId="MSPhotoEd.3">
                    <p:embed/>
                  </p:oleObj>
                </mc:Choice>
                <mc:Fallback>
                  <p:oleObj name="Φωτογραφία του Photo Editor" r:id="rId12" imgW="752381" imgH="25700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7" y="391"/>
                          <a:ext cx="290" cy="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11"/>
            <p:cNvGraphicFramePr>
              <a:graphicFrameLocks noChangeAspect="1"/>
            </p:cNvGraphicFramePr>
            <p:nvPr/>
          </p:nvGraphicFramePr>
          <p:xfrm>
            <a:off x="4649" y="527"/>
            <a:ext cx="363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8" name="Φωτογραφία του Photo Editor" r:id="rId13" imgW="752381" imgH="257007" progId="MSPhotoEd.3">
                    <p:embed/>
                  </p:oleObj>
                </mc:Choice>
                <mc:Fallback>
                  <p:oleObj name="Φωτογραφία του Photo Editor" r:id="rId13" imgW="752381" imgH="25700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9" y="527"/>
                          <a:ext cx="363" cy="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13"/>
            <p:cNvGraphicFramePr>
              <a:graphicFrameLocks noChangeAspect="1"/>
            </p:cNvGraphicFramePr>
            <p:nvPr/>
          </p:nvGraphicFramePr>
          <p:xfrm>
            <a:off x="3696" y="2115"/>
            <a:ext cx="744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" name="Φωτογραφία του Photo Editor" r:id="rId14" imgW="752381" imgH="257007" progId="MSPhotoEd.3">
                    <p:embed/>
                  </p:oleObj>
                </mc:Choice>
                <mc:Fallback>
                  <p:oleObj name="Φωτογραφία του Photo Editor" r:id="rId14" imgW="752381" imgH="25700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2115"/>
                          <a:ext cx="744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41723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476250"/>
            <a:ext cx="1763712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1724" name="Picture 2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2136775"/>
            <a:ext cx="17637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1725" name="Picture 2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816350"/>
            <a:ext cx="3735388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1726" name="Rectangle 30"/>
          <p:cNvSpPr>
            <a:spLocks noChangeArrowheads="1"/>
          </p:cNvSpPr>
          <p:nvPr/>
        </p:nvSpPr>
        <p:spPr bwMode="auto">
          <a:xfrm>
            <a:off x="7704138" y="5000625"/>
            <a:ext cx="1154112" cy="4333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541727" name="Rectangle 31"/>
          <p:cNvSpPr>
            <a:spLocks noChangeArrowheads="1"/>
          </p:cNvSpPr>
          <p:nvPr/>
        </p:nvSpPr>
        <p:spPr bwMode="auto">
          <a:xfrm>
            <a:off x="5143500" y="5000625"/>
            <a:ext cx="10128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el-GR" altLang="el-G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2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1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4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41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4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4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41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541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541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26" grpId="0" animBg="1"/>
      <p:bldP spid="541726" grpId="1" animBg="1"/>
      <p:bldP spid="541727" grpId="0" animBg="1"/>
      <p:bldP spid="5417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Ερωτήσεις </a:t>
            </a:r>
            <a:r>
              <a:rPr lang="el-GR" dirty="0" err="1" smtClean="0"/>
              <a:t>σελ</a:t>
            </a:r>
            <a:r>
              <a:rPr lang="el-GR" dirty="0" smtClean="0"/>
              <a:t> 81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47" y="1417638"/>
            <a:ext cx="8899106" cy="345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28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5 </a:t>
            </a:r>
            <a:r>
              <a:rPr lang="el-GR" dirty="0" err="1" smtClean="0"/>
              <a:t>σελ</a:t>
            </a:r>
            <a:r>
              <a:rPr lang="el-GR" dirty="0" smtClean="0"/>
              <a:t> 93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/>
          <a:lstStyle/>
          <a:p>
            <a:pPr marL="0" indent="0">
              <a:buNone/>
            </a:pPr>
            <a:r>
              <a:rPr lang="el-GR" sz="2400" i="1" dirty="0" smtClean="0"/>
              <a:t>Στο </a:t>
            </a:r>
            <a:r>
              <a:rPr lang="el-GR" sz="2400" i="1" dirty="0"/>
              <a:t>διπλανό σχήμα παρουσιάζεται η ανταλλαγή των αερίων κατά τη φωτοσύνθεση και την αναπνοή ενός φυτού στη διάρκεια ενός </a:t>
            </a:r>
            <a:r>
              <a:rPr lang="el-GR" sz="2400" i="1" dirty="0" err="1"/>
              <a:t>εικοσιτετραώρου</a:t>
            </a:r>
            <a:r>
              <a:rPr lang="el-GR" sz="2400" i="1" dirty="0"/>
              <a:t>.</a:t>
            </a:r>
            <a:endParaRPr lang="el-GR" sz="2400" b="1" dirty="0"/>
          </a:p>
          <a:p>
            <a:r>
              <a:rPr lang="el-GR" sz="2400" b="1" dirty="0"/>
              <a:t>α.</a:t>
            </a:r>
            <a:r>
              <a:rPr lang="el-GR" sz="2400" dirty="0"/>
              <a:t> </a:t>
            </a:r>
            <a:r>
              <a:rPr lang="el-GR" sz="2400" i="1" dirty="0"/>
              <a:t>Ποια διαδικασία γίνεται σε όλη τη διάρκεια του </a:t>
            </a:r>
            <a:r>
              <a:rPr lang="el-GR" sz="2400" i="1" dirty="0" err="1"/>
              <a:t>εικοσιτετραώρου</a:t>
            </a:r>
            <a:r>
              <a:rPr lang="el-GR" sz="2400" i="1" dirty="0"/>
              <a:t>;</a:t>
            </a:r>
            <a:endParaRPr lang="el-GR" sz="2400" dirty="0"/>
          </a:p>
          <a:p>
            <a:r>
              <a:rPr lang="el-GR" sz="2400" b="1" dirty="0"/>
              <a:t>β.</a:t>
            </a:r>
            <a:r>
              <a:rPr lang="el-GR" sz="2400" dirty="0"/>
              <a:t> </a:t>
            </a:r>
            <a:r>
              <a:rPr lang="el-GR" sz="2400" i="1" dirty="0"/>
              <a:t>Ποιο αέριο δεσμεύεται και ποιο απελευθερώνεται κατά τη διαδικασία αυτή;</a:t>
            </a:r>
            <a:endParaRPr lang="el-GR" sz="2400" dirty="0"/>
          </a:p>
          <a:p>
            <a:endParaRPr lang="el-GR" sz="2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579307"/>
            <a:ext cx="2814194" cy="513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69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1" name="Rectangle 3"/>
          <p:cNvSpPr>
            <a:spLocks noChangeArrowheads="1"/>
          </p:cNvSpPr>
          <p:nvPr/>
        </p:nvSpPr>
        <p:spPr bwMode="auto">
          <a:xfrm>
            <a:off x="34924" y="863600"/>
            <a:ext cx="28813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660066"/>
                </a:solidFill>
              </a:rPr>
              <a:t>Στα ασπόνδυλα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600" b="1" dirty="0"/>
              <a:t>Στην </a:t>
            </a:r>
            <a:r>
              <a:rPr lang="el-GR" sz="1600" b="1" dirty="0" err="1">
                <a:solidFill>
                  <a:srgbClr val="0000FF"/>
                </a:solidFill>
              </a:rPr>
              <a:t>ύδρα</a:t>
            </a:r>
            <a:r>
              <a:rPr lang="el-GR" sz="1600" b="1" dirty="0"/>
              <a:t>    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  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/>
              <a:t>Η </a:t>
            </a:r>
            <a:r>
              <a:rPr lang="el-GR" sz="1600" b="1" dirty="0">
                <a:solidFill>
                  <a:srgbClr val="800080"/>
                </a:solidFill>
              </a:rPr>
              <a:t>αναπνοή </a:t>
            </a:r>
            <a:r>
              <a:rPr lang="el-GR" sz="1600" b="1" dirty="0"/>
              <a:t>γίνεται </a:t>
            </a:r>
            <a:r>
              <a:rPr lang="el-GR" sz="1600" b="1" dirty="0">
                <a:solidFill>
                  <a:srgbClr val="9900FF"/>
                </a:solidFill>
              </a:rPr>
              <a:t>δια μέσου της πεπτικής κοιλότητας</a:t>
            </a:r>
            <a:endParaRPr lang="en-US" sz="1600" b="1" dirty="0">
              <a:solidFill>
                <a:srgbClr val="9900FF"/>
              </a:solidFill>
            </a:endParaRPr>
          </a:p>
        </p:txBody>
      </p:sp>
      <p:pic>
        <p:nvPicPr>
          <p:cNvPr id="45261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3357563"/>
            <a:ext cx="2286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2618" name="Rectangle 10"/>
          <p:cNvSpPr>
            <a:spLocks noChangeArrowheads="1"/>
          </p:cNvSpPr>
          <p:nvPr/>
        </p:nvSpPr>
        <p:spPr bwMode="auto">
          <a:xfrm>
            <a:off x="34925" y="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ΑΝΑΠΝΟΗ ΣΤΟΥΣ ΖΩΙΚΟΥΣ ΟΡΓΑΝΙΣΜΟΥΣ </a:t>
            </a:r>
            <a:endParaRPr lang="el-GR" sz="2800" b="1" u="sng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5262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836613"/>
            <a:ext cx="50800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18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ChangeArrowheads="1"/>
          </p:cNvSpPr>
          <p:nvPr/>
        </p:nvSpPr>
        <p:spPr bwMode="auto">
          <a:xfrm>
            <a:off x="34925" y="765175"/>
            <a:ext cx="29527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660066"/>
                </a:solidFill>
              </a:rPr>
              <a:t>Στα ασπόνδυλα</a:t>
            </a:r>
            <a:r>
              <a:rPr lang="el-GR" sz="1800" b="1" dirty="0">
                <a:solidFill>
                  <a:srgbClr val="660066"/>
                </a:solidFill>
              </a:rPr>
              <a:t>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600" b="1" dirty="0"/>
              <a:t>Στο </a:t>
            </a:r>
            <a:r>
              <a:rPr lang="el-GR" sz="1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γεωσκώληκα</a:t>
            </a:r>
            <a:r>
              <a:rPr lang="el-GR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/>
              <a:t>Η </a:t>
            </a:r>
            <a:r>
              <a:rPr lang="el-GR" sz="16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αναπνοή</a:t>
            </a:r>
            <a:r>
              <a:rPr lang="el-GR" sz="1600" b="1" dirty="0"/>
              <a:t> γίνεται με τη </a:t>
            </a:r>
            <a:r>
              <a:rPr lang="el-GR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βοήθεια του κυκλοφορικού συστήματος</a:t>
            </a:r>
            <a:r>
              <a:rPr lang="el-GR" sz="1600" b="1" dirty="0"/>
              <a:t> </a:t>
            </a:r>
            <a:endParaRPr lang="en-US" sz="1600" b="1" dirty="0"/>
          </a:p>
        </p:txBody>
      </p:sp>
      <p:sp>
        <p:nvSpPr>
          <p:cNvPr id="545797" name="Rectangle 5"/>
          <p:cNvSpPr>
            <a:spLocks noChangeArrowheads="1"/>
          </p:cNvSpPr>
          <p:nvPr/>
        </p:nvSpPr>
        <p:spPr bwMode="auto">
          <a:xfrm>
            <a:off x="34925" y="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ΑΝΑΠΝΟΗ ΣΤΟΥΣ ΖΩΙΚΟΥΣ ΟΡΓΑΝΙΣΜΟΥΣ </a:t>
            </a:r>
            <a:endParaRPr lang="el-GR" sz="2800" b="1" u="sng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457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92600"/>
            <a:ext cx="295275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5800" name="Picture 8" descr="minhoca1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189288"/>
            <a:ext cx="1719263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58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71500"/>
            <a:ext cx="5400675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1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5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5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4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45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ChangeArrowheads="1"/>
          </p:cNvSpPr>
          <p:nvPr/>
        </p:nvSpPr>
        <p:spPr bwMode="auto">
          <a:xfrm>
            <a:off x="34925" y="765175"/>
            <a:ext cx="29527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660066"/>
                </a:solidFill>
              </a:rPr>
              <a:t>Στα ασπόνδυλα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0000FF"/>
                </a:solidFill>
              </a:rPr>
              <a:t>Στο μύδι</a:t>
            </a:r>
            <a:r>
              <a:rPr lang="el-GR" sz="1600" b="1" dirty="0"/>
              <a:t>     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  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/>
              <a:t>Η </a:t>
            </a:r>
            <a:r>
              <a:rPr lang="el-GR" sz="1600" b="1" dirty="0">
                <a:solidFill>
                  <a:srgbClr val="800080"/>
                </a:solidFill>
              </a:rPr>
              <a:t>αναπνοή </a:t>
            </a:r>
            <a:r>
              <a:rPr lang="el-GR" sz="1600" b="1" dirty="0"/>
              <a:t>γίνεται με τη </a:t>
            </a:r>
            <a:r>
              <a:rPr lang="el-GR" sz="1600" b="1" dirty="0">
                <a:solidFill>
                  <a:srgbClr val="9900FF"/>
                </a:solidFill>
              </a:rPr>
              <a:t>βοήθεια υποτυπωδών βράγχιων</a:t>
            </a:r>
            <a:r>
              <a:rPr lang="el-GR" sz="1600" b="1" dirty="0"/>
              <a:t>  </a:t>
            </a:r>
            <a:endParaRPr lang="en-US" sz="1600" b="1" dirty="0"/>
          </a:p>
        </p:txBody>
      </p:sp>
      <p:sp>
        <p:nvSpPr>
          <p:cNvPr id="547843" name="Rectangle 3"/>
          <p:cNvSpPr>
            <a:spLocks noChangeArrowheads="1"/>
          </p:cNvSpPr>
          <p:nvPr/>
        </p:nvSpPr>
        <p:spPr bwMode="auto">
          <a:xfrm>
            <a:off x="34925" y="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ΑΝΑΠΝΟΗ ΣΤΟΥΣ ΖΩΙΚΟΥΣ ΟΡΓΑΝΙΣΜΟΥΣ </a:t>
            </a:r>
            <a:endParaRPr lang="el-GR" sz="2800" b="1" u="sng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47848" name="Picture 8" descr="szo07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286125"/>
            <a:ext cx="284162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785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714375"/>
            <a:ext cx="5364162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33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7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7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47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4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ChangeArrowheads="1"/>
          </p:cNvSpPr>
          <p:nvPr/>
        </p:nvSpPr>
        <p:spPr bwMode="auto">
          <a:xfrm>
            <a:off x="34925" y="476250"/>
            <a:ext cx="41084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660066"/>
                </a:solidFill>
              </a:rPr>
              <a:t>Στα ασπόνδυλα</a:t>
            </a:r>
            <a:r>
              <a:rPr lang="el-GR" sz="1800" b="1" dirty="0">
                <a:solidFill>
                  <a:srgbClr val="660066"/>
                </a:solidFill>
              </a:rPr>
              <a:t>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0000FF"/>
                </a:solidFill>
              </a:rPr>
              <a:t>Στα έντομα</a:t>
            </a:r>
            <a:r>
              <a:rPr lang="el-GR" sz="1600" b="1" dirty="0"/>
              <a:t>      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  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/>
              <a:t>Στα </a:t>
            </a:r>
            <a:r>
              <a:rPr lang="el-GR" sz="1600" b="1" dirty="0">
                <a:solidFill>
                  <a:srgbClr val="800080"/>
                </a:solidFill>
              </a:rPr>
              <a:t>πλάγια των εντόμων</a:t>
            </a:r>
            <a:r>
              <a:rPr lang="el-GR" sz="1600" b="1" dirty="0"/>
              <a:t> παρατηρούνται </a:t>
            </a:r>
            <a:r>
              <a:rPr lang="el-GR" sz="1600" b="1" dirty="0">
                <a:solidFill>
                  <a:srgbClr val="9900FF"/>
                </a:solidFill>
              </a:rPr>
              <a:t>στίγματα</a:t>
            </a:r>
            <a:r>
              <a:rPr lang="el-GR" sz="1600" b="1" dirty="0"/>
              <a:t> </a:t>
            </a:r>
          </a:p>
          <a:p>
            <a:pPr marL="1339850" lvl="3" indent="-204788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800080"/>
                </a:solidFill>
              </a:rPr>
              <a:t>Οπές</a:t>
            </a:r>
            <a:r>
              <a:rPr lang="el-GR" sz="1600" b="1" dirty="0"/>
              <a:t> από τις οποίες γίνεται η </a:t>
            </a:r>
            <a:r>
              <a:rPr lang="el-GR" sz="1600" b="1" dirty="0">
                <a:solidFill>
                  <a:srgbClr val="9900FF"/>
                </a:solidFill>
              </a:rPr>
              <a:t>ανταλλαγή των αερίων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/>
              <a:t>Οι </a:t>
            </a:r>
            <a:r>
              <a:rPr lang="el-GR" sz="1600" b="1" dirty="0">
                <a:solidFill>
                  <a:srgbClr val="800080"/>
                </a:solidFill>
              </a:rPr>
              <a:t>διακλαδώσεις των τραχειών</a:t>
            </a:r>
            <a:r>
              <a:rPr lang="el-GR" sz="1600" b="1" dirty="0"/>
              <a:t> </a:t>
            </a:r>
            <a:r>
              <a:rPr lang="el-GR" sz="1600" b="1" dirty="0">
                <a:solidFill>
                  <a:srgbClr val="9900FF"/>
                </a:solidFill>
              </a:rPr>
              <a:t>τροφοδοτούν τα κύτταρα με οξυγόνο</a:t>
            </a:r>
            <a:r>
              <a:rPr lang="el-GR" sz="1600" b="1" dirty="0"/>
              <a:t> χωρίς τη μεσολάβηση του κυκλοφορικού συστήματος  </a:t>
            </a:r>
          </a:p>
        </p:txBody>
      </p:sp>
      <p:sp>
        <p:nvSpPr>
          <p:cNvPr id="549891" name="Rectangle 3"/>
          <p:cNvSpPr>
            <a:spLocks noChangeArrowheads="1"/>
          </p:cNvSpPr>
          <p:nvPr/>
        </p:nvSpPr>
        <p:spPr bwMode="auto">
          <a:xfrm>
            <a:off x="34925" y="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ΑΝΑΠΝΟΗ ΣΤΟΥΣ ΖΩΙΚΟΥΣ ΟΡΓΑΝΙΣΜΟΥΣ </a:t>
            </a:r>
            <a:endParaRPr lang="el-GR" sz="2800" b="1" u="sng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498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429125"/>
            <a:ext cx="20891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989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32300"/>
            <a:ext cx="2016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9897" name="Picture 9" descr="dragonfl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793750"/>
            <a:ext cx="20002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989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576263"/>
            <a:ext cx="478790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2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9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9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4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49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49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9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ChangeArrowheads="1"/>
          </p:cNvSpPr>
          <p:nvPr/>
        </p:nvSpPr>
        <p:spPr bwMode="auto">
          <a:xfrm>
            <a:off x="34925" y="765175"/>
            <a:ext cx="29527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660066"/>
                </a:solidFill>
              </a:rPr>
              <a:t>Στα ασπόνδυλα</a:t>
            </a:r>
            <a:r>
              <a:rPr lang="el-GR" sz="1800" b="1" dirty="0">
                <a:solidFill>
                  <a:srgbClr val="660066"/>
                </a:solidFill>
              </a:rPr>
              <a:t>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0000FF"/>
                </a:solidFill>
              </a:rPr>
              <a:t>Στο σαλιγκάρι</a:t>
            </a:r>
            <a:r>
              <a:rPr lang="el-GR" sz="1600" b="1" dirty="0"/>
              <a:t>      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  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/>
              <a:t>Η </a:t>
            </a:r>
            <a:r>
              <a:rPr lang="el-GR" sz="1600" b="1" dirty="0">
                <a:solidFill>
                  <a:srgbClr val="800080"/>
                </a:solidFill>
              </a:rPr>
              <a:t>αναπνοή </a:t>
            </a:r>
            <a:r>
              <a:rPr lang="el-GR" sz="1600" b="1" dirty="0"/>
              <a:t>γίνεται με τη </a:t>
            </a:r>
            <a:r>
              <a:rPr lang="el-GR" sz="1600" b="1" dirty="0">
                <a:solidFill>
                  <a:srgbClr val="9900FF"/>
                </a:solidFill>
              </a:rPr>
              <a:t>βοήθεια υποτυπώδη πνεύμονα</a:t>
            </a:r>
            <a:r>
              <a:rPr lang="el-GR" sz="1600" b="1" dirty="0"/>
              <a:t> </a:t>
            </a:r>
            <a:endParaRPr lang="en-US" sz="1600" b="1" dirty="0"/>
          </a:p>
        </p:txBody>
      </p:sp>
      <p:sp>
        <p:nvSpPr>
          <p:cNvPr id="553987" name="Rectangle 3"/>
          <p:cNvSpPr>
            <a:spLocks noChangeArrowheads="1"/>
          </p:cNvSpPr>
          <p:nvPr/>
        </p:nvSpPr>
        <p:spPr bwMode="auto">
          <a:xfrm>
            <a:off x="34925" y="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ΑΝΑΠΝΟΗ ΣΤΟΥΣ ΖΩΙΚΟΥΣ ΟΡΓΑΝΙΣΜΟΥΣ </a:t>
            </a:r>
            <a:endParaRPr lang="el-GR" sz="2800" b="1" u="sng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539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3284538"/>
            <a:ext cx="245427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9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601663"/>
            <a:ext cx="3203575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99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2643188"/>
            <a:ext cx="5795963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93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3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53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5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04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2125663"/>
            <a:ext cx="47529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6034" name="Rectangle 2"/>
          <p:cNvSpPr>
            <a:spLocks noChangeArrowheads="1"/>
          </p:cNvSpPr>
          <p:nvPr/>
        </p:nvSpPr>
        <p:spPr bwMode="auto">
          <a:xfrm>
            <a:off x="34925" y="476250"/>
            <a:ext cx="453072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660066"/>
                </a:solidFill>
              </a:rPr>
              <a:t>Στα σπονδυλωτά</a:t>
            </a:r>
            <a:r>
              <a:rPr lang="el-GR" sz="1800" b="1" dirty="0">
                <a:solidFill>
                  <a:srgbClr val="660066"/>
                </a:solidFill>
              </a:rPr>
              <a:t>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0000FF"/>
                </a:solidFill>
              </a:rPr>
              <a:t>Στο ψάρι</a:t>
            </a:r>
            <a:r>
              <a:rPr lang="el-GR" sz="1600" b="1" dirty="0"/>
              <a:t>       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  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/>
              <a:t>Η </a:t>
            </a:r>
            <a:r>
              <a:rPr lang="el-GR" sz="1600" b="1" dirty="0">
                <a:solidFill>
                  <a:srgbClr val="800080"/>
                </a:solidFill>
              </a:rPr>
              <a:t>αναπνοή</a:t>
            </a:r>
            <a:r>
              <a:rPr lang="el-GR" sz="1600" b="1" dirty="0"/>
              <a:t> γίνεται με τη </a:t>
            </a:r>
            <a:r>
              <a:rPr lang="el-GR" sz="1600" b="1" dirty="0">
                <a:solidFill>
                  <a:srgbClr val="9900FF"/>
                </a:solidFill>
              </a:rPr>
              <a:t>βοήθεια βράγχιων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1339850" lvl="3" indent="-204788">
              <a:spcBef>
                <a:spcPct val="20000"/>
              </a:spcBef>
              <a:buFontTx/>
              <a:buBlip>
                <a:blip r:embed="rId7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800080"/>
                </a:solidFill>
              </a:rPr>
              <a:t>Οστέινα τόξα</a:t>
            </a:r>
            <a:r>
              <a:rPr lang="el-GR" sz="1600" b="1" dirty="0"/>
              <a:t> επάνω στα οποία υπάρχει ένα </a:t>
            </a:r>
            <a:r>
              <a:rPr lang="el-GR" sz="1600" b="1" dirty="0">
                <a:solidFill>
                  <a:srgbClr val="9900FF"/>
                </a:solidFill>
              </a:rPr>
              <a:t>δίκτυο από λεπτά αιμοφόρα αγγεία</a:t>
            </a:r>
            <a:r>
              <a:rPr lang="el-GR" sz="1600" b="1" dirty="0"/>
              <a:t>  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955675" lvl="2" indent="-228600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/>
              <a:t>Το </a:t>
            </a:r>
            <a:r>
              <a:rPr lang="el-GR" sz="1600" b="1" dirty="0">
                <a:solidFill>
                  <a:srgbClr val="800080"/>
                </a:solidFill>
              </a:rPr>
              <a:t>νερό εισέρχεται από τη στοματική κοιλότητα</a:t>
            </a:r>
            <a:r>
              <a:rPr lang="el-GR" sz="1600" b="1" dirty="0"/>
              <a:t> </a:t>
            </a:r>
            <a:r>
              <a:rPr lang="el-GR" sz="1600" b="1" dirty="0">
                <a:solidFill>
                  <a:srgbClr val="800080"/>
                </a:solidFill>
              </a:rPr>
              <a:t>πλούσιο σε οξυγόνο</a:t>
            </a:r>
            <a:r>
              <a:rPr lang="el-GR" sz="1600" b="1" dirty="0"/>
              <a:t> το οποίο </a:t>
            </a:r>
            <a:r>
              <a:rPr lang="el-GR" sz="1600" b="1" dirty="0">
                <a:solidFill>
                  <a:srgbClr val="9900FF"/>
                </a:solidFill>
              </a:rPr>
              <a:t>εισέρχεται στα αιμοφόρα αγγεία των βραγχίων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955675" lvl="2" indent="-228600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/>
              <a:t>Το </a:t>
            </a:r>
            <a:r>
              <a:rPr lang="el-GR" sz="1600" b="1" dirty="0">
                <a:solidFill>
                  <a:srgbClr val="800080"/>
                </a:solidFill>
              </a:rPr>
              <a:t>διοξείδιο του άνθρακα</a:t>
            </a:r>
            <a:r>
              <a:rPr lang="el-GR" sz="1600" b="1" dirty="0"/>
              <a:t> </a:t>
            </a:r>
            <a:r>
              <a:rPr lang="el-GR" sz="1600" b="1" dirty="0">
                <a:solidFill>
                  <a:srgbClr val="9900FF"/>
                </a:solidFill>
              </a:rPr>
              <a:t>αποβάλλεται από τα αιμοφόρα αγγεία στο νερό</a:t>
            </a:r>
            <a:r>
              <a:rPr lang="el-GR" sz="1600" b="1" dirty="0"/>
              <a:t> το οποίο εξέρχεται από τα </a:t>
            </a:r>
            <a:r>
              <a:rPr lang="el-GR" sz="1600" b="1" dirty="0" err="1"/>
              <a:t>βραγχιοκαλύμματα</a:t>
            </a:r>
            <a:endParaRPr lang="en-US" sz="1600" b="1" dirty="0"/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34925" y="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ΑΝΑΠΝΟΗ ΣΤΟΥΣ ΖΩΙΚΟΥΣ ΟΡΓΑΝΙΣΜΟΥΣ </a:t>
            </a:r>
            <a:endParaRPr lang="el-GR" sz="2800" b="1" u="sng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56043" name="Picture 11" descr="fisch1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04813"/>
            <a:ext cx="17287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6046" name="Picture 14" descr="giebel copy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76250"/>
            <a:ext cx="2411412" cy="1595438"/>
          </a:xfrm>
          <a:prstGeom prst="rect">
            <a:avLst/>
          </a:prstGeom>
          <a:noFill/>
          <a:ln w="28575">
            <a:solidFill>
              <a:srgbClr val="6D7CA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6047" name="Picture 1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476250"/>
            <a:ext cx="2417762" cy="1595438"/>
          </a:xfrm>
          <a:prstGeom prst="rect">
            <a:avLst/>
          </a:prstGeom>
          <a:noFill/>
          <a:ln w="28575">
            <a:solidFill>
              <a:srgbClr val="6D7CA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605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4572000"/>
            <a:ext cx="40386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28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6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6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56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56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5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56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6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6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5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56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34925" y="428625"/>
            <a:ext cx="316865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660066"/>
                </a:solidFill>
              </a:rPr>
              <a:t>Στα σπονδυλωτά</a:t>
            </a:r>
            <a:r>
              <a:rPr lang="el-GR" sz="1800" b="1" dirty="0">
                <a:solidFill>
                  <a:srgbClr val="660066"/>
                </a:solidFill>
              </a:rPr>
              <a:t>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625475" lvl="1" indent="-263525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0000FF"/>
                </a:solidFill>
              </a:rPr>
              <a:t>Στα αμφίβια</a:t>
            </a:r>
            <a:r>
              <a:rPr lang="el-GR" sz="1600" b="1" dirty="0"/>
              <a:t>          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   </a:t>
            </a:r>
          </a:p>
          <a:p>
            <a:pPr marL="1033463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0000FF"/>
                </a:solidFill>
              </a:rPr>
              <a:t>Στο γυρίνο</a:t>
            </a:r>
            <a:endParaRPr lang="el-GR" b="1" dirty="0">
              <a:solidFill>
                <a:srgbClr val="0000FF"/>
              </a:solidFill>
            </a:endParaRPr>
          </a:p>
          <a:p>
            <a:pPr marL="1417638" lvl="3" indent="-204788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/>
              <a:t>Η </a:t>
            </a:r>
            <a:r>
              <a:rPr lang="el-GR" sz="1600" b="1" dirty="0">
                <a:solidFill>
                  <a:srgbClr val="800080"/>
                </a:solidFill>
              </a:rPr>
              <a:t>αναπνοή</a:t>
            </a:r>
            <a:r>
              <a:rPr lang="el-GR" sz="1600" b="1" dirty="0"/>
              <a:t> γίνεται με τη </a:t>
            </a:r>
            <a:r>
              <a:rPr lang="el-GR" sz="1600" b="1" dirty="0">
                <a:solidFill>
                  <a:srgbClr val="9900FF"/>
                </a:solidFill>
              </a:rPr>
              <a:t>βοήθεια βράγχιων</a:t>
            </a:r>
          </a:p>
          <a:p>
            <a:pPr marL="1417638" lvl="3" indent="-204788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1033463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0000FF"/>
                </a:solidFill>
              </a:rPr>
              <a:t>Στον ώριμο βάτραχο</a:t>
            </a:r>
          </a:p>
          <a:p>
            <a:pPr marL="1417638" lvl="3" indent="-204788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/>
              <a:t>Η </a:t>
            </a:r>
            <a:r>
              <a:rPr lang="el-GR" sz="1600" b="1" dirty="0">
                <a:solidFill>
                  <a:srgbClr val="800080"/>
                </a:solidFill>
              </a:rPr>
              <a:t>αναπνοή </a:t>
            </a:r>
            <a:r>
              <a:rPr lang="el-GR" sz="1600" b="1" dirty="0"/>
              <a:t>γίνεται με τη </a:t>
            </a:r>
            <a:r>
              <a:rPr lang="el-GR" sz="1600" b="1" dirty="0">
                <a:solidFill>
                  <a:srgbClr val="9900FF"/>
                </a:solidFill>
              </a:rPr>
              <a:t>βοήθεια αεροφόρων σάκων</a:t>
            </a:r>
            <a:r>
              <a:rPr lang="el-GR" sz="1600" b="1" dirty="0"/>
              <a:t> (υποτυπώδεις πνεύμονες) </a:t>
            </a:r>
          </a:p>
          <a:p>
            <a:pPr marL="1417638" lvl="3" indent="-204788">
              <a:spcBef>
                <a:spcPct val="20000"/>
              </a:spcBef>
              <a:tabLst>
                <a:tab pos="365125" algn="l"/>
              </a:tabLst>
              <a:defRPr/>
            </a:pPr>
            <a:endParaRPr lang="en-US" b="1" dirty="0"/>
          </a:p>
          <a:p>
            <a:pPr marL="1417638" lvl="3" indent="-204788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/>
              <a:t>Αλλά και </a:t>
            </a:r>
            <a:r>
              <a:rPr lang="el-GR" sz="1600" b="1" dirty="0">
                <a:solidFill>
                  <a:srgbClr val="9900FF"/>
                </a:solidFill>
              </a:rPr>
              <a:t>μέσω της </a:t>
            </a:r>
            <a:r>
              <a:rPr lang="el-GR" sz="1600" b="1" dirty="0">
                <a:solidFill>
                  <a:srgbClr val="660066"/>
                </a:solidFill>
              </a:rPr>
              <a:t>επιδερμικής αναπνοής </a:t>
            </a:r>
          </a:p>
        </p:txBody>
      </p:sp>
      <p:pic>
        <p:nvPicPr>
          <p:cNvPr id="468997" name="Picture 5" descr="carto4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49275"/>
            <a:ext cx="98583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90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658938"/>
            <a:ext cx="1692275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900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00063"/>
            <a:ext cx="115252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9017" name="Rectangle 25"/>
          <p:cNvSpPr>
            <a:spLocks noChangeArrowheads="1"/>
          </p:cNvSpPr>
          <p:nvPr/>
        </p:nvSpPr>
        <p:spPr bwMode="auto">
          <a:xfrm>
            <a:off x="34925" y="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ΑΝΑΠΝΟΗ ΣΤΟΥΣ ΖΩΙΚΟΥΣ ΟΡΓΑΝΙΣΜΟΥΣ </a:t>
            </a:r>
            <a:endParaRPr lang="el-GR" sz="2800" b="1" u="sng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69022" name="Picture 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30575"/>
            <a:ext cx="2736850" cy="3098800"/>
          </a:xfrm>
          <a:prstGeom prst="rect">
            <a:avLst/>
          </a:prstGeom>
          <a:noFill/>
          <a:ln w="28575">
            <a:solidFill>
              <a:srgbClr val="6D7CA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9023" name="Picture 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330575"/>
            <a:ext cx="305911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9024" name="Picture 3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00063"/>
            <a:ext cx="34559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16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69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68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9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8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8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68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6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69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68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69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ΑΝΑΠΝΟΗ</a:t>
            </a:r>
          </a:p>
        </p:txBody>
      </p:sp>
      <p:sp>
        <p:nvSpPr>
          <p:cNvPr id="182298" name="Rectangle 26"/>
          <p:cNvSpPr>
            <a:spLocks noChangeArrowheads="1"/>
          </p:cNvSpPr>
          <p:nvPr/>
        </p:nvSpPr>
        <p:spPr bwMode="auto">
          <a:xfrm>
            <a:off x="34925" y="428625"/>
            <a:ext cx="41084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660066"/>
                </a:solidFill>
              </a:rPr>
              <a:t>Οι οργανισμοί χρειάζονται ενέργεια και την εξασφαλίζουν με τη διάσπαση της γλυκόζης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n-US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0000FF"/>
                </a:solidFill>
              </a:rPr>
              <a:t>Κυτταρική αναπνοή</a:t>
            </a:r>
            <a:r>
              <a:rPr lang="el-GR" sz="1600" b="1" dirty="0"/>
              <a:t>  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800080"/>
                </a:solidFill>
              </a:rPr>
              <a:t>Σειρά αντιδράσεων διάσπασης</a:t>
            </a:r>
            <a:r>
              <a:rPr lang="el-GR" sz="1600" b="1" dirty="0"/>
              <a:t> που </a:t>
            </a:r>
            <a:r>
              <a:rPr lang="el-GR" sz="1600" b="1" dirty="0">
                <a:solidFill>
                  <a:srgbClr val="9900FF"/>
                </a:solidFill>
              </a:rPr>
              <a:t>γίνονται </a:t>
            </a:r>
            <a:r>
              <a:rPr lang="el-GR" sz="1600" b="1" dirty="0"/>
              <a:t>μέσα στο κύτταρο στα </a:t>
            </a:r>
            <a:r>
              <a:rPr lang="el-GR" sz="1600" b="1" dirty="0">
                <a:solidFill>
                  <a:srgbClr val="9900FF"/>
                </a:solidFill>
              </a:rPr>
              <a:t>μιτοχόνδρια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  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7"/>
              </a:buBlip>
              <a:tabLst>
                <a:tab pos="365125" algn="l"/>
              </a:tabLst>
              <a:defRPr/>
            </a:pPr>
            <a:r>
              <a:rPr lang="el-GR" sz="1600" b="1" dirty="0"/>
              <a:t>Για να </a:t>
            </a:r>
            <a:r>
              <a:rPr lang="el-GR" sz="1600" b="1" dirty="0">
                <a:solidFill>
                  <a:srgbClr val="800080"/>
                </a:solidFill>
              </a:rPr>
              <a:t>διασπαστεί η γλυκόζη</a:t>
            </a:r>
            <a:r>
              <a:rPr lang="el-GR" sz="1600" b="1" dirty="0"/>
              <a:t> απαιτείται η </a:t>
            </a:r>
            <a:r>
              <a:rPr lang="el-GR" sz="1600" b="1" dirty="0">
                <a:solidFill>
                  <a:srgbClr val="9900FF"/>
                </a:solidFill>
              </a:rPr>
              <a:t>παρουσία οξυγόνου</a:t>
            </a:r>
            <a:r>
              <a:rPr lang="el-GR" sz="1600" b="1" dirty="0"/>
              <a:t> που το απορροφά από το περιβάλλον του  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955675" lvl="2" indent="-228600">
              <a:spcBef>
                <a:spcPct val="20000"/>
              </a:spcBef>
              <a:buFontTx/>
              <a:buBlip>
                <a:blip r:embed="rId7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800080"/>
                </a:solidFill>
              </a:rPr>
              <a:t>Παράγεται</a:t>
            </a:r>
            <a:r>
              <a:rPr lang="el-GR" sz="1600" b="1" dirty="0"/>
              <a:t> </a:t>
            </a:r>
            <a:r>
              <a:rPr lang="el-GR" sz="1600" b="1" dirty="0">
                <a:solidFill>
                  <a:srgbClr val="9900FF"/>
                </a:solidFill>
              </a:rPr>
              <a:t>διοξείδιο του άνθρακα</a:t>
            </a:r>
            <a:r>
              <a:rPr lang="el-GR" sz="1600" b="1" dirty="0"/>
              <a:t> που είναι άχρηστο για το κύτταρο και το αποβάλει 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955675" lvl="2" indent="-228600">
              <a:spcBef>
                <a:spcPct val="20000"/>
              </a:spcBef>
              <a:buFontTx/>
              <a:buBlip>
                <a:blip r:embed="rId7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800080"/>
                </a:solidFill>
              </a:rPr>
              <a:t>Απελευθερώνεται </a:t>
            </a:r>
            <a:r>
              <a:rPr lang="el-GR" sz="1600" b="1" dirty="0">
                <a:solidFill>
                  <a:srgbClr val="9900FF"/>
                </a:solidFill>
              </a:rPr>
              <a:t>ενέργεια</a:t>
            </a:r>
            <a:r>
              <a:rPr lang="el-GR" sz="1600" b="1" dirty="0"/>
              <a:t> που εξασφαλίζει τις ενεργειακές τους ανάγκες </a:t>
            </a:r>
          </a:p>
        </p:txBody>
      </p:sp>
      <p:grpSp>
        <p:nvGrpSpPr>
          <p:cNvPr id="2" name="Group 131"/>
          <p:cNvGrpSpPr>
            <a:grpSpLocks/>
          </p:cNvGrpSpPr>
          <p:nvPr/>
        </p:nvGrpSpPr>
        <p:grpSpPr bwMode="auto">
          <a:xfrm>
            <a:off x="7272338" y="4153807"/>
            <a:ext cx="1331912" cy="863600"/>
            <a:chOff x="4400" y="1525"/>
            <a:chExt cx="839" cy="544"/>
          </a:xfrm>
        </p:grpSpPr>
        <p:sp>
          <p:nvSpPr>
            <p:cNvPr id="182396" name="Rectangle 124"/>
            <p:cNvSpPr>
              <a:spLocks noChangeArrowheads="1"/>
            </p:cNvSpPr>
            <p:nvPr/>
          </p:nvSpPr>
          <p:spPr bwMode="auto">
            <a:xfrm>
              <a:off x="4400" y="1525"/>
              <a:ext cx="839" cy="323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sz="14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Διοξείδιο </a:t>
              </a:r>
            </a:p>
            <a:p>
              <a:pPr algn="ctr">
                <a:defRPr/>
              </a:pPr>
              <a:r>
                <a:rPr lang="el-GR" sz="14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του άνθρακα</a:t>
              </a:r>
            </a:p>
          </p:txBody>
        </p:sp>
        <p:sp>
          <p:nvSpPr>
            <p:cNvPr id="182397" name="Text Box 125"/>
            <p:cNvSpPr txBox="1">
              <a:spLocks noChangeArrowheads="1"/>
            </p:cNvSpPr>
            <p:nvPr/>
          </p:nvSpPr>
          <p:spPr bwMode="auto">
            <a:xfrm>
              <a:off x="4785" y="1838"/>
              <a:ext cx="24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18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</a:p>
          </p:txBody>
        </p:sp>
      </p:grpSp>
      <p:sp>
        <p:nvSpPr>
          <p:cNvPr id="182398" name="AutoShape 126"/>
          <p:cNvSpPr>
            <a:spLocks noChangeArrowheads="1"/>
          </p:cNvSpPr>
          <p:nvPr/>
        </p:nvSpPr>
        <p:spPr bwMode="auto">
          <a:xfrm>
            <a:off x="7488238" y="5229225"/>
            <a:ext cx="1547812" cy="792163"/>
          </a:xfrm>
          <a:prstGeom prst="irregularSeal2">
            <a:avLst/>
          </a:prstGeom>
          <a:solidFill>
            <a:schemeClr val="accent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ΕΝΕΡΓΕΙΑ</a:t>
            </a:r>
          </a:p>
        </p:txBody>
      </p:sp>
      <p:grpSp>
        <p:nvGrpSpPr>
          <p:cNvPr id="3" name="Group 129"/>
          <p:cNvGrpSpPr>
            <a:grpSpLocks/>
          </p:cNvGrpSpPr>
          <p:nvPr/>
        </p:nvGrpSpPr>
        <p:grpSpPr bwMode="auto">
          <a:xfrm>
            <a:off x="3957638" y="4222069"/>
            <a:ext cx="3276600" cy="434975"/>
            <a:chOff x="2312" y="1251"/>
            <a:chExt cx="2064" cy="274"/>
          </a:xfrm>
        </p:grpSpPr>
        <p:sp>
          <p:nvSpPr>
            <p:cNvPr id="182385" name="Rectangle 113"/>
            <p:cNvSpPr>
              <a:spLocks noChangeArrowheads="1"/>
            </p:cNvSpPr>
            <p:nvPr/>
          </p:nvSpPr>
          <p:spPr bwMode="auto">
            <a:xfrm>
              <a:off x="2312" y="1251"/>
              <a:ext cx="568" cy="274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γλυκόζη</a:t>
              </a:r>
            </a:p>
          </p:txBody>
        </p:sp>
        <p:sp>
          <p:nvSpPr>
            <p:cNvPr id="2057" name="Line 117"/>
            <p:cNvSpPr>
              <a:spLocks noChangeShapeType="1"/>
            </p:cNvSpPr>
            <p:nvPr/>
          </p:nvSpPr>
          <p:spPr bwMode="auto">
            <a:xfrm>
              <a:off x="3923" y="1389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2400" name="AutoShape 128"/>
            <p:cNvSpPr>
              <a:spLocks noChangeArrowheads="1"/>
            </p:cNvSpPr>
            <p:nvPr/>
          </p:nvSpPr>
          <p:spPr bwMode="auto">
            <a:xfrm>
              <a:off x="2925" y="1253"/>
              <a:ext cx="953" cy="272"/>
            </a:xfrm>
            <a:prstGeom prst="star8">
              <a:avLst>
                <a:gd name="adj" fmla="val 38250"/>
              </a:avLst>
            </a:prstGeom>
            <a:solidFill>
              <a:srgbClr val="3399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+Οξυγόνο </a:t>
              </a:r>
            </a:p>
          </p:txBody>
        </p:sp>
      </p:grpSp>
      <p:pic>
        <p:nvPicPr>
          <p:cNvPr id="182406" name="Picture 1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649288"/>
            <a:ext cx="4384675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68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2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2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2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22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2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ChangeArrowheads="1"/>
          </p:cNvSpPr>
          <p:nvPr/>
        </p:nvSpPr>
        <p:spPr bwMode="auto">
          <a:xfrm>
            <a:off x="34925" y="549275"/>
            <a:ext cx="33131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660066"/>
                </a:solidFill>
              </a:rPr>
              <a:t>Στα σπονδυλωτά</a:t>
            </a:r>
            <a:r>
              <a:rPr lang="el-GR" sz="1800" b="1" dirty="0">
                <a:solidFill>
                  <a:srgbClr val="660066"/>
                </a:solidFill>
              </a:rPr>
              <a:t>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0000FF"/>
                </a:solidFill>
              </a:rPr>
              <a:t>Στα πτηνά</a:t>
            </a:r>
            <a:r>
              <a:rPr lang="el-GR" sz="1600" b="1" dirty="0"/>
              <a:t>        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  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/>
              <a:t>Η </a:t>
            </a:r>
            <a:r>
              <a:rPr lang="el-GR" sz="1600" b="1" dirty="0">
                <a:solidFill>
                  <a:srgbClr val="800080"/>
                </a:solidFill>
              </a:rPr>
              <a:t>αναπνοή</a:t>
            </a:r>
            <a:r>
              <a:rPr lang="el-GR" sz="1600" b="1" dirty="0"/>
              <a:t> γίνεται με τη </a:t>
            </a:r>
            <a:r>
              <a:rPr lang="el-GR" sz="1600" b="1" dirty="0">
                <a:solidFill>
                  <a:srgbClr val="9900FF"/>
                </a:solidFill>
              </a:rPr>
              <a:t>βοήθεια πνευμόνων και αεροφόρων σάκων</a:t>
            </a:r>
            <a:r>
              <a:rPr lang="el-GR" sz="1600" b="1" dirty="0"/>
              <a:t> 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1339850" lvl="3" indent="-204788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/>
              <a:t>Οι </a:t>
            </a:r>
            <a:r>
              <a:rPr lang="el-GR" sz="1600" b="1" dirty="0">
                <a:solidFill>
                  <a:srgbClr val="800080"/>
                </a:solidFill>
              </a:rPr>
              <a:t>αεροφόροι σάκοι</a:t>
            </a:r>
            <a:r>
              <a:rPr lang="el-GR" sz="1600" b="1" dirty="0"/>
              <a:t> </a:t>
            </a:r>
            <a:r>
              <a:rPr lang="el-GR" sz="1600" b="1" dirty="0">
                <a:solidFill>
                  <a:srgbClr val="9900FF"/>
                </a:solidFill>
              </a:rPr>
              <a:t>χρησιμεύουν ως αποθήκες αέρα</a:t>
            </a:r>
            <a:r>
              <a:rPr lang="el-GR" sz="1600" b="1" dirty="0"/>
              <a:t> και για την </a:t>
            </a:r>
            <a:r>
              <a:rPr lang="el-GR" sz="1600" b="1" dirty="0">
                <a:solidFill>
                  <a:srgbClr val="9900FF"/>
                </a:solidFill>
              </a:rPr>
              <a:t>διευκόλυνση της πτήσης</a:t>
            </a:r>
            <a:r>
              <a:rPr lang="el-GR" sz="1600" b="1" dirty="0"/>
              <a:t>   </a:t>
            </a:r>
          </a:p>
        </p:txBody>
      </p:sp>
      <p:sp>
        <p:nvSpPr>
          <p:cNvPr id="560131" name="Rectangle 3"/>
          <p:cNvSpPr>
            <a:spLocks noChangeArrowheads="1"/>
          </p:cNvSpPr>
          <p:nvPr/>
        </p:nvSpPr>
        <p:spPr bwMode="auto">
          <a:xfrm>
            <a:off x="34925" y="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ΑΝΑΠΝΟΗ ΣΤΟΥΣ ΖΩΙΚΟΥΣ ΟΡΓΑΝΙΣΜΟΥΣ </a:t>
            </a:r>
            <a:endParaRPr lang="el-GR" sz="2800" b="1" u="sng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60133" name="Picture 5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47688"/>
            <a:ext cx="15922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013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76250"/>
            <a:ext cx="18002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013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76250"/>
            <a:ext cx="18002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0136" name="Picture 8" descr="hawk_ani%5b1%5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97425"/>
            <a:ext cx="19446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0139" name="Picture 11" descr="periste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522413"/>
            <a:ext cx="18002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014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924175"/>
            <a:ext cx="5465763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6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0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0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6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60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0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6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6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ChangeArrowheads="1"/>
          </p:cNvSpPr>
          <p:nvPr/>
        </p:nvSpPr>
        <p:spPr bwMode="auto">
          <a:xfrm>
            <a:off x="34925" y="476250"/>
            <a:ext cx="32512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660066"/>
                </a:solidFill>
              </a:rPr>
              <a:t>Στα σπονδυλωτά</a:t>
            </a:r>
            <a:r>
              <a:rPr lang="el-GR" sz="1800" b="1" dirty="0">
                <a:solidFill>
                  <a:srgbClr val="660066"/>
                </a:solidFill>
              </a:rPr>
              <a:t>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0000FF"/>
                </a:solidFill>
              </a:rPr>
              <a:t>Στα χερσαία θηλαστικά</a:t>
            </a:r>
            <a:r>
              <a:rPr lang="el-GR" sz="1600" b="1" dirty="0"/>
              <a:t>        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  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/>
              <a:t>Η</a:t>
            </a:r>
            <a:r>
              <a:rPr lang="el-GR" sz="1600" b="1" dirty="0">
                <a:solidFill>
                  <a:srgbClr val="800080"/>
                </a:solidFill>
              </a:rPr>
              <a:t> αναπνοή </a:t>
            </a:r>
            <a:r>
              <a:rPr lang="el-GR" sz="1600" b="1" dirty="0"/>
              <a:t>γίνεται με τη </a:t>
            </a:r>
            <a:r>
              <a:rPr lang="el-GR" sz="1600" b="1" dirty="0">
                <a:solidFill>
                  <a:srgbClr val="9900FF"/>
                </a:solidFill>
              </a:rPr>
              <a:t>βοήθεια πνευμόνων</a:t>
            </a:r>
            <a:r>
              <a:rPr lang="el-GR" sz="1600" b="1" dirty="0"/>
              <a:t> </a:t>
            </a:r>
          </a:p>
        </p:txBody>
      </p:sp>
      <p:sp>
        <p:nvSpPr>
          <p:cNvPr id="558083" name="Rectangle 3"/>
          <p:cNvSpPr>
            <a:spLocks noChangeArrowheads="1"/>
          </p:cNvSpPr>
          <p:nvPr/>
        </p:nvSpPr>
        <p:spPr bwMode="auto">
          <a:xfrm>
            <a:off x="34925" y="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ΑΝΑΠΝΟΗ ΣΤΟΥΣ ΖΩΙΚΟΥΣ ΟΡΓΑΝΙΣΜΟΥΣ </a:t>
            </a:r>
            <a:endParaRPr lang="el-GR" sz="2800" b="1" u="sng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58089" name="Picture 9" descr="162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500063"/>
            <a:ext cx="207010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809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00313"/>
            <a:ext cx="23907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809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08000"/>
            <a:ext cx="353695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8098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4572000"/>
            <a:ext cx="2987675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8099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694113"/>
            <a:ext cx="20494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8100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360738"/>
            <a:ext cx="355600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94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8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8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8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5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58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5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58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ChangeArrowheads="1"/>
          </p:cNvSpPr>
          <p:nvPr/>
        </p:nvSpPr>
        <p:spPr bwMode="auto">
          <a:xfrm>
            <a:off x="34925" y="404813"/>
            <a:ext cx="3322638" cy="60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660066"/>
                </a:solidFill>
              </a:rPr>
              <a:t>Στα σπονδυλωτά</a:t>
            </a:r>
            <a:r>
              <a:rPr lang="el-GR" sz="1800" b="1" dirty="0">
                <a:solidFill>
                  <a:srgbClr val="660066"/>
                </a:solidFill>
              </a:rPr>
              <a:t>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0000FF"/>
                </a:solidFill>
              </a:rPr>
              <a:t>Στα υδρόβια θηλαστικά</a:t>
            </a:r>
            <a:r>
              <a:rPr lang="el-GR" sz="1600" b="1" dirty="0"/>
              <a:t>        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  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/>
              <a:t>Η </a:t>
            </a:r>
            <a:r>
              <a:rPr lang="el-GR" sz="1600" b="1" dirty="0">
                <a:solidFill>
                  <a:srgbClr val="800080"/>
                </a:solidFill>
              </a:rPr>
              <a:t>αναπνοή </a:t>
            </a:r>
            <a:r>
              <a:rPr lang="el-GR" sz="1600" b="1" dirty="0"/>
              <a:t>γίνεται με τη </a:t>
            </a:r>
            <a:r>
              <a:rPr lang="el-GR" sz="1600" b="1" dirty="0">
                <a:solidFill>
                  <a:srgbClr val="9900FF"/>
                </a:solidFill>
              </a:rPr>
              <a:t>βοήθεια πνευμόνων</a:t>
            </a:r>
            <a:r>
              <a:rPr lang="el-GR" sz="1600" b="1" dirty="0"/>
              <a:t> 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/>
              <a:t>Τα υδρόβια θηλαστικά </a:t>
            </a:r>
            <a:r>
              <a:rPr lang="el-GR" sz="1600" b="1" dirty="0">
                <a:solidFill>
                  <a:srgbClr val="800080"/>
                </a:solidFill>
              </a:rPr>
              <a:t>παραμένουν βυθισμένα</a:t>
            </a:r>
            <a:r>
              <a:rPr lang="el-GR" sz="1600" b="1" dirty="0"/>
              <a:t> στο </a:t>
            </a:r>
            <a:r>
              <a:rPr lang="el-GR" sz="1600" b="1" dirty="0">
                <a:solidFill>
                  <a:srgbClr val="9900FF"/>
                </a:solidFill>
              </a:rPr>
              <a:t>νερό για μεγάλο χρονικό διάστημα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1339850" lvl="3" indent="-204788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800080"/>
                </a:solidFill>
              </a:rPr>
              <a:t>Αποθηκεύουν μεγάλες ποσότητες οξυγόνου</a:t>
            </a:r>
            <a:r>
              <a:rPr lang="el-GR" sz="1600" b="1" dirty="0"/>
              <a:t> </a:t>
            </a:r>
            <a:r>
              <a:rPr lang="el-GR" sz="1600" b="1" dirty="0">
                <a:solidFill>
                  <a:srgbClr val="9900FF"/>
                </a:solidFill>
              </a:rPr>
              <a:t>στο αίμα</a:t>
            </a:r>
            <a:r>
              <a:rPr lang="el-GR" sz="1600" b="1" dirty="0"/>
              <a:t> τους σε ένα τεράστιο δίκτυο αιμοφόρων αγγείων </a:t>
            </a:r>
            <a:endParaRPr lang="el-GR" sz="700" b="1" dirty="0"/>
          </a:p>
        </p:txBody>
      </p:sp>
      <p:sp>
        <p:nvSpPr>
          <p:cNvPr id="562179" name="Rectangle 3"/>
          <p:cNvSpPr>
            <a:spLocks noChangeArrowheads="1"/>
          </p:cNvSpPr>
          <p:nvPr/>
        </p:nvSpPr>
        <p:spPr bwMode="auto">
          <a:xfrm>
            <a:off x="34925" y="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ΑΝΑΠΝΟΗ ΣΤΟΥΣ ΖΩΙΚΟΥΣ ΟΡΓΑΝΙΣΜΟΥΣ </a:t>
            </a:r>
            <a:endParaRPr lang="el-GR" sz="2800" b="1" u="sng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62194" name="Picture 18" descr="kujira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300663"/>
            <a:ext cx="27368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2195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476250"/>
            <a:ext cx="269875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2196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76250"/>
            <a:ext cx="30368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2197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566988"/>
            <a:ext cx="2681288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2198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565400"/>
            <a:ext cx="316865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2199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52963"/>
            <a:ext cx="3241675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3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2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2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62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6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2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2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6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6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092" name="Picture 4" descr="ratt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620713"/>
            <a:ext cx="2093912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099" name="Rectangle 11"/>
          <p:cNvSpPr>
            <a:spLocks noChangeArrowheads="1"/>
          </p:cNvSpPr>
          <p:nvPr/>
        </p:nvSpPr>
        <p:spPr bwMode="auto">
          <a:xfrm>
            <a:off x="0" y="474663"/>
            <a:ext cx="349250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660066"/>
                </a:solidFill>
              </a:rPr>
              <a:t>Στα σπονδυλωτά</a:t>
            </a:r>
            <a:r>
              <a:rPr lang="el-GR" sz="1800" b="1" dirty="0">
                <a:solidFill>
                  <a:srgbClr val="660066"/>
                </a:solidFill>
              </a:rPr>
              <a:t>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625475" lvl="1" indent="-263525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0000FF"/>
                </a:solidFill>
              </a:rPr>
              <a:t>Στα ερπετά</a:t>
            </a:r>
            <a:r>
              <a:rPr lang="el-GR" sz="1600" b="1" dirty="0">
                <a:solidFill>
                  <a:schemeClr val="hlink"/>
                </a:solidFill>
              </a:rPr>
              <a:t> 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   </a:t>
            </a:r>
          </a:p>
          <a:p>
            <a:pPr marL="1033463" lvl="2" indent="-228600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/>
              <a:t>Η </a:t>
            </a:r>
            <a:r>
              <a:rPr lang="el-GR" sz="1600" b="1" dirty="0">
                <a:solidFill>
                  <a:srgbClr val="800080"/>
                </a:solidFill>
              </a:rPr>
              <a:t>αναπνοή</a:t>
            </a:r>
            <a:r>
              <a:rPr lang="el-GR" sz="1600" b="1" dirty="0"/>
              <a:t> γίνεται με τη </a:t>
            </a:r>
            <a:r>
              <a:rPr lang="el-GR" sz="1600" b="1" dirty="0">
                <a:solidFill>
                  <a:srgbClr val="9900FF"/>
                </a:solidFill>
              </a:rPr>
              <a:t>βοήθεια 1,5 πνεύμονα</a:t>
            </a:r>
          </a:p>
          <a:p>
            <a:pPr marL="1033463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1417638" lvl="3" indent="-204788">
              <a:spcBef>
                <a:spcPct val="20000"/>
              </a:spcBef>
              <a:buFontTx/>
              <a:buBlip>
                <a:blip r:embed="rId7"/>
              </a:buBlip>
              <a:tabLst>
                <a:tab pos="365125" algn="l"/>
              </a:tabLst>
              <a:defRPr/>
            </a:pPr>
            <a:r>
              <a:rPr lang="el-GR" sz="1600" b="1" dirty="0"/>
              <a:t>Είναι διαμορφωμένοι έτσι ώστε να μην πιέζονται και να μην κινδυνεύουν από ασφυξία όταν καταπίνουν την λεία τους </a:t>
            </a:r>
          </a:p>
        </p:txBody>
      </p:sp>
      <p:pic>
        <p:nvPicPr>
          <p:cNvPr id="473106" name="Picture 18" descr="cobra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692150"/>
            <a:ext cx="132238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107" name="Picture 19" descr="snak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4787900"/>
            <a:ext cx="132397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108" name="Rectangle 20"/>
          <p:cNvSpPr>
            <a:spLocks noChangeArrowheads="1"/>
          </p:cNvSpPr>
          <p:nvPr/>
        </p:nvSpPr>
        <p:spPr bwMode="auto">
          <a:xfrm>
            <a:off x="34925" y="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ΑΝΑΠΝΟΗ ΣΤΟΥΣ ΖΩΙΚΟΥΣ ΟΡΓΑΝΙΣΜΟΥΣ </a:t>
            </a:r>
            <a:endParaRPr lang="el-GR" sz="2800" b="1" u="sng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73111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2786063"/>
            <a:ext cx="47879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37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7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73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1, </a:t>
            </a:r>
            <a:r>
              <a:rPr lang="el-GR" dirty="0" err="1" smtClean="0"/>
              <a:t>σελ</a:t>
            </a:r>
            <a:r>
              <a:rPr lang="el-GR" dirty="0" smtClean="0"/>
              <a:t> 84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" y="1844824"/>
            <a:ext cx="9130253" cy="355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Ασκηση</a:t>
            </a:r>
            <a:r>
              <a:rPr lang="el-GR" dirty="0" smtClean="0"/>
              <a:t> 2 </a:t>
            </a:r>
            <a:r>
              <a:rPr lang="el-GR" dirty="0" err="1" smtClean="0"/>
              <a:t>σελ</a:t>
            </a:r>
            <a:r>
              <a:rPr lang="el-GR" dirty="0" smtClean="0"/>
              <a:t> 84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98" y="1700808"/>
            <a:ext cx="8979203" cy="4248472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3059832" y="2420888"/>
            <a:ext cx="5760640" cy="1314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3131840" y="3825044"/>
            <a:ext cx="5760640" cy="9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3059832" y="4815154"/>
            <a:ext cx="5832648" cy="846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33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Ασκηση</a:t>
            </a:r>
            <a:r>
              <a:rPr lang="el-GR" dirty="0" smtClean="0"/>
              <a:t> 3, </a:t>
            </a:r>
            <a:r>
              <a:rPr lang="el-GR" dirty="0" err="1" smtClean="0"/>
              <a:t>Σελ</a:t>
            </a:r>
            <a:r>
              <a:rPr lang="el-GR" dirty="0" smtClean="0"/>
              <a:t> 85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4" y="1600200"/>
            <a:ext cx="9070029" cy="26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1 </a:t>
            </a:r>
            <a:r>
              <a:rPr lang="el-GR" dirty="0" err="1" smtClean="0"/>
              <a:t>σελ</a:t>
            </a:r>
            <a:r>
              <a:rPr lang="el-GR" dirty="0" smtClean="0"/>
              <a:t> 93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80958"/>
            <a:ext cx="8892480" cy="272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3744913" cy="4608513"/>
          </a:xfrm>
        </p:spPr>
        <p:txBody>
          <a:bodyPr/>
          <a:lstStyle/>
          <a:p>
            <a:pPr marL="182563" indent="-182563" eaLnBrk="1" hangingPunct="1">
              <a:buFontTx/>
              <a:buBlip>
                <a:blip r:embed="rId3"/>
              </a:buBlip>
              <a:defRPr/>
            </a:pPr>
            <a:r>
              <a:rPr lang="el-GR" sz="1600" b="1" dirty="0" smtClean="0">
                <a:solidFill>
                  <a:srgbClr val="660066"/>
                </a:solidFill>
                <a:latin typeface="Verdana" pitchFamily="34" charset="0"/>
              </a:rPr>
              <a:t>Ανταλλαγή αερίων οξυγόνου &amp; διοξειδίου του άνθρακα  </a:t>
            </a:r>
            <a:endParaRPr lang="en-US" sz="1600" b="1" dirty="0" smtClean="0">
              <a:solidFill>
                <a:srgbClr val="660066"/>
              </a:solidFill>
              <a:latin typeface="Verdana" pitchFamily="34" charset="0"/>
            </a:endParaRPr>
          </a:p>
          <a:p>
            <a:pPr marL="182563" indent="-182563" eaLnBrk="1" hangingPunct="1">
              <a:buFontTx/>
              <a:buNone/>
              <a:defRPr/>
            </a:pPr>
            <a:r>
              <a:rPr lang="el-GR" sz="600" b="1" dirty="0" smtClean="0">
                <a:latin typeface="Verdana" pitchFamily="34" charset="0"/>
              </a:rPr>
              <a:t>   </a:t>
            </a:r>
          </a:p>
          <a:p>
            <a:pPr marL="941388" lvl="2" eaLnBrk="1" hangingPunct="1">
              <a:buFontTx/>
              <a:buBlip>
                <a:blip r:embed="rId4"/>
              </a:buBlip>
              <a:defRPr/>
            </a:pPr>
            <a:r>
              <a:rPr lang="el-GR" sz="1600" b="1" dirty="0" smtClean="0">
                <a:solidFill>
                  <a:srgbClr val="1717E9"/>
                </a:solidFill>
                <a:latin typeface="Verdana" pitchFamily="34" charset="0"/>
              </a:rPr>
              <a:t>Στο επίπεδο του κυττάρου </a:t>
            </a:r>
            <a:r>
              <a:rPr lang="el-GR" sz="1600" b="1" dirty="0" smtClean="0">
                <a:solidFill>
                  <a:srgbClr val="009900"/>
                </a:solidFill>
                <a:latin typeface="Verdana" pitchFamily="34" charset="0"/>
              </a:rPr>
              <a:t>   </a:t>
            </a:r>
          </a:p>
          <a:p>
            <a:pPr marL="1349375" lvl="3" eaLnBrk="1" hangingPunct="1">
              <a:buFontTx/>
              <a:buNone/>
              <a:defRPr/>
            </a:pPr>
            <a:endParaRPr lang="el-GR" sz="800" b="1" dirty="0" smtClean="0">
              <a:solidFill>
                <a:srgbClr val="9966FF"/>
              </a:solidFill>
              <a:latin typeface="Verdana" pitchFamily="34" charset="0"/>
            </a:endParaRPr>
          </a:p>
          <a:p>
            <a:pPr marL="1349375" lvl="3" eaLnBrk="1" hangingPunct="1">
              <a:buFontTx/>
              <a:buBlip>
                <a:blip r:embed="rId5"/>
              </a:buBlip>
              <a:defRPr/>
            </a:pPr>
            <a:r>
              <a:rPr lang="el-GR" sz="1600" b="1" dirty="0" smtClean="0">
                <a:solidFill>
                  <a:srgbClr val="800080"/>
                </a:solidFill>
                <a:latin typeface="Verdana" pitchFamily="34" charset="0"/>
              </a:rPr>
              <a:t>Μέσω της κυτταρικής μεμβράνης</a:t>
            </a:r>
            <a:r>
              <a:rPr lang="el-GR" sz="1600" b="1" dirty="0" smtClean="0">
                <a:latin typeface="Verdana" pitchFamily="34" charset="0"/>
              </a:rPr>
              <a:t> με </a:t>
            </a:r>
            <a:r>
              <a:rPr lang="el-GR" sz="1600" b="1" dirty="0" smtClean="0">
                <a:solidFill>
                  <a:srgbClr val="9900FF"/>
                </a:solidFill>
                <a:latin typeface="Verdana" pitchFamily="34" charset="0"/>
              </a:rPr>
              <a:t>διάχυση</a:t>
            </a:r>
          </a:p>
          <a:p>
            <a:pPr marL="1349375" lvl="3" eaLnBrk="1" hangingPunct="1">
              <a:buFontTx/>
              <a:buNone/>
              <a:defRPr/>
            </a:pPr>
            <a:endParaRPr lang="el-GR" sz="800" b="1" dirty="0" smtClean="0">
              <a:latin typeface="Verdana" pitchFamily="34" charset="0"/>
            </a:endParaRPr>
          </a:p>
          <a:p>
            <a:pPr marL="941388" lvl="2" eaLnBrk="1" hangingPunct="1">
              <a:buFontTx/>
              <a:buBlip>
                <a:blip r:embed="rId4"/>
              </a:buBlip>
              <a:defRPr/>
            </a:pPr>
            <a:r>
              <a:rPr lang="el-GR" sz="1600" b="1" dirty="0" smtClean="0">
                <a:solidFill>
                  <a:srgbClr val="1717E9"/>
                </a:solidFill>
                <a:latin typeface="Verdana" pitchFamily="34" charset="0"/>
              </a:rPr>
              <a:t>Στο επίπεδο του οργανισμού  </a:t>
            </a:r>
            <a:r>
              <a:rPr lang="el-GR" sz="1600" b="1" dirty="0" smtClean="0">
                <a:solidFill>
                  <a:srgbClr val="009900"/>
                </a:solidFill>
                <a:latin typeface="Verdana" pitchFamily="34" charset="0"/>
              </a:rPr>
              <a:t>   </a:t>
            </a:r>
          </a:p>
          <a:p>
            <a:pPr marL="1349375" lvl="3" eaLnBrk="1" hangingPunct="1">
              <a:buFontTx/>
              <a:buNone/>
              <a:defRPr/>
            </a:pPr>
            <a:endParaRPr lang="el-GR" sz="800" b="1" dirty="0" smtClean="0">
              <a:solidFill>
                <a:srgbClr val="9966FF"/>
              </a:solidFill>
              <a:latin typeface="Verdana" pitchFamily="34" charset="0"/>
            </a:endParaRPr>
          </a:p>
          <a:p>
            <a:pPr marL="1349375" lvl="3" eaLnBrk="1" hangingPunct="1">
              <a:buFontTx/>
              <a:buBlip>
                <a:blip r:embed="rId5"/>
              </a:buBlip>
              <a:defRPr/>
            </a:pPr>
            <a:r>
              <a:rPr lang="el-GR" sz="1600" b="1" dirty="0" smtClean="0">
                <a:solidFill>
                  <a:srgbClr val="800080"/>
                </a:solidFill>
                <a:latin typeface="Verdana" pitchFamily="34" charset="0"/>
              </a:rPr>
              <a:t>Μέσω της αναπνοής</a:t>
            </a:r>
            <a:r>
              <a:rPr lang="el-GR" sz="1600" b="1" dirty="0" smtClean="0">
                <a:latin typeface="Verdana" pitchFamily="34" charset="0"/>
              </a:rPr>
              <a:t> που ποικίλει από οργανισμό σε οργανισμό</a:t>
            </a:r>
            <a:endParaRPr lang="el-GR" sz="1800" b="1" dirty="0" smtClean="0">
              <a:latin typeface="Verdana" pitchFamily="34" charset="0"/>
            </a:endParaRPr>
          </a:p>
        </p:txBody>
      </p:sp>
      <p:pic>
        <p:nvPicPr>
          <p:cNvPr id="434185" name="Picture 9" descr="passtransanim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93713"/>
            <a:ext cx="432117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4187" name="Rectangle 11"/>
          <p:cNvSpPr>
            <a:spLocks noChangeArrowheads="1"/>
          </p:cNvSpPr>
          <p:nvPr/>
        </p:nvSpPr>
        <p:spPr bwMode="auto">
          <a:xfrm>
            <a:off x="34925" y="444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ΑΝΑΠΝΟΗ</a:t>
            </a:r>
          </a:p>
        </p:txBody>
      </p:sp>
      <p:pic>
        <p:nvPicPr>
          <p:cNvPr id="434192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573463"/>
            <a:ext cx="2617788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29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4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34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3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57" y="274638"/>
            <a:ext cx="8849067" cy="63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9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>
              <a:defRPr/>
            </a:pPr>
            <a:r>
              <a:rPr lang="el-GR" sz="2000" b="1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Η ΑΝΑΠΝΟΗ ΣΤΟΥΣ ΜΟΝΟΚΥΤΤΑΡΟΥΣ ΟΡΓΑΝΙΣΜΟΥΣ</a:t>
            </a:r>
            <a:r>
              <a:rPr lang="el-GR" sz="2400" b="1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</a:p>
        </p:txBody>
      </p:sp>
      <p:sp>
        <p:nvSpPr>
          <p:cNvPr id="537603" name="Rectangle 3"/>
          <p:cNvSpPr>
            <a:spLocks noChangeArrowheads="1"/>
          </p:cNvSpPr>
          <p:nvPr/>
        </p:nvSpPr>
        <p:spPr bwMode="auto">
          <a:xfrm>
            <a:off x="34925" y="500063"/>
            <a:ext cx="42513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3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660066"/>
                </a:solidFill>
              </a:rPr>
              <a:t>Ανταλλαγή αερίων οξυγόνου &amp; διοξειδίου του άνθρακα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n-US" b="1" dirty="0"/>
          </a:p>
          <a:p>
            <a:pPr marL="547688" lvl="1" indent="-185738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0000FF"/>
                </a:solidFill>
              </a:rPr>
              <a:t>Με διάχυση</a:t>
            </a:r>
            <a:r>
              <a:rPr lang="el-GR" sz="1600" b="1" dirty="0"/>
              <a:t>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  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/>
              <a:t>Η </a:t>
            </a:r>
            <a:r>
              <a:rPr lang="el-GR" sz="1600" b="1" dirty="0">
                <a:solidFill>
                  <a:srgbClr val="800080"/>
                </a:solidFill>
              </a:rPr>
              <a:t>συγκέντρωση του οξυγόνου</a:t>
            </a:r>
            <a:r>
              <a:rPr lang="el-GR" sz="1600" b="1" dirty="0"/>
              <a:t> στο </a:t>
            </a:r>
            <a:r>
              <a:rPr lang="el-GR" sz="1600" b="1" dirty="0">
                <a:solidFill>
                  <a:srgbClr val="9900FF"/>
                </a:solidFill>
              </a:rPr>
              <a:t>περιβάλλον του μονοκύτταρου οργανισμού είναι μεγαλύτερη από ότι στο κυτταρόπλασμα</a:t>
            </a:r>
            <a:r>
              <a:rPr lang="el-GR" sz="1600" b="1" dirty="0"/>
              <a:t> του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955675" lvl="2" indent="-228600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/>
              <a:t>Η </a:t>
            </a:r>
            <a:r>
              <a:rPr lang="el-GR" sz="1600" b="1" dirty="0">
                <a:solidFill>
                  <a:srgbClr val="800080"/>
                </a:solidFill>
              </a:rPr>
              <a:t>συγκέντρωση στο κυτταρόπλασμα είναι μικρότερη</a:t>
            </a:r>
            <a:r>
              <a:rPr lang="el-GR" sz="1600" b="1" dirty="0"/>
              <a:t> γιατί το </a:t>
            </a:r>
            <a:r>
              <a:rPr lang="el-GR" sz="1600" b="1" dirty="0">
                <a:solidFill>
                  <a:srgbClr val="9900FF"/>
                </a:solidFill>
              </a:rPr>
              <a:t>οξυγόνο καταναλώνεται στις αντιδράσεις διάσπασης</a:t>
            </a:r>
            <a:r>
              <a:rPr lang="el-GR" sz="1600" b="1" dirty="0"/>
              <a:t> της κυτταρικής αναπνοής 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/>
              <a:t>Με ανάλογο τρόπο το </a:t>
            </a:r>
            <a:r>
              <a:rPr lang="el-GR" sz="1600" b="1" dirty="0">
                <a:solidFill>
                  <a:srgbClr val="800080"/>
                </a:solidFill>
              </a:rPr>
              <a:t>διοξείδιο του άνθρακα</a:t>
            </a:r>
            <a:r>
              <a:rPr lang="el-GR" sz="1600" b="1" dirty="0"/>
              <a:t> που </a:t>
            </a:r>
            <a:r>
              <a:rPr lang="el-GR" sz="1600" b="1" dirty="0" smtClean="0"/>
              <a:t>παράγεται </a:t>
            </a:r>
            <a:r>
              <a:rPr lang="el-GR" sz="1600" b="1" dirty="0"/>
              <a:t>στις αντιδράσεις της κυτταρικής αναπνοής </a:t>
            </a:r>
            <a:r>
              <a:rPr lang="el-GR" sz="1600" b="1" dirty="0">
                <a:solidFill>
                  <a:srgbClr val="9900FF"/>
                </a:solidFill>
              </a:rPr>
              <a:t>εξέρχεται από το κύτταρο </a:t>
            </a:r>
          </a:p>
        </p:txBody>
      </p:sp>
      <p:pic>
        <p:nvPicPr>
          <p:cNvPr id="537613" name="Picture 13" descr="passtransani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643313"/>
            <a:ext cx="38925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7617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23875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35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3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37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3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97056" cy="564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40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/>
          <a:lstStyle/>
          <a:p>
            <a:r>
              <a:rPr lang="el-GR" dirty="0" smtClean="0"/>
              <a:t>Ερώτηση 3 </a:t>
            </a:r>
            <a:r>
              <a:rPr lang="el-GR" dirty="0" err="1" smtClean="0"/>
              <a:t>σελ</a:t>
            </a:r>
            <a:r>
              <a:rPr lang="el-GR" dirty="0" smtClean="0"/>
              <a:t> 80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8840"/>
            <a:ext cx="8388424" cy="4525963"/>
          </a:xfrm>
        </p:spPr>
        <p:txBody>
          <a:bodyPr/>
          <a:lstStyle/>
          <a:p>
            <a:r>
              <a:rPr lang="el-GR" sz="2400" i="1" dirty="0"/>
              <a:t>Για την παρασκευή του ψωμιού χρησιμοποιείται μαγιά αρτοποιίας. Αυτή περιέχει ζυμομύκητες, οι οποίοι είναι μονοκύτταροι </a:t>
            </a:r>
            <a:r>
              <a:rPr lang="el-GR" sz="2400" i="1" dirty="0" err="1"/>
              <a:t>ευκαρυωτικοί</a:t>
            </a:r>
            <a:r>
              <a:rPr lang="el-GR" sz="2400" i="1" dirty="0"/>
              <a:t> οργανισμοί. Αποτέλεσμα της κυτταρικής τους αναπνοής είναι το φούσκωμα του ψωμιού.</a:t>
            </a:r>
            <a:endParaRPr lang="el-GR" sz="2400" b="1" dirty="0"/>
          </a:p>
          <a:p>
            <a:r>
              <a:rPr lang="el-GR" sz="2400" b="1" dirty="0"/>
              <a:t>α.</a:t>
            </a:r>
            <a:r>
              <a:rPr lang="el-GR" sz="2400" dirty="0"/>
              <a:t> </a:t>
            </a:r>
            <a:r>
              <a:rPr lang="el-GR" sz="2400" i="1" dirty="0"/>
              <a:t>Σε ποιο αέριο οφείλεται το φούσκωμα του ψωμιού;</a:t>
            </a:r>
            <a:endParaRPr lang="el-GR" sz="2400" dirty="0"/>
          </a:p>
          <a:p>
            <a:r>
              <a:rPr lang="el-GR" sz="2400" b="1" dirty="0"/>
              <a:t>β.</a:t>
            </a:r>
            <a:r>
              <a:rPr lang="el-GR" sz="2400" dirty="0"/>
              <a:t> </a:t>
            </a:r>
            <a:r>
              <a:rPr lang="el-GR" sz="2400" i="1" dirty="0"/>
              <a:t>Ποια είδη κυτταρικής αναπνοής συναντάμε στους ζυμομύκητες;</a:t>
            </a:r>
            <a:endParaRPr lang="el-GR" sz="2400" dirty="0"/>
          </a:p>
          <a:p>
            <a:r>
              <a:rPr lang="el-GR" sz="2400" b="1" dirty="0"/>
              <a:t>γ.</a:t>
            </a:r>
            <a:r>
              <a:rPr lang="el-GR" sz="2400" dirty="0"/>
              <a:t> </a:t>
            </a:r>
            <a:r>
              <a:rPr lang="el-GR" sz="2400" i="1" dirty="0"/>
              <a:t>Ποιο είδος αναπνοής εξασφαλίζει στους ζυμομύκητες τα μεγαλύτερα ποσά ενέργειας;</a:t>
            </a:r>
            <a:endParaRPr lang="el-GR" sz="2400" dirty="0"/>
          </a:p>
          <a:p>
            <a:endParaRPr lang="el-GR" sz="2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301413"/>
            <a:ext cx="3277126" cy="140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59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Ερωτήσεις σελ. 80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78046" y="3900189"/>
            <a:ext cx="4306327" cy="2443713"/>
          </a:xfrm>
        </p:spPr>
        <p:txBody>
          <a:bodyPr/>
          <a:lstStyle/>
          <a:p>
            <a:r>
              <a:rPr lang="el-GR" sz="2800" i="1" dirty="0"/>
              <a:t>Στο διπλανό σχήμα να σημειώσετε τα αέρια που διέρχονται από την πλασματική μεμβράνη της αμοιβάδας κατά την αναπνοή</a:t>
            </a:r>
            <a:r>
              <a:rPr lang="el-GR" sz="2800" i="1" dirty="0" smtClean="0"/>
              <a:t>.</a:t>
            </a:r>
            <a:endParaRPr lang="el-GR" sz="2800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2" y="1600200"/>
            <a:ext cx="8328998" cy="208225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527" y="4077072"/>
            <a:ext cx="4348195" cy="226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6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Η ΑΝΑΠΝΟΗ ΣΤΑ ΦΥΤΑ </a:t>
            </a:r>
            <a:endParaRPr lang="el-GR" sz="2800" b="1" u="sng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539651" name="Rectangle 3"/>
          <p:cNvSpPr>
            <a:spLocks noChangeArrowheads="1"/>
          </p:cNvSpPr>
          <p:nvPr/>
        </p:nvSpPr>
        <p:spPr bwMode="auto">
          <a:xfrm>
            <a:off x="34925" y="433388"/>
            <a:ext cx="4322763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Tx/>
              <a:buBlip>
                <a:blip r:embed="rId4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660066"/>
                </a:solidFill>
              </a:rPr>
              <a:t>Ανταλλαγή αερίων οξυγόνου &amp; διοξειδίου του άνθρακα  </a:t>
            </a:r>
            <a:endParaRPr lang="en-US" b="1" dirty="0">
              <a:solidFill>
                <a:srgbClr val="660066"/>
              </a:solidFill>
            </a:endParaRPr>
          </a:p>
          <a:p>
            <a:pPr marL="547688" lvl="1" indent="-185738">
              <a:spcBef>
                <a:spcPct val="20000"/>
              </a:spcBef>
              <a:buFontTx/>
              <a:buBlip>
                <a:blip r:embed="rId5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0000FF"/>
                </a:solidFill>
              </a:rPr>
              <a:t>Κατά τη φωτοσύνθεση</a:t>
            </a:r>
            <a:r>
              <a:rPr lang="el-GR" sz="1600" b="1" dirty="0"/>
              <a:t>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   </a:t>
            </a:r>
          </a:p>
          <a:p>
            <a:pPr marL="955675" lvl="2" indent="-228600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/>
              <a:t>Το </a:t>
            </a:r>
            <a:r>
              <a:rPr lang="el-GR" sz="1600" b="1" dirty="0">
                <a:solidFill>
                  <a:srgbClr val="800080"/>
                </a:solidFill>
              </a:rPr>
              <a:t>διοξείδιο του άνθρακα</a:t>
            </a:r>
            <a:r>
              <a:rPr lang="el-GR" sz="1600" b="1" dirty="0"/>
              <a:t> </a:t>
            </a:r>
            <a:r>
              <a:rPr lang="el-GR" sz="1600" b="1" dirty="0">
                <a:solidFill>
                  <a:srgbClr val="9900FF"/>
                </a:solidFill>
              </a:rPr>
              <a:t>εισέρχεται </a:t>
            </a:r>
            <a:r>
              <a:rPr lang="el-GR" sz="1600" b="1" dirty="0"/>
              <a:t>από την ατμόσφαιρα </a:t>
            </a:r>
            <a:r>
              <a:rPr lang="el-GR" sz="1600" b="1" dirty="0">
                <a:solidFill>
                  <a:srgbClr val="9900FF"/>
                </a:solidFill>
              </a:rPr>
              <a:t>διαμέσου των στομάτων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955675" lvl="2" indent="-228600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/>
              <a:t>Το </a:t>
            </a:r>
            <a:r>
              <a:rPr lang="el-GR" sz="1600" b="1" dirty="0">
                <a:solidFill>
                  <a:srgbClr val="800080"/>
                </a:solidFill>
              </a:rPr>
              <a:t>νερό και τις χημικές ουσίες</a:t>
            </a:r>
            <a:r>
              <a:rPr lang="el-GR" sz="1600" b="1" dirty="0"/>
              <a:t> τις </a:t>
            </a:r>
            <a:r>
              <a:rPr lang="el-GR" sz="1600" b="1" dirty="0">
                <a:solidFill>
                  <a:srgbClr val="9900FF"/>
                </a:solidFill>
              </a:rPr>
              <a:t>απορροφά</a:t>
            </a:r>
            <a:r>
              <a:rPr lang="el-GR" sz="1600" b="1" dirty="0"/>
              <a:t> από το έδαφος </a:t>
            </a:r>
            <a:r>
              <a:rPr lang="el-GR" sz="1600" b="1" dirty="0">
                <a:solidFill>
                  <a:srgbClr val="9900FF"/>
                </a:solidFill>
              </a:rPr>
              <a:t>δια μέσου των ριζών 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>
              <a:solidFill>
                <a:srgbClr val="9900FF"/>
              </a:solidFill>
            </a:endParaRPr>
          </a:p>
          <a:p>
            <a:pPr marL="955675" lvl="2" indent="-228600">
              <a:spcBef>
                <a:spcPct val="20000"/>
              </a:spcBef>
              <a:buFontTx/>
              <a:buBlip>
                <a:blip r:embed="rId6"/>
              </a:buBlip>
              <a:tabLst>
                <a:tab pos="365125" algn="l"/>
              </a:tabLst>
              <a:defRPr/>
            </a:pPr>
            <a:r>
              <a:rPr lang="el-GR" sz="1600" b="1" dirty="0">
                <a:solidFill>
                  <a:srgbClr val="800080"/>
                </a:solidFill>
              </a:rPr>
              <a:t>Παράγεται </a:t>
            </a:r>
            <a:r>
              <a:rPr lang="el-GR" sz="1600" b="1" dirty="0">
                <a:solidFill>
                  <a:srgbClr val="9900FF"/>
                </a:solidFill>
              </a:rPr>
              <a:t>γλυκόζη</a:t>
            </a:r>
            <a:r>
              <a:rPr lang="el-GR" sz="1600" b="1" dirty="0"/>
              <a:t> και </a:t>
            </a:r>
            <a:r>
              <a:rPr lang="el-GR" sz="1600" b="1" dirty="0">
                <a:solidFill>
                  <a:srgbClr val="9900FF"/>
                </a:solidFill>
              </a:rPr>
              <a:t>οξυγόνο</a:t>
            </a:r>
          </a:p>
          <a:p>
            <a:pPr marL="955675" lvl="2" indent="-228600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b="1" dirty="0"/>
              <a:t>  </a:t>
            </a:r>
          </a:p>
          <a:p>
            <a:pPr marL="1339850" lvl="3" indent="-204788">
              <a:spcBef>
                <a:spcPct val="20000"/>
              </a:spcBef>
              <a:buFontTx/>
              <a:buBlip>
                <a:blip r:embed="rId7"/>
              </a:buBlip>
              <a:tabLst>
                <a:tab pos="365125" algn="l"/>
              </a:tabLst>
              <a:defRPr/>
            </a:pPr>
            <a:r>
              <a:rPr lang="el-GR" sz="1600" b="1" dirty="0"/>
              <a:t>Το </a:t>
            </a:r>
            <a:r>
              <a:rPr lang="el-GR" sz="1600" b="1" dirty="0">
                <a:solidFill>
                  <a:srgbClr val="800080"/>
                </a:solidFill>
              </a:rPr>
              <a:t>οξυγόνο θα εξέλθει</a:t>
            </a:r>
            <a:r>
              <a:rPr lang="el-GR" sz="1600" b="1" dirty="0"/>
              <a:t> </a:t>
            </a:r>
            <a:r>
              <a:rPr lang="el-GR" sz="1600" b="1" dirty="0">
                <a:solidFill>
                  <a:srgbClr val="9900FF"/>
                </a:solidFill>
              </a:rPr>
              <a:t>δια μέσου των στομάτων</a:t>
            </a:r>
          </a:p>
          <a:p>
            <a:pPr marL="1339850" lvl="3" indent="-204788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/>
          </a:p>
          <a:p>
            <a:pPr marL="1339850" lvl="3" indent="-204788">
              <a:spcBef>
                <a:spcPct val="20000"/>
              </a:spcBef>
              <a:buFontTx/>
              <a:buBlip>
                <a:blip r:embed="rId7"/>
              </a:buBlip>
              <a:tabLst>
                <a:tab pos="365125" algn="l"/>
              </a:tabLst>
              <a:defRPr/>
            </a:pPr>
            <a:r>
              <a:rPr lang="el-GR" sz="1600" b="1" dirty="0"/>
              <a:t>Η </a:t>
            </a:r>
            <a:r>
              <a:rPr lang="el-GR" sz="1600" b="1" dirty="0">
                <a:solidFill>
                  <a:srgbClr val="800080"/>
                </a:solidFill>
              </a:rPr>
              <a:t>γλυκόζη θα διασπαστεί με την κυτταρική αναπνοή</a:t>
            </a:r>
            <a:r>
              <a:rPr lang="el-GR" sz="1600" b="1" dirty="0"/>
              <a:t> για </a:t>
            </a:r>
            <a:r>
              <a:rPr lang="el-GR" sz="1600" b="1" dirty="0">
                <a:solidFill>
                  <a:srgbClr val="9900FF"/>
                </a:solidFill>
              </a:rPr>
              <a:t>απελευθερωθεί ενέργεια </a:t>
            </a:r>
          </a:p>
        </p:txBody>
      </p:sp>
      <p:sp>
        <p:nvSpPr>
          <p:cNvPr id="539663" name="AutoShape 15">
            <a:hlinkClick r:id="" action="ppaction://noaction" highlightClick="1"/>
            <a:hlinkHover r:id="rId8" action="ppaction://program"/>
          </p:cNvPr>
          <p:cNvSpPr>
            <a:spLocks noChangeArrowheads="1"/>
          </p:cNvSpPr>
          <p:nvPr/>
        </p:nvSpPr>
        <p:spPr bwMode="auto">
          <a:xfrm>
            <a:off x="4357688" y="3716338"/>
            <a:ext cx="862012" cy="784225"/>
          </a:xfrm>
          <a:prstGeom prst="actionButtonMovie">
            <a:avLst/>
          </a:prstGeom>
          <a:gradFill rotWithShape="1">
            <a:gsLst>
              <a:gs pos="0">
                <a:srgbClr val="000000"/>
              </a:gs>
              <a:gs pos="10001">
                <a:srgbClr val="000040"/>
              </a:gs>
              <a:gs pos="25000">
                <a:srgbClr val="400040"/>
              </a:gs>
              <a:gs pos="37500">
                <a:srgbClr val="8F0040"/>
              </a:gs>
              <a:gs pos="45000">
                <a:srgbClr val="F27300"/>
              </a:gs>
              <a:gs pos="50000">
                <a:srgbClr val="FFBF00"/>
              </a:gs>
              <a:gs pos="55000">
                <a:srgbClr val="F27300"/>
              </a:gs>
              <a:gs pos="62500">
                <a:srgbClr val="8F0040"/>
              </a:gs>
              <a:gs pos="75000">
                <a:srgbClr val="400040"/>
              </a:gs>
              <a:gs pos="89999">
                <a:srgbClr val="00004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357688" y="642938"/>
            <a:ext cx="2714625" cy="2833687"/>
            <a:chOff x="3198" y="301"/>
            <a:chExt cx="1905" cy="1890"/>
          </a:xfrm>
        </p:grpSpPr>
        <p:pic>
          <p:nvPicPr>
            <p:cNvPr id="1035" name="Picture 17" descr="plant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301"/>
              <a:ext cx="1905" cy="1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026" name="Object 18"/>
            <p:cNvGraphicFramePr>
              <a:graphicFrameLocks noChangeAspect="1"/>
            </p:cNvGraphicFramePr>
            <p:nvPr/>
          </p:nvGraphicFramePr>
          <p:xfrm>
            <a:off x="3742" y="1797"/>
            <a:ext cx="590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Φωτογραφία του Photo Editor" r:id="rId10" imgW="752381" imgH="257007" progId="MSPhotoEd.3">
                    <p:embed/>
                  </p:oleObj>
                </mc:Choice>
                <mc:Fallback>
                  <p:oleObj name="Φωτογραφία του Photo Editor" r:id="rId10" imgW="752381" imgH="25700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2" y="1797"/>
                          <a:ext cx="590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19"/>
            <p:cNvGraphicFramePr>
              <a:graphicFrameLocks noChangeAspect="1"/>
            </p:cNvGraphicFramePr>
            <p:nvPr/>
          </p:nvGraphicFramePr>
          <p:xfrm>
            <a:off x="4241" y="1898"/>
            <a:ext cx="655" cy="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Φωτογραφία του Photo Editor" r:id="rId12" imgW="752381" imgH="257007" progId="MSPhotoEd.3">
                    <p:embed/>
                  </p:oleObj>
                </mc:Choice>
                <mc:Fallback>
                  <p:oleObj name="Φωτογραφία του Photo Editor" r:id="rId12" imgW="752381" imgH="25700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1" y="1898"/>
                          <a:ext cx="655" cy="1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20"/>
            <p:cNvGraphicFramePr>
              <a:graphicFrameLocks noChangeAspect="1"/>
            </p:cNvGraphicFramePr>
            <p:nvPr/>
          </p:nvGraphicFramePr>
          <p:xfrm>
            <a:off x="4967" y="1626"/>
            <a:ext cx="119" cy="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Φωτογραφία του Photo Editor" r:id="rId13" imgW="752381" imgH="257007" progId="MSPhotoEd.3">
                    <p:embed/>
                  </p:oleObj>
                </mc:Choice>
                <mc:Fallback>
                  <p:oleObj name="Φωτογραφία του Photo Editor" r:id="rId13" imgW="752381" imgH="25700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7" y="1626"/>
                          <a:ext cx="119" cy="5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39676" name="Picture 2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1071563"/>
            <a:ext cx="1893888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9677" name="Picture 2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3644900"/>
            <a:ext cx="3089275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25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9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9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3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9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39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39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39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3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39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63" grpId="0" animBg="1"/>
    </p:bld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803</Words>
  <Application>Microsoft Office PowerPoint</Application>
  <PresentationFormat>Προβολή στην οθόνη (4:3)</PresentationFormat>
  <Paragraphs>185</Paragraphs>
  <Slides>27</Slides>
  <Notes>16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2" baseType="lpstr">
      <vt:lpstr>Arial</vt:lpstr>
      <vt:lpstr>Calibri</vt:lpstr>
      <vt:lpstr>Verdana</vt:lpstr>
      <vt:lpstr>Προεπιλεγμένη σχεδίαση</vt:lpstr>
      <vt:lpstr>Φωτογραφία του Photo Editor</vt:lpstr>
      <vt:lpstr>4. ΑΝΑΠΝΟΗ</vt:lpstr>
      <vt:lpstr>ΑΝΑΠΝΟΗ</vt:lpstr>
      <vt:lpstr>Παρουσίαση του PowerPoint</vt:lpstr>
      <vt:lpstr>Παρουσίαση του PowerPoint</vt:lpstr>
      <vt:lpstr>Η ΑΝΑΠΝΟΗ ΣΤΟΥΣ ΜΟΝΟΚΥΤΤΑΡΟΥΣ ΟΡΓΑΝΙΣΜΟΥΣ </vt:lpstr>
      <vt:lpstr>Παρουσίαση του PowerPoint</vt:lpstr>
      <vt:lpstr>Ερώτηση 3 σελ 80</vt:lpstr>
      <vt:lpstr>Ερωτήσεις σελ. 80</vt:lpstr>
      <vt:lpstr>Η ΑΝΑΠΝΟΗ ΣΤΑ ΦΥΤΑ </vt:lpstr>
      <vt:lpstr>Η ΑΝΑΠΝΟΗ ΣΤΑ ΦΥΤΑ </vt:lpstr>
      <vt:lpstr>Ερωτήσεις σελ 81</vt:lpstr>
      <vt:lpstr>Άσκηση 5 σελ 93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Άσκηση 1, σελ 84</vt:lpstr>
      <vt:lpstr>Ασκηση 2 σελ 84</vt:lpstr>
      <vt:lpstr>Ασκηση 3, Σελ 85</vt:lpstr>
      <vt:lpstr>Άσκηση 1 σελ 93</vt:lpstr>
    </vt:vector>
  </TitlesOfParts>
  <Company>electrorama s.a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Cell PCR</dc:title>
  <dc:creator>Thanasis Bantis</dc:creator>
  <cp:lastModifiedBy>Λογαριασμός Microsoft</cp:lastModifiedBy>
  <cp:revision>37</cp:revision>
  <dcterms:created xsi:type="dcterms:W3CDTF">2008-01-13T20:09:29Z</dcterms:created>
  <dcterms:modified xsi:type="dcterms:W3CDTF">2023-03-11T08:50:18Z</dcterms:modified>
</cp:coreProperties>
</file>