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69" r:id="rId20"/>
    <p:sldId id="277" r:id="rId21"/>
    <p:sldId id="278" r:id="rId22"/>
    <p:sldId id="279" r:id="rId23"/>
    <p:sldId id="280" r:id="rId24"/>
    <p:sldId id="270" r:id="rId25"/>
    <p:sldId id="271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99CCFF"/>
    <a:srgbClr val="FFFFFF"/>
    <a:srgbClr val="FFCCFF"/>
    <a:srgbClr val="CCEC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9F13-57DE-49CE-BF39-31BC2C1E8796}" type="datetimeFigureOut">
              <a:rPr lang="el-GR" smtClean="0"/>
              <a:t>3/2/2023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D746-D62B-4A62-9414-AE6128BEF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9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50E0AE3-D5CB-4231-A1B6-B14E33A025DC}" type="slidenum">
              <a:rPr lang="el-GR" altLang="el-GR" sz="1200">
                <a:latin typeface="Arial" panose="020B0604020202020204" pitchFamily="34" charset="0"/>
              </a:rPr>
              <a:pPr eaLnBrk="1" hangingPunct="1"/>
              <a:t>2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2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63CB993-6F97-454D-B2F9-98A5C4BEE9BF}" type="slidenum">
              <a:rPr lang="el-GR" altLang="el-GR" sz="1200">
                <a:latin typeface="Arial" panose="020B0604020202020204" pitchFamily="34" charset="0"/>
              </a:rPr>
              <a:pPr eaLnBrk="1" hangingPunct="1"/>
              <a:t>11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4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3962926-046A-4943-B6AE-E6E7EE968456}" type="slidenum">
              <a:rPr lang="el-GR" altLang="el-GR" sz="1200">
                <a:latin typeface="Arial" panose="020B0604020202020204" pitchFamily="34" charset="0"/>
              </a:rPr>
              <a:pPr eaLnBrk="1" hangingPunct="1"/>
              <a:t>12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0786A73-42F2-427F-88E3-5372EE2C1B7E}" type="slidenum">
              <a:rPr lang="el-GR" altLang="el-GR" sz="1200">
                <a:latin typeface="Arial" panose="020B0604020202020204" pitchFamily="34" charset="0"/>
              </a:rPr>
              <a:pPr eaLnBrk="1" hangingPunct="1"/>
              <a:t>13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0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9235E9C-AE7C-421C-BEFD-1F256A66428E}" type="slidenum">
              <a:rPr lang="el-GR" altLang="el-GR" sz="1200">
                <a:latin typeface="Arial" panose="020B0604020202020204" pitchFamily="34" charset="0"/>
              </a:rPr>
              <a:pPr eaLnBrk="1" hangingPunct="1"/>
              <a:t>14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1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026E279-3D6A-4A83-B45A-EBD8DE90D7CB}" type="slidenum">
              <a:rPr lang="el-GR" altLang="el-GR" sz="1200">
                <a:latin typeface="Arial" panose="020B0604020202020204" pitchFamily="34" charset="0"/>
              </a:rPr>
              <a:pPr eaLnBrk="1" hangingPunct="1"/>
              <a:t>15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8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FB2385B-F302-4B9D-8C37-4631DE60055E}" type="slidenum">
              <a:rPr lang="el-GR" altLang="el-GR" sz="1200">
                <a:latin typeface="Arial" panose="020B0604020202020204" pitchFamily="34" charset="0"/>
              </a:rPr>
              <a:pPr eaLnBrk="1" hangingPunct="1"/>
              <a:t>16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7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166589B-5FA7-4447-9FA9-98D7639A63FD}" type="slidenum">
              <a:rPr lang="el-GR" altLang="el-GR" sz="1200">
                <a:latin typeface="Arial" panose="020B0604020202020204" pitchFamily="34" charset="0"/>
              </a:rPr>
              <a:pPr eaLnBrk="1" hangingPunct="1"/>
              <a:t>17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9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B0D59C3-94AB-4FA6-9D09-6B41BA828CC2}" type="slidenum">
              <a:rPr lang="el-GR" altLang="el-GR" sz="1200">
                <a:latin typeface="Arial" panose="020B0604020202020204" pitchFamily="34" charset="0"/>
              </a:rPr>
              <a:pPr eaLnBrk="1" hangingPunct="1"/>
              <a:t>18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8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234301-651C-4B3A-A361-93463F383189}" type="slidenum">
              <a:rPr lang="el-GR" altLang="el-GR" sz="1200">
                <a:latin typeface="Arial" panose="020B0604020202020204" pitchFamily="34" charset="0"/>
              </a:rPr>
              <a:pPr eaLnBrk="1" hangingPunct="1"/>
              <a:t>19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5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DADE7A5-FFD8-4836-917C-DC8CFEAEB411}" type="slidenum">
              <a:rPr lang="el-GR" altLang="el-GR" sz="1200">
                <a:latin typeface="Arial" panose="020B0604020202020204" pitchFamily="34" charset="0"/>
              </a:rPr>
              <a:pPr eaLnBrk="1" hangingPunct="1"/>
              <a:t>20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2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5BA1011-AB11-4EEF-89D6-69CEAF2D0BAD}" type="slidenum">
              <a:rPr lang="el-GR" altLang="el-GR" sz="1200">
                <a:latin typeface="Arial" panose="020B0604020202020204" pitchFamily="34" charset="0"/>
              </a:rPr>
              <a:pPr eaLnBrk="1" hangingPunct="1"/>
              <a:t>3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37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17C3E17-F8B2-4839-9705-936A549323FE}" type="slidenum">
              <a:rPr lang="el-GR" altLang="el-GR" sz="1200">
                <a:latin typeface="Arial" panose="020B0604020202020204" pitchFamily="34" charset="0"/>
              </a:rPr>
              <a:pPr eaLnBrk="1" hangingPunct="1"/>
              <a:t>21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26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698C236-D3C7-4B86-BC8B-9AD092EAE44F}" type="slidenum">
              <a:rPr lang="el-GR" altLang="el-GR" sz="1200">
                <a:latin typeface="Arial" panose="020B0604020202020204" pitchFamily="34" charset="0"/>
              </a:rPr>
              <a:pPr eaLnBrk="1" hangingPunct="1"/>
              <a:t>22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03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A209F7F-810D-45AF-9DD5-151911E00CE4}" type="slidenum">
              <a:rPr lang="el-GR" altLang="el-GR" sz="1200">
                <a:latin typeface="Arial" panose="020B0604020202020204" pitchFamily="34" charset="0"/>
              </a:rPr>
              <a:pPr eaLnBrk="1" hangingPunct="1"/>
              <a:t>23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9B6D518-D9D1-43EA-97F1-A628279EB671}" type="slidenum">
              <a:rPr lang="el-GR" altLang="el-GR" sz="1200">
                <a:latin typeface="Arial" panose="020B0604020202020204" pitchFamily="34" charset="0"/>
              </a:rPr>
              <a:pPr eaLnBrk="1" hangingPunct="1"/>
              <a:t>24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88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BCFB41-3D18-42BA-8440-D5F90C884E58}" type="slidenum">
              <a:rPr lang="el-GR" altLang="el-GR" sz="1200">
                <a:latin typeface="Arial" panose="020B0604020202020204" pitchFamily="34" charset="0"/>
              </a:rPr>
              <a:pPr eaLnBrk="1" hangingPunct="1"/>
              <a:t>25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3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92A7632-74D4-44BC-9799-E0EC067913DD}" type="slidenum">
              <a:rPr lang="el-GR" altLang="el-GR" sz="1200">
                <a:latin typeface="Arial" panose="020B0604020202020204" pitchFamily="34" charset="0"/>
              </a:rPr>
              <a:pPr eaLnBrk="1" hangingPunct="1"/>
              <a:t>4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2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071572B-21EE-447B-BA2B-F79A39DA442D}" type="slidenum">
              <a:rPr lang="el-GR" altLang="el-GR" sz="1200">
                <a:latin typeface="Arial" panose="020B0604020202020204" pitchFamily="34" charset="0"/>
              </a:rPr>
              <a:pPr eaLnBrk="1" hangingPunct="1"/>
              <a:t>5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8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DC1A614-6EAE-44DC-B560-5498FFAA2182}" type="slidenum">
              <a:rPr lang="el-GR" altLang="el-GR" sz="1200">
                <a:latin typeface="Arial" panose="020B0604020202020204" pitchFamily="34" charset="0"/>
              </a:rPr>
              <a:pPr eaLnBrk="1" hangingPunct="1"/>
              <a:t>6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3FD0020-91F1-422C-AA85-33DD1BAE7076}" type="slidenum">
              <a:rPr lang="el-GR" altLang="el-GR" sz="1200">
                <a:latin typeface="Arial" panose="020B0604020202020204" pitchFamily="34" charset="0"/>
              </a:rPr>
              <a:pPr eaLnBrk="1" hangingPunct="1"/>
              <a:t>7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8784C47-6A4F-4D6F-B6B2-7723A8472A6C}" type="slidenum">
              <a:rPr lang="el-GR" altLang="el-GR" sz="1200">
                <a:latin typeface="Arial" panose="020B0604020202020204" pitchFamily="34" charset="0"/>
              </a:rPr>
              <a:pPr eaLnBrk="1" hangingPunct="1"/>
              <a:t>8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7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5E51716-5CEC-484F-BE6D-AB55988234C7}" type="slidenum">
              <a:rPr lang="el-GR" altLang="el-GR" sz="1200">
                <a:latin typeface="Arial" panose="020B0604020202020204" pitchFamily="34" charset="0"/>
              </a:rPr>
              <a:pPr eaLnBrk="1" hangingPunct="1"/>
              <a:t>9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5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95C7A7A-0351-4A25-A6F0-C2A138AB3DAB}" type="slidenum">
              <a:rPr lang="el-GR" altLang="el-GR" sz="1200">
                <a:latin typeface="Arial" panose="020B0604020202020204" pitchFamily="34" charset="0"/>
              </a:rPr>
              <a:pPr eaLnBrk="1" hangingPunct="1"/>
              <a:t>10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9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073D-0CCD-4814-97E0-42B6EBD1C3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57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EBBB9-3FE9-4203-BB99-FA0E0523ED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70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EF56-DC2F-48F0-863E-A1F4DEEE11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08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79E15-C7A1-48B1-A80A-386B6D7A68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14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85B75-65A4-4188-BB35-8A7F5903483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44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9B57-30AA-4D13-BA82-8199FCC629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8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EFC9-52B9-4465-AC1D-E4B35F8E08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98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8BB95-7F79-4FBA-83BE-05B8BB15CD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1088D-D77C-460C-B348-E15871FF12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00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8D4B5-868F-4998-992A-42981D8426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52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30D7-8E61-48F0-A565-16D635427E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11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687027-59F0-4D2B-8087-794770A6185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8.gif"/><Relationship Id="rId5" Type="http://schemas.openxmlformats.org/officeDocument/2006/relationships/image" Target="../media/image5.png"/><Relationship Id="rId10" Type="http://schemas.openxmlformats.org/officeDocument/2006/relationships/hyperlink" Target="http://www.mallig.eduvinet.de/bio/Repetito/Blut.htm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5.jpeg"/><Relationship Id="rId5" Type="http://schemas.openxmlformats.org/officeDocument/2006/relationships/image" Target="../media/image5.png"/><Relationship Id="rId10" Type="http://schemas.openxmlformats.org/officeDocument/2006/relationships/image" Target="../media/image44.jpe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pn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0.png"/><Relationship Id="rId5" Type="http://schemas.openxmlformats.org/officeDocument/2006/relationships/image" Target="../media/image5.png"/><Relationship Id="rId10" Type="http://schemas.openxmlformats.org/officeDocument/2006/relationships/image" Target="../media/image49.gif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63.jpeg"/><Relationship Id="rId4" Type="http://schemas.openxmlformats.org/officeDocument/2006/relationships/image" Target="../media/image4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67.jpeg"/><Relationship Id="rId4" Type="http://schemas.openxmlformats.org/officeDocument/2006/relationships/image" Target="../media/image4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.png"/><Relationship Id="rId7" Type="http://schemas.openxmlformats.org/officeDocument/2006/relationships/image" Target="../media/image68.gif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1.gif"/><Relationship Id="rId5" Type="http://schemas.openxmlformats.org/officeDocument/2006/relationships/image" Target="../media/image5.png"/><Relationship Id="rId10" Type="http://schemas.openxmlformats.org/officeDocument/2006/relationships/hyperlink" Target="http://www.mallig.eduvinet.de/bio/6amphib/frosch40.htm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llig.eduvinet.de/bio/6amphib/frosch40.htm" TargetMode="External"/><Relationship Id="rId3" Type="http://schemas.openxmlformats.org/officeDocument/2006/relationships/image" Target="../media/image73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6.gif"/><Relationship Id="rId5" Type="http://schemas.openxmlformats.org/officeDocument/2006/relationships/image" Target="../media/image3.png"/><Relationship Id="rId10" Type="http://schemas.openxmlformats.org/officeDocument/2006/relationships/image" Target="../media/image75.gif"/><Relationship Id="rId4" Type="http://schemas.openxmlformats.org/officeDocument/2006/relationships/image" Target="../media/image74.jpeg"/><Relationship Id="rId9" Type="http://schemas.openxmlformats.org/officeDocument/2006/relationships/image" Target="../media/image7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gif"/><Relationship Id="rId3" Type="http://schemas.openxmlformats.org/officeDocument/2006/relationships/image" Target="../media/image3.png"/><Relationship Id="rId7" Type="http://schemas.openxmlformats.org/officeDocument/2006/relationships/image" Target="../media/image77.gif"/><Relationship Id="rId12" Type="http://schemas.openxmlformats.org/officeDocument/2006/relationships/image" Target="../media/image82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1.jpeg"/><Relationship Id="rId5" Type="http://schemas.openxmlformats.org/officeDocument/2006/relationships/image" Target="../media/image5.png"/><Relationship Id="rId15" Type="http://schemas.openxmlformats.org/officeDocument/2006/relationships/image" Target="../media/image85.png"/><Relationship Id="rId10" Type="http://schemas.openxmlformats.org/officeDocument/2006/relationships/image" Target="../media/image80.wmf"/><Relationship Id="rId4" Type="http://schemas.openxmlformats.org/officeDocument/2006/relationships/image" Target="../media/image4.pn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3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3.png"/><Relationship Id="rId7" Type="http://schemas.openxmlformats.org/officeDocument/2006/relationships/image" Target="../media/image8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file:///C:\Documents%20and%20Settings\&#924;&#921;&#922;&#917;\&#932;&#945;%20&#941;&#947;&#947;&#961;&#945;&#966;&#940;%20&#956;&#959;&#965;\&#932;&#945;%20&#946;&#943;&#957;&#964;&#949;&#972;%20&#956;&#959;&#965;\videos%20&#922;&#928;&#917;%20&#922;&#913;&#931;&#932;&#927;&#929;&#921;&#913;&#931;%20&#915;&#921;&#913;%20&#914;&#921;&#927;&#923;&#927;&#915;&#921;&#913;\&#934;&#940;&#954;&#949;&#955;&#959;&#962;\&#922;&#913;&#934;&#917;%20&#913;&#929;&#922;&#927;&#933;&#916;&#913;.m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hyperlink" Target="file:///C:\Documents%20and%20Settings\&#924;&#921;&#922;&#917;\&#932;&#945;%20&#941;&#947;&#947;&#961;&#945;&#966;&#940;%20&#956;&#959;&#965;\&#932;&#945;%20&#946;&#943;&#957;&#964;&#949;&#972;%20&#956;&#959;&#965;\&#914;&#921;&#925;&#932;&#917;&#913;&#922;&#921;&#913;%20&#913;&#928;&#927;%20INTERACTIV%20BIOLOGY\&#926;&#933;&#923;&#917;&#924;&#913;%20&#934;&#923;&#927;&#921;&#937;&#924;&#913;%20&#932;&#927;%20&#922;&#913;&#923;&#927;&#922;&#917;&#929;&#921;.mo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30.jpeg"/><Relationship Id="rId2" Type="http://schemas.openxmlformats.org/officeDocument/2006/relationships/video" Target="file:///C:\Documents%20and%20Settings\&#924;&#921;&#922;&#917;\&#932;&#945;%20&#941;&#947;&#947;&#961;&#945;&#966;&#940;%20&#956;&#959;&#965;\&#932;&#945;%20&#946;&#943;&#957;&#964;&#949;&#972;%20&#956;&#959;&#965;\&#916;&#921;&#916;&#913;&#922;&#932;&#921;&#922;&#913;%20&#934;&#921;&#923;&#924;%20&#914;&#921;&#927;&#923;&#927;&#915;&#921;&#913;&#931;%20A&#928;O%20INTERNET\tubeworms.wmv" TargetMode="External"/><Relationship Id="rId1" Type="http://schemas.openxmlformats.org/officeDocument/2006/relationships/video" Target="file:///C:\Documents%20and%20Settings\&#924;&#921;&#922;&#917;\&#932;&#945;%20&#941;&#947;&#947;&#961;&#945;&#966;&#940;%20&#956;&#959;&#965;\&#932;&#945;%20&#946;&#943;&#957;&#964;&#949;&#972;%20&#956;&#959;&#965;\&#916;&#921;&#916;&#913;&#922;&#932;&#921;&#922;&#913;%20&#934;&#921;&#923;&#924;%20&#914;&#921;&#927;&#923;&#927;&#915;&#921;&#913;&#931;%20A&#928;O%20INTERNET\medousa.wmv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3 Μεταφορά και αποβολή ουσιών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Δρ. Αγγελική </a:t>
            </a:r>
            <a:r>
              <a:rPr lang="el-GR" altLang="el-GR" sz="2000" dirty="0" err="1" smtClean="0"/>
              <a:t>Γεροβασίλη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AKC, </a:t>
            </a:r>
            <a:r>
              <a:rPr lang="en-US" altLang="el-GR" sz="2000" smtClean="0"/>
              <a:t>BSc, MSc</a:t>
            </a:r>
            <a:r>
              <a:rPr lang="en-US" altLang="el-GR" sz="2000" dirty="0" smtClean="0"/>
              <a:t>, PhD</a:t>
            </a:r>
            <a:r>
              <a:rPr lang="en-US" altLang="el-GR" sz="2000" smtClean="0"/>
              <a:t>, 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Γενετίστρια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34925" y="404813"/>
            <a:ext cx="3608388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Στους υπόλοιπους πολυκύτταρους ζωικούς οργανισμούς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Διαθέτουν το κυκλοφορικό σύστημα</a:t>
            </a:r>
            <a:r>
              <a:rPr lang="el-GR" sz="1600" b="1" dirty="0"/>
              <a:t>  </a:t>
            </a:r>
          </a:p>
          <a:p>
            <a:pPr marL="547688" lvl="1" indent="-1857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Είναι </a:t>
            </a:r>
            <a:r>
              <a:rPr lang="el-GR" sz="1600" b="1" dirty="0">
                <a:solidFill>
                  <a:srgbClr val="800080"/>
                </a:solidFill>
              </a:rPr>
              <a:t>σύστημα μεταφοράς ουσιών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από και προς τα κύτταρα</a:t>
            </a:r>
            <a:r>
              <a:rPr lang="el-GR" sz="1600" b="1" dirty="0"/>
              <a:t>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Περιλαμβάνει</a:t>
            </a:r>
            <a:r>
              <a:rPr lang="el-GR" sz="1600" b="1" dirty="0"/>
              <a:t> την</a:t>
            </a:r>
            <a:r>
              <a:rPr lang="el-GR" sz="1600" b="1" dirty="0">
                <a:solidFill>
                  <a:srgbClr val="9900FF"/>
                </a:solidFill>
              </a:rPr>
              <a:t> καρδιά</a:t>
            </a:r>
            <a:r>
              <a:rPr lang="el-GR" sz="1600" b="1" dirty="0"/>
              <a:t> και τα </a:t>
            </a:r>
            <a:r>
              <a:rPr lang="el-GR" sz="1600" b="1" dirty="0">
                <a:solidFill>
                  <a:srgbClr val="9900FF"/>
                </a:solidFill>
              </a:rPr>
              <a:t>αιμοφόρα αγγεία</a:t>
            </a:r>
            <a:r>
              <a:rPr lang="el-GR" sz="1600" b="1" dirty="0"/>
              <a:t> στα οποία κυκλοφορεί το αίμα 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μεταφέρει ουσίες</a:t>
            </a:r>
            <a:r>
              <a:rPr lang="el-GR" sz="1600" b="1" dirty="0"/>
              <a:t> που πρέπει να </a:t>
            </a:r>
            <a:r>
              <a:rPr lang="el-GR" sz="1600" b="1" dirty="0">
                <a:solidFill>
                  <a:srgbClr val="9900FF"/>
                </a:solidFill>
              </a:rPr>
              <a:t>φτάσουν στα κύτταρα και απομακρύνει ουσίες</a:t>
            </a:r>
            <a:r>
              <a:rPr lang="el-GR" sz="1600" b="1" dirty="0"/>
              <a:t> που πρέπει να αποβληθούν </a:t>
            </a:r>
          </a:p>
        </p:txBody>
      </p:sp>
      <p:pic>
        <p:nvPicPr>
          <p:cNvPr id="486409" name="Picture 9" descr="Circulating Cell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14813"/>
            <a:ext cx="27860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44500"/>
            <a:ext cx="287813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2" name="Object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4700"/>
            <a:ext cx="12239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5" name="Object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76250"/>
            <a:ext cx="89535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7" name="Object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3238"/>
            <a:ext cx="15128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0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96188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34925" y="549275"/>
            <a:ext cx="33940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Στους υπόλοιπους πολυκύτταρους ζωικούς οργανισμούς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Οι</a:t>
            </a:r>
            <a:r>
              <a:rPr lang="en-US" sz="1600" b="1" dirty="0"/>
              <a:t> </a:t>
            </a:r>
            <a:r>
              <a:rPr lang="el-GR" sz="1600" b="1" dirty="0">
                <a:solidFill>
                  <a:srgbClr val="800080"/>
                </a:solidFill>
              </a:rPr>
              <a:t>οργανισμοί μπορούν να διαθέτουν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μια ή περισσότερες καρδιές</a:t>
            </a:r>
            <a:r>
              <a:rPr lang="el-GR" sz="1600" b="1" dirty="0"/>
              <a:t>  </a:t>
            </a:r>
          </a:p>
          <a:p>
            <a:pPr marL="547688" lvl="1" indent="-1857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Η καρδιά μπορεί να αποτελείτε από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1 ή 2 ή 3 ή και 4 κοιλότητες</a:t>
            </a:r>
            <a:r>
              <a:rPr lang="en-US" sz="1600" b="1" dirty="0"/>
              <a:t>:</a:t>
            </a:r>
            <a:r>
              <a:rPr lang="el-GR" sz="1600" b="1" dirty="0"/>
              <a:t> 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Κόλποι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Κοιλίες</a:t>
            </a:r>
            <a:r>
              <a:rPr lang="el-GR" sz="1600" b="1" dirty="0"/>
              <a:t>  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Η καρδιά είναι μια αντλία</a:t>
            </a:r>
            <a:r>
              <a:rPr lang="el-GR" sz="1600" b="1" dirty="0"/>
              <a:t> που </a:t>
            </a:r>
            <a:r>
              <a:rPr lang="el-GR" sz="1600" b="1" dirty="0">
                <a:solidFill>
                  <a:srgbClr val="800080"/>
                </a:solidFill>
              </a:rPr>
              <a:t>ρυθμίζει την κυκλοφορία του αίματος</a:t>
            </a:r>
            <a:r>
              <a:rPr lang="el-GR" sz="1600" b="1" dirty="0"/>
              <a:t> αφού </a:t>
            </a:r>
            <a:r>
              <a:rPr lang="el-GR" sz="1600" b="1" dirty="0">
                <a:solidFill>
                  <a:srgbClr val="9900FF"/>
                </a:solidFill>
              </a:rPr>
              <a:t>έχει την ικανότητα να συστέλλεται και να διαστέλλεται </a:t>
            </a:r>
          </a:p>
        </p:txBody>
      </p:sp>
      <p:pic>
        <p:nvPicPr>
          <p:cNvPr id="4915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30861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14813"/>
            <a:ext cx="30972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36" name="Picture 16" descr="bio1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08500"/>
            <a:ext cx="15811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84300"/>
            <a:ext cx="1584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975"/>
            <a:ext cx="151288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2852738"/>
            <a:ext cx="12811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1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34925" y="428625"/>
            <a:ext cx="3608388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αρθρόποδα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Έντομα και πολλά  μαλάκια</a:t>
            </a:r>
            <a:r>
              <a:rPr lang="el-GR" sz="1600" b="1" dirty="0"/>
              <a:t>   </a:t>
            </a:r>
          </a:p>
          <a:p>
            <a:pPr marL="547688" lvl="1" indent="-1857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Έχουν </a:t>
            </a:r>
            <a:r>
              <a:rPr lang="el-GR" sz="1600" b="1" dirty="0">
                <a:solidFill>
                  <a:schemeClr val="hlink"/>
                </a:solidFill>
              </a:rPr>
              <a:t>ανοικτό κυκλοφορικό σύστημα</a:t>
            </a:r>
            <a:r>
              <a:rPr lang="el-GR" sz="1600" b="1" dirty="0"/>
              <a:t>  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Μια ή περισσότερες καρδιές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προωθούν το αίμα μέσα στα αγγεία</a:t>
            </a:r>
            <a:r>
              <a:rPr lang="el-GR" sz="1600" b="1" dirty="0"/>
              <a:t>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Το αίμα εξέρχεται από τα αγγεία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περνά στις κοιλότητες του σώματος</a:t>
            </a:r>
            <a:r>
              <a:rPr lang="el-GR" sz="1600" b="1" dirty="0"/>
              <a:t>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Το αίμα επιστρέφει από τις κοιλότητες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στα αγγεία</a:t>
            </a:r>
          </a:p>
        </p:txBody>
      </p:sp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57688"/>
            <a:ext cx="165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6250"/>
            <a:ext cx="222567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500563"/>
            <a:ext cx="37369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493963"/>
            <a:ext cx="3059112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8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76250"/>
            <a:ext cx="305911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34925" y="981075"/>
            <a:ext cx="30241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ασπόνδυλα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Γαιοσκώληκας και χταπόδι</a:t>
            </a:r>
            <a:r>
              <a:rPr lang="el-GR" sz="1600" b="1" dirty="0"/>
              <a:t>    </a:t>
            </a:r>
          </a:p>
          <a:p>
            <a:pPr marL="547688" lvl="1" indent="-1857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Έχουν κλειστό κυκλοφορικό σύστημα</a:t>
            </a:r>
            <a:r>
              <a:rPr lang="el-GR" sz="1600" b="1" dirty="0"/>
              <a:t>  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παραμένει</a:t>
            </a:r>
            <a:r>
              <a:rPr lang="el-GR" sz="1600" b="1" dirty="0"/>
              <a:t> συνεχώς </a:t>
            </a:r>
            <a:r>
              <a:rPr lang="el-GR" sz="1600" b="1" dirty="0">
                <a:solidFill>
                  <a:srgbClr val="9900FF"/>
                </a:solidFill>
              </a:rPr>
              <a:t>μέσα σε αγγεία</a:t>
            </a:r>
            <a:r>
              <a:rPr lang="el-GR" sz="1600" b="1" dirty="0"/>
              <a:t> 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κυκλοφορεί χάρη</a:t>
            </a:r>
            <a:r>
              <a:rPr lang="el-GR" sz="1600" b="1" dirty="0"/>
              <a:t> στη </a:t>
            </a:r>
            <a:r>
              <a:rPr lang="el-GR" sz="1600" b="1" dirty="0">
                <a:solidFill>
                  <a:srgbClr val="9900FF"/>
                </a:solidFill>
              </a:rPr>
              <a:t>λειτουργία της καρδιάς</a:t>
            </a:r>
          </a:p>
        </p:txBody>
      </p:sp>
      <p:pic>
        <p:nvPicPr>
          <p:cNvPr id="495620" name="Picture 4" descr="octo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4813"/>
            <a:ext cx="18907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00188"/>
            <a:ext cx="30241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71625"/>
            <a:ext cx="2952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3" name="Picture 7" descr="minhoc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063"/>
            <a:ext cx="14271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214813"/>
            <a:ext cx="42989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34925" y="863600"/>
            <a:ext cx="33845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ασπόνδυλα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Στην </a:t>
            </a:r>
            <a:r>
              <a:rPr lang="el-GR" sz="1600" b="1" dirty="0" err="1">
                <a:solidFill>
                  <a:srgbClr val="0000FF"/>
                </a:solidFill>
              </a:rPr>
              <a:t>ύδρα</a:t>
            </a:r>
            <a:r>
              <a:rPr lang="el-GR" sz="1600" b="1" dirty="0">
                <a:solidFill>
                  <a:schemeClr val="hlink"/>
                </a:solidFill>
              </a:rPr>
              <a:t>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>
                <a:solidFill>
                  <a:schemeClr val="hlink"/>
                </a:solidFill>
              </a:rPr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Οξυγόνο και θρεπτικά στοιχεία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εισέρχονται από το περιβάλλον στο υγρό της πεπτικής κοιλότητας</a:t>
            </a:r>
            <a:r>
              <a:rPr lang="el-GR" sz="1600" b="1" dirty="0"/>
              <a:t>  </a:t>
            </a: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Από εκεί σε όλα τα κύτταρα της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1600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8"/>
              </a:buBlip>
              <a:tabLst>
                <a:tab pos="365125" algn="l"/>
              </a:tabLst>
              <a:defRPr/>
            </a:pPr>
            <a:r>
              <a:rPr lang="el-GR" sz="1600" b="1" dirty="0"/>
              <a:t>Οι </a:t>
            </a:r>
            <a:r>
              <a:rPr lang="el-GR" sz="1600" b="1" dirty="0">
                <a:solidFill>
                  <a:srgbClr val="800080"/>
                </a:solidFill>
              </a:rPr>
              <a:t>άχρηστες ουσίες από τα κύτταρα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μεταφέρονται στο υγρό της πεπτικής κοιλότητας και από εκεί στο εξωτερικό περιβάλλον</a:t>
            </a:r>
            <a:r>
              <a:rPr lang="el-GR" sz="1600" b="1" dirty="0"/>
              <a:t> </a:t>
            </a:r>
            <a:endParaRPr lang="en-US" sz="1600" b="1" dirty="0"/>
          </a:p>
        </p:txBody>
      </p:sp>
      <p:pic>
        <p:nvPicPr>
          <p:cNvPr id="4526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00063"/>
            <a:ext cx="21891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2617" name="Object 9"/>
          <p:cNvGraphicFramePr>
            <a:graphicFrameLocks noChangeAspect="1"/>
          </p:cNvGraphicFramePr>
          <p:nvPr/>
        </p:nvGraphicFramePr>
        <p:xfrm>
          <a:off x="4427538" y="3500438"/>
          <a:ext cx="381635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Φωτογραφία του Photo Editor" r:id="rId10" imgW="2381582" imgH="1781424" progId="MSPhotoEd.3">
                  <p:embed/>
                </p:oleObj>
              </mc:Choice>
              <mc:Fallback>
                <p:oleObj name="Φωτογραφία του Photo Editor" r:id="rId10" imgW="2381582" imgH="1781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500438"/>
                        <a:ext cx="381635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6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34925" y="1125538"/>
            <a:ext cx="2952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</a:rPr>
              <a:t>Στο </a:t>
            </a:r>
            <a:r>
              <a:rPr lang="el-GR" sz="2000" b="1" dirty="0" err="1">
                <a:solidFill>
                  <a:schemeClr val="hlink"/>
                </a:solidFill>
              </a:rPr>
              <a:t>γεωσκώληκα</a:t>
            </a:r>
            <a:r>
              <a:rPr lang="el-GR" sz="2000" b="1" dirty="0">
                <a:solidFill>
                  <a:schemeClr val="hlink"/>
                </a:solidFill>
              </a:rPr>
              <a:t>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sz="2000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b="1" dirty="0"/>
              <a:t>Το </a:t>
            </a:r>
            <a:r>
              <a:rPr lang="el-GR" b="1" dirty="0">
                <a:solidFill>
                  <a:srgbClr val="0000FF"/>
                </a:solidFill>
              </a:rPr>
              <a:t>κυκλοφορικό του σύστημα είναι κλειστό</a:t>
            </a:r>
            <a:r>
              <a:rPr lang="el-GR" b="1" dirty="0"/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b="1" dirty="0"/>
              <a:t>Οι </a:t>
            </a:r>
            <a:r>
              <a:rPr lang="el-GR" b="1" dirty="0">
                <a:solidFill>
                  <a:srgbClr val="800080"/>
                </a:solidFill>
              </a:rPr>
              <a:t>ανταλλαγές των ουσιών γίνεται διαμέσου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των τοιχωμάτων των αγγείων</a:t>
            </a:r>
            <a:r>
              <a:rPr lang="el-GR" b="1" dirty="0"/>
              <a:t> </a:t>
            </a:r>
          </a:p>
        </p:txBody>
      </p:sp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55451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5671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33763"/>
            <a:ext cx="5184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4925" y="1268413"/>
            <a:ext cx="2808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μύδια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Οι </a:t>
            </a:r>
            <a:r>
              <a:rPr lang="el-GR" sz="1600" b="1" dirty="0">
                <a:solidFill>
                  <a:srgbClr val="800080"/>
                </a:solidFill>
              </a:rPr>
              <a:t>ουσίες φτάνουν στα κύτταρα δια μέσου ενός αγγείου</a:t>
            </a:r>
            <a:r>
              <a:rPr lang="el-GR" sz="1600" b="1" dirty="0"/>
              <a:t>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9900FF"/>
                </a:solidFill>
              </a:rPr>
              <a:t>αίμα επιστέφει στα βράγχια και από εκεί πηγαίνει στην καρδιά</a:t>
            </a:r>
            <a:endParaRPr lang="el-GR" sz="1800" b="1" dirty="0">
              <a:solidFill>
                <a:srgbClr val="9900FF"/>
              </a:solidFill>
            </a:endParaRPr>
          </a:p>
        </p:txBody>
      </p:sp>
      <p:pic>
        <p:nvPicPr>
          <p:cNvPr id="458756" name="Picture 4" descr="szo07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76250"/>
            <a:ext cx="24812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757" name="Picture 5" descr="930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35290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</p:spTree>
    <p:extLst>
      <p:ext uri="{BB962C8B-B14F-4D97-AF65-F5344CB8AC3E}">
        <p14:creationId xmlns:p14="http://schemas.microsoft.com/office/powerpoint/2010/main" val="11017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34925" y="1195388"/>
            <a:ext cx="3384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Στο σαλιγκάρι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Έχει </a:t>
            </a:r>
            <a:r>
              <a:rPr lang="el-GR" sz="1600" b="1" dirty="0" err="1">
                <a:solidFill>
                  <a:srgbClr val="0000FF"/>
                </a:solidFill>
              </a:rPr>
              <a:t>δίχωρη</a:t>
            </a:r>
            <a:r>
              <a:rPr lang="el-GR" sz="1600" b="1" dirty="0">
                <a:solidFill>
                  <a:srgbClr val="0000FF"/>
                </a:solidFill>
              </a:rPr>
              <a:t> καρδιά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0000FF"/>
                </a:solidFill>
              </a:rPr>
              <a:t>ανοικτό κυκλοφορικό σύστημα</a:t>
            </a:r>
            <a:r>
              <a:rPr lang="el-GR" sz="1600" b="1" dirty="0"/>
              <a:t>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Από την καρδιά το αίμα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πηγαίνει μέσω των αγγείων σε όλα τα  κύτταρα</a:t>
            </a:r>
            <a:endParaRPr lang="en-US" sz="1600" b="1" dirty="0">
              <a:solidFill>
                <a:srgbClr val="9900FF"/>
              </a:solidFill>
            </a:endParaRP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είναι άχρωμο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όταν έρθει σε επαφή με το οξυγόνο </a:t>
            </a:r>
            <a:r>
              <a:rPr lang="el-GR" sz="1600" b="1" dirty="0" smtClean="0">
                <a:solidFill>
                  <a:srgbClr val="9900FF"/>
                </a:solidFill>
              </a:rPr>
              <a:t>γίνεται </a:t>
            </a:r>
            <a:r>
              <a:rPr lang="el-GR" sz="1600" b="1" dirty="0">
                <a:solidFill>
                  <a:srgbClr val="9900FF"/>
                </a:solidFill>
              </a:rPr>
              <a:t>γαλάζιο</a:t>
            </a:r>
            <a:r>
              <a:rPr lang="el-GR" sz="1600" b="1" dirty="0"/>
              <a:t> 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713"/>
            <a:ext cx="208756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34925" y="444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608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32035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1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1875"/>
            <a:ext cx="51911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34925" y="836613"/>
            <a:ext cx="3457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έντομα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0000FF"/>
                </a:solidFill>
              </a:rPr>
              <a:t>κυκλοφορικό σύστημα είναι ανοιχτό</a:t>
            </a:r>
            <a:r>
              <a:rPr lang="el-GR" sz="1600" b="1" dirty="0"/>
              <a:t>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είναι άχρωμο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φτάνει στα κύτταρα του σώματος με το ραχιαίο αγγείο</a:t>
            </a:r>
            <a:r>
              <a:rPr lang="el-GR" sz="1600" b="1" dirty="0"/>
              <a:t> </a:t>
            </a:r>
            <a:endParaRPr lang="en-US" sz="1600" b="1" dirty="0"/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ραχιαίο αγγείο διαστέλλεται και συστέλλεται ρυθμικά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παίζοντας το ρόλο της καρδιάς </a:t>
            </a:r>
          </a:p>
        </p:txBody>
      </p:sp>
      <p:pic>
        <p:nvPicPr>
          <p:cNvPr id="4628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549275"/>
            <a:ext cx="26114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9750"/>
            <a:ext cx="30241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34925" y="444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628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565785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34925" y="719138"/>
            <a:ext cx="3608388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σπονδυλωτά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Άνθρωπος, γάτα, ελέφαντας κ.τ.λ.</a:t>
            </a:r>
            <a:r>
              <a:rPr lang="el-GR" sz="1600" b="1" dirty="0"/>
              <a:t>     </a:t>
            </a:r>
          </a:p>
          <a:p>
            <a:pPr marL="547688" lvl="1" indent="-1857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Έχουν κλειστό κυκλοφορικό σύστημα</a:t>
            </a:r>
            <a:r>
              <a:rPr lang="el-GR" sz="1600" b="1" dirty="0"/>
              <a:t>  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παραμένει</a:t>
            </a:r>
            <a:r>
              <a:rPr lang="el-GR" sz="1600" b="1" dirty="0"/>
              <a:t> συνεχώς </a:t>
            </a:r>
            <a:r>
              <a:rPr lang="el-GR" sz="1600" b="1" dirty="0">
                <a:solidFill>
                  <a:srgbClr val="9900FF"/>
                </a:solidFill>
              </a:rPr>
              <a:t>μέσα</a:t>
            </a:r>
            <a:r>
              <a:rPr lang="en-US" sz="1600" b="1" dirty="0">
                <a:solidFill>
                  <a:srgbClr val="9900FF"/>
                </a:solidFill>
              </a:rPr>
              <a:t>   </a:t>
            </a:r>
            <a:r>
              <a:rPr lang="el-GR" sz="1600" b="1" dirty="0">
                <a:solidFill>
                  <a:srgbClr val="9900FF"/>
                </a:solidFill>
              </a:rPr>
              <a:t> σε αγγεία</a:t>
            </a:r>
            <a:r>
              <a:rPr lang="el-GR" sz="1600" b="1" dirty="0"/>
              <a:t> 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Αρτηριακό</a:t>
            </a:r>
            <a:r>
              <a:rPr lang="el-GR" sz="1600" b="1" dirty="0"/>
              <a:t> </a:t>
            </a:r>
            <a:r>
              <a:rPr lang="el-GR" sz="1600" b="1" dirty="0" smtClean="0">
                <a:solidFill>
                  <a:srgbClr val="800080"/>
                </a:solidFill>
              </a:rPr>
              <a:t>ονομάζεται</a:t>
            </a:r>
            <a:r>
              <a:rPr lang="el-GR" sz="1600" b="1" dirty="0" smtClean="0"/>
              <a:t> </a:t>
            </a:r>
            <a:r>
              <a:rPr lang="el-GR" sz="1600" b="1" dirty="0"/>
              <a:t>το </a:t>
            </a:r>
            <a:r>
              <a:rPr lang="el-GR" sz="1600" b="1" dirty="0">
                <a:solidFill>
                  <a:srgbClr val="9900FF"/>
                </a:solidFill>
              </a:rPr>
              <a:t>αίμα που </a:t>
            </a:r>
            <a:r>
              <a:rPr lang="el-GR" sz="1600" b="1" dirty="0" smtClean="0">
                <a:solidFill>
                  <a:srgbClr val="9900FF"/>
                </a:solidFill>
              </a:rPr>
              <a:t>προωθείται </a:t>
            </a:r>
            <a:r>
              <a:rPr lang="el-GR" sz="1600" b="1" dirty="0">
                <a:solidFill>
                  <a:srgbClr val="9900FF"/>
                </a:solidFill>
              </a:rPr>
              <a:t>από την καρδιά προς τα αγγεία</a:t>
            </a:r>
            <a:endParaRPr lang="el-GR" sz="1600" b="1" dirty="0"/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Φλεβικό </a:t>
            </a:r>
            <a:r>
              <a:rPr lang="el-GR" sz="1600" b="1" dirty="0" smtClean="0">
                <a:solidFill>
                  <a:srgbClr val="800080"/>
                </a:solidFill>
              </a:rPr>
              <a:t>ονομάζεται</a:t>
            </a:r>
            <a:r>
              <a:rPr lang="el-GR" sz="1600" b="1" dirty="0" smtClean="0"/>
              <a:t> </a:t>
            </a:r>
            <a:r>
              <a:rPr lang="el-GR" sz="1600" b="1" dirty="0"/>
              <a:t>το </a:t>
            </a:r>
            <a:r>
              <a:rPr lang="el-GR" sz="1600" b="1" dirty="0">
                <a:solidFill>
                  <a:srgbClr val="9900FF"/>
                </a:solidFill>
              </a:rPr>
              <a:t>αίμα που φτάνει από τα αγγεία στη καρδιά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72000"/>
            <a:ext cx="28082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51" name="Rectangle 15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50075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54313"/>
            <a:ext cx="259238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76250"/>
            <a:ext cx="1816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5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592387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34925" y="477838"/>
            <a:ext cx="3529013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Οι οργανισμοί προσλαμβάνουν χρήσιμες ουσίες από το περιβάλλον τους και αποβάλουν σε αυτό άχρηστες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κύτταρο ανταλλάσσει ουσίες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με το περιβάλλον του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0000FF"/>
                </a:solidFill>
              </a:rPr>
              <a:t>μέσω της πλασματικής μεμβράνης</a:t>
            </a:r>
            <a:r>
              <a:rPr lang="el-GR" sz="1600" b="1" dirty="0"/>
              <a:t>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Εισέρχονται χρήσιμα μόρια</a:t>
            </a:r>
            <a:r>
              <a:rPr lang="el-GR" sz="1600" b="1" dirty="0"/>
              <a:t> π.χ. </a:t>
            </a:r>
            <a:r>
              <a:rPr lang="el-GR" sz="1600" b="1" dirty="0">
                <a:solidFill>
                  <a:srgbClr val="9900FF"/>
                </a:solidFill>
              </a:rPr>
              <a:t>οξυγόνο</a:t>
            </a:r>
            <a:r>
              <a:rPr lang="el-GR" sz="1600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Εξέρχονται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άχρηστες ουσίες </a:t>
            </a:r>
            <a:endParaRPr lang="el-GR" sz="1800" b="1" dirty="0">
              <a:solidFill>
                <a:srgbClr val="9900FF"/>
              </a:solidFill>
            </a:endParaRPr>
          </a:p>
        </p:txBody>
      </p:sp>
      <p:pic>
        <p:nvPicPr>
          <p:cNvPr id="182369" name="Picture 97" descr="Reg_Jo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20713"/>
            <a:ext cx="2016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4787900" y="3429000"/>
            <a:ext cx="4321175" cy="2857500"/>
            <a:chOff x="2518" y="1764"/>
            <a:chExt cx="3084" cy="2437"/>
          </a:xfrm>
        </p:grpSpPr>
        <p:graphicFrame>
          <p:nvGraphicFramePr>
            <p:cNvPr id="1026" name="Object 102"/>
            <p:cNvGraphicFramePr>
              <a:graphicFrameLocks noChangeAspect="1"/>
            </p:cNvGraphicFramePr>
            <p:nvPr/>
          </p:nvGraphicFramePr>
          <p:xfrm>
            <a:off x="2518" y="1764"/>
            <a:ext cx="3084" cy="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Φωτογραφία του Photo Editor" r:id="rId8" imgW="3315163" imgH="2619048" progId="MSPhotoEd.3">
                    <p:embed/>
                  </p:oleObj>
                </mc:Choice>
                <mc:Fallback>
                  <p:oleObj name="Φωτογραφία του Photo Editor" r:id="rId8" imgW="3315163" imgH="261904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1764"/>
                          <a:ext cx="3084" cy="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4" name="Group 107"/>
            <p:cNvGrpSpPr>
              <a:grpSpLocks/>
            </p:cNvGrpSpPr>
            <p:nvPr/>
          </p:nvGrpSpPr>
          <p:grpSpPr bwMode="auto">
            <a:xfrm>
              <a:off x="4060" y="2846"/>
              <a:ext cx="90" cy="319"/>
              <a:chOff x="2336" y="3120"/>
              <a:chExt cx="90" cy="273"/>
            </a:xfrm>
          </p:grpSpPr>
          <p:sp>
            <p:nvSpPr>
              <p:cNvPr id="1035" name="Line 104"/>
              <p:cNvSpPr>
                <a:spLocks noChangeShapeType="1"/>
              </p:cNvSpPr>
              <p:nvPr/>
            </p:nvSpPr>
            <p:spPr bwMode="auto">
              <a:xfrm>
                <a:off x="2336" y="3121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6" name="Line 106"/>
              <p:cNvSpPr>
                <a:spLocks noChangeShapeType="1"/>
              </p:cNvSpPr>
              <p:nvPr/>
            </p:nvSpPr>
            <p:spPr bwMode="auto">
              <a:xfrm flipV="1">
                <a:off x="2426" y="3120"/>
                <a:ext cx="0" cy="22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pic>
        <p:nvPicPr>
          <p:cNvPr id="182381" name="Picture 1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57688"/>
            <a:ext cx="22320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82" name="Picture 1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3240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83" name="Picture 111" descr="exocy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40225"/>
            <a:ext cx="22320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34925" y="547688"/>
            <a:ext cx="33131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σπονδυλωτά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ψάρια</a:t>
            </a:r>
            <a:r>
              <a:rPr lang="el-GR" sz="1600" b="1" dirty="0"/>
              <a:t> </a:t>
            </a:r>
            <a:r>
              <a:rPr lang="el-GR" sz="1800" b="1" dirty="0"/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Έχουν </a:t>
            </a:r>
            <a:r>
              <a:rPr lang="el-GR" sz="1600" b="1" dirty="0" err="1">
                <a:solidFill>
                  <a:srgbClr val="800080"/>
                </a:solidFill>
              </a:rPr>
              <a:t>δίχωρη</a:t>
            </a:r>
            <a:r>
              <a:rPr lang="el-GR" sz="1600" b="1" dirty="0">
                <a:solidFill>
                  <a:srgbClr val="800080"/>
                </a:solidFill>
              </a:rPr>
              <a:t> καρδιά</a:t>
            </a:r>
            <a:r>
              <a:rPr lang="el-GR" sz="1600" b="1" dirty="0"/>
              <a:t> που </a:t>
            </a:r>
            <a:r>
              <a:rPr lang="el-GR" sz="1600" b="1" dirty="0">
                <a:solidFill>
                  <a:srgbClr val="9900FF"/>
                </a:solidFill>
              </a:rPr>
              <a:t>ωθεί το αίμα στα βράγχια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>
              <a:solidFill>
                <a:srgbClr val="9900FF"/>
              </a:solidFill>
            </a:endParaRP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Εκεί </a:t>
            </a:r>
            <a:r>
              <a:rPr lang="el-GR" sz="1600" b="1" dirty="0">
                <a:solidFill>
                  <a:srgbClr val="800080"/>
                </a:solidFill>
              </a:rPr>
              <a:t>εμπλουτίζεται με οξυγόνο</a:t>
            </a:r>
            <a:r>
              <a:rPr lang="el-GR" sz="1600" b="1" dirty="0"/>
              <a:t> για να </a:t>
            </a:r>
            <a:r>
              <a:rPr lang="el-GR" sz="1600" b="1" dirty="0">
                <a:solidFill>
                  <a:srgbClr val="9900FF"/>
                </a:solidFill>
              </a:rPr>
              <a:t>καταλήξει σε όλα τα μέρη του σώματος</a:t>
            </a:r>
            <a:r>
              <a:rPr lang="el-GR" sz="1600" b="1" dirty="0"/>
              <a:t> </a:t>
            </a:r>
            <a:endParaRPr lang="el-GR" b="1" dirty="0"/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>
            <a:off x="34925" y="444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649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286125"/>
            <a:ext cx="57261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91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30622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91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49275"/>
            <a:ext cx="29432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91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49275"/>
            <a:ext cx="27003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4925" y="1052513"/>
            <a:ext cx="31686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αμφίβια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625475" lvl="1" indent="-263525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Έχουν </a:t>
            </a:r>
            <a:r>
              <a:rPr lang="el-GR" sz="1600" b="1" dirty="0" err="1">
                <a:solidFill>
                  <a:srgbClr val="0000FF"/>
                </a:solidFill>
              </a:rPr>
              <a:t>τρίχωρη</a:t>
            </a:r>
            <a:r>
              <a:rPr lang="el-GR" sz="1600" b="1" dirty="0">
                <a:solidFill>
                  <a:srgbClr val="0000FF"/>
                </a:solidFill>
              </a:rPr>
              <a:t> καρδιά</a:t>
            </a:r>
            <a:r>
              <a:rPr lang="el-GR" sz="1600" b="1" dirty="0"/>
              <a:t>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1033463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από την καρδιά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ένα μέρος ωθείται προς τους πνεύμονες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ένα άλλο προς το υπόλοιπο σώμα</a:t>
            </a:r>
            <a:endParaRPr lang="en-US" sz="1600" b="1" dirty="0">
              <a:solidFill>
                <a:srgbClr val="9900FF"/>
              </a:solidFill>
            </a:endParaRPr>
          </a:p>
          <a:p>
            <a:pPr marL="1033463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417638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που φτάνει στο σώμα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δεν είναι πολύ πλούσιο σε οξυγόνο</a:t>
            </a:r>
          </a:p>
        </p:txBody>
      </p:sp>
      <p:pic>
        <p:nvPicPr>
          <p:cNvPr id="468997" name="Picture 5" descr="carto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985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49275"/>
            <a:ext cx="29495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34925" y="444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690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92150"/>
            <a:ext cx="1511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48038" y="2062163"/>
            <a:ext cx="2520950" cy="4175125"/>
            <a:chOff x="3969" y="1796"/>
            <a:chExt cx="1406" cy="2405"/>
          </a:xfrm>
        </p:grpSpPr>
        <p:pic>
          <p:nvPicPr>
            <p:cNvPr id="3081" name="Picture 12" descr="blkrAak">
              <a:hlinkClick r:id="rId10"/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796"/>
              <a:ext cx="1406" cy="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Line 14"/>
            <p:cNvSpPr>
              <a:spLocks noChangeShapeType="1"/>
            </p:cNvSpPr>
            <p:nvPr/>
          </p:nvSpPr>
          <p:spPr bwMode="auto">
            <a:xfrm flipH="1" flipV="1">
              <a:off x="4649" y="220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3" name="Line 15"/>
            <p:cNvSpPr>
              <a:spLocks noChangeShapeType="1"/>
            </p:cNvSpPr>
            <p:nvPr/>
          </p:nvSpPr>
          <p:spPr bwMode="auto">
            <a:xfrm flipH="1">
              <a:off x="478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4" name="Line 16"/>
            <p:cNvSpPr>
              <a:spLocks noChangeShapeType="1"/>
            </p:cNvSpPr>
            <p:nvPr/>
          </p:nvSpPr>
          <p:spPr bwMode="auto">
            <a:xfrm>
              <a:off x="4468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5" name="Line 18"/>
            <p:cNvSpPr>
              <a:spLocks noChangeShapeType="1"/>
            </p:cNvSpPr>
            <p:nvPr/>
          </p:nvSpPr>
          <p:spPr bwMode="auto">
            <a:xfrm flipH="1" flipV="1">
              <a:off x="4785" y="220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46901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73463"/>
            <a:ext cx="29368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2" name="Picture 4" descr="ratt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3719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0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20713"/>
            <a:ext cx="25717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34925" y="444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0" y="908050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</a:rPr>
              <a:t>Στα ερπετά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sz="2000" b="1" dirty="0"/>
          </a:p>
          <a:p>
            <a:pPr marL="625475" lvl="1" indent="-263525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b="1" dirty="0"/>
              <a:t>Έχουν </a:t>
            </a:r>
            <a:r>
              <a:rPr lang="el-GR" b="1" dirty="0" err="1">
                <a:solidFill>
                  <a:srgbClr val="0000FF"/>
                </a:solidFill>
              </a:rPr>
              <a:t>τρίχωρη</a:t>
            </a:r>
            <a:r>
              <a:rPr lang="el-GR" b="1" dirty="0">
                <a:solidFill>
                  <a:srgbClr val="0000FF"/>
                </a:solidFill>
              </a:rPr>
              <a:t> καρδιά</a:t>
            </a:r>
            <a:r>
              <a:rPr lang="el-GR" b="1" dirty="0"/>
              <a:t> εκτός της οχιάς που έχει </a:t>
            </a:r>
            <a:r>
              <a:rPr lang="el-GR" b="1" dirty="0" err="1"/>
              <a:t>τετράχωρη</a:t>
            </a:r>
            <a:r>
              <a:rPr lang="el-GR" b="1" dirty="0"/>
              <a:t>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dirty="0"/>
              <a:t>    </a:t>
            </a:r>
          </a:p>
          <a:p>
            <a:pPr marL="1033463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b="1" dirty="0"/>
              <a:t>Το </a:t>
            </a:r>
            <a:r>
              <a:rPr lang="el-GR" b="1" dirty="0">
                <a:solidFill>
                  <a:srgbClr val="9966FF"/>
                </a:solidFill>
              </a:rPr>
              <a:t>φλεβικό αίμα αναμειγνύεται με το </a:t>
            </a:r>
            <a:r>
              <a:rPr lang="el-GR" b="1" dirty="0">
                <a:solidFill>
                  <a:srgbClr val="9900FF"/>
                </a:solidFill>
              </a:rPr>
              <a:t>αρτηριακό</a:t>
            </a:r>
            <a:endParaRPr lang="el-GR" sz="2000" b="1" dirty="0">
              <a:solidFill>
                <a:srgbClr val="9900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19475" y="2349500"/>
            <a:ext cx="2520950" cy="4008438"/>
            <a:chOff x="3969" y="1796"/>
            <a:chExt cx="1406" cy="2405"/>
          </a:xfrm>
        </p:grpSpPr>
        <p:pic>
          <p:nvPicPr>
            <p:cNvPr id="4105" name="Picture 13" descr="blkrAak">
              <a:hlinkClick r:id="rId8"/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796"/>
              <a:ext cx="1406" cy="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14"/>
            <p:cNvSpPr>
              <a:spLocks noChangeShapeType="1"/>
            </p:cNvSpPr>
            <p:nvPr/>
          </p:nvSpPr>
          <p:spPr bwMode="auto">
            <a:xfrm flipH="1" flipV="1">
              <a:off x="4649" y="220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7" name="Line 15"/>
            <p:cNvSpPr>
              <a:spLocks noChangeShapeType="1"/>
            </p:cNvSpPr>
            <p:nvPr/>
          </p:nvSpPr>
          <p:spPr bwMode="auto">
            <a:xfrm flipH="1">
              <a:off x="478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8" name="Line 16"/>
            <p:cNvSpPr>
              <a:spLocks noChangeShapeType="1"/>
            </p:cNvSpPr>
            <p:nvPr/>
          </p:nvSpPr>
          <p:spPr bwMode="auto">
            <a:xfrm>
              <a:off x="4468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9" name="Line 17"/>
            <p:cNvSpPr>
              <a:spLocks noChangeShapeType="1"/>
            </p:cNvSpPr>
            <p:nvPr/>
          </p:nvSpPr>
          <p:spPr bwMode="auto">
            <a:xfrm flipH="1" flipV="1">
              <a:off x="4785" y="220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473106" name="Picture 18" descr="cobra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1047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07" name="Picture 19" descr="snak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14813"/>
            <a:ext cx="17272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34925" y="549275"/>
            <a:ext cx="28082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Στα θηλαστικά και πτηνά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Έχουν        </a:t>
            </a:r>
            <a:r>
              <a:rPr lang="el-GR" sz="1600" b="1" dirty="0" err="1">
                <a:solidFill>
                  <a:srgbClr val="0000FF"/>
                </a:solidFill>
              </a:rPr>
              <a:t>τετράχωρη</a:t>
            </a:r>
            <a:r>
              <a:rPr lang="el-GR" sz="1600" b="1" dirty="0">
                <a:solidFill>
                  <a:srgbClr val="0000FF"/>
                </a:solidFill>
              </a:rPr>
              <a:t>       καρδιά</a:t>
            </a:r>
            <a:r>
              <a:rPr lang="el-GR" sz="1600" b="1" dirty="0"/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αίμα ωθείται αρχικά στους πνεύμονες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εμπλουτίζεται με οξυγόνο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πλούσιο σε οξυγόνο αίμα επιστρέφει στην καρδιά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μέσω αυτής ωθείται στους ιστούς</a:t>
            </a:r>
          </a:p>
        </p:txBody>
      </p:sp>
      <p:pic>
        <p:nvPicPr>
          <p:cNvPr id="475146" name="Picture 10" descr="kardi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735638"/>
            <a:ext cx="6651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47" name="Rectangle 11"/>
          <p:cNvSpPr>
            <a:spLocks noChangeArrowheads="1"/>
          </p:cNvSpPr>
          <p:nvPr/>
        </p:nvSpPr>
        <p:spPr bwMode="auto">
          <a:xfrm>
            <a:off x="34925" y="444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75149" name="Picture 13" descr="162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76250"/>
            <a:ext cx="14462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4950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438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9921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63" name="Picture 27" descr="hiw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643563"/>
            <a:ext cx="18065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64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331946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65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66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48150"/>
            <a:ext cx="28082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34925" y="1441450"/>
            <a:ext cx="345757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</a:rPr>
              <a:t>Ποικιλόθερμα ζώα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625475" lvl="1" indent="-263525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b="1" dirty="0"/>
              <a:t>Η </a:t>
            </a:r>
            <a:r>
              <a:rPr lang="el-GR" b="1" dirty="0">
                <a:solidFill>
                  <a:srgbClr val="800080"/>
                </a:solidFill>
              </a:rPr>
              <a:t>θερμοκρασία του σώματος τους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δεν διατηρείται σταθερή</a:t>
            </a:r>
            <a:r>
              <a:rPr lang="el-GR" b="1" dirty="0"/>
              <a:t> αλλά επηρεάζεται από τη θερμοκρασία του περιβάλλοντος</a:t>
            </a:r>
          </a:p>
          <a:p>
            <a:pPr marL="625475" lvl="1" indent="-263525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1033463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0000FF"/>
                </a:solidFill>
              </a:rPr>
              <a:t>Αμφίβια ερπετά</a:t>
            </a:r>
            <a:r>
              <a:rPr lang="el-GR" b="1" dirty="0"/>
              <a:t>     </a:t>
            </a:r>
          </a:p>
          <a:p>
            <a:pPr marL="1033463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1417638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800080"/>
                </a:solidFill>
              </a:rPr>
              <a:t>Για να αντιμετωπίσουν το κρύο του χειμώνα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πέφτουν σε χειμερία νάρκη</a:t>
            </a:r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49767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429418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67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06800"/>
            <a:ext cx="446405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34925" y="1008063"/>
            <a:ext cx="352901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</a:rPr>
              <a:t>Ομοιόθερμα ζώα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625475" lvl="1" indent="-263525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b="1" dirty="0"/>
              <a:t>Η </a:t>
            </a:r>
            <a:r>
              <a:rPr lang="el-GR" b="1" dirty="0">
                <a:solidFill>
                  <a:srgbClr val="800080"/>
                </a:solidFill>
              </a:rPr>
              <a:t>θερμοκρασία του σώματος τους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διατηρείται σταθερή ανεξάρτητα</a:t>
            </a:r>
            <a:r>
              <a:rPr lang="el-GR" b="1" dirty="0"/>
              <a:t> από τις μεταβολές της θερμοκρασίας του περιβάλλοντος</a:t>
            </a:r>
          </a:p>
          <a:p>
            <a:pPr marL="625475" lvl="1" indent="-263525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1033463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0000FF"/>
                </a:solidFill>
              </a:rPr>
              <a:t>Πτηνά και Θηλαστικά</a:t>
            </a:r>
            <a:r>
              <a:rPr lang="el-GR" b="1" dirty="0"/>
              <a:t>      </a:t>
            </a:r>
          </a:p>
          <a:p>
            <a:pPr marL="1033463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1417638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800080"/>
                </a:solidFill>
              </a:rPr>
              <a:t>Για να αντιμετωπίσουν την έλλειψη τροφής το χειμώνα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πέφτουν σε χειμέριο ύπνο</a:t>
            </a: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ΑΠΟΒΟΛΗ ΟΥΣΙΩΝ</a:t>
            </a:r>
          </a:p>
        </p:txBody>
      </p:sp>
      <p:pic>
        <p:nvPicPr>
          <p:cNvPr id="5027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9150"/>
            <a:ext cx="14478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7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76250"/>
            <a:ext cx="3457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4" name="AutoShape 10">
            <a:hlinkClick r:id="" action="ppaction://noaction" highlightClick="1"/>
            <a:hlinkHover r:id="rId9" action="ppaction://program"/>
          </p:cNvPr>
          <p:cNvSpPr>
            <a:spLocks noChangeArrowheads="1"/>
          </p:cNvSpPr>
          <p:nvPr/>
        </p:nvSpPr>
        <p:spPr bwMode="auto">
          <a:xfrm>
            <a:off x="4572000" y="4005263"/>
            <a:ext cx="1512888" cy="936625"/>
          </a:xfrm>
          <a:prstGeom prst="actionButtonMovie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22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2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2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692150"/>
            <a:ext cx="4392613" cy="3673475"/>
          </a:xfrm>
        </p:spPr>
        <p:txBody>
          <a:bodyPr/>
          <a:lstStyle/>
          <a:p>
            <a:pPr marL="182563" indent="-182563" eaLnBrk="1" hangingPunct="1">
              <a:buFontTx/>
              <a:buBlip>
                <a:blip r:embed="rId3"/>
              </a:buBlip>
              <a:defRPr/>
            </a:pPr>
            <a:r>
              <a:rPr lang="el-GR" sz="1600" b="1" dirty="0" smtClean="0">
                <a:solidFill>
                  <a:schemeClr val="hlink"/>
                </a:solidFill>
                <a:latin typeface="Verdana" pitchFamily="34" charset="0"/>
              </a:rPr>
              <a:t>Παθητική μεταφορά</a:t>
            </a:r>
            <a:r>
              <a:rPr lang="el-GR" sz="8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</a:p>
          <a:p>
            <a:pPr marL="533400" lvl="1" indent="-171450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800080"/>
                </a:solidFill>
                <a:latin typeface="Verdana" pitchFamily="34" charset="0"/>
              </a:rPr>
              <a:t>Χωρίς </a:t>
            </a:r>
            <a:r>
              <a:rPr lang="el-GR" sz="1600" b="1" dirty="0" smtClean="0">
                <a:solidFill>
                  <a:srgbClr val="9900FF"/>
                </a:solidFill>
                <a:latin typeface="Verdana" pitchFamily="34" charset="0"/>
              </a:rPr>
              <a:t>κατανάλωση ενέργειας</a:t>
            </a:r>
            <a:r>
              <a:rPr lang="el-GR" sz="1600" b="1" dirty="0" smtClean="0">
                <a:latin typeface="Verdana" pitchFamily="34" charset="0"/>
              </a:rPr>
              <a:t> </a:t>
            </a:r>
            <a:endParaRPr lang="en-US" sz="1600" b="1" dirty="0" smtClean="0">
              <a:latin typeface="Verdana" pitchFamily="34" charset="0"/>
            </a:endParaRPr>
          </a:p>
          <a:p>
            <a:pPr marL="182563" indent="-182563" eaLnBrk="1" hangingPunct="1">
              <a:buFontTx/>
              <a:buNone/>
              <a:defRPr/>
            </a:pPr>
            <a:r>
              <a:rPr lang="el-GR" sz="500" b="1" dirty="0" smtClean="0">
                <a:latin typeface="Verdana" pitchFamily="34" charset="0"/>
              </a:rPr>
              <a:t>   </a:t>
            </a:r>
          </a:p>
          <a:p>
            <a:pPr marL="941388" lvl="2" eaLnBrk="1" hangingPunct="1">
              <a:buFontTx/>
              <a:buBlip>
                <a:blip r:embed="rId5"/>
              </a:buBlip>
              <a:defRPr/>
            </a:pPr>
            <a:r>
              <a:rPr lang="en-US" sz="1800" b="1" dirty="0" smtClean="0">
                <a:solidFill>
                  <a:srgbClr val="1717E9"/>
                </a:solidFill>
                <a:latin typeface="Verdana" pitchFamily="34" charset="0"/>
              </a:rPr>
              <a:t> </a:t>
            </a:r>
            <a:r>
              <a:rPr lang="el-GR" sz="1600" b="1" dirty="0" smtClean="0">
                <a:solidFill>
                  <a:srgbClr val="0000FF"/>
                </a:solidFill>
                <a:latin typeface="Verdana" pitchFamily="34" charset="0"/>
              </a:rPr>
              <a:t>Διάχυση    </a:t>
            </a:r>
          </a:p>
          <a:p>
            <a:pPr marL="1349375" lvl="3" eaLnBrk="1" hangingPunct="1">
              <a:buFontTx/>
              <a:buNone/>
              <a:defRPr/>
            </a:pPr>
            <a:endParaRPr lang="el-GR" sz="800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1349375" lvl="3" eaLnBrk="1" hangingPunct="1">
              <a:buFontTx/>
              <a:buBlip>
                <a:blip r:embed="rId6"/>
              </a:buBlip>
              <a:defRPr/>
            </a:pPr>
            <a:r>
              <a:rPr lang="el-GR" sz="1600" b="1" dirty="0" smtClean="0">
                <a:solidFill>
                  <a:srgbClr val="800080"/>
                </a:solidFill>
                <a:latin typeface="Verdana" pitchFamily="34" charset="0"/>
              </a:rPr>
              <a:t>Άπλωμα των μορίων στο χώρο</a:t>
            </a:r>
            <a:r>
              <a:rPr lang="el-GR" sz="1600" b="1" dirty="0" smtClean="0">
                <a:latin typeface="Verdana" pitchFamily="34" charset="0"/>
              </a:rPr>
              <a:t> </a:t>
            </a:r>
            <a:r>
              <a:rPr lang="el-GR" sz="1600" b="1" dirty="0" smtClean="0">
                <a:solidFill>
                  <a:srgbClr val="9900FF"/>
                </a:solidFill>
                <a:latin typeface="Verdana" pitchFamily="34" charset="0"/>
              </a:rPr>
              <a:t>μέχρι παντού να υπάρχει η ίδια συγκέντρωση</a:t>
            </a:r>
            <a:r>
              <a:rPr lang="el-GR" sz="1600" b="1" dirty="0" smtClean="0">
                <a:latin typeface="Verdana" pitchFamily="34" charset="0"/>
              </a:rPr>
              <a:t> </a:t>
            </a:r>
          </a:p>
          <a:p>
            <a:pPr marL="1349375" lvl="3" eaLnBrk="1" hangingPunct="1">
              <a:buFontTx/>
              <a:buNone/>
              <a:defRPr/>
            </a:pPr>
            <a:endParaRPr lang="el-GR" sz="900" b="1" dirty="0" smtClean="0">
              <a:latin typeface="Verdana" pitchFamily="34" charset="0"/>
            </a:endParaRPr>
          </a:p>
          <a:p>
            <a:pPr marL="1349375" lvl="3" eaLnBrk="1" hangingPunct="1">
              <a:buFontTx/>
              <a:buBlip>
                <a:blip r:embed="rId6"/>
              </a:buBlip>
              <a:defRPr/>
            </a:pPr>
            <a:r>
              <a:rPr lang="el-GR" sz="1600" b="1" dirty="0" smtClean="0">
                <a:solidFill>
                  <a:srgbClr val="800080"/>
                </a:solidFill>
                <a:latin typeface="Verdana" pitchFamily="34" charset="0"/>
              </a:rPr>
              <a:t>Μόρια από τα πυκνότερα διαλύματα </a:t>
            </a:r>
            <a:r>
              <a:rPr lang="el-GR" sz="1600" b="1" dirty="0" smtClean="0">
                <a:latin typeface="Verdana" pitchFamily="34" charset="0"/>
              </a:rPr>
              <a:t>μετακινούνται </a:t>
            </a:r>
            <a:r>
              <a:rPr lang="el-GR" sz="1600" b="1" dirty="0" smtClean="0">
                <a:solidFill>
                  <a:srgbClr val="9900FF"/>
                </a:solidFill>
                <a:latin typeface="Verdana" pitchFamily="34" charset="0"/>
              </a:rPr>
              <a:t>προς τα αραιότερα μέχρι </a:t>
            </a:r>
            <a:r>
              <a:rPr lang="el-GR" sz="1600" b="1" dirty="0" smtClean="0">
                <a:latin typeface="Verdana" pitchFamily="34" charset="0"/>
              </a:rPr>
              <a:t>να εξισωθούν οι συγκεντρώσεις </a:t>
            </a:r>
          </a:p>
        </p:txBody>
      </p:sp>
      <p:pic>
        <p:nvPicPr>
          <p:cNvPr id="434180" name="Picture 4" descr="passtransani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357688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181" name="Picture 5" descr="channelani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1875"/>
            <a:ext cx="41370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18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36613"/>
            <a:ext cx="4572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0" y="71438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ΚΑΙ ΚΑΙ ΑΠΟΒΟΛΗ ΟΥΣΙΩΝ ΔΙΑΜΕΣΟΥ ΤΗΣ ΠΛΑΣΜΑΤΙΚΗΣ ΜΕΜΒΡΑΝΗΣ</a:t>
            </a:r>
          </a:p>
        </p:txBody>
      </p:sp>
    </p:spTree>
    <p:extLst>
      <p:ext uri="{BB962C8B-B14F-4D97-AF65-F5344CB8AC3E}">
        <p14:creationId xmlns:p14="http://schemas.microsoft.com/office/powerpoint/2010/main" val="3007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34925" y="1555750"/>
            <a:ext cx="33131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</a:rPr>
              <a:t>Στους μονοκύτταρους οργανισμούς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sz="2000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0000FF"/>
                </a:solidFill>
              </a:rPr>
              <a:t>Αμοιβάδα</a:t>
            </a:r>
            <a:r>
              <a:rPr lang="el-GR" b="1" dirty="0"/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b="1" dirty="0"/>
              <a:t>Είναι σε </a:t>
            </a:r>
            <a:r>
              <a:rPr lang="el-GR" b="1" dirty="0">
                <a:solidFill>
                  <a:srgbClr val="800080"/>
                </a:solidFill>
              </a:rPr>
              <a:t>άμεση επαφή </a:t>
            </a:r>
            <a:r>
              <a:rPr lang="el-GR" b="1" dirty="0">
                <a:solidFill>
                  <a:srgbClr val="9900FF"/>
                </a:solidFill>
              </a:rPr>
              <a:t>με το περιβάλλον τους</a:t>
            </a:r>
            <a:r>
              <a:rPr lang="el-GR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800080"/>
                </a:solidFill>
              </a:rPr>
              <a:t>Ανταλλάσσουν ουσίες</a:t>
            </a:r>
            <a:r>
              <a:rPr lang="el-GR" b="1" dirty="0"/>
              <a:t> με το περιβάλλον τους </a:t>
            </a:r>
            <a:r>
              <a:rPr lang="el-GR" b="1" dirty="0">
                <a:solidFill>
                  <a:srgbClr val="9900FF"/>
                </a:solidFill>
              </a:rPr>
              <a:t>με διάχυση</a:t>
            </a:r>
            <a:r>
              <a:rPr lang="el-GR" b="1" dirty="0"/>
              <a:t> </a:t>
            </a:r>
            <a:endParaRPr lang="en-US" sz="1600" b="1" dirty="0"/>
          </a:p>
        </p:txBody>
      </p:sp>
      <p:pic>
        <p:nvPicPr>
          <p:cNvPr id="4362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49275"/>
            <a:ext cx="19446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1" name="Picture 7" descr="passtransani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4681538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708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34925" y="1341438"/>
            <a:ext cx="3529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2000" dirty="0">
                <a:solidFill>
                  <a:schemeClr val="hlink"/>
                </a:solidFill>
              </a:rPr>
              <a:t>Στους φυτικούς οργανισμούς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sz="2000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dirty="0">
                <a:solidFill>
                  <a:srgbClr val="0000FF"/>
                </a:solidFill>
              </a:rPr>
              <a:t>Το φυτό απορροφά με τις ρίζες το νερό</a:t>
            </a:r>
            <a:r>
              <a:rPr lang="el-GR" dirty="0"/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dirty="0">
                <a:solidFill>
                  <a:srgbClr val="800080"/>
                </a:solidFill>
              </a:rPr>
              <a:t>Μέσα στο νερό</a:t>
            </a:r>
            <a:r>
              <a:rPr lang="el-GR" dirty="0"/>
              <a:t> είναι </a:t>
            </a:r>
            <a:r>
              <a:rPr lang="el-GR" dirty="0">
                <a:solidFill>
                  <a:srgbClr val="9900FF"/>
                </a:solidFill>
              </a:rPr>
              <a:t>διαλυμένες ουσίες</a:t>
            </a:r>
            <a:r>
              <a:rPr lang="el-GR" dirty="0"/>
              <a:t>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dirty="0"/>
              <a:t>Το </a:t>
            </a:r>
            <a:r>
              <a:rPr lang="el-GR" dirty="0">
                <a:solidFill>
                  <a:srgbClr val="800080"/>
                </a:solidFill>
              </a:rPr>
              <a:t>νερό και οι  ουσίες μεταφέρονται στα φύλλα</a:t>
            </a:r>
            <a:r>
              <a:rPr lang="el-GR" dirty="0"/>
              <a:t> με </a:t>
            </a:r>
            <a:r>
              <a:rPr lang="el-GR" dirty="0">
                <a:solidFill>
                  <a:srgbClr val="9900FF"/>
                </a:solidFill>
              </a:rPr>
              <a:t>αγγεία που ονομάζονται </a:t>
            </a:r>
            <a:r>
              <a:rPr lang="el-GR" dirty="0" err="1">
                <a:solidFill>
                  <a:srgbClr val="0000FF"/>
                </a:solidFill>
              </a:rPr>
              <a:t>Ξ</a:t>
            </a:r>
            <a:r>
              <a:rPr lang="el-GR" dirty="0" err="1" smtClean="0">
                <a:solidFill>
                  <a:srgbClr val="0000FF"/>
                </a:solidFill>
              </a:rPr>
              <a:t>ύλωμα</a:t>
            </a:r>
            <a:r>
              <a:rPr lang="el-GR" dirty="0" smtClean="0">
                <a:solidFill>
                  <a:srgbClr val="9900FF"/>
                </a:solidFill>
              </a:rPr>
              <a:t> </a:t>
            </a:r>
            <a:endParaRPr lang="el-GR" sz="2000" dirty="0">
              <a:solidFill>
                <a:srgbClr val="9900FF"/>
              </a:solidFill>
            </a:endParaRPr>
          </a:p>
        </p:txBody>
      </p:sp>
      <p:pic>
        <p:nvPicPr>
          <p:cNvPr id="4382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3313"/>
            <a:ext cx="48958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82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48974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34925" y="547688"/>
            <a:ext cx="39608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800" b="1" dirty="0">
                <a:solidFill>
                  <a:schemeClr val="hlink"/>
                </a:solidFill>
              </a:rPr>
              <a:t>Στους φυτικούς οργανισμούς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Τα </a:t>
            </a:r>
            <a:r>
              <a:rPr lang="el-GR" sz="1600" b="1" dirty="0">
                <a:solidFill>
                  <a:srgbClr val="800080"/>
                </a:solidFill>
              </a:rPr>
              <a:t>φυτά με τη φωτοσύνθεση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παράγουν γλυκόζη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Μαζί με το νερό μεταφέρεται σε όλα τα μέρη του φυτού</a:t>
            </a:r>
            <a:r>
              <a:rPr lang="el-GR" sz="1600" b="1" dirty="0"/>
              <a:t> με </a:t>
            </a:r>
            <a:r>
              <a:rPr lang="el-GR" sz="1600" b="1" dirty="0">
                <a:solidFill>
                  <a:srgbClr val="9900FF"/>
                </a:solidFill>
              </a:rPr>
              <a:t>αγγεία που ονομάζονται </a:t>
            </a:r>
            <a:r>
              <a:rPr lang="el-GR" sz="1600" b="1" dirty="0">
                <a:solidFill>
                  <a:srgbClr val="0000FF"/>
                </a:solidFill>
              </a:rPr>
              <a:t>Φλοίωμα  </a:t>
            </a:r>
            <a:r>
              <a:rPr lang="el-GR" sz="1600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 err="1">
                <a:solidFill>
                  <a:srgbClr val="800080"/>
                </a:solidFill>
              </a:rPr>
              <a:t>Ξύλωμα</a:t>
            </a:r>
            <a:r>
              <a:rPr lang="el-GR" sz="1600" b="1" dirty="0">
                <a:solidFill>
                  <a:srgbClr val="800080"/>
                </a:solidFill>
              </a:rPr>
              <a:t> και το φλοίωμα αποτελούν</a:t>
            </a:r>
            <a:r>
              <a:rPr lang="el-GR" sz="1600" b="1" dirty="0"/>
              <a:t> τον </a:t>
            </a:r>
            <a:r>
              <a:rPr lang="el-GR" sz="1600" b="1" dirty="0">
                <a:solidFill>
                  <a:schemeClr val="hlink"/>
                </a:solidFill>
              </a:rPr>
              <a:t>αγωγό ιστό</a:t>
            </a:r>
            <a:r>
              <a:rPr lang="el-GR" sz="1600" b="1" dirty="0"/>
              <a:t>  </a:t>
            </a:r>
            <a:endParaRPr lang="en-US" sz="1600" b="1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24300" y="477838"/>
            <a:ext cx="2881313" cy="2951162"/>
            <a:chOff x="3198" y="301"/>
            <a:chExt cx="1905" cy="1890"/>
          </a:xfrm>
        </p:grpSpPr>
        <p:pic>
          <p:nvPicPr>
            <p:cNvPr id="2060" name="Picture 8" descr="plan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01"/>
              <a:ext cx="1905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" name="Object 10"/>
            <p:cNvGraphicFramePr>
              <a:graphicFrameLocks noChangeAspect="1"/>
            </p:cNvGraphicFramePr>
            <p:nvPr/>
          </p:nvGraphicFramePr>
          <p:xfrm>
            <a:off x="3742" y="1797"/>
            <a:ext cx="590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Φωτογραφία του Photo Editor" r:id="rId9" imgW="752381" imgH="257007" progId="MSPhotoEd.3">
                    <p:embed/>
                  </p:oleObj>
                </mc:Choice>
                <mc:Fallback>
                  <p:oleObj name="Φωτογραφία του Photo Editor" r:id="rId9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1797"/>
                          <a:ext cx="590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1"/>
            <p:cNvGraphicFramePr>
              <a:graphicFrameLocks noChangeAspect="1"/>
            </p:cNvGraphicFramePr>
            <p:nvPr/>
          </p:nvGraphicFramePr>
          <p:xfrm>
            <a:off x="4241" y="1898"/>
            <a:ext cx="655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Φωτογραφία του Photo Editor" r:id="rId11" imgW="752381" imgH="257007" progId="MSPhotoEd.3">
                    <p:embed/>
                  </p:oleObj>
                </mc:Choice>
                <mc:Fallback>
                  <p:oleObj name="Φωτογραφία του Photo Editor" r:id="rId11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1898"/>
                          <a:ext cx="655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2"/>
            <p:cNvGraphicFramePr>
              <a:graphicFrameLocks noChangeAspect="1"/>
            </p:cNvGraphicFramePr>
            <p:nvPr/>
          </p:nvGraphicFramePr>
          <p:xfrm>
            <a:off x="4967" y="1626"/>
            <a:ext cx="119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Φωτογραφία του Photo Editor" r:id="rId12" imgW="752381" imgH="257007" progId="MSPhotoEd.3">
                    <p:embed/>
                  </p:oleObj>
                </mc:Choice>
                <mc:Fallback>
                  <p:oleObj name="Φωτογραφία του Photo Editor" r:id="rId12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" y="1626"/>
                          <a:ext cx="119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443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13138"/>
            <a:ext cx="51847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3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06888"/>
            <a:ext cx="29527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34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2195513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36" name="AutoShape 20">
            <a:hlinkClick r:id="rId16" action="ppaction://program" highlightClick="1"/>
          </p:cNvPr>
          <p:cNvSpPr>
            <a:spLocks noChangeArrowheads="1"/>
          </p:cNvSpPr>
          <p:nvPr/>
        </p:nvSpPr>
        <p:spPr bwMode="auto">
          <a:xfrm>
            <a:off x="179388" y="4581525"/>
            <a:ext cx="684212" cy="504825"/>
          </a:xfrm>
          <a:prstGeom prst="actionButtonMovie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750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-19635" y="572407"/>
            <a:ext cx="417703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2000" b="1" dirty="0">
                <a:solidFill>
                  <a:schemeClr val="hlink"/>
                </a:solidFill>
              </a:rPr>
              <a:t>Ρύθμιση της κυκλοφορίας των ουσιών στα φυτά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b="1" dirty="0"/>
              <a:t>Στην </a:t>
            </a:r>
            <a:r>
              <a:rPr lang="el-GR" b="1" dirty="0">
                <a:solidFill>
                  <a:srgbClr val="800080"/>
                </a:solidFill>
              </a:rPr>
              <a:t>επιφάνεια των φύλλων</a:t>
            </a:r>
            <a:r>
              <a:rPr lang="el-GR" b="1" dirty="0"/>
              <a:t> υπάρχουν </a:t>
            </a:r>
            <a:r>
              <a:rPr lang="el-GR" b="1" dirty="0">
                <a:solidFill>
                  <a:srgbClr val="9900FF"/>
                </a:solidFill>
              </a:rPr>
              <a:t>κύτταρα</a:t>
            </a:r>
            <a:r>
              <a:rPr lang="el-GR" b="1" dirty="0"/>
              <a:t> που σχηματίζουν την </a:t>
            </a:r>
            <a:r>
              <a:rPr lang="el-GR" b="1" dirty="0">
                <a:solidFill>
                  <a:srgbClr val="9900FF"/>
                </a:solidFill>
              </a:rPr>
              <a:t>επιδερμίδα   </a:t>
            </a:r>
            <a:r>
              <a:rPr lang="el-GR" b="1" dirty="0"/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0000FF"/>
                </a:solidFill>
              </a:rPr>
              <a:t>Ρόλος της επιδερμίδας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>
              <a:solidFill>
                <a:srgbClr val="0000FF"/>
              </a:solidFill>
            </a:endParaRP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800080"/>
                </a:solidFill>
              </a:rPr>
              <a:t>Καλύπτει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το </a:t>
            </a:r>
            <a:r>
              <a:rPr lang="el-GR" b="1" dirty="0" smtClean="0">
                <a:solidFill>
                  <a:srgbClr val="9900FF"/>
                </a:solidFill>
              </a:rPr>
              <a:t>φύλλο</a:t>
            </a:r>
            <a:endParaRPr lang="el-GR" sz="2000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800080"/>
                </a:solidFill>
              </a:rPr>
              <a:t>Περιορίζει</a:t>
            </a:r>
            <a:r>
              <a:rPr lang="el-GR" b="1" dirty="0"/>
              <a:t> τις </a:t>
            </a:r>
            <a:r>
              <a:rPr lang="el-GR" b="1" dirty="0">
                <a:solidFill>
                  <a:srgbClr val="9900FF"/>
                </a:solidFill>
              </a:rPr>
              <a:t>απώλειες νερού με εξάτμιση</a:t>
            </a:r>
            <a:r>
              <a:rPr lang="el-GR" b="1" dirty="0"/>
              <a:t> από το εσωτερικό του φύλλου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2000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b="1" dirty="0"/>
              <a:t>Η </a:t>
            </a:r>
            <a:r>
              <a:rPr lang="el-GR" b="1" dirty="0">
                <a:solidFill>
                  <a:srgbClr val="800080"/>
                </a:solidFill>
              </a:rPr>
              <a:t>πυκνή διάταξη των κυττάρων της επιδερμίδας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</a:rPr>
              <a:t>διακόπτεται από μικρά ανοίγματα τα στόματα </a:t>
            </a:r>
            <a:endParaRPr lang="en-US" b="1" dirty="0">
              <a:solidFill>
                <a:srgbClr val="9900FF"/>
              </a:solidFill>
            </a:endParaRPr>
          </a:p>
        </p:txBody>
      </p:sp>
      <p:pic>
        <p:nvPicPr>
          <p:cNvPr id="44647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57750"/>
            <a:ext cx="19018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8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00438"/>
            <a:ext cx="18573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8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3168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8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76250"/>
            <a:ext cx="4932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6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4925" y="428625"/>
            <a:ext cx="39608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Ρόλος των στομάτων    </a:t>
            </a: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εσωτερικό των φύλλων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επικοινωνεί με το περιβάλλον</a:t>
            </a:r>
            <a:r>
              <a:rPr lang="el-GR" sz="1600" b="1" dirty="0"/>
              <a:t>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Εισέρχεται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διοξείδιο του άνθρακα</a:t>
            </a:r>
            <a:r>
              <a:rPr lang="el-GR" sz="1600" b="1" dirty="0"/>
              <a:t> που είναι </a:t>
            </a:r>
            <a:r>
              <a:rPr lang="el-GR" sz="1600" b="1" dirty="0">
                <a:solidFill>
                  <a:srgbClr val="0000FF"/>
                </a:solidFill>
              </a:rPr>
              <a:t>αναγκαίο για τη φωτοσύνθεση</a:t>
            </a:r>
            <a:r>
              <a:rPr lang="el-GR" sz="1600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Εξέρχεται</a:t>
            </a:r>
            <a:r>
              <a:rPr lang="el-GR" sz="1600" b="1" dirty="0"/>
              <a:t> το </a:t>
            </a:r>
            <a:r>
              <a:rPr lang="el-GR" sz="1600" b="1" dirty="0">
                <a:solidFill>
                  <a:srgbClr val="9900FF"/>
                </a:solidFill>
              </a:rPr>
              <a:t>οξυγόνο </a:t>
            </a:r>
            <a:r>
              <a:rPr lang="el-GR" sz="1600" b="1" dirty="0"/>
              <a:t>που έχει </a:t>
            </a:r>
            <a:r>
              <a:rPr lang="el-GR" sz="1600" b="1" dirty="0">
                <a:solidFill>
                  <a:srgbClr val="0000FF"/>
                </a:solidFill>
              </a:rPr>
              <a:t>παραχθεί με τη φωτοσύνθεση</a:t>
            </a:r>
            <a:r>
              <a:rPr lang="el-GR" sz="1600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Αποβάλει </a:t>
            </a:r>
            <a:r>
              <a:rPr lang="el-GR" sz="1600" b="1" dirty="0">
                <a:solidFill>
                  <a:srgbClr val="9900FF"/>
                </a:solidFill>
              </a:rPr>
              <a:t>διοξείδιο του άνθρακα</a:t>
            </a:r>
            <a:r>
              <a:rPr lang="el-GR" sz="1600" b="1" dirty="0"/>
              <a:t> που </a:t>
            </a:r>
            <a:r>
              <a:rPr lang="el-GR" sz="1600" b="1" dirty="0">
                <a:solidFill>
                  <a:srgbClr val="0000FF"/>
                </a:solidFill>
              </a:rPr>
              <a:t>παράγεται με την αναπνοή</a:t>
            </a:r>
            <a:r>
              <a:rPr lang="el-GR" sz="1600" b="1" dirty="0"/>
              <a:t>  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Αποβάλει</a:t>
            </a:r>
            <a:r>
              <a:rPr lang="el-GR" sz="1600" b="1" dirty="0"/>
              <a:t> το </a:t>
            </a:r>
            <a:r>
              <a:rPr lang="el-GR" sz="1600" b="1" dirty="0">
                <a:solidFill>
                  <a:srgbClr val="9900FF"/>
                </a:solidFill>
              </a:rPr>
              <a:t>επιπλέον νερό που απορρόφησε από το έδαφος</a:t>
            </a:r>
            <a:r>
              <a:rPr lang="el-GR" sz="1600" b="1" dirty="0"/>
              <a:t> υπό τη </a:t>
            </a:r>
            <a:r>
              <a:rPr lang="el-GR" sz="1600" b="1" dirty="0">
                <a:solidFill>
                  <a:srgbClr val="0000FF"/>
                </a:solidFill>
              </a:rPr>
              <a:t>μορφή υδρατμών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Αυτή η διαδικασία ονομάζεται</a:t>
            </a:r>
            <a:r>
              <a:rPr lang="el-GR" sz="1600" b="1" dirty="0">
                <a:solidFill>
                  <a:srgbClr val="0000FF"/>
                </a:solidFill>
              </a:rPr>
              <a:t> Διαπνοή </a:t>
            </a:r>
            <a:endParaRPr lang="el-GR" sz="1000" b="1" dirty="0">
              <a:solidFill>
                <a:srgbClr val="0000FF"/>
              </a:solidFill>
            </a:endParaRPr>
          </a:p>
        </p:txBody>
      </p:sp>
      <p:pic>
        <p:nvPicPr>
          <p:cNvPr id="448520" name="Picture 8" descr="Εικόνα: πλαστικός σάκος γύρω από φύλλα δέντρων  - Picture of a plastic bag tied around plant leaves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20510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2016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2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549275"/>
            <a:ext cx="3171825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ΜΕΤΑΦΟΡΑ ΚΑΙ ΑΠΟΒΟΛΗ ΟΥΣΙΩΝ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34925" y="404813"/>
            <a:ext cx="34575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chemeClr val="hlink"/>
                </a:solidFill>
              </a:rPr>
              <a:t>Στους πολυκύτταρους ζωικούς οργανισμούς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Τα κύτταρα τους δεν είναι σε άμεση επαφή με το περιβάλλον</a:t>
            </a:r>
            <a:r>
              <a:rPr lang="el-GR" sz="1600" b="1" dirty="0"/>
              <a:t> </a:t>
            </a:r>
          </a:p>
          <a:p>
            <a:pPr marL="547688" lvl="1" indent="-1857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Εξαίρεση</a:t>
            </a:r>
            <a:r>
              <a:rPr lang="el-GR" sz="1600" b="1" dirty="0"/>
              <a:t> από τον κανόνα αποτελούν</a:t>
            </a:r>
            <a:r>
              <a:rPr lang="en-US" sz="1600" b="1" dirty="0"/>
              <a:t>:</a:t>
            </a:r>
            <a:r>
              <a:rPr lang="el-GR" sz="1600" b="1" dirty="0"/>
              <a:t>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8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9900FF"/>
                </a:solidFill>
              </a:rPr>
              <a:t>Μέδουσα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9900FF"/>
                </a:solidFill>
              </a:rPr>
              <a:t>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8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9900FF"/>
                </a:solidFill>
              </a:rPr>
              <a:t>Θαλάσσιες ανεμώνες</a:t>
            </a:r>
            <a:r>
              <a:rPr lang="el-GR" sz="1600" b="1" dirty="0"/>
              <a:t> 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9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μεταφορά ουσιών</a:t>
            </a:r>
            <a:r>
              <a:rPr lang="el-GR" sz="1600" b="1" dirty="0"/>
              <a:t> γίνεται με </a:t>
            </a:r>
            <a:r>
              <a:rPr lang="el-GR" sz="1600" b="1" dirty="0">
                <a:solidFill>
                  <a:srgbClr val="9900FF"/>
                </a:solidFill>
              </a:rPr>
              <a:t>διάχυση </a:t>
            </a:r>
          </a:p>
        </p:txBody>
      </p:sp>
      <p:pic>
        <p:nvPicPr>
          <p:cNvPr id="450567" name="Picture 7" descr="passtransani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3313"/>
            <a:ext cx="4032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73" name="medousa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23050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74" name="tubeworms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3131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3" name="Picture 23" descr="photo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00563"/>
            <a:ext cx="25923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4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00563"/>
            <a:ext cx="23050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50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50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0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50573"/>
                </p:tgtEl>
              </p:cMediaNode>
            </p:video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5057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983</Words>
  <Application>Microsoft Office PowerPoint</Application>
  <PresentationFormat>Προβολή στην οθόνη (4:3)</PresentationFormat>
  <Paragraphs>242</Paragraphs>
  <Slides>25</Slides>
  <Notes>24</Notes>
  <HiddenSlides>1</HiddenSlides>
  <MMClips>2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Προεπιλεγμένη σχεδίαση</vt:lpstr>
      <vt:lpstr>Φωτογραφία του Photo Editor</vt:lpstr>
      <vt:lpstr>3 Μεταφορά και αποβολή ουσιών </vt:lpstr>
      <vt:lpstr>ΜΕΤΑΦΟΡΑ ΚΑΙ ΑΠΟΒΟΛΗ ΟΥΣΙΩΝ</vt:lpstr>
      <vt:lpstr>Παρουσίαση του PowerPoint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ΜΕΤΑΦΟΡΑ ΚΑΙ ΑΠΟΒΟΛΗ ΟΥΣΙΩΝ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electrorama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PCR</dc:title>
  <dc:creator>Thanasis Bantis</dc:creator>
  <cp:lastModifiedBy>Λογαριασμός Microsoft</cp:lastModifiedBy>
  <cp:revision>32</cp:revision>
  <dcterms:created xsi:type="dcterms:W3CDTF">2008-01-13T20:09:29Z</dcterms:created>
  <dcterms:modified xsi:type="dcterms:W3CDTF">2023-02-03T13:21:49Z</dcterms:modified>
</cp:coreProperties>
</file>