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4" r:id="rId4"/>
    <p:sldId id="262" r:id="rId5"/>
    <p:sldId id="257" r:id="rId6"/>
    <p:sldId id="258" r:id="rId7"/>
    <p:sldId id="260" r:id="rId8"/>
    <p:sldId id="259" r:id="rId9"/>
    <p:sldId id="265" r:id="rId10"/>
    <p:sldId id="263" r:id="rId11"/>
    <p:sldId id="266" r:id="rId12"/>
    <p:sldId id="267"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1897C1-C7BC-8612-B8F9-C5A8032FBC7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07C5240-6A8A-86F7-F50C-0FAA9291AF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D48BAAD-DC53-AAE6-907B-24D81318B724}"/>
              </a:ext>
            </a:extLst>
          </p:cNvPr>
          <p:cNvSpPr>
            <a:spLocks noGrp="1"/>
          </p:cNvSpPr>
          <p:nvPr>
            <p:ph type="dt" sz="half" idx="10"/>
          </p:nvPr>
        </p:nvSpPr>
        <p:spPr/>
        <p:txBody>
          <a:bodyPr/>
          <a:lstStyle/>
          <a:p>
            <a:fld id="{6AE7A181-8F58-4D8F-AF51-E14386800468}" type="datetimeFigureOut">
              <a:rPr lang="el-GR" smtClean="0"/>
              <a:t>29/1/2025</a:t>
            </a:fld>
            <a:endParaRPr lang="el-GR"/>
          </a:p>
        </p:txBody>
      </p:sp>
      <p:sp>
        <p:nvSpPr>
          <p:cNvPr id="5" name="Θέση υποσέλιδου 4">
            <a:extLst>
              <a:ext uri="{FF2B5EF4-FFF2-40B4-BE49-F238E27FC236}">
                <a16:creationId xmlns:a16="http://schemas.microsoft.com/office/drawing/2014/main" id="{E4D93497-4505-3501-F108-F80332A9FA0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5B14132-1C33-86EC-3A7A-2423C1AF938A}"/>
              </a:ext>
            </a:extLst>
          </p:cNvPr>
          <p:cNvSpPr>
            <a:spLocks noGrp="1"/>
          </p:cNvSpPr>
          <p:nvPr>
            <p:ph type="sldNum" sz="quarter" idx="12"/>
          </p:nvPr>
        </p:nvSpPr>
        <p:spPr/>
        <p:txBody>
          <a:bodyPr/>
          <a:lstStyle/>
          <a:p>
            <a:fld id="{4FFFAB5F-7142-453A-B002-8E9DCB89A512}" type="slidenum">
              <a:rPr lang="el-GR" smtClean="0"/>
              <a:t>‹#›</a:t>
            </a:fld>
            <a:endParaRPr lang="el-GR"/>
          </a:p>
        </p:txBody>
      </p:sp>
    </p:spTree>
    <p:extLst>
      <p:ext uri="{BB962C8B-B14F-4D97-AF65-F5344CB8AC3E}">
        <p14:creationId xmlns:p14="http://schemas.microsoft.com/office/powerpoint/2010/main" val="89466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B8B41B-B66E-8902-18AB-D15459C6ED1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6F2CF24-F0BA-F9FF-9FA6-C465073F523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2D05D42-096C-279B-C612-E778FE625BD2}"/>
              </a:ext>
            </a:extLst>
          </p:cNvPr>
          <p:cNvSpPr>
            <a:spLocks noGrp="1"/>
          </p:cNvSpPr>
          <p:nvPr>
            <p:ph type="dt" sz="half" idx="10"/>
          </p:nvPr>
        </p:nvSpPr>
        <p:spPr/>
        <p:txBody>
          <a:bodyPr/>
          <a:lstStyle/>
          <a:p>
            <a:fld id="{6AE7A181-8F58-4D8F-AF51-E14386800468}" type="datetimeFigureOut">
              <a:rPr lang="el-GR" smtClean="0"/>
              <a:t>29/1/2025</a:t>
            </a:fld>
            <a:endParaRPr lang="el-GR"/>
          </a:p>
        </p:txBody>
      </p:sp>
      <p:sp>
        <p:nvSpPr>
          <p:cNvPr id="5" name="Θέση υποσέλιδου 4">
            <a:extLst>
              <a:ext uri="{FF2B5EF4-FFF2-40B4-BE49-F238E27FC236}">
                <a16:creationId xmlns:a16="http://schemas.microsoft.com/office/drawing/2014/main" id="{AAC70247-9B3E-275A-133B-EEF0F23E122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9B36439-3F37-390F-2F92-02F12731832D}"/>
              </a:ext>
            </a:extLst>
          </p:cNvPr>
          <p:cNvSpPr>
            <a:spLocks noGrp="1"/>
          </p:cNvSpPr>
          <p:nvPr>
            <p:ph type="sldNum" sz="quarter" idx="12"/>
          </p:nvPr>
        </p:nvSpPr>
        <p:spPr/>
        <p:txBody>
          <a:bodyPr/>
          <a:lstStyle/>
          <a:p>
            <a:fld id="{4FFFAB5F-7142-453A-B002-8E9DCB89A512}" type="slidenum">
              <a:rPr lang="el-GR" smtClean="0"/>
              <a:t>‹#›</a:t>
            </a:fld>
            <a:endParaRPr lang="el-GR"/>
          </a:p>
        </p:txBody>
      </p:sp>
    </p:spTree>
    <p:extLst>
      <p:ext uri="{BB962C8B-B14F-4D97-AF65-F5344CB8AC3E}">
        <p14:creationId xmlns:p14="http://schemas.microsoft.com/office/powerpoint/2010/main" val="815798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D189389-6F6C-F199-490B-862BA869338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BF335AA-26D3-FBA6-24E8-12971CB2EA8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729D0C4-640E-B986-E0C4-574A38FEAFD5}"/>
              </a:ext>
            </a:extLst>
          </p:cNvPr>
          <p:cNvSpPr>
            <a:spLocks noGrp="1"/>
          </p:cNvSpPr>
          <p:nvPr>
            <p:ph type="dt" sz="half" idx="10"/>
          </p:nvPr>
        </p:nvSpPr>
        <p:spPr/>
        <p:txBody>
          <a:bodyPr/>
          <a:lstStyle/>
          <a:p>
            <a:fld id="{6AE7A181-8F58-4D8F-AF51-E14386800468}" type="datetimeFigureOut">
              <a:rPr lang="el-GR" smtClean="0"/>
              <a:t>29/1/2025</a:t>
            </a:fld>
            <a:endParaRPr lang="el-GR"/>
          </a:p>
        </p:txBody>
      </p:sp>
      <p:sp>
        <p:nvSpPr>
          <p:cNvPr id="5" name="Θέση υποσέλιδου 4">
            <a:extLst>
              <a:ext uri="{FF2B5EF4-FFF2-40B4-BE49-F238E27FC236}">
                <a16:creationId xmlns:a16="http://schemas.microsoft.com/office/drawing/2014/main" id="{BA44434A-D481-8953-CBF3-B9A8D388100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CA80DE4-8D88-05F1-0116-D98900448E51}"/>
              </a:ext>
            </a:extLst>
          </p:cNvPr>
          <p:cNvSpPr>
            <a:spLocks noGrp="1"/>
          </p:cNvSpPr>
          <p:nvPr>
            <p:ph type="sldNum" sz="quarter" idx="12"/>
          </p:nvPr>
        </p:nvSpPr>
        <p:spPr/>
        <p:txBody>
          <a:bodyPr/>
          <a:lstStyle/>
          <a:p>
            <a:fld id="{4FFFAB5F-7142-453A-B002-8E9DCB89A512}" type="slidenum">
              <a:rPr lang="el-GR" smtClean="0"/>
              <a:t>‹#›</a:t>
            </a:fld>
            <a:endParaRPr lang="el-GR"/>
          </a:p>
        </p:txBody>
      </p:sp>
    </p:spTree>
    <p:extLst>
      <p:ext uri="{BB962C8B-B14F-4D97-AF65-F5344CB8AC3E}">
        <p14:creationId xmlns:p14="http://schemas.microsoft.com/office/powerpoint/2010/main" val="4011092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AB6A6A-BC4C-A907-3DDE-3012C789D36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A0FA0D0-D264-EB05-D5AE-352254171AB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9E101DF-C096-C2BF-E9E9-7F74EB910A6C}"/>
              </a:ext>
            </a:extLst>
          </p:cNvPr>
          <p:cNvSpPr>
            <a:spLocks noGrp="1"/>
          </p:cNvSpPr>
          <p:nvPr>
            <p:ph type="dt" sz="half" idx="10"/>
          </p:nvPr>
        </p:nvSpPr>
        <p:spPr/>
        <p:txBody>
          <a:bodyPr/>
          <a:lstStyle/>
          <a:p>
            <a:fld id="{6AE7A181-8F58-4D8F-AF51-E14386800468}" type="datetimeFigureOut">
              <a:rPr lang="el-GR" smtClean="0"/>
              <a:t>29/1/2025</a:t>
            </a:fld>
            <a:endParaRPr lang="el-GR"/>
          </a:p>
        </p:txBody>
      </p:sp>
      <p:sp>
        <p:nvSpPr>
          <p:cNvPr id="5" name="Θέση υποσέλιδου 4">
            <a:extLst>
              <a:ext uri="{FF2B5EF4-FFF2-40B4-BE49-F238E27FC236}">
                <a16:creationId xmlns:a16="http://schemas.microsoft.com/office/drawing/2014/main" id="{AC532AC3-4036-EFC0-CE07-91E88C3966D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FD56D85-ED4E-14F3-7FE9-6C37A6328EB1}"/>
              </a:ext>
            </a:extLst>
          </p:cNvPr>
          <p:cNvSpPr>
            <a:spLocks noGrp="1"/>
          </p:cNvSpPr>
          <p:nvPr>
            <p:ph type="sldNum" sz="quarter" idx="12"/>
          </p:nvPr>
        </p:nvSpPr>
        <p:spPr/>
        <p:txBody>
          <a:bodyPr/>
          <a:lstStyle/>
          <a:p>
            <a:fld id="{4FFFAB5F-7142-453A-B002-8E9DCB89A512}" type="slidenum">
              <a:rPr lang="el-GR" smtClean="0"/>
              <a:t>‹#›</a:t>
            </a:fld>
            <a:endParaRPr lang="el-GR"/>
          </a:p>
        </p:txBody>
      </p:sp>
    </p:spTree>
    <p:extLst>
      <p:ext uri="{BB962C8B-B14F-4D97-AF65-F5344CB8AC3E}">
        <p14:creationId xmlns:p14="http://schemas.microsoft.com/office/powerpoint/2010/main" val="59587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7084E6-AA5F-6B2C-51B0-C11B0E789B7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16CF3A1-5395-3F28-FF86-175A64AEA5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26BF165F-12F2-458E-6F4F-5DB1311D7335}"/>
              </a:ext>
            </a:extLst>
          </p:cNvPr>
          <p:cNvSpPr>
            <a:spLocks noGrp="1"/>
          </p:cNvSpPr>
          <p:nvPr>
            <p:ph type="dt" sz="half" idx="10"/>
          </p:nvPr>
        </p:nvSpPr>
        <p:spPr/>
        <p:txBody>
          <a:bodyPr/>
          <a:lstStyle/>
          <a:p>
            <a:fld id="{6AE7A181-8F58-4D8F-AF51-E14386800468}" type="datetimeFigureOut">
              <a:rPr lang="el-GR" smtClean="0"/>
              <a:t>29/1/2025</a:t>
            </a:fld>
            <a:endParaRPr lang="el-GR"/>
          </a:p>
        </p:txBody>
      </p:sp>
      <p:sp>
        <p:nvSpPr>
          <p:cNvPr id="5" name="Θέση υποσέλιδου 4">
            <a:extLst>
              <a:ext uri="{FF2B5EF4-FFF2-40B4-BE49-F238E27FC236}">
                <a16:creationId xmlns:a16="http://schemas.microsoft.com/office/drawing/2014/main" id="{6B4F708B-39AA-F67C-EA54-6788C0C7D55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295E0A7-A3F6-DA00-58FB-58531969C657}"/>
              </a:ext>
            </a:extLst>
          </p:cNvPr>
          <p:cNvSpPr>
            <a:spLocks noGrp="1"/>
          </p:cNvSpPr>
          <p:nvPr>
            <p:ph type="sldNum" sz="quarter" idx="12"/>
          </p:nvPr>
        </p:nvSpPr>
        <p:spPr/>
        <p:txBody>
          <a:bodyPr/>
          <a:lstStyle/>
          <a:p>
            <a:fld id="{4FFFAB5F-7142-453A-B002-8E9DCB89A512}" type="slidenum">
              <a:rPr lang="el-GR" smtClean="0"/>
              <a:t>‹#›</a:t>
            </a:fld>
            <a:endParaRPr lang="el-GR"/>
          </a:p>
        </p:txBody>
      </p:sp>
    </p:spTree>
    <p:extLst>
      <p:ext uri="{BB962C8B-B14F-4D97-AF65-F5344CB8AC3E}">
        <p14:creationId xmlns:p14="http://schemas.microsoft.com/office/powerpoint/2010/main" val="645128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32A52D-0A61-F251-8B28-8DB4EE12A77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478C24D-2448-8027-2E09-59D60CF04E46}"/>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64F52E58-3CE7-7B0B-0709-F1DA8B68236A}"/>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9E3D2EF-F5AF-11E8-69BB-CBD0EF980A26}"/>
              </a:ext>
            </a:extLst>
          </p:cNvPr>
          <p:cNvSpPr>
            <a:spLocks noGrp="1"/>
          </p:cNvSpPr>
          <p:nvPr>
            <p:ph type="dt" sz="half" idx="10"/>
          </p:nvPr>
        </p:nvSpPr>
        <p:spPr/>
        <p:txBody>
          <a:bodyPr/>
          <a:lstStyle/>
          <a:p>
            <a:fld id="{6AE7A181-8F58-4D8F-AF51-E14386800468}" type="datetimeFigureOut">
              <a:rPr lang="el-GR" smtClean="0"/>
              <a:t>29/1/2025</a:t>
            </a:fld>
            <a:endParaRPr lang="el-GR"/>
          </a:p>
        </p:txBody>
      </p:sp>
      <p:sp>
        <p:nvSpPr>
          <p:cNvPr id="6" name="Θέση υποσέλιδου 5">
            <a:extLst>
              <a:ext uri="{FF2B5EF4-FFF2-40B4-BE49-F238E27FC236}">
                <a16:creationId xmlns:a16="http://schemas.microsoft.com/office/drawing/2014/main" id="{F31B2D19-13B5-224B-2D93-B6717D8DC2B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8496A09-E859-2AF7-AB0F-A77EDB1305DF}"/>
              </a:ext>
            </a:extLst>
          </p:cNvPr>
          <p:cNvSpPr>
            <a:spLocks noGrp="1"/>
          </p:cNvSpPr>
          <p:nvPr>
            <p:ph type="sldNum" sz="quarter" idx="12"/>
          </p:nvPr>
        </p:nvSpPr>
        <p:spPr/>
        <p:txBody>
          <a:bodyPr/>
          <a:lstStyle/>
          <a:p>
            <a:fld id="{4FFFAB5F-7142-453A-B002-8E9DCB89A512}" type="slidenum">
              <a:rPr lang="el-GR" smtClean="0"/>
              <a:t>‹#›</a:t>
            </a:fld>
            <a:endParaRPr lang="el-GR"/>
          </a:p>
        </p:txBody>
      </p:sp>
    </p:spTree>
    <p:extLst>
      <p:ext uri="{BB962C8B-B14F-4D97-AF65-F5344CB8AC3E}">
        <p14:creationId xmlns:p14="http://schemas.microsoft.com/office/powerpoint/2010/main" val="44285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C19881-B8FD-C63F-9024-39EE0CE1B9B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CFB7264-EF6E-D4FF-ABF2-3D1670762E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9E6DD02-5EFC-8E2D-E7E2-CC043966231D}"/>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B7DFBB36-1B95-DFBA-2A6D-2A1181D376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30F9348-D613-709E-2E23-43E6D73E796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A2D6A7F4-DB9D-D3E2-F42F-6AEDFA7B7FF5}"/>
              </a:ext>
            </a:extLst>
          </p:cNvPr>
          <p:cNvSpPr>
            <a:spLocks noGrp="1"/>
          </p:cNvSpPr>
          <p:nvPr>
            <p:ph type="dt" sz="half" idx="10"/>
          </p:nvPr>
        </p:nvSpPr>
        <p:spPr/>
        <p:txBody>
          <a:bodyPr/>
          <a:lstStyle/>
          <a:p>
            <a:fld id="{6AE7A181-8F58-4D8F-AF51-E14386800468}" type="datetimeFigureOut">
              <a:rPr lang="el-GR" smtClean="0"/>
              <a:t>29/1/2025</a:t>
            </a:fld>
            <a:endParaRPr lang="el-GR"/>
          </a:p>
        </p:txBody>
      </p:sp>
      <p:sp>
        <p:nvSpPr>
          <p:cNvPr id="8" name="Θέση υποσέλιδου 7">
            <a:extLst>
              <a:ext uri="{FF2B5EF4-FFF2-40B4-BE49-F238E27FC236}">
                <a16:creationId xmlns:a16="http://schemas.microsoft.com/office/drawing/2014/main" id="{D5BF044E-0465-C3E7-5576-3C4BB972FBD0}"/>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542FADFD-3207-AF42-D8C5-E3DDB4D173DB}"/>
              </a:ext>
            </a:extLst>
          </p:cNvPr>
          <p:cNvSpPr>
            <a:spLocks noGrp="1"/>
          </p:cNvSpPr>
          <p:nvPr>
            <p:ph type="sldNum" sz="quarter" idx="12"/>
          </p:nvPr>
        </p:nvSpPr>
        <p:spPr/>
        <p:txBody>
          <a:bodyPr/>
          <a:lstStyle/>
          <a:p>
            <a:fld id="{4FFFAB5F-7142-453A-B002-8E9DCB89A512}" type="slidenum">
              <a:rPr lang="el-GR" smtClean="0"/>
              <a:t>‹#›</a:t>
            </a:fld>
            <a:endParaRPr lang="el-GR"/>
          </a:p>
        </p:txBody>
      </p:sp>
    </p:spTree>
    <p:extLst>
      <p:ext uri="{BB962C8B-B14F-4D97-AF65-F5344CB8AC3E}">
        <p14:creationId xmlns:p14="http://schemas.microsoft.com/office/powerpoint/2010/main" val="681055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1A8A7-CFBC-E60C-353B-3C18B18108F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1F567B1-E208-4BDB-7104-737EA8ED7FC7}"/>
              </a:ext>
            </a:extLst>
          </p:cNvPr>
          <p:cNvSpPr>
            <a:spLocks noGrp="1"/>
          </p:cNvSpPr>
          <p:nvPr>
            <p:ph type="dt" sz="half" idx="10"/>
          </p:nvPr>
        </p:nvSpPr>
        <p:spPr/>
        <p:txBody>
          <a:bodyPr/>
          <a:lstStyle/>
          <a:p>
            <a:fld id="{6AE7A181-8F58-4D8F-AF51-E14386800468}" type="datetimeFigureOut">
              <a:rPr lang="el-GR" smtClean="0"/>
              <a:t>29/1/2025</a:t>
            </a:fld>
            <a:endParaRPr lang="el-GR"/>
          </a:p>
        </p:txBody>
      </p:sp>
      <p:sp>
        <p:nvSpPr>
          <p:cNvPr id="4" name="Θέση υποσέλιδου 3">
            <a:extLst>
              <a:ext uri="{FF2B5EF4-FFF2-40B4-BE49-F238E27FC236}">
                <a16:creationId xmlns:a16="http://schemas.microsoft.com/office/drawing/2014/main" id="{DE45BD7D-E8D6-86CA-6055-6A52102DCDB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5B96976-F1AB-6E32-AD38-5C13182E6CBB}"/>
              </a:ext>
            </a:extLst>
          </p:cNvPr>
          <p:cNvSpPr>
            <a:spLocks noGrp="1"/>
          </p:cNvSpPr>
          <p:nvPr>
            <p:ph type="sldNum" sz="quarter" idx="12"/>
          </p:nvPr>
        </p:nvSpPr>
        <p:spPr/>
        <p:txBody>
          <a:bodyPr/>
          <a:lstStyle/>
          <a:p>
            <a:fld id="{4FFFAB5F-7142-453A-B002-8E9DCB89A512}" type="slidenum">
              <a:rPr lang="el-GR" smtClean="0"/>
              <a:t>‹#›</a:t>
            </a:fld>
            <a:endParaRPr lang="el-GR"/>
          </a:p>
        </p:txBody>
      </p:sp>
    </p:spTree>
    <p:extLst>
      <p:ext uri="{BB962C8B-B14F-4D97-AF65-F5344CB8AC3E}">
        <p14:creationId xmlns:p14="http://schemas.microsoft.com/office/powerpoint/2010/main" val="383448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6F95813-13B0-95DB-9DA9-0540F617406E}"/>
              </a:ext>
            </a:extLst>
          </p:cNvPr>
          <p:cNvSpPr>
            <a:spLocks noGrp="1"/>
          </p:cNvSpPr>
          <p:nvPr>
            <p:ph type="dt" sz="half" idx="10"/>
          </p:nvPr>
        </p:nvSpPr>
        <p:spPr/>
        <p:txBody>
          <a:bodyPr/>
          <a:lstStyle/>
          <a:p>
            <a:fld id="{6AE7A181-8F58-4D8F-AF51-E14386800468}" type="datetimeFigureOut">
              <a:rPr lang="el-GR" smtClean="0"/>
              <a:t>29/1/2025</a:t>
            </a:fld>
            <a:endParaRPr lang="el-GR"/>
          </a:p>
        </p:txBody>
      </p:sp>
      <p:sp>
        <p:nvSpPr>
          <p:cNvPr id="3" name="Θέση υποσέλιδου 2">
            <a:extLst>
              <a:ext uri="{FF2B5EF4-FFF2-40B4-BE49-F238E27FC236}">
                <a16:creationId xmlns:a16="http://schemas.microsoft.com/office/drawing/2014/main" id="{AE704013-0DDA-6DF9-878C-0DE0633BCE6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B66AC772-FECA-E1CB-5493-0C19315A4DDD}"/>
              </a:ext>
            </a:extLst>
          </p:cNvPr>
          <p:cNvSpPr>
            <a:spLocks noGrp="1"/>
          </p:cNvSpPr>
          <p:nvPr>
            <p:ph type="sldNum" sz="quarter" idx="12"/>
          </p:nvPr>
        </p:nvSpPr>
        <p:spPr/>
        <p:txBody>
          <a:bodyPr/>
          <a:lstStyle/>
          <a:p>
            <a:fld id="{4FFFAB5F-7142-453A-B002-8E9DCB89A512}" type="slidenum">
              <a:rPr lang="el-GR" smtClean="0"/>
              <a:t>‹#›</a:t>
            </a:fld>
            <a:endParaRPr lang="el-GR"/>
          </a:p>
        </p:txBody>
      </p:sp>
    </p:spTree>
    <p:extLst>
      <p:ext uri="{BB962C8B-B14F-4D97-AF65-F5344CB8AC3E}">
        <p14:creationId xmlns:p14="http://schemas.microsoft.com/office/powerpoint/2010/main" val="3727559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8C1503-7CB5-7078-48FA-5F936DEA70B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7B07F53-8AB1-81D0-238B-13A82BE722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76B369E-C912-B7DF-4DDC-7D4C391A1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2DC36D8-5D14-CD9E-828E-73452FAA38D7}"/>
              </a:ext>
            </a:extLst>
          </p:cNvPr>
          <p:cNvSpPr>
            <a:spLocks noGrp="1"/>
          </p:cNvSpPr>
          <p:nvPr>
            <p:ph type="dt" sz="half" idx="10"/>
          </p:nvPr>
        </p:nvSpPr>
        <p:spPr/>
        <p:txBody>
          <a:bodyPr/>
          <a:lstStyle/>
          <a:p>
            <a:fld id="{6AE7A181-8F58-4D8F-AF51-E14386800468}" type="datetimeFigureOut">
              <a:rPr lang="el-GR" smtClean="0"/>
              <a:t>29/1/2025</a:t>
            </a:fld>
            <a:endParaRPr lang="el-GR"/>
          </a:p>
        </p:txBody>
      </p:sp>
      <p:sp>
        <p:nvSpPr>
          <p:cNvPr id="6" name="Θέση υποσέλιδου 5">
            <a:extLst>
              <a:ext uri="{FF2B5EF4-FFF2-40B4-BE49-F238E27FC236}">
                <a16:creationId xmlns:a16="http://schemas.microsoft.com/office/drawing/2014/main" id="{842BCADE-D1F8-CB07-3D92-71F0E1C2A46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82075EE-2225-8ACD-F26C-9A349BC60D6E}"/>
              </a:ext>
            </a:extLst>
          </p:cNvPr>
          <p:cNvSpPr>
            <a:spLocks noGrp="1"/>
          </p:cNvSpPr>
          <p:nvPr>
            <p:ph type="sldNum" sz="quarter" idx="12"/>
          </p:nvPr>
        </p:nvSpPr>
        <p:spPr/>
        <p:txBody>
          <a:bodyPr/>
          <a:lstStyle/>
          <a:p>
            <a:fld id="{4FFFAB5F-7142-453A-B002-8E9DCB89A512}" type="slidenum">
              <a:rPr lang="el-GR" smtClean="0"/>
              <a:t>‹#›</a:t>
            </a:fld>
            <a:endParaRPr lang="el-GR"/>
          </a:p>
        </p:txBody>
      </p:sp>
    </p:spTree>
    <p:extLst>
      <p:ext uri="{BB962C8B-B14F-4D97-AF65-F5344CB8AC3E}">
        <p14:creationId xmlns:p14="http://schemas.microsoft.com/office/powerpoint/2010/main" val="90170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8821CF-7DAD-EE0C-CE43-BBB6EC75240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A3813C1-87FC-7299-3FCA-F490F07326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F5461868-9197-9F99-34A3-6969DC1416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8F83EFA-FDC0-5368-5AC6-1BDBA209747A}"/>
              </a:ext>
            </a:extLst>
          </p:cNvPr>
          <p:cNvSpPr>
            <a:spLocks noGrp="1"/>
          </p:cNvSpPr>
          <p:nvPr>
            <p:ph type="dt" sz="half" idx="10"/>
          </p:nvPr>
        </p:nvSpPr>
        <p:spPr/>
        <p:txBody>
          <a:bodyPr/>
          <a:lstStyle/>
          <a:p>
            <a:fld id="{6AE7A181-8F58-4D8F-AF51-E14386800468}" type="datetimeFigureOut">
              <a:rPr lang="el-GR" smtClean="0"/>
              <a:t>29/1/2025</a:t>
            </a:fld>
            <a:endParaRPr lang="el-GR"/>
          </a:p>
        </p:txBody>
      </p:sp>
      <p:sp>
        <p:nvSpPr>
          <p:cNvPr id="6" name="Θέση υποσέλιδου 5">
            <a:extLst>
              <a:ext uri="{FF2B5EF4-FFF2-40B4-BE49-F238E27FC236}">
                <a16:creationId xmlns:a16="http://schemas.microsoft.com/office/drawing/2014/main" id="{AD628B92-C93E-B1D3-D0A3-B41804B5FBF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FDD5E93-8B00-C1D0-FFB7-96A3D8310952}"/>
              </a:ext>
            </a:extLst>
          </p:cNvPr>
          <p:cNvSpPr>
            <a:spLocks noGrp="1"/>
          </p:cNvSpPr>
          <p:nvPr>
            <p:ph type="sldNum" sz="quarter" idx="12"/>
          </p:nvPr>
        </p:nvSpPr>
        <p:spPr/>
        <p:txBody>
          <a:bodyPr/>
          <a:lstStyle/>
          <a:p>
            <a:fld id="{4FFFAB5F-7142-453A-B002-8E9DCB89A512}" type="slidenum">
              <a:rPr lang="el-GR" smtClean="0"/>
              <a:t>‹#›</a:t>
            </a:fld>
            <a:endParaRPr lang="el-GR"/>
          </a:p>
        </p:txBody>
      </p:sp>
    </p:spTree>
    <p:extLst>
      <p:ext uri="{BB962C8B-B14F-4D97-AF65-F5344CB8AC3E}">
        <p14:creationId xmlns:p14="http://schemas.microsoft.com/office/powerpoint/2010/main" val="3873829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0FB3127-1F11-3E27-34C2-41A6DC639E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9D896FE-1C6C-F4F1-7163-5BE671AEEA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AD70012-4965-5749-71D7-A3B14BC78B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7A181-8F58-4D8F-AF51-E14386800468}" type="datetimeFigureOut">
              <a:rPr lang="el-GR" smtClean="0"/>
              <a:t>29/1/2025</a:t>
            </a:fld>
            <a:endParaRPr lang="el-GR"/>
          </a:p>
        </p:txBody>
      </p:sp>
      <p:sp>
        <p:nvSpPr>
          <p:cNvPr id="5" name="Θέση υποσέλιδου 4">
            <a:extLst>
              <a:ext uri="{FF2B5EF4-FFF2-40B4-BE49-F238E27FC236}">
                <a16:creationId xmlns:a16="http://schemas.microsoft.com/office/drawing/2014/main" id="{C715A563-D64B-1E12-3C02-6FDD4D12EF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568EECBD-C5AB-99A4-F15D-EE940E11DC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FAB5F-7142-453A-B002-8E9DCB89A512}" type="slidenum">
              <a:rPr lang="el-GR" smtClean="0"/>
              <a:t>‹#›</a:t>
            </a:fld>
            <a:endParaRPr lang="el-GR"/>
          </a:p>
        </p:txBody>
      </p:sp>
    </p:spTree>
    <p:extLst>
      <p:ext uri="{BB962C8B-B14F-4D97-AF65-F5344CB8AC3E}">
        <p14:creationId xmlns:p14="http://schemas.microsoft.com/office/powerpoint/2010/main" val="507712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hyperlink" Target="https://photodentro.edu.gr/v/item/ds/8521/358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F02745CE-DFC5-BF91-1B79-7F84ABEDE6F2}"/>
              </a:ext>
            </a:extLst>
          </p:cNvPr>
          <p:cNvSpPr>
            <a:spLocks noGrp="1"/>
          </p:cNvSpPr>
          <p:nvPr>
            <p:ph type="title"/>
          </p:nvPr>
        </p:nvSpPr>
        <p:spPr/>
        <p:txBody>
          <a:bodyPr>
            <a:normAutofit/>
          </a:bodyPr>
          <a:lstStyle/>
          <a:p>
            <a:pPr algn="ctr"/>
            <a:r>
              <a:rPr lang="el-GR" sz="2000" b="1" i="0" dirty="0">
                <a:solidFill>
                  <a:srgbClr val="000000"/>
                </a:solidFill>
                <a:effectLst/>
                <a:latin typeface="Verdana" panose="020B0604030504040204" pitchFamily="34" charset="0"/>
              </a:rPr>
              <a:t>Φύλλο Εργασίας 4</a:t>
            </a:r>
            <a:br>
              <a:rPr lang="el-GR" sz="2000" b="1" i="0" dirty="0">
                <a:solidFill>
                  <a:srgbClr val="000000"/>
                </a:solidFill>
                <a:effectLst/>
                <a:latin typeface="Verdana" panose="020B0604030504040204" pitchFamily="34" charset="0"/>
              </a:rPr>
            </a:br>
            <a:r>
              <a:rPr lang="el-GR" sz="2000" b="1" i="0" dirty="0">
                <a:solidFill>
                  <a:srgbClr val="000000"/>
                </a:solidFill>
                <a:effectLst/>
                <a:latin typeface="Verdana" panose="020B0604030504040204" pitchFamily="34" charset="0"/>
              </a:rPr>
              <a:t>Μετρήσεις Θερμοκρασίας – Η Βαθμονόμηση</a:t>
            </a:r>
            <a:br>
              <a:rPr lang="el-GR" sz="2000" b="1" i="0" dirty="0">
                <a:solidFill>
                  <a:srgbClr val="000000"/>
                </a:solidFill>
                <a:effectLst/>
                <a:latin typeface="Verdana" panose="020B0604030504040204" pitchFamily="34" charset="0"/>
              </a:rPr>
            </a:br>
            <a:endParaRPr lang="el-GR" sz="2000" dirty="0"/>
          </a:p>
        </p:txBody>
      </p:sp>
      <p:sp>
        <p:nvSpPr>
          <p:cNvPr id="5" name="Θέση περιεχομένου 4">
            <a:extLst>
              <a:ext uri="{FF2B5EF4-FFF2-40B4-BE49-F238E27FC236}">
                <a16:creationId xmlns:a16="http://schemas.microsoft.com/office/drawing/2014/main" id="{62897399-47A0-12CF-EEC3-BA74946FA956}"/>
              </a:ext>
            </a:extLst>
          </p:cNvPr>
          <p:cNvSpPr>
            <a:spLocks noGrp="1"/>
          </p:cNvSpPr>
          <p:nvPr>
            <p:ph idx="1"/>
          </p:nvPr>
        </p:nvSpPr>
        <p:spPr/>
        <p:txBody>
          <a:bodyPr/>
          <a:lstStyle/>
          <a:p>
            <a:r>
              <a:rPr lang="el-GR" dirty="0"/>
              <a:t>Θερμοκρασία: Θερμοκρασία είναι το φυσικό μέγεθος που μας δείχνει πόσο θερμό ή ψυχρό είναι ένα σώμα.</a:t>
            </a:r>
          </a:p>
          <a:p>
            <a:r>
              <a:rPr lang="el-GR" dirty="0"/>
              <a:t>Μονάδα μέτρησης: Η μονάδα μέτρησης της θερμοκρασίας που χρησιμοποιούμε είναι ο βαθμός Κελσίου (°C). Η διεθνής, όμως μονάδα μέτρησης είναι ο βαθμός </a:t>
            </a:r>
            <a:r>
              <a:rPr lang="el-GR" dirty="0" err="1"/>
              <a:t>Κέλβιν</a:t>
            </a:r>
            <a:r>
              <a:rPr lang="el-GR" dirty="0"/>
              <a:t> (Κ).</a:t>
            </a:r>
          </a:p>
          <a:p>
            <a:r>
              <a:rPr lang="el-GR" dirty="0"/>
              <a:t>Όργανο μέτρησης:  Όργανο μέτρησης είναι το θερμόμετρο.</a:t>
            </a:r>
          </a:p>
          <a:p>
            <a:endParaRPr lang="el-GR" dirty="0"/>
          </a:p>
        </p:txBody>
      </p:sp>
    </p:spTree>
    <p:extLst>
      <p:ext uri="{BB962C8B-B14F-4D97-AF65-F5344CB8AC3E}">
        <p14:creationId xmlns:p14="http://schemas.microsoft.com/office/powerpoint/2010/main" val="3987853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BFFC91-950F-DA40-1AED-C3BFAA12154A}"/>
              </a:ext>
            </a:extLst>
          </p:cNvPr>
          <p:cNvSpPr>
            <a:spLocks noGrp="1"/>
          </p:cNvSpPr>
          <p:nvPr>
            <p:ph type="title"/>
          </p:nvPr>
        </p:nvSpPr>
        <p:spPr/>
        <p:txBody>
          <a:bodyPr/>
          <a:lstStyle/>
          <a:p>
            <a:pPr algn="ctr"/>
            <a:r>
              <a:rPr lang="el-GR" dirty="0"/>
              <a:t>Άλλα θερμόμετρα </a:t>
            </a:r>
          </a:p>
        </p:txBody>
      </p:sp>
      <p:sp>
        <p:nvSpPr>
          <p:cNvPr id="3" name="Θέση περιεχομένου 2">
            <a:extLst>
              <a:ext uri="{FF2B5EF4-FFF2-40B4-BE49-F238E27FC236}">
                <a16:creationId xmlns:a16="http://schemas.microsoft.com/office/drawing/2014/main" id="{BF690F21-90CA-82FA-5B04-A940A370D48A}"/>
              </a:ext>
            </a:extLst>
          </p:cNvPr>
          <p:cNvSpPr>
            <a:spLocks noGrp="1"/>
          </p:cNvSpPr>
          <p:nvPr>
            <p:ph idx="1"/>
          </p:nvPr>
        </p:nvSpPr>
        <p:spPr/>
        <p:txBody>
          <a:bodyPr/>
          <a:lstStyle/>
          <a:p>
            <a:r>
              <a:rPr lang="el-GR" dirty="0"/>
              <a:t>Αντί των συμβατικών θερμομέτρων, χρησιμοποιούνται σήμερα διαρκώς και περισσότερο συσκευές που ονομάζονται "αισθητήρες" θερμοκρασίας, οι τιμές δε που μετρούν καταγράφονται άμεσα/αυτόματα από ηλεκτρονικούς υπολογιστές. </a:t>
            </a:r>
          </a:p>
        </p:txBody>
      </p:sp>
      <p:pic>
        <p:nvPicPr>
          <p:cNvPr id="5" name="Εικόνα 4">
            <a:extLst>
              <a:ext uri="{FF2B5EF4-FFF2-40B4-BE49-F238E27FC236}">
                <a16:creationId xmlns:a16="http://schemas.microsoft.com/office/drawing/2014/main" id="{F5FC49FE-7745-4FD2-7FA7-DE529EE56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4085755"/>
            <a:ext cx="2563657" cy="1866428"/>
          </a:xfrm>
          <a:prstGeom prst="rect">
            <a:avLst/>
          </a:prstGeom>
        </p:spPr>
      </p:pic>
      <p:pic>
        <p:nvPicPr>
          <p:cNvPr id="7" name="Εικόνα 6">
            <a:extLst>
              <a:ext uri="{FF2B5EF4-FFF2-40B4-BE49-F238E27FC236}">
                <a16:creationId xmlns:a16="http://schemas.microsoft.com/office/drawing/2014/main" id="{E3B3D16C-2BD4-C0D6-246F-C944D2BFE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3214" y="4001294"/>
            <a:ext cx="1882303" cy="1950889"/>
          </a:xfrm>
          <a:prstGeom prst="rect">
            <a:avLst/>
          </a:prstGeom>
        </p:spPr>
      </p:pic>
      <p:pic>
        <p:nvPicPr>
          <p:cNvPr id="9" name="Εικόνα 8">
            <a:extLst>
              <a:ext uri="{FF2B5EF4-FFF2-40B4-BE49-F238E27FC236}">
                <a16:creationId xmlns:a16="http://schemas.microsoft.com/office/drawing/2014/main" id="{5963F796-3CF7-C4D9-139F-19FD74F8C1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8957" y="3725184"/>
            <a:ext cx="3319542" cy="1861859"/>
          </a:xfrm>
          <a:prstGeom prst="rect">
            <a:avLst/>
          </a:prstGeom>
        </p:spPr>
      </p:pic>
    </p:spTree>
    <p:extLst>
      <p:ext uri="{BB962C8B-B14F-4D97-AF65-F5344CB8AC3E}">
        <p14:creationId xmlns:p14="http://schemas.microsoft.com/office/powerpoint/2010/main" val="3003273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40356C-8E8E-2937-5F6B-80308A4B33F9}"/>
              </a:ext>
            </a:extLst>
          </p:cNvPr>
          <p:cNvSpPr>
            <a:spLocks noGrp="1"/>
          </p:cNvSpPr>
          <p:nvPr>
            <p:ph type="title"/>
          </p:nvPr>
        </p:nvSpPr>
        <p:spPr>
          <a:xfrm>
            <a:off x="838200" y="365125"/>
            <a:ext cx="10181734" cy="1325563"/>
          </a:xfrm>
        </p:spPr>
        <p:txBody>
          <a:bodyPr>
            <a:noAutofit/>
          </a:bodyPr>
          <a:lstStyle/>
          <a:p>
            <a:r>
              <a:rPr lang="el-GR" sz="2400" dirty="0" err="1"/>
              <a:t>Θερμοκάμερα</a:t>
            </a:r>
            <a:r>
              <a:rPr lang="el-GR" sz="2400" dirty="0"/>
              <a:t>: Η θερμική κάμερα χρησιμοποιεί τη θερμική ακτινοβολία που εκπέμπουν τα σώματα, ανιχνεύοντας θερμοκρασίες. Έτσι τις μετατρέπει σε χρώματα ώστε εμείς να έχουμε τη δυνατότητα να βλέπουμε πόσο θερμό ή πόσο ψυχρό είναι ένα σώμα.  </a:t>
            </a:r>
          </a:p>
        </p:txBody>
      </p:sp>
      <p:pic>
        <p:nvPicPr>
          <p:cNvPr id="5" name="Θέση περιεχομένου 4">
            <a:extLst>
              <a:ext uri="{FF2B5EF4-FFF2-40B4-BE49-F238E27FC236}">
                <a16:creationId xmlns:a16="http://schemas.microsoft.com/office/drawing/2014/main" id="{C87E8C7B-EEC6-4DF7-23BB-5A4E9FD246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825" y="3577076"/>
            <a:ext cx="3382382" cy="2782283"/>
          </a:xfrm>
        </p:spPr>
      </p:pic>
      <p:pic>
        <p:nvPicPr>
          <p:cNvPr id="7" name="Εικόνα 6">
            <a:extLst>
              <a:ext uri="{FF2B5EF4-FFF2-40B4-BE49-F238E27FC236}">
                <a16:creationId xmlns:a16="http://schemas.microsoft.com/office/drawing/2014/main" id="{95E43ADE-0BA9-595B-E092-6D0DB2816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2260" y="3012405"/>
            <a:ext cx="5116915" cy="3079949"/>
          </a:xfrm>
          <a:prstGeom prst="rect">
            <a:avLst/>
          </a:prstGeom>
        </p:spPr>
      </p:pic>
      <p:pic>
        <p:nvPicPr>
          <p:cNvPr id="4" name="Εικόνα 3">
            <a:extLst>
              <a:ext uri="{FF2B5EF4-FFF2-40B4-BE49-F238E27FC236}">
                <a16:creationId xmlns:a16="http://schemas.microsoft.com/office/drawing/2014/main" id="{F5EE268E-12B2-8B0F-4B3A-08EC930235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6746" y="2039480"/>
            <a:ext cx="2370025" cy="2217612"/>
          </a:xfrm>
          <a:prstGeom prst="rect">
            <a:avLst/>
          </a:prstGeom>
        </p:spPr>
      </p:pic>
    </p:spTree>
    <p:extLst>
      <p:ext uri="{BB962C8B-B14F-4D97-AF65-F5344CB8AC3E}">
        <p14:creationId xmlns:p14="http://schemas.microsoft.com/office/powerpoint/2010/main" val="2569799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EC4753-3145-98FB-DC06-4429E80FF7FB}"/>
              </a:ext>
            </a:extLst>
          </p:cNvPr>
          <p:cNvSpPr>
            <a:spLocks noGrp="1"/>
          </p:cNvSpPr>
          <p:nvPr>
            <p:ph type="title"/>
          </p:nvPr>
        </p:nvSpPr>
        <p:spPr/>
        <p:txBody>
          <a:bodyPr/>
          <a:lstStyle/>
          <a:p>
            <a:r>
              <a:rPr lang="el-GR" b="0" i="0" dirty="0">
                <a:solidFill>
                  <a:srgbClr val="000000"/>
                </a:solidFill>
                <a:effectLst/>
                <a:latin typeface="Trebuchet MS" panose="020B0603020202020204" pitchFamily="34" charset="0"/>
              </a:rPr>
              <a:t>Μέτρηση θερμοκρασίας</a:t>
            </a:r>
            <a:endParaRPr lang="el-GR" dirty="0"/>
          </a:p>
        </p:txBody>
      </p:sp>
      <p:sp>
        <p:nvSpPr>
          <p:cNvPr id="3" name="Θέση περιεχομένου 2">
            <a:extLst>
              <a:ext uri="{FF2B5EF4-FFF2-40B4-BE49-F238E27FC236}">
                <a16:creationId xmlns:a16="http://schemas.microsoft.com/office/drawing/2014/main" id="{014A2AC0-A84C-CB38-2D48-998FAB142EF6}"/>
              </a:ext>
            </a:extLst>
          </p:cNvPr>
          <p:cNvSpPr>
            <a:spLocks noGrp="1"/>
          </p:cNvSpPr>
          <p:nvPr>
            <p:ph idx="1"/>
          </p:nvPr>
        </p:nvSpPr>
        <p:spPr/>
        <p:txBody>
          <a:bodyPr/>
          <a:lstStyle/>
          <a:p>
            <a:r>
              <a:rPr lang="en-US" dirty="0">
                <a:hlinkClick r:id="rId2"/>
              </a:rPr>
              <a:t>https://photodentro.edu.gr/v/item/ds/8521/3589</a:t>
            </a:r>
            <a:endParaRPr lang="el-GR" dirty="0"/>
          </a:p>
          <a:p>
            <a:endParaRPr lang="el-GR" dirty="0"/>
          </a:p>
        </p:txBody>
      </p:sp>
    </p:spTree>
    <p:extLst>
      <p:ext uri="{BB962C8B-B14F-4D97-AF65-F5344CB8AC3E}">
        <p14:creationId xmlns:p14="http://schemas.microsoft.com/office/powerpoint/2010/main" val="457378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4A0721E9-9A45-288F-5BF7-AE449BE5BD2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7725" y="734261"/>
            <a:ext cx="4252987" cy="1641293"/>
          </a:xfrm>
        </p:spPr>
      </p:pic>
      <p:sp>
        <p:nvSpPr>
          <p:cNvPr id="7" name="TextBox 6">
            <a:extLst>
              <a:ext uri="{FF2B5EF4-FFF2-40B4-BE49-F238E27FC236}">
                <a16:creationId xmlns:a16="http://schemas.microsoft.com/office/drawing/2014/main" id="{C6D37529-5AD0-6AF3-FDE8-A69E5DB6BFE3}"/>
              </a:ext>
            </a:extLst>
          </p:cNvPr>
          <p:cNvSpPr txBox="1"/>
          <p:nvPr/>
        </p:nvSpPr>
        <p:spPr>
          <a:xfrm>
            <a:off x="4901937" y="2692692"/>
            <a:ext cx="6410227" cy="4031873"/>
          </a:xfrm>
          <a:prstGeom prst="rect">
            <a:avLst/>
          </a:prstGeom>
          <a:noFill/>
        </p:spPr>
        <p:txBody>
          <a:bodyPr wrap="square">
            <a:spAutoFit/>
          </a:bodyPr>
          <a:lstStyle/>
          <a:p>
            <a:r>
              <a:rPr lang="el-GR" sz="3200" dirty="0"/>
              <a:t>Μια προσεκτική μέτρηση της θερμοκρασίας με θερμόμετρο δίνει σχετικά ακριβείς τιμές, αν τηρηθούν οι οδηγίες που έχεις καταγράψει.</a:t>
            </a:r>
          </a:p>
          <a:p>
            <a:r>
              <a:rPr lang="el-GR" sz="3200" dirty="0"/>
              <a:t> Η προσπάθεια εκτίμησης της θερμοκρασίας χωρίς θερμόμετρο, όμως, δίνει συνήθως κατά προσέγγιση αποτελέσματα</a:t>
            </a:r>
            <a:r>
              <a:rPr lang="en-US" sz="3200" dirty="0"/>
              <a:t>.</a:t>
            </a:r>
            <a:endParaRPr lang="el-GR" sz="3200" dirty="0"/>
          </a:p>
        </p:txBody>
      </p:sp>
    </p:spTree>
    <p:extLst>
      <p:ext uri="{BB962C8B-B14F-4D97-AF65-F5344CB8AC3E}">
        <p14:creationId xmlns:p14="http://schemas.microsoft.com/office/powerpoint/2010/main" val="353984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57DE70-FC7C-E806-8CF8-0A004DD9F150}"/>
              </a:ext>
            </a:extLst>
          </p:cNvPr>
          <p:cNvSpPr>
            <a:spLocks noGrp="1"/>
          </p:cNvSpPr>
          <p:nvPr>
            <p:ph type="title"/>
          </p:nvPr>
        </p:nvSpPr>
        <p:spPr>
          <a:xfrm>
            <a:off x="838200" y="365125"/>
            <a:ext cx="10515600" cy="1460500"/>
          </a:xfrm>
        </p:spPr>
        <p:txBody>
          <a:bodyPr>
            <a:noAutofit/>
          </a:bodyPr>
          <a:lstStyle/>
          <a:p>
            <a:r>
              <a:rPr lang="el-GR" sz="2800" dirty="0"/>
              <a:t>Πολλές φορές η εκτίμηση της θερμοκρασίας με το σώμα μας μπορεί να είναι όχι μόνο μη ακριβής, αλλά και υποκειμενική. </a:t>
            </a:r>
          </a:p>
        </p:txBody>
      </p:sp>
      <p:pic>
        <p:nvPicPr>
          <p:cNvPr id="5" name="Θέση περιεχομένου 4">
            <a:extLst>
              <a:ext uri="{FF2B5EF4-FFF2-40B4-BE49-F238E27FC236}">
                <a16:creationId xmlns:a16="http://schemas.microsoft.com/office/drawing/2014/main" id="{600DF583-2D35-FE65-C202-10BCEBDEDA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1031" y="2026600"/>
            <a:ext cx="8083985" cy="4015982"/>
          </a:xfrm>
        </p:spPr>
      </p:pic>
    </p:spTree>
    <p:extLst>
      <p:ext uri="{BB962C8B-B14F-4D97-AF65-F5344CB8AC3E}">
        <p14:creationId xmlns:p14="http://schemas.microsoft.com/office/powerpoint/2010/main" val="387745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C41A35-FB79-FC58-B504-D810BF8EF2FE}"/>
              </a:ext>
            </a:extLst>
          </p:cNvPr>
          <p:cNvSpPr>
            <a:spLocks noGrp="1"/>
          </p:cNvSpPr>
          <p:nvPr>
            <p:ph type="title"/>
          </p:nvPr>
        </p:nvSpPr>
        <p:spPr>
          <a:xfrm>
            <a:off x="838200" y="365125"/>
            <a:ext cx="3865775" cy="1325563"/>
          </a:xfrm>
        </p:spPr>
        <p:txBody>
          <a:bodyPr/>
          <a:lstStyle/>
          <a:p>
            <a:pPr algn="ctr"/>
            <a:r>
              <a:rPr lang="el-GR" dirty="0"/>
              <a:t>Πείραμα </a:t>
            </a:r>
          </a:p>
        </p:txBody>
      </p:sp>
      <p:sp>
        <p:nvSpPr>
          <p:cNvPr id="4" name="Θέση περιεχομένου 3">
            <a:extLst>
              <a:ext uri="{FF2B5EF4-FFF2-40B4-BE49-F238E27FC236}">
                <a16:creationId xmlns:a16="http://schemas.microsoft.com/office/drawing/2014/main" id="{07DC6C04-4C22-8BAC-777E-657594F22933}"/>
              </a:ext>
            </a:extLst>
          </p:cNvPr>
          <p:cNvSpPr>
            <a:spLocks noGrp="1"/>
          </p:cNvSpPr>
          <p:nvPr>
            <p:ph sz="half" idx="2"/>
          </p:nvPr>
        </p:nvSpPr>
        <p:spPr>
          <a:xfrm>
            <a:off x="5476973" y="584462"/>
            <a:ext cx="5876827" cy="5592501"/>
          </a:xfrm>
        </p:spPr>
        <p:txBody>
          <a:bodyPr>
            <a:normAutofit fontScale="70000" lnSpcReduction="20000"/>
          </a:bodyPr>
          <a:lstStyle/>
          <a:p>
            <a:r>
              <a:rPr lang="el-GR" dirty="0"/>
              <a:t>Ρίξε νερό της βρύσης σε ένα πυρίμαχο (</a:t>
            </a:r>
            <a:r>
              <a:rPr lang="el-GR" dirty="0" err="1"/>
              <a:t>pyrex</a:t>
            </a:r>
            <a:r>
              <a:rPr lang="el-GR" dirty="0"/>
              <a:t>) δοχείο. </a:t>
            </a:r>
          </a:p>
          <a:p>
            <a:r>
              <a:rPr lang="el-GR" dirty="0"/>
              <a:t>Ζέστανε το νερό, τοποθετώντας το δοχείο σε ένα αναμμένο ηλεκτρικό μάτι, έως ότου η θερμοκρασία του να αυξηθεί και να φθάσει περίπου στους 35 0 C</a:t>
            </a:r>
          </a:p>
          <a:p>
            <a:r>
              <a:rPr lang="el-GR" dirty="0"/>
              <a:t>. Ονόμασε το δοχείο "δοχείο 1".</a:t>
            </a:r>
          </a:p>
          <a:p>
            <a:r>
              <a:rPr lang="el-GR" dirty="0"/>
              <a:t> Ρίξε νερό της βρύσης σε ένα δεύτερο δοχείο.</a:t>
            </a:r>
          </a:p>
          <a:p>
            <a:r>
              <a:rPr lang="el-GR" dirty="0"/>
              <a:t> Ονόμασε αυτό το δοχείο "δοχείο 2«</a:t>
            </a:r>
          </a:p>
          <a:p>
            <a:r>
              <a:rPr lang="el-GR" dirty="0"/>
              <a:t>. Ρίξε νερό της βρύσης σε ένα τρίτο δοχείο.</a:t>
            </a:r>
          </a:p>
          <a:p>
            <a:r>
              <a:rPr lang="el-GR" dirty="0"/>
              <a:t> Ψύξε το νερό ρίχνοντας μέσα στο δοχείο μερικά παγάκια, έως ότου η θερμοκρασία να μειωθεί και να φθάσει περίπου στους 5 0 C.</a:t>
            </a:r>
          </a:p>
          <a:p>
            <a:r>
              <a:rPr lang="el-GR" dirty="0"/>
              <a:t> Ονόμασε αυτό το δοχείο "δοχείο 3".</a:t>
            </a:r>
          </a:p>
          <a:p>
            <a:r>
              <a:rPr lang="el-GR" dirty="0"/>
              <a:t> Τοποθέτησε τα δοχεία το ένα δίπλα στο άλλο και ζήτησε από έναν συμμαθητή σου να βυθίσει ένα δάχτυλο του δεξιού του χεριού στο δοχείο 1 και ένα δάχτυλο του αριστερού του χεριού στο δοχείο 3.</a:t>
            </a:r>
          </a:p>
          <a:p>
            <a:r>
              <a:rPr lang="el-GR" dirty="0"/>
              <a:t> Ζήτησε τώρα από το συμμαθητή σου να βυθίσει το ένα μετά το άλλο το δύο αυτά δάχτυλα στο δοχείο 2. </a:t>
            </a:r>
          </a:p>
          <a:p>
            <a:endParaRPr lang="el-GR" dirty="0"/>
          </a:p>
        </p:txBody>
      </p:sp>
      <p:pic>
        <p:nvPicPr>
          <p:cNvPr id="9" name="Θέση περιεχομένου 8">
            <a:extLst>
              <a:ext uri="{FF2B5EF4-FFF2-40B4-BE49-F238E27FC236}">
                <a16:creationId xmlns:a16="http://schemas.microsoft.com/office/drawing/2014/main" id="{902806CC-6F3D-751C-137F-1055B46A93F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2375" y="2328120"/>
            <a:ext cx="4837856" cy="3148552"/>
          </a:xfrm>
          <a:prstGeom prst="rect">
            <a:avLst/>
          </a:prstGeom>
        </p:spPr>
      </p:pic>
    </p:spTree>
    <p:extLst>
      <p:ext uri="{BB962C8B-B14F-4D97-AF65-F5344CB8AC3E}">
        <p14:creationId xmlns:p14="http://schemas.microsoft.com/office/powerpoint/2010/main" val="575411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09A27D-2665-8277-2B80-A2D498790123}"/>
              </a:ext>
            </a:extLst>
          </p:cNvPr>
          <p:cNvSpPr>
            <a:spLocks noGrp="1"/>
          </p:cNvSpPr>
          <p:nvPr>
            <p:ph type="title"/>
          </p:nvPr>
        </p:nvSpPr>
        <p:spPr/>
        <p:txBody>
          <a:bodyPr/>
          <a:lstStyle/>
          <a:p>
            <a:r>
              <a:rPr lang="el-GR" dirty="0"/>
              <a:t>Φυσικές σταθερές του καθαρού νερού </a:t>
            </a:r>
          </a:p>
        </p:txBody>
      </p:sp>
      <p:sp>
        <p:nvSpPr>
          <p:cNvPr id="3" name="Θέση περιεχομένου 2">
            <a:extLst>
              <a:ext uri="{FF2B5EF4-FFF2-40B4-BE49-F238E27FC236}">
                <a16:creationId xmlns:a16="http://schemas.microsoft.com/office/drawing/2014/main" id="{0EA9A84F-1F20-081E-06A9-82B8172D990A}"/>
              </a:ext>
            </a:extLst>
          </p:cNvPr>
          <p:cNvSpPr>
            <a:spLocks noGrp="1"/>
          </p:cNvSpPr>
          <p:nvPr>
            <p:ph idx="1"/>
          </p:nvPr>
        </p:nvSpPr>
        <p:spPr/>
        <p:txBody>
          <a:bodyPr>
            <a:normAutofit lnSpcReduction="10000"/>
          </a:bodyPr>
          <a:lstStyle/>
          <a:p>
            <a:r>
              <a:rPr lang="el-GR" dirty="0"/>
              <a:t>Το νερό μπορεί να βρεθεί σε τρεις καταστάσεις, ανάλογα με τη θερμοκρασία: στερεό (πάγος), υγρό και αέριο (ατμός).</a:t>
            </a:r>
          </a:p>
          <a:p>
            <a:r>
              <a:rPr lang="en-US" dirty="0"/>
              <a:t>0°C:</a:t>
            </a:r>
            <a:r>
              <a:rPr lang="el-GR" dirty="0"/>
              <a:t> Το νερό συνυπάρχει σε στερεή και υγρή κατάσταση. Όταν η θερμοκρασία αυξάνεται ο πάγος λιώνει. Όταν η θερμοκρασία ελαττώνεται το υγρό γίνεται πάγος. </a:t>
            </a:r>
          </a:p>
          <a:p>
            <a:r>
              <a:rPr lang="el-GR" dirty="0"/>
              <a:t>100°C: Το νερό συνυπάρχει σε υγρή και αέρια μορφή. Όταν η θερμοκρασία αυξάνεται το υγρό γίνεται ατμός. Όταν η θερμοκρασία ελαττώνεται ο ατμός γίνεται υγρό. </a:t>
            </a:r>
          </a:p>
          <a:p>
            <a:r>
              <a:rPr lang="el-GR" dirty="0"/>
              <a:t>Το </a:t>
            </a:r>
            <a:r>
              <a:rPr lang="en-US" dirty="0"/>
              <a:t>0°C</a:t>
            </a:r>
            <a:r>
              <a:rPr lang="el-GR" dirty="0"/>
              <a:t> ονομάζεται σημείο πήξης ή τήξης.</a:t>
            </a:r>
          </a:p>
          <a:p>
            <a:r>
              <a:rPr lang="el-GR" dirty="0"/>
              <a:t>Το 100°C ονομάζεται σημείο βρασμού. </a:t>
            </a:r>
          </a:p>
        </p:txBody>
      </p:sp>
    </p:spTree>
    <p:extLst>
      <p:ext uri="{BB962C8B-B14F-4D97-AF65-F5344CB8AC3E}">
        <p14:creationId xmlns:p14="http://schemas.microsoft.com/office/powerpoint/2010/main" val="1821602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F5DA6C-9444-C097-42D5-CB6C9C16CE28}"/>
              </a:ext>
            </a:extLst>
          </p:cNvPr>
          <p:cNvSpPr>
            <a:spLocks noGrp="1"/>
          </p:cNvSpPr>
          <p:nvPr>
            <p:ph type="title"/>
          </p:nvPr>
        </p:nvSpPr>
        <p:spPr/>
        <p:txBody>
          <a:bodyPr/>
          <a:lstStyle/>
          <a:p>
            <a:pPr algn="ctr"/>
            <a:r>
              <a:rPr lang="el-GR" dirty="0"/>
              <a:t>Πείραμα </a:t>
            </a:r>
          </a:p>
        </p:txBody>
      </p:sp>
      <p:sp>
        <p:nvSpPr>
          <p:cNvPr id="3" name="Θέση περιεχομένου 2">
            <a:extLst>
              <a:ext uri="{FF2B5EF4-FFF2-40B4-BE49-F238E27FC236}">
                <a16:creationId xmlns:a16="http://schemas.microsoft.com/office/drawing/2014/main" id="{3D593310-C6C8-9967-E99C-3E1158BE2EE5}"/>
              </a:ext>
            </a:extLst>
          </p:cNvPr>
          <p:cNvSpPr>
            <a:spLocks noGrp="1"/>
          </p:cNvSpPr>
          <p:nvPr>
            <p:ph idx="1"/>
          </p:nvPr>
        </p:nvSpPr>
        <p:spPr/>
        <p:txBody>
          <a:bodyPr/>
          <a:lstStyle/>
          <a:p>
            <a:r>
              <a:rPr lang="el-GR" dirty="0"/>
              <a:t>Διαθέτουμε ένα θερμόμετρο χωρίς γραμμές, ένα πυρίμαχο δοχείο, μία εστία θέρμανσης, νερό και πάγο. Για να βαθμονομήσουμε το θερμόμετρο, πρέπει να σχεδιάσουμε πάνω του μία κλίμακα. Αρκεί να σημειώσουμε δύο γνωστές θερμοκρασίες και μετά να το χωρίσουμε σε ίσα τμήματα.</a:t>
            </a:r>
          </a:p>
          <a:p>
            <a:r>
              <a:rPr lang="el-GR" dirty="0"/>
              <a:t>Βάζουμε το θερμόμετρο σε πάγο που λιώνει και σημειώνουμε τους 0°C. Μετά το βάζουμε σε νερό που βράζει και σημειώνουμε τους 100°C. Τέλος, χωρίζουμε την απόστασή τους σε 100 ίσα τμήματα.</a:t>
            </a:r>
          </a:p>
        </p:txBody>
      </p:sp>
    </p:spTree>
    <p:extLst>
      <p:ext uri="{BB962C8B-B14F-4D97-AF65-F5344CB8AC3E}">
        <p14:creationId xmlns:p14="http://schemas.microsoft.com/office/powerpoint/2010/main" val="225689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0C0601-46C6-FFBA-AD5E-D4A3F17DCA4C}"/>
              </a:ext>
            </a:extLst>
          </p:cNvPr>
          <p:cNvSpPr>
            <a:spLocks noGrp="1"/>
          </p:cNvSpPr>
          <p:nvPr>
            <p:ph type="title"/>
          </p:nvPr>
        </p:nvSpPr>
        <p:spPr/>
        <p:txBody>
          <a:bodyPr/>
          <a:lstStyle/>
          <a:p>
            <a:pPr algn="ctr"/>
            <a:r>
              <a:rPr lang="el-GR" dirty="0"/>
              <a:t>Άσκηση: </a:t>
            </a:r>
            <a:r>
              <a:rPr lang="el-GR" sz="3600" dirty="0"/>
              <a:t>Να βαθμονομήσετε το θερμόμετρο της παρακάτω εικόνας.</a:t>
            </a:r>
          </a:p>
        </p:txBody>
      </p:sp>
      <p:pic>
        <p:nvPicPr>
          <p:cNvPr id="5" name="Θέση περιεχομένου 4">
            <a:extLst>
              <a:ext uri="{FF2B5EF4-FFF2-40B4-BE49-F238E27FC236}">
                <a16:creationId xmlns:a16="http://schemas.microsoft.com/office/drawing/2014/main" id="{59A77E6E-8B41-002E-AD7D-EC801B369F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7069" y="2677212"/>
            <a:ext cx="6949856" cy="3642861"/>
          </a:xfrm>
        </p:spPr>
      </p:pic>
    </p:spTree>
    <p:extLst>
      <p:ext uri="{BB962C8B-B14F-4D97-AF65-F5344CB8AC3E}">
        <p14:creationId xmlns:p14="http://schemas.microsoft.com/office/powerpoint/2010/main" val="2364947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F3C0C5-EF06-5C07-FA00-F4D38AD4C58F}"/>
              </a:ext>
            </a:extLst>
          </p:cNvPr>
          <p:cNvSpPr>
            <a:spLocks noGrp="1"/>
          </p:cNvSpPr>
          <p:nvPr>
            <p:ph type="title"/>
          </p:nvPr>
        </p:nvSpPr>
        <p:spPr/>
        <p:txBody>
          <a:bodyPr/>
          <a:lstStyle/>
          <a:p>
            <a:r>
              <a:rPr lang="el-GR" dirty="0"/>
              <a:t>Σφάλματα βαθμονόμησης θερμομέτρου </a:t>
            </a:r>
          </a:p>
        </p:txBody>
      </p:sp>
      <p:sp>
        <p:nvSpPr>
          <p:cNvPr id="3" name="Θέση περιεχομένου 2">
            <a:extLst>
              <a:ext uri="{FF2B5EF4-FFF2-40B4-BE49-F238E27FC236}">
                <a16:creationId xmlns:a16="http://schemas.microsoft.com/office/drawing/2014/main" id="{E8D280C4-9766-7FFD-C528-90ABCE854070}"/>
              </a:ext>
            </a:extLst>
          </p:cNvPr>
          <p:cNvSpPr>
            <a:spLocks noGrp="1"/>
          </p:cNvSpPr>
          <p:nvPr>
            <p:ph idx="1"/>
          </p:nvPr>
        </p:nvSpPr>
        <p:spPr/>
        <p:txBody>
          <a:bodyPr>
            <a:normAutofit lnSpcReduction="10000"/>
          </a:bodyPr>
          <a:lstStyle/>
          <a:p>
            <a:r>
              <a:rPr lang="el-GR" dirty="0"/>
              <a:t>Κατά την ανάγνωση της θερμοκρασίας πρέπει να έχουμε τη στάθμη του θερμόμετρου στο ύψος των ματιών μας και να το κρατάμε σε απόσταση. </a:t>
            </a:r>
          </a:p>
          <a:p>
            <a:r>
              <a:rPr lang="el-GR" dirty="0"/>
              <a:t>Θα πάρουμε λάθος μέτρηση αν:</a:t>
            </a:r>
          </a:p>
          <a:p>
            <a:pPr marL="0" indent="0">
              <a:buNone/>
            </a:pPr>
            <a:r>
              <a:rPr lang="el-GR" dirty="0"/>
              <a:t>α) το κοιτάζουμε από ψηλά (θα μετρήσουμε μεγαλύτερη θερμοκρασία) </a:t>
            </a:r>
          </a:p>
          <a:p>
            <a:pPr marL="0" indent="0">
              <a:buNone/>
            </a:pPr>
            <a:r>
              <a:rPr lang="el-GR" dirty="0"/>
              <a:t>β) το κοιτάζουμε από χαμηλά (θα μετρήσουμε μικρότερη θερμοκρασία)</a:t>
            </a:r>
          </a:p>
          <a:p>
            <a:pPr marL="0" indent="0">
              <a:buNone/>
            </a:pPr>
            <a:r>
              <a:rPr lang="el-GR" dirty="0"/>
              <a:t> γ) το κρατάμε κοντά μας (το σώμα και η ανάσα μας ανεβάζουν τη θερμοκρασία).</a:t>
            </a:r>
          </a:p>
        </p:txBody>
      </p:sp>
    </p:spTree>
    <p:extLst>
      <p:ext uri="{BB962C8B-B14F-4D97-AF65-F5344CB8AC3E}">
        <p14:creationId xmlns:p14="http://schemas.microsoft.com/office/powerpoint/2010/main" val="148753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4D6170-7331-A82E-FC1D-B58D542F1187}"/>
              </a:ext>
            </a:extLst>
          </p:cNvPr>
          <p:cNvSpPr>
            <a:spLocks noGrp="1"/>
          </p:cNvSpPr>
          <p:nvPr>
            <p:ph type="title"/>
          </p:nvPr>
        </p:nvSpPr>
        <p:spPr/>
        <p:txBody>
          <a:bodyPr/>
          <a:lstStyle/>
          <a:p>
            <a:r>
              <a:rPr lang="el-GR" dirty="0"/>
              <a:t>Θερμόμετρα </a:t>
            </a:r>
          </a:p>
        </p:txBody>
      </p:sp>
      <p:pic>
        <p:nvPicPr>
          <p:cNvPr id="5" name="Θέση περιεχομένου 4">
            <a:extLst>
              <a:ext uri="{FF2B5EF4-FFF2-40B4-BE49-F238E27FC236}">
                <a16:creationId xmlns:a16="http://schemas.microsoft.com/office/drawing/2014/main" id="{25FA16C2-0FA0-6FB6-E070-03A732A070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45498"/>
            <a:ext cx="2429353" cy="2400259"/>
          </a:xfrm>
        </p:spPr>
      </p:pic>
      <p:pic>
        <p:nvPicPr>
          <p:cNvPr id="7" name="Εικόνα 6">
            <a:extLst>
              <a:ext uri="{FF2B5EF4-FFF2-40B4-BE49-F238E27FC236}">
                <a16:creationId xmlns:a16="http://schemas.microsoft.com/office/drawing/2014/main" id="{E751499B-C4B0-D273-3610-140B85321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2332" y="1846869"/>
            <a:ext cx="2498888" cy="2498888"/>
          </a:xfrm>
          <a:prstGeom prst="rect">
            <a:avLst/>
          </a:prstGeom>
        </p:spPr>
      </p:pic>
      <p:pic>
        <p:nvPicPr>
          <p:cNvPr id="9" name="Εικόνα 8">
            <a:extLst>
              <a:ext uri="{FF2B5EF4-FFF2-40B4-BE49-F238E27FC236}">
                <a16:creationId xmlns:a16="http://schemas.microsoft.com/office/drawing/2014/main" id="{140E3B74-C1A7-694A-417F-3A21CB018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298371"/>
            <a:ext cx="2984254" cy="1605085"/>
          </a:xfrm>
          <a:prstGeom prst="rect">
            <a:avLst/>
          </a:prstGeom>
        </p:spPr>
      </p:pic>
      <p:pic>
        <p:nvPicPr>
          <p:cNvPr id="12" name="Εικόνα 11">
            <a:extLst>
              <a:ext uri="{FF2B5EF4-FFF2-40B4-BE49-F238E27FC236}">
                <a16:creationId xmlns:a16="http://schemas.microsoft.com/office/drawing/2014/main" id="{67CF3F42-FA7B-5CFC-675F-AAB7C3F6D2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566" y="3225193"/>
            <a:ext cx="2730353" cy="2730353"/>
          </a:xfrm>
          <a:prstGeom prst="rect">
            <a:avLst/>
          </a:prstGeom>
        </p:spPr>
      </p:pic>
      <p:pic>
        <p:nvPicPr>
          <p:cNvPr id="14" name="Εικόνα 13">
            <a:extLst>
              <a:ext uri="{FF2B5EF4-FFF2-40B4-BE49-F238E27FC236}">
                <a16:creationId xmlns:a16="http://schemas.microsoft.com/office/drawing/2014/main" id="{ADA5B43C-2D95-CBDC-CDCA-7AA71298E9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6466" y="3429000"/>
            <a:ext cx="1568617" cy="2391130"/>
          </a:xfrm>
          <a:prstGeom prst="rect">
            <a:avLst/>
          </a:prstGeom>
        </p:spPr>
      </p:pic>
    </p:spTree>
    <p:extLst>
      <p:ext uri="{BB962C8B-B14F-4D97-AF65-F5344CB8AC3E}">
        <p14:creationId xmlns:p14="http://schemas.microsoft.com/office/powerpoint/2010/main" val="134437554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668</Words>
  <Application>Microsoft Office PowerPoint</Application>
  <PresentationFormat>Ευρεία οθόνη</PresentationFormat>
  <Paragraphs>40</Paragraphs>
  <Slides>12</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12</vt:i4>
      </vt:variant>
    </vt:vector>
  </HeadingPairs>
  <TitlesOfParts>
    <vt:vector size="18" baseType="lpstr">
      <vt:lpstr>Arial</vt:lpstr>
      <vt:lpstr>Calibri</vt:lpstr>
      <vt:lpstr>Calibri Light</vt:lpstr>
      <vt:lpstr>Trebuchet MS</vt:lpstr>
      <vt:lpstr>Verdana</vt:lpstr>
      <vt:lpstr>Θέμα του Office</vt:lpstr>
      <vt:lpstr>Φύλλο Εργασίας 4 Μετρήσεις Θερμοκρασίας – Η Βαθμονόμηση </vt:lpstr>
      <vt:lpstr>Παρουσίαση του PowerPoint</vt:lpstr>
      <vt:lpstr>Πολλές φορές η εκτίμηση της θερμοκρασίας με το σώμα μας μπορεί να είναι όχι μόνο μη ακριβής, αλλά και υποκειμενική. </vt:lpstr>
      <vt:lpstr>Πείραμα </vt:lpstr>
      <vt:lpstr>Φυσικές σταθερές του καθαρού νερού </vt:lpstr>
      <vt:lpstr>Πείραμα </vt:lpstr>
      <vt:lpstr>Άσκηση: Να βαθμονομήσετε το θερμόμετρο της παρακάτω εικόνας.</vt:lpstr>
      <vt:lpstr>Σφάλματα βαθμονόμησης θερμομέτρου </vt:lpstr>
      <vt:lpstr>Θερμόμετρα </vt:lpstr>
      <vt:lpstr>Άλλα θερμόμετρα </vt:lpstr>
      <vt:lpstr>Θερμοκάμερα: Η θερμική κάμερα χρησιμοποιεί τη θερμική ακτινοβολία που εκπέμπουν τα σώματα, ανιχνεύοντας θερμοκρασίες. Έτσι τις μετατρέπει σε χρώματα ώστε εμείς να έχουμε τη δυνατότητα να βλέπουμε πόσο θερμό ή πόσο ψυχρό είναι ένα σώμα.  </vt:lpstr>
      <vt:lpstr>Μέτρηση θερμοκρασίας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Kati</dc:creator>
  <cp:lastModifiedBy>admin</cp:lastModifiedBy>
  <cp:revision>20</cp:revision>
  <dcterms:created xsi:type="dcterms:W3CDTF">2025-01-15T18:10:56Z</dcterms:created>
  <dcterms:modified xsi:type="dcterms:W3CDTF">2025-01-29T07:07:29Z</dcterms:modified>
</cp:coreProperties>
</file>