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51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10C178-27B7-494D-82FD-15B1E7E9F18D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l-GR"/>
        </a:p>
      </dgm:t>
    </dgm:pt>
    <dgm:pt modelId="{61E19A6F-D7C9-4708-9DD0-095F8E191CF2}">
      <dgm:prSet/>
      <dgm:spPr/>
      <dgm:t>
        <a:bodyPr/>
        <a:lstStyle/>
        <a:p>
          <a:pPr rtl="0"/>
          <a:r>
            <a:rPr lang="en-US" b="1" i="1" dirty="0" smtClean="0"/>
            <a:t>LISTEN TO MUSIC</a:t>
          </a:r>
          <a:endParaRPr lang="el-GR" dirty="0"/>
        </a:p>
      </dgm:t>
    </dgm:pt>
    <dgm:pt modelId="{3541FD43-8D96-4384-9863-7EBDD70642A4}" type="parTrans" cxnId="{85FCD69C-FB5C-4CF6-8D51-E590F1F9B927}">
      <dgm:prSet/>
      <dgm:spPr/>
      <dgm:t>
        <a:bodyPr/>
        <a:lstStyle/>
        <a:p>
          <a:endParaRPr lang="el-GR"/>
        </a:p>
      </dgm:t>
    </dgm:pt>
    <dgm:pt modelId="{F7A017DD-F43F-4FB1-92FB-9EB69FCB8ED7}" type="sibTrans" cxnId="{85FCD69C-FB5C-4CF6-8D51-E590F1F9B927}">
      <dgm:prSet/>
      <dgm:spPr/>
      <dgm:t>
        <a:bodyPr/>
        <a:lstStyle/>
        <a:p>
          <a:endParaRPr lang="el-GR"/>
        </a:p>
      </dgm:t>
    </dgm:pt>
    <dgm:pt modelId="{C8578D2C-B68F-4D72-94F5-363C46D713B0}" type="pres">
      <dgm:prSet presAssocID="{E110C178-27B7-494D-82FD-15B1E7E9F18D}" presName="Name0" presStyleCnt="0">
        <dgm:presLayoutVars>
          <dgm:chMax val="7"/>
          <dgm:dir/>
          <dgm:animOne val="branch"/>
        </dgm:presLayoutVars>
      </dgm:prSet>
      <dgm:spPr/>
    </dgm:pt>
    <dgm:pt modelId="{3626BD2D-FED6-4578-BA79-C727AEBB85D4}" type="pres">
      <dgm:prSet presAssocID="{61E19A6F-D7C9-4708-9DD0-095F8E191CF2}" presName="parTx1" presStyleLbl="node1" presStyleIdx="0" presStyleCnt="1"/>
      <dgm:spPr/>
    </dgm:pt>
  </dgm:ptLst>
  <dgm:cxnLst>
    <dgm:cxn modelId="{8DF28957-5E2B-4D5F-A3D5-226721137DAE}" type="presOf" srcId="{61E19A6F-D7C9-4708-9DD0-095F8E191CF2}" destId="{3626BD2D-FED6-4578-BA79-C727AEBB85D4}" srcOrd="0" destOrd="0" presId="urn:microsoft.com/office/officeart/2009/3/layout/SubStepProcess"/>
    <dgm:cxn modelId="{85FCD69C-FB5C-4CF6-8D51-E590F1F9B927}" srcId="{E110C178-27B7-494D-82FD-15B1E7E9F18D}" destId="{61E19A6F-D7C9-4708-9DD0-095F8E191CF2}" srcOrd="0" destOrd="0" parTransId="{3541FD43-8D96-4384-9863-7EBDD70642A4}" sibTransId="{F7A017DD-F43F-4FB1-92FB-9EB69FCB8ED7}"/>
    <dgm:cxn modelId="{27D8B006-57C5-4D1C-8C41-AE267850B086}" type="presOf" srcId="{E110C178-27B7-494D-82FD-15B1E7E9F18D}" destId="{C8578D2C-B68F-4D72-94F5-363C46D713B0}" srcOrd="0" destOrd="0" presId="urn:microsoft.com/office/officeart/2009/3/layout/SubStepProcess"/>
    <dgm:cxn modelId="{83BF30C4-D1D7-480E-A055-E27F0325A6C6}" type="presParOf" srcId="{C8578D2C-B68F-4D72-94F5-363C46D713B0}" destId="{3626BD2D-FED6-4578-BA79-C727AEBB85D4}" srcOrd="0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6BD2D-FED6-4578-BA79-C727AEBB85D4}">
      <dsp:nvSpPr>
        <dsp:cNvPr id="0" name=""/>
        <dsp:cNvSpPr/>
      </dsp:nvSpPr>
      <dsp:spPr>
        <a:xfrm>
          <a:off x="792087" y="0"/>
          <a:ext cx="1440160" cy="1440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LISTEN TO MUSIC</a:t>
          </a:r>
          <a:endParaRPr lang="el-GR" sz="2400" kern="1200" dirty="0"/>
        </a:p>
      </dsp:txBody>
      <dsp:txXfrm>
        <a:off x="1002994" y="210907"/>
        <a:ext cx="1018346" cy="1018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225213D-1882-4498-A9EE-0962CAE3F0E5}" type="datetimeFigureOut">
              <a:rPr lang="el-GR" smtClean="0"/>
              <a:t>5/12/2020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7B75B2B-CED9-4E63-BF34-FA99DBA390F3}" type="slidenum">
              <a:rPr lang="el-GR" smtClean="0"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openxmlformats.org/officeDocument/2006/relationships/image" Target="../media/image4.png"/><Relationship Id="rId2" Type="http://schemas.openxmlformats.org/officeDocument/2006/relationships/audio" Target="../media/media16.mp3"/><Relationship Id="rId16" Type="http://schemas.openxmlformats.org/officeDocument/2006/relationships/image" Target="../media/image5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4.mp3"/><Relationship Id="rId5" Type="http://schemas.microsoft.com/office/2007/relationships/media" Target="../media/media24.mp3"/><Relationship Id="rId4" Type="http://schemas.openxmlformats.org/officeDocument/2006/relationships/audio" Target="../media/media18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WAV"/><Relationship Id="rId1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3" Type="http://schemas.microsoft.com/office/2007/relationships/media" Target="../media/media11.mp3"/><Relationship Id="rId7" Type="http://schemas.microsoft.com/office/2007/relationships/media" Target="../media/media13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10" Type="http://schemas.openxmlformats.org/officeDocument/2006/relationships/image" Target="../media/image5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11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3.png"/><Relationship Id="rId3" Type="http://schemas.microsoft.com/office/2007/relationships/media" Target="../media/media14.mp3"/><Relationship Id="rId7" Type="http://schemas.microsoft.com/office/2007/relationships/media" Target="../media/media3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2.xml"/><Relationship Id="rId5" Type="http://schemas.microsoft.com/office/2007/relationships/media" Target="../media/media11.mp3"/><Relationship Id="rId10" Type="http://schemas.openxmlformats.org/officeDocument/2006/relationships/audio" Target="../media/media15.mp3"/><Relationship Id="rId4" Type="http://schemas.openxmlformats.org/officeDocument/2006/relationships/audio" Target="../media/media14.mp3"/><Relationship Id="rId9" Type="http://schemas.microsoft.com/office/2007/relationships/media" Target="../media/media15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512167"/>
          </a:xfrm>
        </p:spPr>
        <p:txBody>
          <a:bodyPr/>
          <a:lstStyle/>
          <a:p>
            <a:r>
              <a:rPr lang="el-GR" dirty="0" smtClean="0"/>
              <a:t>Διαδοχή συγχορδιών</a:t>
            </a:r>
            <a:r>
              <a:rPr lang="en-US" dirty="0" smtClean="0"/>
              <a:t> </a:t>
            </a:r>
            <a:r>
              <a:rPr lang="el-GR" sz="2000" dirty="0" smtClean="0"/>
              <a:t>μέρος </a:t>
            </a:r>
            <a:r>
              <a:rPr lang="el-GR" sz="2000" dirty="0" smtClean="0"/>
              <a:t>β΄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>
            <a:normAutofit/>
          </a:bodyPr>
          <a:lstStyle/>
          <a:p>
            <a:pPr algn="r"/>
            <a:r>
              <a:rPr lang="en-US" sz="2000" i="1" dirty="0" smtClean="0"/>
              <a:t>.</a:t>
            </a:r>
            <a:endParaRPr lang="el-GR" sz="20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53828"/>
            <a:ext cx="2422980" cy="351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3425740018"/>
              </p:ext>
            </p:extLst>
          </p:nvPr>
        </p:nvGraphicFramePr>
        <p:xfrm>
          <a:off x="4860032" y="3356992"/>
          <a:ext cx="3024336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54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7024744" cy="757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4a</a:t>
            </a:r>
            <a:r>
              <a:rPr lang="el-GR" dirty="0" smtClean="0"/>
              <a:t>.</a:t>
            </a:r>
            <a:r>
              <a:rPr lang="el-GR" sz="1800" dirty="0" smtClean="0"/>
              <a:t> </a:t>
            </a:r>
            <a:r>
              <a:rPr lang="el-GR" sz="1800" dirty="0"/>
              <a:t>. </a:t>
            </a:r>
            <a:r>
              <a:rPr lang="el-GR" sz="2700" i="1" dirty="0"/>
              <a:t>Ακούστε </a:t>
            </a:r>
            <a:r>
              <a:rPr lang="en-US" sz="2700" i="1" dirty="0" smtClean="0"/>
              <a:t>4</a:t>
            </a:r>
            <a:r>
              <a:rPr lang="el-GR" sz="2700" i="1" dirty="0" smtClean="0"/>
              <a:t> </a:t>
            </a:r>
            <a:r>
              <a:rPr lang="el-GR" sz="2700" i="1" dirty="0"/>
              <a:t>διαδοχές </a:t>
            </a:r>
            <a:r>
              <a:rPr lang="el-GR" sz="2700" i="1" dirty="0" smtClean="0"/>
              <a:t>(πτώσεις) στους </a:t>
            </a:r>
            <a:r>
              <a:rPr lang="el-GR" sz="2700" i="1" dirty="0"/>
              <a:t>δύο τρόπους</a:t>
            </a:r>
            <a:endParaRPr lang="el-GR" sz="27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916832"/>
            <a:ext cx="6777317" cy="4057676"/>
          </a:xfrm>
        </p:spPr>
        <p:txBody>
          <a:bodyPr/>
          <a:lstStyle/>
          <a:p>
            <a:endParaRPr lang="el-GR" dirty="0" smtClean="0"/>
          </a:p>
          <a:p>
            <a:r>
              <a:rPr lang="en-US" dirty="0" smtClean="0"/>
              <a:t>I </a:t>
            </a:r>
            <a:r>
              <a:rPr lang="en-US" dirty="0"/>
              <a:t>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</a:t>
            </a:r>
            <a:r>
              <a:rPr lang="en-US" dirty="0" smtClean="0"/>
              <a:t>V</a:t>
            </a:r>
            <a:endParaRPr lang="el-GR" dirty="0" smtClean="0"/>
          </a:p>
          <a:p>
            <a:endParaRPr lang="en-US" dirty="0"/>
          </a:p>
          <a:p>
            <a:r>
              <a:rPr lang="en-US" dirty="0" smtClean="0"/>
              <a:t>I </a:t>
            </a:r>
            <a:r>
              <a:rPr lang="en-US" dirty="0"/>
              <a:t>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</a:t>
            </a:r>
            <a:r>
              <a:rPr lang="en-US" dirty="0" smtClean="0"/>
              <a:t>V – I</a:t>
            </a:r>
            <a:endParaRPr lang="el-GR" dirty="0" smtClean="0"/>
          </a:p>
          <a:p>
            <a:endParaRPr lang="en-US" dirty="0" smtClean="0"/>
          </a:p>
          <a:p>
            <a:r>
              <a:rPr lang="en-US" dirty="0"/>
              <a:t>I 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</a:t>
            </a:r>
            <a:r>
              <a:rPr lang="en-US" dirty="0" smtClean="0"/>
              <a:t>V – VI</a:t>
            </a:r>
            <a:endParaRPr lang="el-GR" dirty="0" smtClean="0"/>
          </a:p>
          <a:p>
            <a:endParaRPr lang="en-US" dirty="0" smtClean="0"/>
          </a:p>
          <a:p>
            <a:r>
              <a:rPr lang="en-US" dirty="0" smtClean="0"/>
              <a:t>I </a:t>
            </a:r>
            <a:r>
              <a:rPr lang="en-US" dirty="0"/>
              <a:t>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</a:t>
            </a:r>
            <a:r>
              <a:rPr lang="en-US" dirty="0" smtClean="0"/>
              <a:t>V – </a:t>
            </a:r>
            <a:r>
              <a:rPr lang="en-US" dirty="0"/>
              <a:t>I</a:t>
            </a:r>
            <a:r>
              <a:rPr lang="en-US" baseline="30000" dirty="0"/>
              <a:t>3</a:t>
            </a:r>
            <a:r>
              <a:rPr lang="en-US" baseline="30000" dirty="0" smtClean="0"/>
              <a:t>#</a:t>
            </a:r>
            <a:endParaRPr lang="en-US" dirty="0" smtClean="0"/>
          </a:p>
        </p:txBody>
      </p:sp>
      <p:pic>
        <p:nvPicPr>
          <p:cNvPr id="8" name="I II6 I64 V MAJ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27984" y="2204864"/>
            <a:ext cx="609600" cy="609600"/>
          </a:xfrm>
          <a:prstGeom prst="rect">
            <a:avLst/>
          </a:prstGeom>
        </p:spPr>
      </p:pic>
      <p:pic>
        <p:nvPicPr>
          <p:cNvPr id="9" name="I II6 I64 V MIN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72200" y="2204864"/>
            <a:ext cx="609600" cy="609600"/>
          </a:xfrm>
          <a:prstGeom prst="rect">
            <a:avLst/>
          </a:prstGeom>
        </p:spPr>
      </p:pic>
      <p:pic>
        <p:nvPicPr>
          <p:cNvPr id="10" name="I II6 I64 V I MAJO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27984" y="3068960"/>
            <a:ext cx="609600" cy="609600"/>
          </a:xfrm>
          <a:prstGeom prst="rect">
            <a:avLst/>
          </a:prstGeom>
        </p:spPr>
      </p:pic>
      <p:pic>
        <p:nvPicPr>
          <p:cNvPr id="11" name="I II6 I64 V I MINO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43600" y="3068960"/>
            <a:ext cx="609600" cy="609600"/>
          </a:xfrm>
          <a:prstGeom prst="rect">
            <a:avLst/>
          </a:prstGeom>
        </p:spPr>
      </p:pic>
      <p:pic>
        <p:nvPicPr>
          <p:cNvPr id="12" name="I II6 I64 V VI MAJO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27984" y="4005064"/>
            <a:ext cx="609600" cy="609600"/>
          </a:xfrm>
          <a:prstGeom prst="rect">
            <a:avLst/>
          </a:prstGeom>
        </p:spPr>
      </p:pic>
      <p:pic>
        <p:nvPicPr>
          <p:cNvPr id="13" name="I II6 I64 V VI MINO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72200" y="4005064"/>
            <a:ext cx="609600" cy="609600"/>
          </a:xfrm>
          <a:prstGeom prst="rect">
            <a:avLst/>
          </a:prstGeom>
        </p:spPr>
      </p:pic>
      <p:pic>
        <p:nvPicPr>
          <p:cNvPr id="14" name="I II6 I64 V I# MINOR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4360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3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024744" cy="10459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</a:t>
            </a:r>
            <a:r>
              <a:rPr lang="el-GR" dirty="0" smtClean="0"/>
              <a:t>β. </a:t>
            </a:r>
            <a:r>
              <a:rPr lang="el-GR" sz="2800" dirty="0"/>
              <a:t>Βρείτε τη σωστή απάντηση για κάθε ομάδα επιλογών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871300"/>
            <a:ext cx="6777317" cy="3843789"/>
          </a:xfrm>
        </p:spPr>
        <p:txBody>
          <a:bodyPr rIns="108000">
            <a:normAutofit/>
          </a:bodyPr>
          <a:lstStyle/>
          <a:p>
            <a:pPr marL="525780" indent="-457200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dirty="0"/>
              <a:t>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V – </a:t>
            </a:r>
            <a:r>
              <a:rPr lang="en-US" dirty="0" smtClean="0"/>
              <a:t>I</a:t>
            </a:r>
            <a:r>
              <a:rPr lang="en-US" sz="1800" dirty="0" smtClean="0"/>
              <a:t>6</a:t>
            </a:r>
            <a:endParaRPr lang="en-US" sz="1800" dirty="0"/>
          </a:p>
          <a:p>
            <a:pPr marL="525780" indent="-457200">
              <a:buFont typeface="+mj-lt"/>
              <a:buAutoNum type="arabicPeriod"/>
            </a:pPr>
            <a:r>
              <a:rPr lang="en-US" dirty="0"/>
              <a:t>I 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V – </a:t>
            </a:r>
            <a:r>
              <a:rPr lang="en-US" dirty="0" smtClean="0"/>
              <a:t>VI    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dirty="0"/>
              <a:t>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V – I</a:t>
            </a:r>
            <a:r>
              <a:rPr lang="en-US" baseline="30000" dirty="0"/>
              <a:t>3</a:t>
            </a:r>
            <a:r>
              <a:rPr lang="en-US" baseline="30000" dirty="0" smtClean="0"/>
              <a:t>#</a:t>
            </a:r>
          </a:p>
          <a:p>
            <a:pPr marL="525780" indent="-457200">
              <a:buFont typeface="+mj-lt"/>
              <a:buAutoNum type="arabicPeriod"/>
            </a:pPr>
            <a:endParaRPr lang="en-US" baseline="30000" dirty="0" smtClean="0"/>
          </a:p>
          <a:p>
            <a:pPr marL="525780" indent="-457200">
              <a:buFont typeface="+mj-lt"/>
              <a:buAutoNum type="arabicPeriod"/>
            </a:pPr>
            <a:endParaRPr lang="el-GR" baseline="30000" dirty="0" smtClean="0"/>
          </a:p>
          <a:p>
            <a:pPr marL="525780" indent="-457200">
              <a:buFont typeface="+mj-lt"/>
              <a:buAutoNum type="arabicPeriod"/>
            </a:pPr>
            <a:endParaRPr lang="el-GR" baseline="30000" dirty="0" smtClean="0"/>
          </a:p>
          <a:p>
            <a:pPr marL="525780" indent="-457200" algn="r">
              <a:buFont typeface="+mj-lt"/>
              <a:buAutoNum type="arabicPeriod"/>
            </a:pPr>
            <a:r>
              <a:rPr lang="en-US" dirty="0"/>
              <a:t>I 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</a:t>
            </a:r>
            <a:r>
              <a:rPr lang="en-US" dirty="0" smtClean="0"/>
              <a:t> V –</a:t>
            </a:r>
            <a:r>
              <a:rPr lang="el-GR" dirty="0" smtClean="0"/>
              <a:t> </a:t>
            </a:r>
            <a:r>
              <a:rPr lang="en-US" dirty="0" smtClean="0"/>
              <a:t>I</a:t>
            </a:r>
            <a:r>
              <a:rPr lang="en-US" sz="1800" dirty="0" smtClean="0"/>
              <a:t>6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dirty="0" smtClean="0"/>
              <a:t> </a:t>
            </a:r>
          </a:p>
          <a:p>
            <a:pPr marL="525780" indent="-457200" algn="r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dirty="0"/>
              <a:t>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V – </a:t>
            </a:r>
            <a:r>
              <a:rPr lang="en-US" dirty="0" smtClean="0"/>
              <a:t>VI</a:t>
            </a:r>
            <a:endParaRPr lang="en-US" dirty="0"/>
          </a:p>
          <a:p>
            <a:pPr marL="525780" indent="-457200" algn="r">
              <a:buFont typeface="+mj-lt"/>
              <a:buAutoNum type="arabicPeriod"/>
            </a:pPr>
            <a:r>
              <a:rPr lang="en-US" dirty="0"/>
              <a:t>I – 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V – I</a:t>
            </a:r>
            <a:r>
              <a:rPr lang="en-US" baseline="30000" dirty="0"/>
              <a:t>3#</a:t>
            </a:r>
            <a:endParaRPr lang="en-US" dirty="0"/>
          </a:p>
          <a:p>
            <a:endParaRPr lang="en-US" dirty="0"/>
          </a:p>
          <a:p>
            <a:pPr marL="52578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 flipH="1">
            <a:off x="3923928" y="472514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4427984" y="256490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I II6 I64 V I6 MI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2096852"/>
            <a:ext cx="936104" cy="936104"/>
          </a:xfrm>
          <a:prstGeom prst="rect">
            <a:avLst/>
          </a:prstGeom>
        </p:spPr>
      </p:pic>
      <p:pic>
        <p:nvPicPr>
          <p:cNvPr id="13" name="I II6 I64 V VI MAJ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3158" y="4185084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l-GR" dirty="0" smtClean="0"/>
              <a:t>β. Σωστές </a:t>
            </a:r>
            <a:r>
              <a:rPr lang="el-GR" dirty="0"/>
              <a:t>απαντήσεις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1</a:t>
            </a:r>
          </a:p>
          <a:p>
            <a:endParaRPr lang="el-GR" dirty="0" smtClean="0"/>
          </a:p>
          <a:p>
            <a:pPr algn="r"/>
            <a:endParaRPr lang="el-GR" dirty="0" smtClean="0"/>
          </a:p>
          <a:p>
            <a:endParaRPr lang="el-GR" dirty="0" smtClean="0"/>
          </a:p>
          <a:p>
            <a:pPr algn="r"/>
            <a:r>
              <a:rPr lang="en-US" dirty="0" smtClean="0"/>
              <a:t>5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3216534" cy="24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6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5.</a:t>
            </a:r>
            <a:r>
              <a:rPr lang="el-GR" dirty="0"/>
              <a:t> Βρείτε τη σωστή απάντηση για κάθε ομάδα επιλογών</a:t>
            </a:r>
          </a:p>
        </p:txBody>
      </p:sp>
      <p:graphicFrame>
        <p:nvGraphicFramePr>
          <p:cNvPr id="10" name="Θέση περιεχομένου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609928"/>
              </p:ext>
            </p:extLst>
          </p:nvPr>
        </p:nvGraphicFramePr>
        <p:xfrm>
          <a:off x="1043608" y="2492896"/>
          <a:ext cx="6777036" cy="2665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012"/>
                <a:gridCol w="2259012"/>
                <a:gridCol w="2259012"/>
              </a:tblGrid>
              <a:tr h="745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1)I – 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I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– 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VI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– IV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VI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</a:tr>
              <a:tr h="431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2)I – 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VI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– IV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VI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– 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I</a:t>
                      </a:r>
                    </a:p>
                    <a:p>
                      <a:endParaRPr lang="el-GR" dirty="0"/>
                    </a:p>
                  </a:txBody>
                  <a:tcPr/>
                </a:tc>
              </a:tr>
              <a:tr h="431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3)I – IV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I</a:t>
                      </a:r>
                      <a:r>
                        <a:rPr lang="en-US" baseline="-25000" dirty="0" smtClean="0"/>
                        <a:t>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– 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I</a:t>
                      </a:r>
                      <a:r>
                        <a:rPr lang="en-US" baseline="-25000" dirty="0" smtClean="0"/>
                        <a:t>6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– 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I</a:t>
                      </a:r>
                      <a:r>
                        <a:rPr lang="en-US" baseline="30000" dirty="0" smtClean="0"/>
                        <a:t>3#</a:t>
                      </a:r>
                      <a:endParaRPr lang="en-US" dirty="0" smtClean="0"/>
                    </a:p>
                    <a:p>
                      <a:endParaRPr lang="el-GR" dirty="0"/>
                    </a:p>
                  </a:txBody>
                  <a:tcPr/>
                </a:tc>
              </a:tr>
              <a:tr h="431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4)I – 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I</a:t>
                      </a:r>
                      <a:r>
                        <a:rPr lang="en-US" baseline="30000" dirty="0" smtClean="0"/>
                        <a:t>3#</a:t>
                      </a:r>
                      <a:endParaRPr lang="en-US" dirty="0" smtClean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– 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I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 – IV – I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V – I</a:t>
                      </a:r>
                      <a:r>
                        <a:rPr lang="en-US" baseline="-25000" dirty="0" smtClean="0"/>
                        <a:t>6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I II6 I64 V VI MI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656" y="5301208"/>
            <a:ext cx="609600" cy="609600"/>
          </a:xfrm>
          <a:prstGeom prst="rect">
            <a:avLst/>
          </a:prstGeom>
        </p:spPr>
      </p:pic>
      <p:pic>
        <p:nvPicPr>
          <p:cNvPr id="12" name="I II6 I64 V I MAJ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1960" y="5301208"/>
            <a:ext cx="609600" cy="609600"/>
          </a:xfrm>
          <a:prstGeom prst="rect">
            <a:avLst/>
          </a:prstGeom>
        </p:spPr>
      </p:pic>
      <p:pic>
        <p:nvPicPr>
          <p:cNvPr id="13" name="I IV I64 V I6 MINO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220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7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l-GR" dirty="0" smtClean="0"/>
              <a:t>. </a:t>
            </a:r>
            <a:r>
              <a:rPr lang="el-GR" dirty="0"/>
              <a:t>Σωστές απαντήσεις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en-US" dirty="0" smtClean="0"/>
          </a:p>
          <a:p>
            <a:r>
              <a:rPr lang="en-US" dirty="0"/>
              <a:t>4</a:t>
            </a:r>
            <a:endParaRPr lang="en-US" dirty="0" smtClean="0"/>
          </a:p>
          <a:p>
            <a:r>
              <a:rPr lang="en-US" dirty="0"/>
              <a:t>4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4536504" cy="324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4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1</a:t>
            </a:r>
            <a:r>
              <a:rPr lang="el-GR" baseline="30000" dirty="0" smtClean="0"/>
              <a:t>α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r>
              <a:rPr lang="el-GR" sz="3200" i="1" dirty="0" smtClean="0"/>
              <a:t>Ακούστε </a:t>
            </a:r>
            <a:r>
              <a:rPr lang="en-US" sz="3200" i="1" dirty="0" smtClean="0"/>
              <a:t>4</a:t>
            </a:r>
            <a:r>
              <a:rPr lang="el-GR" sz="3200" i="1" dirty="0" smtClean="0"/>
              <a:t> </a:t>
            </a:r>
            <a:r>
              <a:rPr lang="el-GR" sz="3200" i="1" dirty="0" smtClean="0"/>
              <a:t>διαδοχές στους δύο τρόπους</a:t>
            </a:r>
            <a:endParaRPr lang="el-GR" sz="3200" i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492" y="2132856"/>
            <a:ext cx="6777317" cy="3888432"/>
          </a:xfrm>
        </p:spPr>
        <p:txBody>
          <a:bodyPr numCol="1">
            <a:normAutofit/>
          </a:bodyPr>
          <a:lstStyle/>
          <a:p>
            <a:r>
              <a:rPr lang="en-US" dirty="0"/>
              <a:t>I – V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I</a:t>
            </a:r>
            <a:r>
              <a:rPr lang="en-US" baseline="-25000" dirty="0"/>
              <a:t>6</a:t>
            </a:r>
            <a:r>
              <a:rPr lang="en-US" dirty="0"/>
              <a:t> – </a:t>
            </a:r>
            <a:r>
              <a:rPr lang="en-US" dirty="0" smtClean="0"/>
              <a:t>IV</a:t>
            </a:r>
          </a:p>
          <a:p>
            <a:endParaRPr lang="el-GR" dirty="0"/>
          </a:p>
          <a:p>
            <a:r>
              <a:rPr lang="en-US" dirty="0"/>
              <a:t>I – VII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-25000" dirty="0"/>
              <a:t>6</a:t>
            </a:r>
            <a:r>
              <a:rPr lang="en-US" dirty="0"/>
              <a:t> </a:t>
            </a:r>
            <a:r>
              <a:rPr lang="en-US" dirty="0" smtClean="0"/>
              <a:t>– IV</a:t>
            </a:r>
          </a:p>
          <a:p>
            <a:endParaRPr lang="en-US" dirty="0" smtClean="0"/>
          </a:p>
          <a:p>
            <a:endParaRPr lang="el-GR" dirty="0"/>
          </a:p>
          <a:p>
            <a:pPr algn="r"/>
            <a:r>
              <a:rPr lang="en-US" dirty="0"/>
              <a:t>I</a:t>
            </a:r>
            <a:r>
              <a:rPr lang="en-US" baseline="-25000" dirty="0"/>
              <a:t>6</a:t>
            </a:r>
            <a:r>
              <a:rPr lang="en-US" dirty="0"/>
              <a:t> – V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I – </a:t>
            </a:r>
            <a:r>
              <a:rPr lang="en-US" dirty="0" smtClean="0"/>
              <a:t>IV</a:t>
            </a:r>
          </a:p>
          <a:p>
            <a:endParaRPr lang="el-GR" dirty="0"/>
          </a:p>
          <a:p>
            <a:pPr algn="r"/>
            <a:r>
              <a:rPr lang="en-US" dirty="0"/>
              <a:t>I</a:t>
            </a:r>
            <a:r>
              <a:rPr lang="en-US" baseline="-25000" dirty="0"/>
              <a:t>6</a:t>
            </a:r>
            <a:r>
              <a:rPr lang="en-US" dirty="0"/>
              <a:t> – VII</a:t>
            </a:r>
            <a:r>
              <a:rPr lang="en-US" baseline="-25000" dirty="0"/>
              <a:t>6</a:t>
            </a:r>
            <a:r>
              <a:rPr lang="en-US" dirty="0"/>
              <a:t> – I - IV</a:t>
            </a:r>
            <a:endParaRPr lang="el-GR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l-GR" dirty="0"/>
          </a:p>
        </p:txBody>
      </p:sp>
      <p:pic>
        <p:nvPicPr>
          <p:cNvPr id="10" name="I V64 I6 IV MAJ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02734" y="2204864"/>
            <a:ext cx="609600" cy="609600"/>
          </a:xfrm>
          <a:prstGeom prst="rect">
            <a:avLst/>
          </a:prstGeom>
        </p:spPr>
      </p:pic>
      <p:pic>
        <p:nvPicPr>
          <p:cNvPr id="11" name="I V64 I6 IV MIN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60232" y="2204864"/>
            <a:ext cx="609600" cy="609600"/>
          </a:xfrm>
          <a:prstGeom prst="rect">
            <a:avLst/>
          </a:prstGeom>
        </p:spPr>
      </p:pic>
      <p:pic>
        <p:nvPicPr>
          <p:cNvPr id="12" name="I6 V64 I IV MAJO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03648" y="4149080"/>
            <a:ext cx="609600" cy="609600"/>
          </a:xfrm>
          <a:prstGeom prst="rect">
            <a:avLst/>
          </a:prstGeom>
        </p:spPr>
      </p:pic>
      <p:pic>
        <p:nvPicPr>
          <p:cNvPr id="13" name="I6 V64 I IV MINO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19872" y="4149080"/>
            <a:ext cx="609600" cy="609600"/>
          </a:xfrm>
          <a:prstGeom prst="rect">
            <a:avLst/>
          </a:prstGeom>
        </p:spPr>
      </p:pic>
      <p:pic>
        <p:nvPicPr>
          <p:cNvPr id="14" name="I6 VII6 I IV MAJO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93374" y="5081803"/>
            <a:ext cx="609600" cy="609600"/>
          </a:xfrm>
          <a:prstGeom prst="rect">
            <a:avLst/>
          </a:prstGeom>
        </p:spPr>
      </p:pic>
      <p:pic>
        <p:nvPicPr>
          <p:cNvPr id="15" name="I6 VII6 I IV MINO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19872" y="5065292"/>
            <a:ext cx="609600" cy="609600"/>
          </a:xfrm>
          <a:prstGeom prst="rect">
            <a:avLst/>
          </a:prstGeom>
        </p:spPr>
      </p:pic>
      <p:pic>
        <p:nvPicPr>
          <p:cNvPr id="16" name="I VII6 I6 IV MINOR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60232" y="2996952"/>
            <a:ext cx="609600" cy="609600"/>
          </a:xfrm>
          <a:prstGeom prst="rect">
            <a:avLst/>
          </a:prstGeom>
        </p:spPr>
      </p:pic>
      <p:cxnSp>
        <p:nvCxnSpPr>
          <p:cNvPr id="18" name="Ευθύγραμμο βέλος σύνδεσης 17"/>
          <p:cNvCxnSpPr/>
          <p:nvPr/>
        </p:nvCxnSpPr>
        <p:spPr>
          <a:xfrm>
            <a:off x="3563888" y="2348880"/>
            <a:ext cx="4655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>
            <a:off x="3563888" y="321297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 flipH="1">
            <a:off x="4788024" y="4581128"/>
            <a:ext cx="4243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/>
          <p:nvPr/>
        </p:nvCxnSpPr>
        <p:spPr>
          <a:xfrm flipH="1">
            <a:off x="4788024" y="5370092"/>
            <a:ext cx="424310" cy="16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8" name="I VII6 I6 IV MAJOR 3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02734" y="3025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0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0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10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dirty="0" smtClean="0"/>
              <a:t>1β </a:t>
            </a:r>
            <a:r>
              <a:rPr lang="el-GR" sz="2400" dirty="0" smtClean="0"/>
              <a:t>Βρείτε τη σωστή απάντηση για κάθε ομάδα επιλογών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25780" indent="-457200">
              <a:buFont typeface="+mj-lt"/>
              <a:buAutoNum type="arabicPeriod"/>
            </a:pPr>
            <a:r>
              <a:rPr lang="en-US" dirty="0"/>
              <a:t>I – V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I</a:t>
            </a:r>
            <a:r>
              <a:rPr lang="en-US" baseline="-25000" dirty="0"/>
              <a:t>6</a:t>
            </a:r>
            <a:r>
              <a:rPr lang="en-US" dirty="0"/>
              <a:t> – IV</a:t>
            </a:r>
            <a:endParaRPr lang="el-GR" dirty="0"/>
          </a:p>
          <a:p>
            <a:pPr marL="525780" indent="-457200">
              <a:buFont typeface="+mj-lt"/>
              <a:buAutoNum type="arabicPeriod"/>
            </a:pPr>
            <a:r>
              <a:rPr lang="en-US" dirty="0"/>
              <a:t>I – VII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-25000" dirty="0"/>
              <a:t>6</a:t>
            </a:r>
            <a:r>
              <a:rPr lang="en-US" dirty="0"/>
              <a:t> </a:t>
            </a:r>
            <a:r>
              <a:rPr lang="en-US" dirty="0" smtClean="0"/>
              <a:t>– IV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/>
              <a:t>I – V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I</a:t>
            </a:r>
            <a:r>
              <a:rPr lang="en-US" baseline="-25000" dirty="0"/>
              <a:t>6</a:t>
            </a:r>
            <a:r>
              <a:rPr lang="en-US" dirty="0"/>
              <a:t> – </a:t>
            </a:r>
            <a:r>
              <a:rPr lang="en-US" dirty="0" smtClean="0"/>
              <a:t> V</a:t>
            </a:r>
            <a:endParaRPr lang="el-GR" dirty="0"/>
          </a:p>
          <a:p>
            <a:pPr marL="525780" indent="-457200">
              <a:buFont typeface="+mj-lt"/>
              <a:buAutoNum type="arabicPeriod"/>
            </a:pPr>
            <a:r>
              <a:rPr lang="en-US" dirty="0"/>
              <a:t>I – VII</a:t>
            </a:r>
            <a:r>
              <a:rPr lang="en-US" baseline="-25000" dirty="0"/>
              <a:t>6</a:t>
            </a:r>
            <a:r>
              <a:rPr lang="en-US" dirty="0"/>
              <a:t> – I</a:t>
            </a:r>
            <a:r>
              <a:rPr lang="en-US" baseline="-25000" dirty="0"/>
              <a:t>6</a:t>
            </a:r>
            <a:r>
              <a:rPr lang="en-US" dirty="0"/>
              <a:t> – </a:t>
            </a:r>
            <a:r>
              <a:rPr lang="en-US" dirty="0" smtClean="0"/>
              <a:t> V</a:t>
            </a:r>
            <a:endParaRPr lang="el-GR" dirty="0" smtClean="0"/>
          </a:p>
          <a:p>
            <a:pPr marL="525780" indent="-457200" algn="r">
              <a:buFont typeface="+mj-lt"/>
              <a:buAutoNum type="arabicPeriod"/>
            </a:pPr>
            <a:r>
              <a:rPr lang="en-US" dirty="0" smtClean="0"/>
              <a:t>I</a:t>
            </a:r>
            <a:r>
              <a:rPr lang="en-US" baseline="-25000" dirty="0" smtClean="0"/>
              <a:t>6</a:t>
            </a:r>
            <a:r>
              <a:rPr lang="en-US" dirty="0" smtClean="0"/>
              <a:t> – V</a:t>
            </a:r>
            <a:r>
              <a:rPr lang="en-US" baseline="30000" dirty="0" smtClean="0"/>
              <a:t>6</a:t>
            </a:r>
            <a:r>
              <a:rPr lang="en-US" baseline="-25000" dirty="0" smtClean="0"/>
              <a:t>4</a:t>
            </a:r>
            <a:r>
              <a:rPr lang="en-US" dirty="0" smtClean="0"/>
              <a:t> – I – IV</a:t>
            </a:r>
            <a:endParaRPr lang="el-GR" dirty="0" smtClean="0"/>
          </a:p>
          <a:p>
            <a:pPr marL="525780" indent="-457200" algn="r">
              <a:buFont typeface="+mj-lt"/>
              <a:buAutoNum type="arabicPeriod"/>
            </a:pPr>
            <a:r>
              <a:rPr lang="en-US" dirty="0" smtClean="0"/>
              <a:t>I</a:t>
            </a:r>
            <a:r>
              <a:rPr lang="en-US" baseline="-25000" dirty="0" smtClean="0"/>
              <a:t>6</a:t>
            </a:r>
            <a:r>
              <a:rPr lang="en-US" dirty="0" smtClean="0"/>
              <a:t> </a:t>
            </a:r>
            <a:r>
              <a:rPr lang="en-US" dirty="0"/>
              <a:t>– VII</a:t>
            </a:r>
            <a:r>
              <a:rPr lang="en-US" baseline="-25000" dirty="0"/>
              <a:t>6</a:t>
            </a:r>
            <a:r>
              <a:rPr lang="en-US" dirty="0"/>
              <a:t> – I </a:t>
            </a:r>
            <a:r>
              <a:rPr lang="en-US" dirty="0" smtClean="0"/>
              <a:t>– IV</a:t>
            </a:r>
          </a:p>
          <a:p>
            <a:pPr marL="525780" indent="-457200" algn="r">
              <a:buFont typeface="+mj-lt"/>
              <a:buAutoNum type="arabicPeriod"/>
            </a:pPr>
            <a:r>
              <a:rPr lang="en-US" dirty="0"/>
              <a:t>I</a:t>
            </a:r>
            <a:r>
              <a:rPr lang="en-US" baseline="-25000" dirty="0"/>
              <a:t>6</a:t>
            </a:r>
            <a:r>
              <a:rPr lang="en-US" dirty="0"/>
              <a:t> – V</a:t>
            </a:r>
            <a:r>
              <a:rPr lang="en-US" baseline="30000" dirty="0"/>
              <a:t>6</a:t>
            </a:r>
            <a:r>
              <a:rPr lang="en-US" baseline="-25000" dirty="0"/>
              <a:t>4</a:t>
            </a:r>
            <a:r>
              <a:rPr lang="en-US" dirty="0"/>
              <a:t> – I – </a:t>
            </a:r>
            <a:r>
              <a:rPr lang="en-US" dirty="0" smtClean="0"/>
              <a:t> V</a:t>
            </a:r>
            <a:endParaRPr lang="el-GR" dirty="0"/>
          </a:p>
          <a:p>
            <a:pPr marL="525780" indent="-457200" algn="r">
              <a:buFont typeface="+mj-lt"/>
              <a:buAutoNum type="arabicPeriod"/>
            </a:pPr>
            <a:r>
              <a:rPr lang="en-US" dirty="0"/>
              <a:t>I</a:t>
            </a:r>
            <a:r>
              <a:rPr lang="en-US" baseline="-25000" dirty="0"/>
              <a:t>6</a:t>
            </a:r>
            <a:r>
              <a:rPr lang="en-US" dirty="0"/>
              <a:t> – VII</a:t>
            </a:r>
            <a:r>
              <a:rPr lang="en-US" baseline="-25000" dirty="0"/>
              <a:t>6</a:t>
            </a:r>
            <a:r>
              <a:rPr lang="en-US" dirty="0"/>
              <a:t> – I – </a:t>
            </a:r>
            <a:r>
              <a:rPr lang="en-US" dirty="0" smtClean="0"/>
              <a:t> V </a:t>
            </a:r>
            <a:endParaRPr lang="en-US" dirty="0"/>
          </a:p>
          <a:p>
            <a:pPr algn="r"/>
            <a:endParaRPr lang="en-US" dirty="0" smtClean="0"/>
          </a:p>
          <a:p>
            <a:pPr algn="r"/>
            <a:endParaRPr lang="el-GR" dirty="0" smtClean="0"/>
          </a:p>
          <a:p>
            <a:endParaRPr lang="el-GR" dirty="0"/>
          </a:p>
        </p:txBody>
      </p:sp>
      <p:pic>
        <p:nvPicPr>
          <p:cNvPr id="4" name="I6 VII6 I V MAJ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4293096"/>
            <a:ext cx="897632" cy="897632"/>
          </a:xfrm>
          <a:prstGeom prst="rect">
            <a:avLst/>
          </a:prstGeom>
        </p:spPr>
      </p:pic>
      <p:cxnSp>
        <p:nvCxnSpPr>
          <p:cNvPr id="9" name="Ευθύγραμμο βέλος σύνδεσης 8"/>
          <p:cNvCxnSpPr/>
          <p:nvPr/>
        </p:nvCxnSpPr>
        <p:spPr>
          <a:xfrm flipH="1">
            <a:off x="4355976" y="486916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I V64 I6 IV MAJ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2564904"/>
            <a:ext cx="792088" cy="792088"/>
          </a:xfrm>
          <a:prstGeom prst="rect">
            <a:avLst/>
          </a:prstGeom>
        </p:spPr>
      </p:pic>
      <p:cxnSp>
        <p:nvCxnSpPr>
          <p:cNvPr id="12" name="Ευθύγραμμο βέλος σύνδεσης 11"/>
          <p:cNvCxnSpPr/>
          <p:nvPr/>
        </p:nvCxnSpPr>
        <p:spPr>
          <a:xfrm>
            <a:off x="3923928" y="306896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8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Σωστές απαντήσεις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n-US" dirty="0" smtClean="0"/>
              <a:t>1</a:t>
            </a:r>
            <a:endParaRPr lang="el-GR" dirty="0" smtClean="0"/>
          </a:p>
          <a:p>
            <a:endParaRPr lang="el-GR" dirty="0" smtClean="0"/>
          </a:p>
          <a:p>
            <a:pPr algn="r"/>
            <a:endParaRPr lang="el-GR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l-GR" dirty="0" smtClean="0"/>
              <a:t>8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2"/>
            <a:ext cx="304233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2</a:t>
            </a:r>
            <a:r>
              <a:rPr lang="el-GR" baseline="30000" dirty="0" smtClean="0"/>
              <a:t>α</a:t>
            </a:r>
            <a:r>
              <a:rPr lang="el-GR" dirty="0" smtClean="0"/>
              <a:t>. </a:t>
            </a:r>
            <a:r>
              <a:rPr lang="el-GR" sz="3600" i="1" dirty="0" smtClean="0"/>
              <a:t>Ακούστε </a:t>
            </a:r>
            <a:r>
              <a:rPr lang="en-US" sz="3600" i="1" dirty="0" smtClean="0"/>
              <a:t>2</a:t>
            </a:r>
            <a:r>
              <a:rPr lang="el-GR" sz="3600" i="1" dirty="0" smtClean="0"/>
              <a:t> διαδοχές στους δύο τρόπους</a:t>
            </a:r>
            <a:endParaRPr lang="el-GR" sz="36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I – II</a:t>
            </a:r>
            <a:r>
              <a:rPr lang="en-US" baseline="-25000" dirty="0"/>
              <a:t>6</a:t>
            </a:r>
            <a:r>
              <a:rPr lang="en-US" dirty="0"/>
              <a:t> – V – </a:t>
            </a:r>
            <a:r>
              <a:rPr lang="en-US" dirty="0" smtClean="0"/>
              <a:t>I</a:t>
            </a:r>
          </a:p>
          <a:p>
            <a:endParaRPr lang="en-US" dirty="0"/>
          </a:p>
          <a:p>
            <a:endParaRPr lang="el-GR" dirty="0"/>
          </a:p>
          <a:p>
            <a:pPr algn="r"/>
            <a:r>
              <a:rPr lang="en-US" dirty="0"/>
              <a:t>I – IV - V – I</a:t>
            </a:r>
            <a:endParaRPr lang="el-GR" dirty="0"/>
          </a:p>
          <a:p>
            <a:endParaRPr lang="en-US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l-GR" sz="2000" dirty="0"/>
          </a:p>
        </p:txBody>
      </p:sp>
      <p:pic>
        <p:nvPicPr>
          <p:cNvPr id="3" name="I II6 V I MAJ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199" y="2564904"/>
            <a:ext cx="830527" cy="830527"/>
          </a:xfrm>
          <a:prstGeom prst="rect">
            <a:avLst/>
          </a:prstGeom>
        </p:spPr>
      </p:pic>
      <p:pic>
        <p:nvPicPr>
          <p:cNvPr id="10" name="I II6 V I MIN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0192" y="2564904"/>
            <a:ext cx="830544" cy="830544"/>
          </a:xfrm>
          <a:prstGeom prst="rect">
            <a:avLst/>
          </a:prstGeom>
        </p:spPr>
      </p:pic>
      <p:pic>
        <p:nvPicPr>
          <p:cNvPr id="11" name="I IV V I MAJO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3648" y="4581128"/>
            <a:ext cx="1008112" cy="1008112"/>
          </a:xfrm>
          <a:prstGeom prst="rect">
            <a:avLst/>
          </a:prstGeom>
        </p:spPr>
      </p:pic>
      <p:pic>
        <p:nvPicPr>
          <p:cNvPr id="12" name="I IV V I MINO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62399" y="4581128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9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2β. </a:t>
            </a:r>
            <a:r>
              <a:rPr lang="el-GR" sz="2700" dirty="0" smtClean="0"/>
              <a:t>Βρείτε τη σωστή απάντηση για κάθε ομάδα επιλογών</a:t>
            </a:r>
            <a:endParaRPr lang="el-GR" sz="27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697636"/>
          </a:xfrm>
        </p:spPr>
        <p:txBody>
          <a:bodyPr numCol="1">
            <a:normAutofit/>
          </a:bodyPr>
          <a:lstStyle/>
          <a:p>
            <a:pPr marL="582930" indent="-514350">
              <a:buFont typeface="+mj-lt"/>
              <a:buAutoNum type="arabicPeriod"/>
            </a:pPr>
            <a:r>
              <a:rPr lang="en-US" sz="2800" dirty="0"/>
              <a:t>I – II</a:t>
            </a:r>
            <a:r>
              <a:rPr lang="en-US" sz="2800" baseline="-25000" dirty="0"/>
              <a:t>6</a:t>
            </a:r>
            <a:r>
              <a:rPr lang="en-US" sz="2800" dirty="0"/>
              <a:t> – V – </a:t>
            </a:r>
            <a:r>
              <a:rPr lang="en-US" sz="2800" dirty="0" smtClean="0"/>
              <a:t>I</a:t>
            </a:r>
            <a:endParaRPr lang="el-GR" sz="2800" dirty="0"/>
          </a:p>
          <a:p>
            <a:pPr marL="582930" indent="-514350">
              <a:buFont typeface="+mj-lt"/>
              <a:buAutoNum type="arabicPeriod"/>
            </a:pPr>
            <a:r>
              <a:rPr lang="en-US" sz="2800" dirty="0"/>
              <a:t>I – IV - V – I</a:t>
            </a:r>
            <a:endParaRPr lang="el-GR" sz="2800" dirty="0"/>
          </a:p>
          <a:p>
            <a:pPr marL="525780" indent="-457200" algn="r">
              <a:buFont typeface="+mj-lt"/>
              <a:buAutoNum type="arabicPeriod"/>
            </a:pPr>
            <a:r>
              <a:rPr lang="en-US" sz="2800" dirty="0"/>
              <a:t>I – II</a:t>
            </a:r>
            <a:r>
              <a:rPr lang="en-US" sz="2800" baseline="-25000" dirty="0"/>
              <a:t>6</a:t>
            </a:r>
            <a:r>
              <a:rPr lang="en-US" sz="2800" dirty="0"/>
              <a:t> – V – I</a:t>
            </a:r>
            <a:endParaRPr lang="el-GR" sz="2800" dirty="0"/>
          </a:p>
          <a:p>
            <a:pPr marL="525780" indent="-457200" algn="r">
              <a:buFont typeface="+mj-lt"/>
              <a:buAutoNum type="arabicPeriod"/>
            </a:pPr>
            <a:r>
              <a:rPr lang="en-US" sz="2800" dirty="0"/>
              <a:t>I – IV - V – </a:t>
            </a:r>
            <a:r>
              <a:rPr lang="en-US" sz="2800" dirty="0" smtClean="0"/>
              <a:t>I</a:t>
            </a:r>
          </a:p>
          <a:p>
            <a:pPr marL="525780" indent="-457200" algn="r">
              <a:buFont typeface="+mj-lt"/>
              <a:buAutoNum type="arabicPeriod"/>
            </a:pPr>
            <a:endParaRPr lang="en-US" sz="2800" dirty="0" smtClean="0"/>
          </a:p>
          <a:p>
            <a:pPr marL="525780" indent="-457200">
              <a:buFont typeface="+mj-lt"/>
              <a:buAutoNum type="arabicPeriod"/>
            </a:pPr>
            <a:r>
              <a:rPr lang="en-US" sz="2800" dirty="0"/>
              <a:t>I – II</a:t>
            </a:r>
            <a:r>
              <a:rPr lang="en-US" sz="2800" baseline="-25000" dirty="0"/>
              <a:t>6</a:t>
            </a:r>
            <a:r>
              <a:rPr lang="en-US" sz="2800" dirty="0"/>
              <a:t> – V – I</a:t>
            </a:r>
            <a:endParaRPr lang="el-GR" sz="2800" dirty="0"/>
          </a:p>
          <a:p>
            <a:pPr marL="525780" indent="-457200">
              <a:buFont typeface="+mj-lt"/>
              <a:buAutoNum type="arabicPeriod"/>
            </a:pPr>
            <a:r>
              <a:rPr lang="en-US" sz="2800" dirty="0"/>
              <a:t>I – IV - V – I</a:t>
            </a:r>
            <a:endParaRPr lang="el-GR" sz="2800" dirty="0"/>
          </a:p>
          <a:p>
            <a:pPr marL="525780" indent="-457200">
              <a:buFont typeface="+mj-lt"/>
              <a:buAutoNum type="arabicPeriod"/>
            </a:pPr>
            <a:endParaRPr lang="el-GR" sz="2800" dirty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endParaRPr lang="el-GR" dirty="0"/>
          </a:p>
        </p:txBody>
      </p:sp>
      <p:pic>
        <p:nvPicPr>
          <p:cNvPr id="6" name="I IV V I MAJ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2200" y="3717032"/>
            <a:ext cx="609600" cy="609600"/>
          </a:xfrm>
          <a:prstGeom prst="rect">
            <a:avLst/>
          </a:prstGeom>
        </p:spPr>
      </p:pic>
      <p:cxnSp>
        <p:nvCxnSpPr>
          <p:cNvPr id="8" name="Ευθύγραμμο βέλος σύνδεσης 7"/>
          <p:cNvCxnSpPr/>
          <p:nvPr/>
        </p:nvCxnSpPr>
        <p:spPr>
          <a:xfrm flipH="1">
            <a:off x="4427984" y="4021832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I II6 V I MIN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0112" y="2501757"/>
            <a:ext cx="609600" cy="609600"/>
          </a:xfrm>
          <a:prstGeom prst="rect">
            <a:avLst/>
          </a:prstGeom>
        </p:spPr>
      </p:pic>
      <p:cxnSp>
        <p:nvCxnSpPr>
          <p:cNvPr id="15" name="Ευθύγραμμο βέλος σύνδεσης 14"/>
          <p:cNvCxnSpPr/>
          <p:nvPr/>
        </p:nvCxnSpPr>
        <p:spPr>
          <a:xfrm>
            <a:off x="4067944" y="2806557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/>
          <p:cNvCxnSpPr/>
          <p:nvPr/>
        </p:nvCxnSpPr>
        <p:spPr>
          <a:xfrm>
            <a:off x="4072681" y="537321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" name="I II6 V I MAJO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0112" y="5068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3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5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2β.Σωστές απαντήσεις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dirty="0" smtClean="0"/>
              <a:t>1</a:t>
            </a:r>
          </a:p>
          <a:p>
            <a:endParaRPr lang="el-GR" dirty="0" smtClean="0"/>
          </a:p>
          <a:p>
            <a:pPr algn="r"/>
            <a:endParaRPr lang="en-US" dirty="0" smtClean="0"/>
          </a:p>
          <a:p>
            <a:pPr algn="ctr"/>
            <a:r>
              <a:rPr lang="el-GR" dirty="0" smtClean="0"/>
              <a:t>4</a:t>
            </a:r>
            <a:endParaRPr lang="en-US" dirty="0" smtClean="0"/>
          </a:p>
          <a:p>
            <a:pPr algn="r"/>
            <a:endParaRPr lang="el-GR" dirty="0" smtClean="0"/>
          </a:p>
          <a:p>
            <a:r>
              <a:rPr lang="en-US" dirty="0" smtClean="0"/>
              <a:t>5</a:t>
            </a:r>
            <a:endParaRPr lang="el-GR" dirty="0" smtClean="0"/>
          </a:p>
          <a:p>
            <a:endParaRPr lang="el-GR" dirty="0" smtClean="0"/>
          </a:p>
          <a:p>
            <a:pPr algn="r"/>
            <a:endParaRPr lang="el-G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05972"/>
            <a:ext cx="32099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0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3. </a:t>
            </a:r>
            <a:r>
              <a:rPr lang="el-GR" sz="2700" dirty="0" smtClean="0"/>
              <a:t>Βρείτε τη σωστή απάντηση για κάθε ομάδα επιλογών</a:t>
            </a:r>
            <a:endParaRPr lang="el-GR" sz="2700" dirty="0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461341"/>
              </p:ext>
            </p:extLst>
          </p:nvPr>
        </p:nvGraphicFramePr>
        <p:xfrm>
          <a:off x="611560" y="2204864"/>
          <a:ext cx="7992888" cy="3319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559080"/>
                <a:gridCol w="1561680"/>
                <a:gridCol w="1561680"/>
                <a:gridCol w="1510248"/>
              </a:tblGrid>
              <a:tr h="885039">
                <a:tc>
                  <a:txBody>
                    <a:bodyPr/>
                    <a:lstStyle/>
                    <a:p>
                      <a:r>
                        <a:rPr lang="el-GR" dirty="0" smtClean="0"/>
                        <a:t>1) </a:t>
                      </a:r>
                      <a:r>
                        <a:rPr lang="en-US" dirty="0" smtClean="0"/>
                        <a:t>I – IV – V</a:t>
                      </a:r>
                      <a:r>
                        <a:rPr lang="en-US" baseline="0" dirty="0" smtClean="0"/>
                        <a:t> – I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– IV – V</a:t>
                      </a:r>
                      <a:r>
                        <a:rPr lang="en-US" baseline="0" dirty="0" smtClean="0"/>
                        <a:t> – I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– IV – V</a:t>
                      </a:r>
                      <a:r>
                        <a:rPr lang="en-US" baseline="0" dirty="0" smtClean="0"/>
                        <a:t> – I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-VII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 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- IV</a:t>
                      </a:r>
                      <a:endParaRPr lang="en-US" dirty="0" smtClean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– IV – V</a:t>
                      </a:r>
                      <a:r>
                        <a:rPr lang="en-US" baseline="0" dirty="0" smtClean="0"/>
                        <a:t> – I</a:t>
                      </a:r>
                      <a:endParaRPr lang="el-GR" dirty="0"/>
                    </a:p>
                  </a:txBody>
                  <a:tcPr marL="75300" marR="75300"/>
                </a:tc>
              </a:tr>
              <a:tr h="885039">
                <a:tc>
                  <a:txBody>
                    <a:bodyPr/>
                    <a:lstStyle/>
                    <a:p>
                      <a:r>
                        <a:rPr lang="el-GR" dirty="0" smtClean="0"/>
                        <a:t>2)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II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V – I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V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I – V</a:t>
                      </a:r>
                    </a:p>
                    <a:p>
                      <a:pPr algn="l"/>
                      <a:endParaRPr lang="en-US" dirty="0" smtClean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V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I –IV</a:t>
                      </a:r>
                      <a:endParaRPr lang="en-US" dirty="0" smtClean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- V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- 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 V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V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I –V</a:t>
                      </a:r>
                      <a:endParaRPr lang="en-US" dirty="0" smtClean="0"/>
                    </a:p>
                  </a:txBody>
                  <a:tcPr marL="75300" marR="75300"/>
                </a:tc>
              </a:tr>
              <a:tr h="885039">
                <a:tc>
                  <a:txBody>
                    <a:bodyPr/>
                    <a:lstStyle/>
                    <a:p>
                      <a:r>
                        <a:rPr lang="el-GR" dirty="0" smtClean="0"/>
                        <a:t>3) </a:t>
                      </a:r>
                      <a:r>
                        <a:rPr lang="en-US" dirty="0" smtClean="0"/>
                        <a:t>I - V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- 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 IV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VII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 -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V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II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V – I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- V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- 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 IV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– II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V – I6</a:t>
                      </a:r>
                      <a:endParaRPr lang="el-GR" dirty="0"/>
                    </a:p>
                  </a:txBody>
                  <a:tcPr marL="75300" marR="75300"/>
                </a:tc>
              </a:tr>
              <a:tr h="663932">
                <a:tc>
                  <a:txBody>
                    <a:bodyPr/>
                    <a:lstStyle/>
                    <a:p>
                      <a:r>
                        <a:rPr lang="el-GR" dirty="0" smtClean="0"/>
                        <a:t>4)</a:t>
                      </a:r>
                      <a:r>
                        <a:rPr lang="en-US" dirty="0" smtClean="0"/>
                        <a:t> I - VII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 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 IV</a:t>
                      </a:r>
                      <a:endParaRPr lang="en-US" dirty="0" smtClean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-VII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 I - IV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VII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I - V</a:t>
                      </a:r>
                      <a:endParaRPr lang="el-GR" dirty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V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-25000" dirty="0" smtClean="0"/>
                        <a:t>4</a:t>
                      </a:r>
                      <a:r>
                        <a:rPr lang="en-US" dirty="0" smtClean="0"/>
                        <a:t> – I –IV</a:t>
                      </a:r>
                      <a:endParaRPr lang="en-US" dirty="0" smtClean="0"/>
                    </a:p>
                  </a:txBody>
                  <a:tcPr marL="75300" marR="75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– VII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 -I - IV</a:t>
                      </a:r>
                      <a:endParaRPr lang="el-GR" dirty="0"/>
                    </a:p>
                  </a:txBody>
                  <a:tcPr marL="75300" marR="75300"/>
                </a:tc>
              </a:tr>
            </a:tbl>
          </a:graphicData>
        </a:graphic>
      </p:graphicFrame>
      <p:pic>
        <p:nvPicPr>
          <p:cNvPr id="3" name="I V64 I6 IV MAJ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6136" y="5589240"/>
            <a:ext cx="609600" cy="609600"/>
          </a:xfrm>
          <a:prstGeom prst="rect">
            <a:avLst/>
          </a:prstGeom>
        </p:spPr>
      </p:pic>
      <p:pic>
        <p:nvPicPr>
          <p:cNvPr id="5" name="I6 VII6 I V MIN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15816" y="5589240"/>
            <a:ext cx="609600" cy="609600"/>
          </a:xfrm>
          <a:prstGeom prst="rect">
            <a:avLst/>
          </a:prstGeom>
        </p:spPr>
      </p:pic>
      <p:pic>
        <p:nvPicPr>
          <p:cNvPr id="7" name="I II6 V I MINO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3438" y="5589240"/>
            <a:ext cx="609600" cy="609600"/>
          </a:xfrm>
          <a:prstGeom prst="rect">
            <a:avLst/>
          </a:prstGeom>
        </p:spPr>
      </p:pic>
      <p:pic>
        <p:nvPicPr>
          <p:cNvPr id="13" name="I6 V64 I IV MAJO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55976" y="5589240"/>
            <a:ext cx="609600" cy="609600"/>
          </a:xfrm>
          <a:prstGeom prst="rect">
            <a:avLst/>
          </a:prstGeom>
        </p:spPr>
      </p:pic>
      <p:pic>
        <p:nvPicPr>
          <p:cNvPr id="14" name="I II6 V I6 MINO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963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1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5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3.Σωστές απαντήσεις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n-US" dirty="0" smtClean="0"/>
              <a:t>2</a:t>
            </a:r>
            <a:endParaRPr lang="el-GR" dirty="0" smtClean="0"/>
          </a:p>
          <a:p>
            <a:r>
              <a:rPr lang="en-US" dirty="0"/>
              <a:t>3</a:t>
            </a:r>
            <a:endParaRPr lang="el-GR" dirty="0" smtClean="0"/>
          </a:p>
          <a:p>
            <a:r>
              <a:rPr lang="en-US" dirty="0"/>
              <a:t>2</a:t>
            </a:r>
            <a:endParaRPr lang="el-GR" dirty="0" smtClean="0"/>
          </a:p>
          <a:p>
            <a:r>
              <a:rPr lang="en-US" dirty="0"/>
              <a:t>3</a:t>
            </a:r>
            <a:endParaRPr lang="el-GR" dirty="0" smtClean="0"/>
          </a:p>
          <a:p>
            <a:r>
              <a:rPr lang="en-US" dirty="0"/>
              <a:t>3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2536760" cy="427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6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Προσαρμοσμένο 30">
      <a:dk1>
        <a:srgbClr val="BB4FA3"/>
      </a:dk1>
      <a:lt1>
        <a:sysClr val="window" lastClr="FFFFFF"/>
      </a:lt1>
      <a:dk2>
        <a:srgbClr val="B13F9A"/>
      </a:dk2>
      <a:lt2>
        <a:srgbClr val="FFFFFF"/>
      </a:lt2>
      <a:accent1>
        <a:srgbClr val="BB4FA3"/>
      </a:accent1>
      <a:accent2>
        <a:srgbClr val="AC66BB"/>
      </a:accent2>
      <a:accent3>
        <a:srgbClr val="BB4FA3"/>
      </a:accent3>
      <a:accent4>
        <a:srgbClr val="BB4FA3"/>
      </a:accent4>
      <a:accent5>
        <a:srgbClr val="CF6DA4"/>
      </a:accent5>
      <a:accent6>
        <a:srgbClr val="BB4FA3"/>
      </a:accent6>
      <a:hlink>
        <a:srgbClr val="FFDE66"/>
      </a:hlink>
      <a:folHlink>
        <a:srgbClr val="D490C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458</TotalTime>
  <Words>605</Words>
  <Application>Microsoft Office PowerPoint</Application>
  <PresentationFormat>Προβολή στην οθόνη (4:3)</PresentationFormat>
  <Paragraphs>133</Paragraphs>
  <Slides>14</Slides>
  <Notes>0</Notes>
  <HiddenSlides>0</HiddenSlides>
  <MMClips>34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Austin</vt:lpstr>
      <vt:lpstr>Διαδοχή συγχορδιών μέρος β΄</vt:lpstr>
      <vt:lpstr>1α. Ακούστε 4 διαδοχές στους δύο τρόπους</vt:lpstr>
      <vt:lpstr>1β Βρείτε τη σωστή απάντηση για κάθε ομάδα επιλογών</vt:lpstr>
      <vt:lpstr>Σωστές απαντήσεις</vt:lpstr>
      <vt:lpstr>2α. Ακούστε 2 διαδοχές στους δύο τρόπους</vt:lpstr>
      <vt:lpstr>2β. Βρείτε τη σωστή απάντηση για κάθε ομάδα επιλογών</vt:lpstr>
      <vt:lpstr>2β.Σωστές απαντήσεις</vt:lpstr>
      <vt:lpstr>3. Βρείτε τη σωστή απάντηση για κάθε ομάδα επιλογών</vt:lpstr>
      <vt:lpstr>3.Σωστές απαντήσεις</vt:lpstr>
      <vt:lpstr>4a. . Ακούστε 4 διαδοχές (πτώσεις) στους δύο τρόπους</vt:lpstr>
      <vt:lpstr>4β. Βρείτε τη σωστή απάντηση για κάθε ομάδα επιλογών</vt:lpstr>
      <vt:lpstr>4β. Σωστές απαντήσεις</vt:lpstr>
      <vt:lpstr>5. Βρείτε τη σωστή απάντηση για κάθε ομάδα επιλογών</vt:lpstr>
      <vt:lpstr>5. Σωστές απαντήσεις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Διαδοχή συγχορδιών</dc:title>
  <dc:creator>Ειρήνη Νάκα</dc:creator>
  <cp:lastModifiedBy>Ειρήνη Νάκα</cp:lastModifiedBy>
  <cp:revision>95</cp:revision>
  <dcterms:created xsi:type="dcterms:W3CDTF">2020-12-03T22:10:47Z</dcterms:created>
  <dcterms:modified xsi:type="dcterms:W3CDTF">2020-12-05T19:49:48Z</dcterms:modified>
</cp:coreProperties>
</file>