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9" r:id="rId7"/>
    <p:sldId id="272" r:id="rId8"/>
    <p:sldId id="265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63" r:id="rId17"/>
    <p:sldId id="281" r:id="rId18"/>
    <p:sldId id="282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9/12/20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αρμονία Α’ Λυκείου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Μουσικό Σχολείο Λάρισας</a:t>
            </a:r>
          </a:p>
          <a:p>
            <a:r>
              <a:rPr lang="el-GR" dirty="0" smtClean="0"/>
              <a:t>Δεκέμβριος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διαβατικό 6/4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Ο μπάσος κινείται βηματικά. (1,2,3) ή (3,2,1) ή(4,5,6) ή (6,5,4)</a:t>
            </a:r>
            <a:endParaRPr lang="en-US" dirty="0"/>
          </a:p>
          <a:p>
            <a:pPr lvl="0"/>
            <a:r>
              <a:rPr lang="el-GR" dirty="0"/>
              <a:t>Μία φωνή κινείται αντίθετα με τον μπάσο. (3,2,1) ή (1,2,3) ή (6,5,4) ή(4,5,6)</a:t>
            </a:r>
            <a:endParaRPr lang="en-US" dirty="0"/>
          </a:p>
          <a:p>
            <a:pPr lvl="0"/>
            <a:r>
              <a:rPr lang="el-GR" dirty="0"/>
              <a:t>Μία φωνή κρατάει τον κοινό φθόγγο.</a:t>
            </a:r>
            <a:endParaRPr lang="en-US" dirty="0"/>
          </a:p>
          <a:p>
            <a:r>
              <a:rPr lang="el-GR" dirty="0"/>
              <a:t>Μία φωνή κάνει κατιόν ποίκιλμα (βηματική κίνηση που επιστρέφει στην αρχική νότα).(1,7,1) ή (</a:t>
            </a:r>
            <a:r>
              <a:rPr lang="el-GR" dirty="0" smtClean="0"/>
              <a:t>4,3,4).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2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διαβατικό 6/4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3941" b="-43941"/>
          <a:stretch>
            <a:fillRect/>
          </a:stretch>
        </p:blipFill>
        <p:spPr>
          <a:xfrm>
            <a:off x="219075" y="1600200"/>
            <a:ext cx="3895725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199" y="1600200"/>
            <a:ext cx="4637753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dirty="0"/>
              <a:t>Ο μπάσος κινείται βηματικά. (1,2,3) ή (3,2,1) ή(4,5,6) ή (6,5,4)</a:t>
            </a:r>
            <a:endParaRPr lang="en-US" dirty="0"/>
          </a:p>
          <a:p>
            <a:pPr lvl="0"/>
            <a:r>
              <a:rPr lang="el-GR" dirty="0"/>
              <a:t>Μία φωνή κινείται αντίθετα με τον μπάσο. (3,2,1) ή (1,2,3) ή (6,5,4) ή(4,5,6)</a:t>
            </a:r>
            <a:endParaRPr lang="en-US" dirty="0"/>
          </a:p>
          <a:p>
            <a:pPr lvl="0"/>
            <a:r>
              <a:rPr lang="el-GR" dirty="0"/>
              <a:t>Μία φωνή κρατάει τον κοινό φθόγγο.</a:t>
            </a:r>
            <a:endParaRPr lang="en-US" dirty="0"/>
          </a:p>
          <a:p>
            <a:r>
              <a:rPr lang="el-GR" dirty="0"/>
              <a:t>Μία φωνή κάνει κατιόν ποίκιλμα (βηματική κίνηση που επιστρέφει στην αρχική νότα).(1,7,1) ή (4,3,4).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8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διαβατικό 6/4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3657" b="-4365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συγκεκριμένες δύο συνδέσεις είναι πιο σπάνιες (συγκριτικά με τις άλλες δύο του διαβατικού 6/4)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5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διαβατικό 6/4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73" y="1600200"/>
            <a:ext cx="8510800" cy="4525963"/>
          </a:xfrm>
        </p:spPr>
        <p:txBody>
          <a:bodyPr/>
          <a:lstStyle/>
          <a:p>
            <a:pPr marL="36576" indent="0">
              <a:buNone/>
            </a:pPr>
            <a:r>
              <a:rPr lang="el-GR" sz="2400" dirty="0"/>
              <a:t>Αν στα σχήματα αυτά, στη συγχορδία της α΄ αναστροφής, </a:t>
            </a:r>
            <a:endParaRPr lang="el-GR" sz="2400" dirty="0" smtClean="0"/>
          </a:p>
          <a:p>
            <a:pPr marL="36576" indent="0">
              <a:buNone/>
            </a:pPr>
            <a:r>
              <a:rPr lang="el-GR" sz="2400" dirty="0" smtClean="0"/>
              <a:t>διπλασιάσουμε </a:t>
            </a:r>
            <a:r>
              <a:rPr lang="el-GR" sz="2400" dirty="0"/>
              <a:t>αντί για την 1</a:t>
            </a:r>
            <a:r>
              <a:rPr lang="el-GR" sz="2400" baseline="30000" dirty="0"/>
              <a:t>η</a:t>
            </a:r>
            <a:r>
              <a:rPr lang="el-GR" sz="2400" dirty="0"/>
              <a:t> την 5</a:t>
            </a:r>
            <a:r>
              <a:rPr lang="el-GR" sz="2400" baseline="30000" dirty="0"/>
              <a:t>η</a:t>
            </a:r>
            <a:r>
              <a:rPr lang="el-GR" sz="2400" dirty="0"/>
              <a:t> προκύπτουν </a:t>
            </a:r>
            <a:r>
              <a:rPr lang="el-GR" sz="2400" dirty="0" smtClean="0"/>
              <a:t>μερικά ακόμη </a:t>
            </a:r>
            <a:r>
              <a:rPr lang="el-GR" sz="2400" dirty="0"/>
              <a:t>χαρακτηριστικά σχήματα</a:t>
            </a:r>
            <a:r>
              <a:rPr lang="el-GR" dirty="0"/>
              <a:t>.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1" y="3173193"/>
            <a:ext cx="8408612" cy="24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διαβατικό 6/4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l-GR" dirty="0" smtClean="0"/>
              <a:t>ΠΡΟΣΟΧΗ!!! </a:t>
            </a:r>
          </a:p>
          <a:p>
            <a:r>
              <a:rPr lang="el-GR" dirty="0" smtClean="0"/>
              <a:t>Η </a:t>
            </a:r>
            <a:r>
              <a:rPr lang="el-GR" dirty="0"/>
              <a:t>συγχορδία της Β’αναστροφής πρέπει να έχει </a:t>
            </a:r>
            <a:r>
              <a:rPr lang="el-GR" b="1" dirty="0"/>
              <a:t>ίση ή μικρότερη έμφαση</a:t>
            </a:r>
            <a:r>
              <a:rPr lang="el-GR" dirty="0"/>
              <a:t> από τις βασικές συγχορδίες που την περιβάλλουν.</a:t>
            </a:r>
            <a:r>
              <a:rPr lang="en-US" dirty="0"/>
              <a:t> </a:t>
            </a:r>
            <a:endParaRPr lang="el-GR" dirty="0" smtClean="0"/>
          </a:p>
          <a:p>
            <a:r>
              <a:rPr lang="el-GR" dirty="0"/>
              <a:t>Ο διαβατικός (περαστικός) της χαρακτήρας επιβάλλει η συγχορδία αυτή να μην έχει μεγαλύτερη αξία από τις παρακείμενες συγχορδίες, όπως και να μη χρησιμοποιείται σε ισχυρά μέρη του μέτρου.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2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ΠΡΟΣΟΧΗ!!!!!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9" y="1970899"/>
            <a:ext cx="8725101" cy="29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5" y="274638"/>
            <a:ext cx="881085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Πότε χρησιμοποιούμε την Β’ αναστροφή;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l-GR" dirty="0" smtClean="0"/>
              <a:t>Όταν στο </a:t>
            </a:r>
            <a:r>
              <a:rPr lang="en-US" dirty="0" smtClean="0"/>
              <a:t>basso </a:t>
            </a:r>
            <a:r>
              <a:rPr lang="el-GR" dirty="0" smtClean="0"/>
              <a:t>βλέπουμε χαρακτηριστικά μελωδικά σχήματα όπως:</a:t>
            </a:r>
          </a:p>
          <a:p>
            <a:pPr marL="36576" indent="0">
              <a:buNone/>
            </a:pPr>
            <a:r>
              <a:rPr lang="el-GR" dirty="0" smtClean="0"/>
              <a:t>1-2-3: </a:t>
            </a:r>
            <a:r>
              <a:rPr lang="en-US" dirty="0" smtClean="0"/>
              <a:t>I - V6/4 - I6</a:t>
            </a:r>
          </a:p>
          <a:p>
            <a:pPr marL="36576" indent="0">
              <a:buNone/>
            </a:pPr>
            <a:r>
              <a:rPr lang="en-US" dirty="0" smtClean="0"/>
              <a:t>3-2-1</a:t>
            </a:r>
            <a:r>
              <a:rPr lang="el-GR" dirty="0" smtClean="0"/>
              <a:t>: </a:t>
            </a:r>
            <a:r>
              <a:rPr lang="en-US" dirty="0" smtClean="0"/>
              <a:t>I6 - V6/4 - I</a:t>
            </a:r>
          </a:p>
          <a:p>
            <a:pPr marL="36576" indent="0">
              <a:buNone/>
            </a:pPr>
            <a:r>
              <a:rPr lang="en-US" dirty="0" smtClean="0"/>
              <a:t>4-5-6</a:t>
            </a:r>
            <a:r>
              <a:rPr lang="el-GR" dirty="0" smtClean="0"/>
              <a:t>: </a:t>
            </a:r>
            <a:r>
              <a:rPr lang="en-US" dirty="0" smtClean="0"/>
              <a:t>IV - I6/4 - IV6</a:t>
            </a:r>
          </a:p>
          <a:p>
            <a:pPr marL="36576" indent="0">
              <a:buNone/>
            </a:pPr>
            <a:r>
              <a:rPr lang="en-US" dirty="0" smtClean="0"/>
              <a:t>6-5-4</a:t>
            </a:r>
            <a:r>
              <a:rPr lang="el-GR" dirty="0" smtClean="0"/>
              <a:t>: </a:t>
            </a:r>
            <a:r>
              <a:rPr lang="en-US" dirty="0" smtClean="0"/>
              <a:t>IV6 - I6/4 - IV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3150" r="-23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38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5" y="274638"/>
            <a:ext cx="881085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Πότε χρησιμοποιούμε την Β’ αναστροφή;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l-GR" dirty="0" smtClean="0"/>
              <a:t>Όταν στη </a:t>
            </a:r>
            <a:r>
              <a:rPr lang="en-US" dirty="0" smtClean="0"/>
              <a:t>soprano </a:t>
            </a:r>
            <a:r>
              <a:rPr lang="el-GR" dirty="0" smtClean="0"/>
              <a:t>βλέπουμε χαρακτηριστικά μελωδικά σχήματα όπως:</a:t>
            </a:r>
          </a:p>
          <a:p>
            <a:pPr marL="36576" indent="0">
              <a:buNone/>
            </a:pPr>
            <a:r>
              <a:rPr lang="el-GR" dirty="0" smtClean="0"/>
              <a:t>1-2-3: </a:t>
            </a:r>
            <a:r>
              <a:rPr lang="en-US" dirty="0" smtClean="0"/>
              <a:t>I6 - V6/4 - I</a:t>
            </a:r>
          </a:p>
          <a:p>
            <a:pPr marL="36576" indent="0">
              <a:buNone/>
            </a:pPr>
            <a:r>
              <a:rPr lang="en-US" dirty="0" smtClean="0"/>
              <a:t>3-2-1</a:t>
            </a:r>
            <a:r>
              <a:rPr lang="el-GR" dirty="0" smtClean="0"/>
              <a:t>: </a:t>
            </a:r>
            <a:r>
              <a:rPr lang="en-US" dirty="0" smtClean="0"/>
              <a:t>I - V6/4 - I6</a:t>
            </a:r>
          </a:p>
          <a:p>
            <a:pPr marL="36576" indent="0">
              <a:buNone/>
            </a:pPr>
            <a:r>
              <a:rPr lang="en-US" dirty="0" smtClean="0"/>
              <a:t>4-5-6</a:t>
            </a:r>
            <a:r>
              <a:rPr lang="el-GR" dirty="0" smtClean="0"/>
              <a:t>: </a:t>
            </a:r>
            <a:r>
              <a:rPr lang="en-US" dirty="0" smtClean="0"/>
              <a:t>IV6 - I6/4 - IV</a:t>
            </a:r>
          </a:p>
          <a:p>
            <a:pPr marL="36576" indent="0">
              <a:buNone/>
            </a:pPr>
            <a:r>
              <a:rPr lang="en-US" dirty="0" smtClean="0"/>
              <a:t>6-5-4</a:t>
            </a:r>
            <a:r>
              <a:rPr lang="el-GR" dirty="0" smtClean="0"/>
              <a:t>: </a:t>
            </a:r>
            <a:r>
              <a:rPr lang="en-US" dirty="0" smtClean="0"/>
              <a:t>IV - I6/4 - IV6</a:t>
            </a:r>
          </a:p>
          <a:p>
            <a:pPr marL="36576" indent="0">
              <a:buNone/>
            </a:pPr>
            <a:r>
              <a:rPr lang="en-US" dirty="0" smtClean="0"/>
              <a:t>1-7-1</a:t>
            </a:r>
            <a:r>
              <a:rPr lang="el-GR" dirty="0" smtClean="0"/>
              <a:t>: μία από τις δύο πρώτες συνδέσεις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4523" r="-44523"/>
          <a:stretch>
            <a:fillRect/>
          </a:stretch>
        </p:blipFill>
        <p:spPr>
          <a:xfrm>
            <a:off x="4267200" y="1600200"/>
            <a:ext cx="3657600" cy="4525963"/>
          </a:xfrm>
        </p:spPr>
      </p:pic>
    </p:spTree>
    <p:extLst>
      <p:ext uri="{BB962C8B-B14F-4D97-AF65-F5344CB8AC3E}">
        <p14:creationId xmlns:p14="http://schemas.microsoft.com/office/powerpoint/2010/main" val="384237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Πότε χρησιμοποιούμε τη Β΄αναστροφή;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71" y="1600200"/>
            <a:ext cx="8510799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l-GR" sz="2400" dirty="0" smtClean="0"/>
              <a:t>Για να βελτιώσουμε </a:t>
            </a:r>
            <a:r>
              <a:rPr lang="el-GR" sz="2400" dirty="0"/>
              <a:t>αρκετά </a:t>
            </a:r>
            <a:r>
              <a:rPr lang="el-GR" sz="2400" dirty="0" smtClean="0"/>
              <a:t> </a:t>
            </a:r>
            <a:r>
              <a:rPr lang="el-GR" sz="2400" dirty="0"/>
              <a:t>τη μελωδική γραμμή του μπάσσου, όπου τα </a:t>
            </a:r>
            <a:r>
              <a:rPr lang="el-GR" sz="2400" u="sng" dirty="0"/>
              <a:t>συνεχή πηδήματα</a:t>
            </a:r>
            <a:r>
              <a:rPr lang="el-GR" sz="2400" dirty="0"/>
              <a:t> έδιναν μηδενική μελωδικότητα. Μπορούμε να κάνουμε το μπάσσο μας </a:t>
            </a:r>
            <a:r>
              <a:rPr lang="el-GR" sz="2400" dirty="0" smtClean="0"/>
              <a:t>καλύτεροκάνοντας χρήση της α’ και της β’ αναστροφής.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5" y="4087791"/>
            <a:ext cx="8275693" cy="18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τώρα ας λύσουμε θέματα!</a:t>
            </a:r>
            <a:endParaRPr lang="en-US" dirty="0"/>
          </a:p>
        </p:txBody>
      </p:sp>
      <p:pic>
        <p:nvPicPr>
          <p:cNvPr id="3" name="Picture 2" descr="ten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146300"/>
            <a:ext cx="63246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3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κύριες βαθμίδες σε</a:t>
            </a:r>
            <a:br>
              <a:rPr lang="el-GR" dirty="0" smtClean="0"/>
            </a:br>
            <a:r>
              <a:rPr lang="el-GR" dirty="0" smtClean="0"/>
              <a:t>Β’ αναστροφή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Μάθημα 12ο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Τι είναι η </a:t>
            </a:r>
            <a:r>
              <a:rPr lang="el-GR" sz="4400" dirty="0" smtClean="0"/>
              <a:t>Β’ </a:t>
            </a:r>
            <a:r>
              <a:rPr lang="el-GR" sz="4400" dirty="0"/>
              <a:t>αναστροφή;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778" y="1600200"/>
            <a:ext cx="3925022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l-GR" dirty="0"/>
              <a:t>Όταν η </a:t>
            </a:r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/>
              <a:t>μιας συγχορδίας βρίσκεται στο μπάσο η συγχορδία αυτή </a:t>
            </a:r>
            <a:r>
              <a:rPr lang="el-GR" dirty="0" smtClean="0"/>
              <a:t>βρίσκεται </a:t>
            </a:r>
            <a:r>
              <a:rPr lang="el-GR" dirty="0"/>
              <a:t>σε </a:t>
            </a:r>
            <a:r>
              <a:rPr lang="el-GR" dirty="0" smtClean="0"/>
              <a:t>Β’ </a:t>
            </a:r>
            <a:r>
              <a:rPr lang="el-GR" dirty="0"/>
              <a:t>αναστροφή. Συμβολίζεται με την αρίθμηση ?</a:t>
            </a:r>
            <a:r>
              <a:rPr lang="el-GR" baseline="30000" dirty="0" smtClean="0"/>
              <a:t>6</a:t>
            </a:r>
            <a:r>
              <a:rPr lang="el-GR" baseline="-25000" dirty="0"/>
              <a:t>4</a:t>
            </a:r>
            <a:r>
              <a:rPr lang="el-GR" dirty="0" smtClean="0"/>
              <a:t> (</a:t>
            </a:r>
            <a:r>
              <a:rPr lang="el-GR" dirty="0"/>
              <a:t>η αρίθμηση συμβολίζει την απόσταση-διάστημα του μπάσου με τις άλλες </a:t>
            </a:r>
            <a:r>
              <a:rPr lang="el-GR" dirty="0" smtClean="0"/>
              <a:t>φωνές της συγχορδίας).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187" r="-50187"/>
          <a:stretch>
            <a:fillRect/>
          </a:stretch>
        </p:blipFill>
        <p:spPr>
          <a:xfrm>
            <a:off x="4514850" y="1795708"/>
            <a:ext cx="3657600" cy="3752009"/>
          </a:xfrm>
        </p:spPr>
      </p:pic>
    </p:spTree>
    <p:extLst>
      <p:ext uri="{BB962C8B-B14F-4D97-AF65-F5344CB8AC3E}">
        <p14:creationId xmlns:p14="http://schemas.microsoft.com/office/powerpoint/2010/main" val="429364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400" dirty="0" smtClean="0"/>
              <a:t>Πώς γράφουμε μία συγχορδία σε Β’ αναστροφή;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178" y="1600200"/>
            <a:ext cx="4409493" cy="4525963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l-GR" dirty="0" smtClean="0"/>
              <a:t>Σε μ</a:t>
            </a:r>
            <a:r>
              <a:rPr lang="el-GR" dirty="0" smtClean="0"/>
              <a:t>ια </a:t>
            </a:r>
            <a:r>
              <a:rPr lang="el-GR" dirty="0" smtClean="0"/>
              <a:t>βαθμίδα σε </a:t>
            </a:r>
            <a:r>
              <a:rPr lang="en-US" dirty="0" smtClean="0"/>
              <a:t>B</a:t>
            </a:r>
            <a:r>
              <a:rPr lang="el-GR" dirty="0" smtClean="0"/>
              <a:t>’ αναστροφή, η 5</a:t>
            </a:r>
            <a:r>
              <a:rPr lang="el-GR" baseline="30000" dirty="0" smtClean="0"/>
              <a:t>η</a:t>
            </a:r>
            <a:r>
              <a:rPr lang="el-GR" dirty="0" smtClean="0"/>
              <a:t> βρίσκεται στο μπάσο και διπλασιάζεται. Οι 3 ψηλότερες φωνές τραγουδούν μία θεμέλιο, μία 3</a:t>
            </a:r>
            <a:r>
              <a:rPr lang="el-GR" baseline="30000" dirty="0" smtClean="0"/>
              <a:t>η</a:t>
            </a:r>
            <a:r>
              <a:rPr lang="el-GR" dirty="0" smtClean="0"/>
              <a:t> και μία 5</a:t>
            </a:r>
            <a:r>
              <a:rPr lang="el-GR" baseline="30000" dirty="0" smtClean="0"/>
              <a:t>η</a:t>
            </a:r>
            <a:r>
              <a:rPr lang="el-GR" dirty="0" smtClean="0"/>
              <a:t>.</a:t>
            </a:r>
          </a:p>
          <a:p>
            <a:pPr marL="36576" indent="0">
              <a:buNone/>
            </a:pPr>
            <a:r>
              <a:rPr lang="el-GR" dirty="0" smtClean="0"/>
              <a:t>Δηλαδή: Στη Β’ αναστροφή έχουμε διπλασιασμό της 5</a:t>
            </a:r>
            <a:r>
              <a:rPr lang="el-GR" baseline="30000" dirty="0" smtClean="0"/>
              <a:t>ης</a:t>
            </a:r>
            <a:r>
              <a:rPr lang="el-GR" dirty="0" smtClean="0"/>
              <a:t> της συγχορδίας (ή αλλιώς στις πάνω φωνές γράφουμε τη συγχορδία σε πλήρη μορφή).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187" r="-50187"/>
          <a:stretch>
            <a:fillRect/>
          </a:stretch>
        </p:blipFill>
        <p:spPr>
          <a:xfrm>
            <a:off x="4584700" y="1766510"/>
            <a:ext cx="3657600" cy="3693611"/>
          </a:xfrm>
        </p:spPr>
      </p:pic>
    </p:spTree>
    <p:extLst>
      <p:ext uri="{BB962C8B-B14F-4D97-AF65-F5344CB8AC3E}">
        <p14:creationId xmlns:p14="http://schemas.microsoft.com/office/powerpoint/2010/main" val="53944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809999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l-GR" dirty="0" smtClean="0"/>
              <a:t>Η Β’ αναστροφή θεωρείται οτι είναι μία ασταθής κατάσταση της συγχορδίας. Συνεπώς, δε μπορεί να χρησιμοποιηθεί με την ίδια ελευθερία όπως η ευθεία κατάσταση και η Α’ αναστροφή.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63" y="1600200"/>
            <a:ext cx="4288619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l-GR" dirty="0" smtClean="0"/>
              <a:t>Η χρήση της θα γίνει υπό προϋποθέσεις, δηλαδή σε συγκεκριμένες συνδέσεις. </a:t>
            </a:r>
          </a:p>
          <a:p>
            <a:pPr marL="36576" indent="0">
              <a:buNone/>
            </a:pPr>
            <a:r>
              <a:rPr lang="el-GR" dirty="0" smtClean="0"/>
              <a:t>Έχουμε τρεις περιπτώσεις χρήσης της Β’ αναστροφής:</a:t>
            </a:r>
          </a:p>
          <a:p>
            <a:r>
              <a:rPr lang="el-GR" dirty="0" smtClean="0"/>
              <a:t>το διαβατικό 6/4</a:t>
            </a:r>
          </a:p>
          <a:p>
            <a:r>
              <a:rPr lang="el-GR" dirty="0" smtClean="0"/>
              <a:t>το ποικιλματικό 6/4</a:t>
            </a:r>
          </a:p>
          <a:p>
            <a:r>
              <a:rPr lang="el-GR" dirty="0" smtClean="0"/>
              <a:t>το πτωτικό 6/4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400" dirty="0" smtClean="0"/>
              <a:t>Πώς χρησιμοποιούμε μία συγχορδία σε Β’ αναστροφή;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404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διαβατικό 6/4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5" y="1314288"/>
            <a:ext cx="7299102" cy="462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διαβατικό 6/4</a:t>
            </a:r>
            <a:endParaRPr lang="en-US" dirty="0"/>
          </a:p>
        </p:txBody>
      </p:sp>
      <p:pic>
        <p:nvPicPr>
          <p:cNvPr id="3" name="Εικόνα 59"/>
          <p:cNvPicPr/>
          <p:nvPr/>
        </p:nvPicPr>
        <p:blipFill>
          <a:blip r:embed="rId2"/>
          <a:stretch>
            <a:fillRect/>
          </a:stretch>
        </p:blipFill>
        <p:spPr>
          <a:xfrm>
            <a:off x="1138666" y="1417320"/>
            <a:ext cx="6789181" cy="2365079"/>
          </a:xfrm>
          <a:prstGeom prst="rect">
            <a:avLst/>
          </a:prstGeom>
        </p:spPr>
      </p:pic>
      <p:pic>
        <p:nvPicPr>
          <p:cNvPr id="4" name="Εικόνα 5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66" y="4116990"/>
            <a:ext cx="6789181" cy="22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0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θυμόμαστε ότι...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l-GR" dirty="0"/>
              <a:t>Οι συγχορδίες </a:t>
            </a:r>
            <a:r>
              <a:rPr lang="el-GR" dirty="0" smtClean="0"/>
              <a:t>Β’ αναστροφής </a:t>
            </a:r>
            <a:r>
              <a:rPr lang="el-GR" dirty="0"/>
              <a:t>είναι ασταθείς σχηματισμοί, και χρησιμοποιούνται πάντα σε βοηθητικό ρόλο και με </a:t>
            </a:r>
            <a:r>
              <a:rPr lang="el-GR" b="1" dirty="0"/>
              <a:t>περαστικό</a:t>
            </a:r>
            <a:r>
              <a:rPr lang="el-GR" dirty="0"/>
              <a:t> </a:t>
            </a:r>
            <a:r>
              <a:rPr lang="el-GR" dirty="0" smtClean="0"/>
              <a:t>χαρακτήρα.</a:t>
            </a:r>
          </a:p>
          <a:p>
            <a:r>
              <a:rPr lang="el-GR" dirty="0"/>
              <a:t>Η </a:t>
            </a:r>
            <a:r>
              <a:rPr lang="en-US" dirty="0"/>
              <a:t>B</a:t>
            </a:r>
            <a:r>
              <a:rPr lang="el-GR" dirty="0" smtClean="0"/>
              <a:t>΄ </a:t>
            </a:r>
            <a:r>
              <a:rPr lang="el-GR" dirty="0"/>
              <a:t>αναστροφή προσφέρει μια ευχάριστη ηχητική ποικιλία και δημιουργεί καλύτερη μελωδική γραμμή στο </a:t>
            </a:r>
            <a:r>
              <a:rPr lang="el-GR" dirty="0" smtClean="0"/>
              <a:t>μπάσο με διαβατικ</a:t>
            </a:r>
            <a:r>
              <a:rPr lang="el-GR" dirty="0" smtClean="0"/>
              <a:t>ό χαρακτήρα</a:t>
            </a:r>
            <a:r>
              <a:rPr lang="el-GR" dirty="0" smtClean="0"/>
              <a:t>. </a:t>
            </a:r>
            <a:r>
              <a:rPr lang="el-GR" dirty="0"/>
              <a:t>Μπορείτε να τη χρησιμοποιήσετε </a:t>
            </a:r>
            <a:r>
              <a:rPr lang="el-GR" dirty="0" smtClean="0"/>
              <a:t>σε κατ</a:t>
            </a:r>
            <a:r>
              <a:rPr lang="el-GR" dirty="0" smtClean="0"/>
              <a:t>άλληλα μελωδικά σχήματα που </a:t>
            </a:r>
            <a:r>
              <a:rPr lang="el-GR" smtClean="0"/>
              <a:t>θα εξετάσουμε </a:t>
            </a:r>
            <a:r>
              <a:rPr lang="el-GR" dirty="0" smtClean="0"/>
              <a:t>παρακάτω.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4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συνδέσεις του διαβατικού 6/4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l-GR" dirty="0" smtClean="0"/>
              <a:t>Πρόκειται για 4 συνδέσεις, τις εξής παρακάτω:</a:t>
            </a:r>
            <a:endParaRPr lang="en-US" dirty="0" smtClean="0"/>
          </a:p>
          <a:p>
            <a:r>
              <a:rPr lang="en-US" dirty="0" smtClean="0"/>
              <a:t>I - V6/4 - I6</a:t>
            </a:r>
          </a:p>
          <a:p>
            <a:r>
              <a:rPr lang="en-US" dirty="0" smtClean="0"/>
              <a:t>I6 - V6/4 - I</a:t>
            </a:r>
          </a:p>
          <a:p>
            <a:r>
              <a:rPr lang="en-US" dirty="0" smtClean="0"/>
              <a:t>IV - I6/4 - IV6</a:t>
            </a:r>
          </a:p>
          <a:p>
            <a:r>
              <a:rPr lang="en-US" dirty="0" smtClean="0"/>
              <a:t>IV6 - I6/4 - IV</a:t>
            </a:r>
            <a:endParaRPr lang="el-GR" dirty="0" smtClean="0"/>
          </a:p>
          <a:p>
            <a:pPr marL="36576" indent="0">
              <a:buNone/>
            </a:pPr>
            <a:r>
              <a:rPr lang="el-GR" dirty="0"/>
              <a:t>Στις συνδέσεις αυτές η συγχορδία </a:t>
            </a:r>
            <a:r>
              <a:rPr lang="el-GR" i="1" dirty="0"/>
              <a:t>?6/4</a:t>
            </a:r>
            <a:r>
              <a:rPr lang="el-GR" dirty="0"/>
              <a:t> ενώνει βηματικά μία συγχορδία σε ευθεία κατάσταση με την αναστροφή της (και το αντίθετο). 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3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534</TotalTime>
  <Words>819</Words>
  <Application>Microsoft Macintosh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αρμονία Α’ Λυκείου</vt:lpstr>
      <vt:lpstr>Οι κύριες βαθμίδες σε Β’ αναστροφή</vt:lpstr>
      <vt:lpstr>Τι είναι η Β’ αναστροφή;</vt:lpstr>
      <vt:lpstr>Πώς γράφουμε μία συγχορδία σε Β’ αναστροφή;</vt:lpstr>
      <vt:lpstr>Πώς χρησιμοποιούμε μία συγχορδία σε Β’ αναστροφή;</vt:lpstr>
      <vt:lpstr>Το διαβατικό 6/4</vt:lpstr>
      <vt:lpstr>Το διαβατικό 6/4</vt:lpstr>
      <vt:lpstr>Ας θυμόμαστε ότι...</vt:lpstr>
      <vt:lpstr>Οι συνδέσεις του διαβατικού 6/4</vt:lpstr>
      <vt:lpstr>Το διαβατικό 6/4</vt:lpstr>
      <vt:lpstr>Το διαβατικό 6/4</vt:lpstr>
      <vt:lpstr>Το διαβατικό 6/4</vt:lpstr>
      <vt:lpstr>Το διαβατικό 6/4</vt:lpstr>
      <vt:lpstr>Το διαβατικό 6/4</vt:lpstr>
      <vt:lpstr>ΠΡΟΣΟΧΗ!!!!!</vt:lpstr>
      <vt:lpstr>Πότε χρησιμοποιούμε την Β’ αναστροφή;</vt:lpstr>
      <vt:lpstr>Πότε χρησιμοποιούμε την Β’ αναστροφή;</vt:lpstr>
      <vt:lpstr>Πότε χρησιμοποιούμε τη Β΄αναστροφή;</vt:lpstr>
      <vt:lpstr>Και τώρα ας λύσουμε θέματα!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αρμονία Α’ Λυκείου</dc:title>
  <dc:creator>ZOE TOLIOU</dc:creator>
  <cp:lastModifiedBy>ZOE TOLIOU</cp:lastModifiedBy>
  <cp:revision>54</cp:revision>
  <dcterms:created xsi:type="dcterms:W3CDTF">2020-11-14T17:50:24Z</dcterms:created>
  <dcterms:modified xsi:type="dcterms:W3CDTF">2020-12-09T21:33:54Z</dcterms:modified>
</cp:coreProperties>
</file>