
<file path=[Content_Types].xml><?xml version="1.0" encoding="utf-8"?>
<Types xmlns="http://schemas.openxmlformats.org/package/2006/content-types">
  <Default Extension="xml" ContentType="application/xml"/>
  <Default Extension="mp3" ContentType="audio/unknown"/>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4" r:id="rId8"/>
    <p:sldId id="265" r:id="rId9"/>
    <p:sldId id="263"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6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15/11/20</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15/11/20</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15/11/20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15/11/20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15/11/20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15/11/20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15/11/20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15/11/20</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15/11/20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15/11/20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15/11/20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15/11/20</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png"/><Relationship Id="rId5" Type="http://schemas.openxmlformats.org/officeDocument/2006/relationships/image" Target="../media/image8.png"/><Relationship Id="rId1" Type="http://schemas.microsoft.com/office/2007/relationships/media" Target="../media/media1.mp3"/><Relationship Id="rId2" Type="http://schemas.openxmlformats.org/officeDocument/2006/relationships/audio" Target="../media/media1.mp3"/></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9.png"/><Relationship Id="rId5" Type="http://schemas.openxmlformats.org/officeDocument/2006/relationships/image" Target="../media/image8.png"/><Relationship Id="rId1" Type="http://schemas.microsoft.com/office/2007/relationships/media" Target="../media/media2.mp3"/><Relationship Id="rId2" Type="http://schemas.openxmlformats.org/officeDocument/2006/relationships/audio" Target="../media/media2.mp3"/></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αρμονία Α’ Λυκείου</a:t>
            </a:r>
            <a:endParaRPr lang="en-US" dirty="0"/>
          </a:p>
        </p:txBody>
      </p:sp>
      <p:sp>
        <p:nvSpPr>
          <p:cNvPr id="3" name="Subtitle 2"/>
          <p:cNvSpPr>
            <a:spLocks noGrp="1"/>
          </p:cNvSpPr>
          <p:nvPr>
            <p:ph type="subTitle" idx="1"/>
          </p:nvPr>
        </p:nvSpPr>
        <p:spPr/>
        <p:txBody>
          <a:bodyPr/>
          <a:lstStyle/>
          <a:p>
            <a:r>
              <a:rPr lang="el-GR" dirty="0" smtClean="0"/>
              <a:t>Μουσικό Σχολείο Λάρισας</a:t>
            </a:r>
          </a:p>
          <a:p>
            <a:r>
              <a:rPr lang="el-GR" dirty="0" smtClean="0"/>
              <a:t>Νοέμβριος 2020</a:t>
            </a:r>
            <a:endParaRPr lang="en-US" dirty="0"/>
          </a:p>
        </p:txBody>
      </p:sp>
    </p:spTree>
    <p:extLst>
      <p:ext uri="{BB962C8B-B14F-4D97-AF65-F5344CB8AC3E}">
        <p14:creationId xmlns:p14="http://schemas.microsoft.com/office/powerpoint/2010/main" val="13609125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87" y="274638"/>
            <a:ext cx="8924513" cy="1143000"/>
          </a:xfrm>
        </p:spPr>
        <p:txBody>
          <a:bodyPr>
            <a:normAutofit fontScale="90000"/>
          </a:bodyPr>
          <a:lstStyle/>
          <a:p>
            <a:r>
              <a:rPr lang="el-GR" dirty="0"/>
              <a:t>Πότε χρησιμοποιούμε την Α’ αναστροφή;</a:t>
            </a:r>
            <a:endParaRPr lang="en-US" dirty="0"/>
          </a:p>
        </p:txBody>
      </p:sp>
      <p:sp>
        <p:nvSpPr>
          <p:cNvPr id="3" name="Content Placeholder 2"/>
          <p:cNvSpPr>
            <a:spLocks noGrp="1"/>
          </p:cNvSpPr>
          <p:nvPr>
            <p:ph sz="half" idx="1"/>
          </p:nvPr>
        </p:nvSpPr>
        <p:spPr>
          <a:xfrm>
            <a:off x="219487" y="1600200"/>
            <a:ext cx="4044839" cy="4525963"/>
          </a:xfrm>
        </p:spPr>
        <p:txBody>
          <a:bodyPr/>
          <a:lstStyle/>
          <a:p>
            <a:pPr marL="36576" indent="0">
              <a:buNone/>
            </a:pPr>
            <a:r>
              <a:rPr lang="el-GR" dirty="0" smtClean="0"/>
              <a:t>Για να κάνουμε </a:t>
            </a:r>
            <a:r>
              <a:rPr lang="el-GR" dirty="0" smtClean="0"/>
              <a:t>ε</a:t>
            </a:r>
            <a:r>
              <a:rPr lang="el-GR" dirty="0" smtClean="0"/>
              <a:t>ύ</a:t>
            </a:r>
            <a:r>
              <a:rPr lang="el-GR" dirty="0" smtClean="0"/>
              <a:t>κολα </a:t>
            </a:r>
            <a:r>
              <a:rPr lang="el-GR" dirty="0" smtClean="0"/>
              <a:t>και ομαλά την αλλαγή από ανοιχτή σε κλειστή θέση και το αντίθετο, χωρίς να περιοριζόμαστε στην αλλαγή θέσης μόνο με τη χρήση της ευθείας κατάστασης με τα πιθανά προβλήματα που θα προκύψουν.</a:t>
            </a:r>
            <a:endParaRPr lang="en-US" dirty="0"/>
          </a:p>
        </p:txBody>
      </p:sp>
      <p:pic>
        <p:nvPicPr>
          <p:cNvPr id="5" name="Content Placeholder 4"/>
          <p:cNvPicPr>
            <a:picLocks noGrp="1" noChangeAspect="1"/>
          </p:cNvPicPr>
          <p:nvPr>
            <p:ph sz="half" idx="2"/>
          </p:nvPr>
        </p:nvPicPr>
        <p:blipFill>
          <a:blip r:embed="rId2"/>
          <a:srcRect t="-17386" b="-17386"/>
          <a:stretch>
            <a:fillRect/>
          </a:stretch>
        </p:blipFill>
        <p:spPr>
          <a:xfrm>
            <a:off x="4514850" y="1600200"/>
            <a:ext cx="3762375" cy="4525963"/>
          </a:xfrm>
        </p:spPr>
      </p:pic>
    </p:spTree>
    <p:extLst>
      <p:ext uri="{BB962C8B-B14F-4D97-AF65-F5344CB8AC3E}">
        <p14:creationId xmlns:p14="http://schemas.microsoft.com/office/powerpoint/2010/main" val="19978996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6576" indent="0" algn="just">
              <a:buNone/>
            </a:pPr>
            <a:r>
              <a:rPr lang="el-GR" dirty="0" smtClean="0"/>
              <a:t>Για </a:t>
            </a:r>
            <a:r>
              <a:rPr lang="el-GR" u="sng" dirty="0"/>
              <a:t>να βελτιώσουμε τη μελωδική γραμμή</a:t>
            </a:r>
            <a:r>
              <a:rPr lang="el-GR" dirty="0"/>
              <a:t> των φωνών (ιδιαίτερα του </a:t>
            </a:r>
            <a:r>
              <a:rPr lang="el-GR" dirty="0" smtClean="0"/>
              <a:t>μπάσου</a:t>
            </a:r>
            <a:r>
              <a:rPr lang="el-GR" dirty="0"/>
              <a:t>).</a:t>
            </a:r>
            <a:r>
              <a:rPr lang="en-US" dirty="0"/>
              <a:t> </a:t>
            </a:r>
            <a:endParaRPr lang="el-GR" dirty="0" smtClean="0"/>
          </a:p>
          <a:p>
            <a:pPr marL="36576" indent="0" algn="just">
              <a:buNone/>
            </a:pPr>
            <a:r>
              <a:rPr lang="el-GR" dirty="0" smtClean="0"/>
              <a:t>Πλέον η φωνή του μπάσου εμπλουτίζεται και με άλλες νότες και η μελωδία του γίνεται πιο ομαλή και ενδιαφέρουσα.</a:t>
            </a:r>
            <a:endParaRPr lang="en-US" dirty="0"/>
          </a:p>
        </p:txBody>
      </p:sp>
      <p:sp>
        <p:nvSpPr>
          <p:cNvPr id="4" name="Title 1"/>
          <p:cNvSpPr>
            <a:spLocks noGrp="1"/>
          </p:cNvSpPr>
          <p:nvPr>
            <p:ph type="title"/>
          </p:nvPr>
        </p:nvSpPr>
        <p:spPr>
          <a:xfrm>
            <a:off x="172454" y="274638"/>
            <a:ext cx="8971546" cy="1143000"/>
          </a:xfrm>
        </p:spPr>
        <p:txBody>
          <a:bodyPr>
            <a:normAutofit fontScale="90000"/>
          </a:bodyPr>
          <a:lstStyle/>
          <a:p>
            <a:r>
              <a:rPr lang="el-GR" dirty="0"/>
              <a:t>Πότε χρησιμοποιούμε την Α’ αναστροφή;</a:t>
            </a:r>
            <a:endParaRPr lang="en-US" dirty="0"/>
          </a:p>
        </p:txBody>
      </p:sp>
    </p:spTree>
    <p:extLst>
      <p:ext uri="{BB962C8B-B14F-4D97-AF65-F5344CB8AC3E}">
        <p14:creationId xmlns:p14="http://schemas.microsoft.com/office/powerpoint/2010/main" val="37231129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Μέχρι </a:t>
            </a:r>
            <a:r>
              <a:rPr lang="el-GR" dirty="0" smtClean="0"/>
              <a:t>στιγμ</a:t>
            </a:r>
            <a:r>
              <a:rPr lang="el-GR" dirty="0" smtClean="0"/>
              <a:t>ής</a:t>
            </a:r>
            <a:r>
              <a:rPr lang="el-GR" dirty="0" smtClean="0"/>
              <a:t>:</a:t>
            </a:r>
            <a:endParaRPr lang="en-US" dirty="0"/>
          </a:p>
        </p:txBody>
      </p:sp>
      <p:pic>
        <p:nvPicPr>
          <p:cNvPr id="5" name="Content Placeholder 4"/>
          <p:cNvPicPr>
            <a:picLocks noGrp="1" noChangeAspect="1"/>
          </p:cNvPicPr>
          <p:nvPr>
            <p:ph idx="1"/>
          </p:nvPr>
        </p:nvPicPr>
        <p:blipFill>
          <a:blip r:embed="rId4"/>
          <a:srcRect t="-15739" b="-15739"/>
          <a:stretch>
            <a:fillRect/>
          </a:stretch>
        </p:blipFill>
        <p:spPr/>
      </p:pic>
      <p:pic>
        <p:nvPicPr>
          <p:cNvPr id="6" name="Χρήση α αναστρ.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12000" y="5719763"/>
            <a:ext cx="812800" cy="812800"/>
          </a:xfrm>
          <a:prstGeom prst="rect">
            <a:avLst/>
          </a:prstGeom>
        </p:spPr>
      </p:pic>
    </p:spTree>
    <p:extLst>
      <p:ext uri="{BB962C8B-B14F-4D97-AF65-F5344CB8AC3E}">
        <p14:creationId xmlns:p14="http://schemas.microsoft.com/office/powerpoint/2010/main" val="270757598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5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Ενώ </a:t>
            </a:r>
            <a:r>
              <a:rPr lang="el-GR" smtClean="0"/>
              <a:t>τώρα πλ</a:t>
            </a:r>
            <a:r>
              <a:rPr lang="el-GR" smtClean="0"/>
              <a:t>έον</a:t>
            </a:r>
            <a:r>
              <a:rPr lang="el-GR" smtClean="0"/>
              <a:t>.</a:t>
            </a:r>
            <a:r>
              <a:rPr lang="el-GR" dirty="0" smtClean="0"/>
              <a:t>..</a:t>
            </a:r>
            <a:endParaRPr lang="en-US" dirty="0"/>
          </a:p>
        </p:txBody>
      </p:sp>
      <p:pic>
        <p:nvPicPr>
          <p:cNvPr id="4" name="Content Placeholder 3"/>
          <p:cNvPicPr>
            <a:picLocks noGrp="1" noChangeAspect="1"/>
          </p:cNvPicPr>
          <p:nvPr>
            <p:ph idx="1"/>
          </p:nvPr>
        </p:nvPicPr>
        <p:blipFill>
          <a:blip r:embed="rId4"/>
          <a:srcRect t="-17370" b="-17370"/>
          <a:stretch>
            <a:fillRect/>
          </a:stretch>
        </p:blipFill>
        <p:spPr/>
      </p:pic>
      <p:pic>
        <p:nvPicPr>
          <p:cNvPr id="5" name="αναστροφή α.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18400" y="5719763"/>
            <a:ext cx="812800" cy="812800"/>
          </a:xfrm>
          <a:prstGeom prst="rect">
            <a:avLst/>
          </a:prstGeom>
        </p:spPr>
      </p:pic>
    </p:spTree>
    <p:extLst>
      <p:ext uri="{BB962C8B-B14F-4D97-AF65-F5344CB8AC3E}">
        <p14:creationId xmlns:p14="http://schemas.microsoft.com/office/powerpoint/2010/main" val="300679443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5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tips</a:t>
            </a:r>
            <a:endParaRPr lang="en-US" dirty="0"/>
          </a:p>
        </p:txBody>
      </p:sp>
      <p:sp>
        <p:nvSpPr>
          <p:cNvPr id="3" name="Content Placeholder 2"/>
          <p:cNvSpPr>
            <a:spLocks noGrp="1"/>
          </p:cNvSpPr>
          <p:nvPr>
            <p:ph idx="1"/>
          </p:nvPr>
        </p:nvSpPr>
        <p:spPr>
          <a:xfrm>
            <a:off x="457200" y="1600200"/>
            <a:ext cx="7961708" cy="4525963"/>
          </a:xfrm>
        </p:spPr>
        <p:txBody>
          <a:bodyPr/>
          <a:lstStyle/>
          <a:p>
            <a:r>
              <a:rPr lang="el-GR" dirty="0" smtClean="0"/>
              <a:t>Εννοείται πως η χρήση της Α’ αναστροφής είναι αδύνατη όταν στη σοπράνο βρίσκεται η 3</a:t>
            </a:r>
            <a:r>
              <a:rPr lang="el-GR" baseline="30000" dirty="0" smtClean="0"/>
              <a:t>η</a:t>
            </a:r>
            <a:r>
              <a:rPr lang="el-GR" dirty="0" smtClean="0"/>
              <a:t> της συγχορδίας (ισχύει μόνο για τις κύριες βαθμίδες)</a:t>
            </a:r>
          </a:p>
          <a:p>
            <a:r>
              <a:rPr lang="el-GR" dirty="0" smtClean="0"/>
              <a:t>Στην αρχή ενός θέματος μπορούμε να ξεκινήσουμε με Α΄αναστροφή εφόσον έχουμε ελλιπές μέτρο.</a:t>
            </a:r>
            <a:endParaRPr lang="en-US" dirty="0"/>
          </a:p>
        </p:txBody>
      </p:sp>
    </p:spTree>
    <p:extLst>
      <p:ext uri="{BB962C8B-B14F-4D97-AF65-F5344CB8AC3E}">
        <p14:creationId xmlns:p14="http://schemas.microsoft.com/office/powerpoint/2010/main" val="5981106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Και τώρα ας λύσουμε θέματα!</a:t>
            </a:r>
            <a:endParaRPr lang="en-US" dirty="0"/>
          </a:p>
        </p:txBody>
      </p:sp>
      <p:pic>
        <p:nvPicPr>
          <p:cNvPr id="3" name="Picture 2" descr="teno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2146300"/>
            <a:ext cx="6324600" cy="2565400"/>
          </a:xfrm>
          <a:prstGeom prst="rect">
            <a:avLst/>
          </a:prstGeom>
        </p:spPr>
      </p:pic>
    </p:spTree>
    <p:extLst>
      <p:ext uri="{BB962C8B-B14F-4D97-AF65-F5344CB8AC3E}">
        <p14:creationId xmlns:p14="http://schemas.microsoft.com/office/powerpoint/2010/main" val="22648399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Οι κύριες βαθμίδες σε</a:t>
            </a:r>
            <a:br>
              <a:rPr lang="el-GR" dirty="0" smtClean="0"/>
            </a:br>
            <a:r>
              <a:rPr lang="el-GR" dirty="0" smtClean="0"/>
              <a:t>Α’ αναστροφή</a:t>
            </a:r>
            <a:endParaRPr lang="en-US" dirty="0"/>
          </a:p>
        </p:txBody>
      </p:sp>
      <p:sp>
        <p:nvSpPr>
          <p:cNvPr id="3" name="Text Placeholder 2"/>
          <p:cNvSpPr>
            <a:spLocks noGrp="1"/>
          </p:cNvSpPr>
          <p:nvPr>
            <p:ph type="body" idx="1"/>
          </p:nvPr>
        </p:nvSpPr>
        <p:spPr/>
        <p:txBody>
          <a:bodyPr/>
          <a:lstStyle/>
          <a:p>
            <a:r>
              <a:rPr lang="el-GR" dirty="0" smtClean="0"/>
              <a:t>Μάθημα 10ο</a:t>
            </a:r>
            <a:endParaRPr lang="en-US" dirty="0"/>
          </a:p>
        </p:txBody>
      </p:sp>
    </p:spTree>
    <p:extLst>
      <p:ext uri="{BB962C8B-B14F-4D97-AF65-F5344CB8AC3E}">
        <p14:creationId xmlns:p14="http://schemas.microsoft.com/office/powerpoint/2010/main" val="21444419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400" dirty="0"/>
              <a:t>Τι είναι η Α’ αναστροφή;</a:t>
            </a:r>
            <a:endParaRPr lang="en-US" sz="4400" dirty="0"/>
          </a:p>
        </p:txBody>
      </p:sp>
      <p:sp>
        <p:nvSpPr>
          <p:cNvPr id="3" name="Content Placeholder 2"/>
          <p:cNvSpPr>
            <a:spLocks noGrp="1"/>
          </p:cNvSpPr>
          <p:nvPr>
            <p:ph sz="half" idx="1"/>
          </p:nvPr>
        </p:nvSpPr>
        <p:spPr>
          <a:xfrm>
            <a:off x="297876" y="1600200"/>
            <a:ext cx="3816924" cy="4525963"/>
          </a:xfrm>
        </p:spPr>
        <p:txBody>
          <a:bodyPr>
            <a:normAutofit/>
          </a:bodyPr>
          <a:lstStyle/>
          <a:p>
            <a:pPr marL="36576" indent="0">
              <a:buNone/>
            </a:pPr>
            <a:r>
              <a:rPr lang="el-GR" dirty="0"/>
              <a:t>Όταν η 3</a:t>
            </a:r>
            <a:r>
              <a:rPr lang="el-GR" baseline="30000" dirty="0"/>
              <a:t>η</a:t>
            </a:r>
            <a:r>
              <a:rPr lang="el-GR" dirty="0"/>
              <a:t> μιας συγχορδίας βρίσκεται στο μπάσο η συγχορδία αυτή </a:t>
            </a:r>
            <a:r>
              <a:rPr lang="el-GR" dirty="0" smtClean="0"/>
              <a:t>βρίσκεται </a:t>
            </a:r>
            <a:r>
              <a:rPr lang="el-GR" dirty="0"/>
              <a:t>σε Α’ αναστροφή. Συμβολίζεται με την αρίθμηση ?</a:t>
            </a:r>
            <a:r>
              <a:rPr lang="el-GR" baseline="30000" dirty="0"/>
              <a:t>6</a:t>
            </a:r>
            <a:r>
              <a:rPr lang="el-GR" baseline="-25000" dirty="0"/>
              <a:t>3</a:t>
            </a:r>
            <a:r>
              <a:rPr lang="el-GR" dirty="0"/>
              <a:t> ή απλά ?</a:t>
            </a:r>
            <a:r>
              <a:rPr lang="el-GR" baseline="30000" dirty="0"/>
              <a:t>6</a:t>
            </a:r>
            <a:r>
              <a:rPr lang="el-GR" dirty="0"/>
              <a:t> (η αρίθμηση συμβολίζει την απόσταση-διάστημα του μπάσου με τις άλλες </a:t>
            </a:r>
            <a:r>
              <a:rPr lang="el-GR" dirty="0" smtClean="0"/>
              <a:t>φωνές της συγχορδίας).</a:t>
            </a:r>
            <a:endParaRPr lang="en-US" dirty="0"/>
          </a:p>
          <a:p>
            <a:pPr marL="36576" indent="0">
              <a:buNone/>
            </a:pPr>
            <a:endParaRPr lang="en-US" dirty="0"/>
          </a:p>
        </p:txBody>
      </p:sp>
      <p:pic>
        <p:nvPicPr>
          <p:cNvPr id="5" name="Content Placeholder 4"/>
          <p:cNvPicPr>
            <a:picLocks noGrp="1" noChangeAspect="1"/>
          </p:cNvPicPr>
          <p:nvPr>
            <p:ph sz="half" idx="2"/>
          </p:nvPr>
        </p:nvPicPr>
        <p:blipFill>
          <a:blip r:embed="rId2"/>
          <a:srcRect t="-68117" b="-68117"/>
          <a:stretch>
            <a:fillRect/>
          </a:stretch>
        </p:blipFill>
        <p:spPr>
          <a:xfrm>
            <a:off x="4267199" y="1417638"/>
            <a:ext cx="4183063" cy="4525963"/>
          </a:xfrm>
        </p:spPr>
      </p:pic>
    </p:spTree>
    <p:extLst>
      <p:ext uri="{BB962C8B-B14F-4D97-AF65-F5344CB8AC3E}">
        <p14:creationId xmlns:p14="http://schemas.microsoft.com/office/powerpoint/2010/main" val="42936405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400" dirty="0" smtClean="0"/>
              <a:t>Πώς γράφουμε μία συγχορδία σε Α’ αναστροφή;</a:t>
            </a:r>
            <a:endParaRPr lang="en-US" sz="4400" dirty="0"/>
          </a:p>
        </p:txBody>
      </p:sp>
      <p:sp>
        <p:nvSpPr>
          <p:cNvPr id="3" name="Content Placeholder 2"/>
          <p:cNvSpPr>
            <a:spLocks noGrp="1"/>
          </p:cNvSpPr>
          <p:nvPr>
            <p:ph sz="half" idx="1"/>
          </p:nvPr>
        </p:nvSpPr>
        <p:spPr>
          <a:xfrm>
            <a:off x="329231" y="1600200"/>
            <a:ext cx="4044838" cy="4525963"/>
          </a:xfrm>
        </p:spPr>
        <p:txBody>
          <a:bodyPr/>
          <a:lstStyle/>
          <a:p>
            <a:pPr marL="36576" indent="0">
              <a:buNone/>
            </a:pPr>
            <a:r>
              <a:rPr lang="el-GR" dirty="0" smtClean="0"/>
              <a:t>Όταν πρόκειται για κύρια βαθμίδα σε Α’ αναστροφή, η 3</a:t>
            </a:r>
            <a:r>
              <a:rPr lang="el-GR" baseline="30000" dirty="0" smtClean="0"/>
              <a:t>η</a:t>
            </a:r>
            <a:r>
              <a:rPr lang="el-GR" dirty="0" smtClean="0"/>
              <a:t> βρίσκεται στο μπάσο και ΔΕΝ διπλασιάζεται. Οι 3 ψηλότερες φωνές τραγουδούν 2 θεμελίους &amp; μία </a:t>
            </a:r>
            <a:r>
              <a:rPr lang="el-GR" dirty="0" smtClean="0"/>
              <a:t>5</a:t>
            </a:r>
            <a:r>
              <a:rPr lang="el-GR" baseline="30000" dirty="0" smtClean="0"/>
              <a:t>η</a:t>
            </a:r>
            <a:r>
              <a:rPr lang="el-GR" dirty="0" smtClean="0"/>
              <a:t> </a:t>
            </a:r>
            <a:r>
              <a:rPr lang="el-GR" dirty="0" smtClean="0"/>
              <a:t>ή 1 θεμέλιο και δύο 5</a:t>
            </a:r>
            <a:r>
              <a:rPr lang="el-GR" baseline="30000" dirty="0" smtClean="0"/>
              <a:t>ες</a:t>
            </a:r>
            <a:r>
              <a:rPr lang="el-GR" dirty="0" smtClean="0"/>
              <a:t> . </a:t>
            </a:r>
            <a:endParaRPr lang="en-US" dirty="0"/>
          </a:p>
        </p:txBody>
      </p:sp>
      <p:pic>
        <p:nvPicPr>
          <p:cNvPr id="5" name="Content Placeholder 4"/>
          <p:cNvPicPr>
            <a:picLocks noGrp="1" noChangeAspect="1"/>
          </p:cNvPicPr>
          <p:nvPr>
            <p:ph sz="half" idx="2"/>
          </p:nvPr>
        </p:nvPicPr>
        <p:blipFill>
          <a:blip r:embed="rId2"/>
          <a:srcRect t="-68117" b="-68117"/>
          <a:stretch>
            <a:fillRect/>
          </a:stretch>
        </p:blipFill>
        <p:spPr>
          <a:xfrm>
            <a:off x="4584672" y="1600200"/>
            <a:ext cx="4355519" cy="4525963"/>
          </a:xfrm>
        </p:spPr>
      </p:pic>
    </p:spTree>
    <p:extLst>
      <p:ext uri="{BB962C8B-B14F-4D97-AF65-F5344CB8AC3E}">
        <p14:creationId xmlns:p14="http://schemas.microsoft.com/office/powerpoint/2010/main" val="5394478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36576" indent="0">
              <a:buNone/>
            </a:pPr>
            <a:r>
              <a:rPr lang="el-GR" dirty="0"/>
              <a:t>Περιστασιακά μπορεί να διπλασιαστεί η 3</a:t>
            </a:r>
            <a:r>
              <a:rPr lang="el-GR" baseline="30000" dirty="0"/>
              <a:t>η</a:t>
            </a:r>
            <a:r>
              <a:rPr lang="el-GR" dirty="0"/>
              <a:t> σε μία από δύο συγχορδίες που βρίσκονται και οι δύο σε α΄ αναστροφή. Αυτή η συγχορδία δεν μπορεί να είναι η </a:t>
            </a:r>
            <a:r>
              <a:rPr lang="en-US" dirty="0"/>
              <a:t>V</a:t>
            </a:r>
            <a:r>
              <a:rPr lang="el-GR" dirty="0"/>
              <a:t>η γιατί τότε θα διπλασιάζαμε τον </a:t>
            </a:r>
            <a:r>
              <a:rPr lang="el-GR" dirty="0" smtClean="0"/>
              <a:t>προσαγωγέα.</a:t>
            </a:r>
            <a:endParaRPr lang="en-US" dirty="0"/>
          </a:p>
        </p:txBody>
      </p:sp>
      <p:sp>
        <p:nvSpPr>
          <p:cNvPr id="4" name="Content Placeholder 3"/>
          <p:cNvSpPr>
            <a:spLocks noGrp="1"/>
          </p:cNvSpPr>
          <p:nvPr>
            <p:ph sz="half" idx="2"/>
          </p:nvPr>
        </p:nvSpPr>
        <p:spPr>
          <a:xfrm>
            <a:off x="4267199" y="1600200"/>
            <a:ext cx="4590683" cy="4525963"/>
          </a:xfrm>
        </p:spPr>
        <p:txBody>
          <a:bodyPr>
            <a:normAutofit/>
          </a:bodyPr>
          <a:lstStyle/>
          <a:p>
            <a:endParaRPr lang="en-US" dirty="0"/>
          </a:p>
        </p:txBody>
      </p:sp>
      <p:sp>
        <p:nvSpPr>
          <p:cNvPr id="5" name="Title 1"/>
          <p:cNvSpPr>
            <a:spLocks noGrp="1"/>
          </p:cNvSpPr>
          <p:nvPr>
            <p:ph type="title"/>
          </p:nvPr>
        </p:nvSpPr>
        <p:spPr/>
        <p:txBody>
          <a:bodyPr>
            <a:noAutofit/>
          </a:bodyPr>
          <a:lstStyle/>
          <a:p>
            <a:r>
              <a:rPr lang="el-GR" sz="4400" dirty="0" smtClean="0"/>
              <a:t>Πώς γράφουμε μία συγχορδία σε Α’ αναστροφή;</a:t>
            </a:r>
            <a:endParaRPr lang="en-US" sz="4400" dirty="0"/>
          </a:p>
        </p:txBody>
      </p:sp>
      <p:pic>
        <p:nvPicPr>
          <p:cNvPr id="6" name="Εικόνα 42"/>
          <p:cNvPicPr/>
          <p:nvPr/>
        </p:nvPicPr>
        <p:blipFill>
          <a:blip r:embed="rId2"/>
          <a:stretch>
            <a:fillRect/>
          </a:stretch>
        </p:blipFill>
        <p:spPr>
          <a:xfrm>
            <a:off x="4114800" y="2493105"/>
            <a:ext cx="4743082" cy="2587185"/>
          </a:xfrm>
          <a:prstGeom prst="rect">
            <a:avLst/>
          </a:prstGeom>
        </p:spPr>
      </p:pic>
    </p:spTree>
    <p:extLst>
      <p:ext uri="{BB962C8B-B14F-4D97-AF65-F5344CB8AC3E}">
        <p14:creationId xmlns:p14="http://schemas.microsoft.com/office/powerpoint/2010/main" val="34140455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83320" cy="1143000"/>
          </a:xfrm>
        </p:spPr>
        <p:txBody>
          <a:bodyPr>
            <a:noAutofit/>
          </a:bodyPr>
          <a:lstStyle/>
          <a:p>
            <a:r>
              <a:rPr lang="el-GR" sz="4400" dirty="0" smtClean="0"/>
              <a:t>Και οι δευτερεύουσες βαθμίδες;</a:t>
            </a:r>
            <a:endParaRPr lang="en-US" sz="4400" dirty="0"/>
          </a:p>
        </p:txBody>
      </p:sp>
      <p:sp>
        <p:nvSpPr>
          <p:cNvPr id="3" name="Content Placeholder 2"/>
          <p:cNvSpPr>
            <a:spLocks noGrp="1"/>
          </p:cNvSpPr>
          <p:nvPr>
            <p:ph sz="half" idx="1"/>
          </p:nvPr>
        </p:nvSpPr>
        <p:spPr/>
        <p:txBody>
          <a:bodyPr/>
          <a:lstStyle/>
          <a:p>
            <a:pPr marL="36576" indent="0">
              <a:buNone/>
            </a:pPr>
            <a:r>
              <a:rPr lang="el-GR" dirty="0" smtClean="0"/>
              <a:t>Όταν πρόκειται για δευτερεύουσα βαθμίδα σε Α’ αναστροφή, ο πιο συνηθισμένος διπλασιασμός είναι αυτός της 3</a:t>
            </a:r>
            <a:r>
              <a:rPr lang="el-GR" baseline="30000" dirty="0" smtClean="0"/>
              <a:t>ης</a:t>
            </a:r>
            <a:r>
              <a:rPr lang="el-GR" dirty="0" smtClean="0"/>
              <a:t> της συγχορδίας.</a:t>
            </a:r>
            <a:endParaRPr lang="en-US" dirty="0"/>
          </a:p>
        </p:txBody>
      </p:sp>
      <p:pic>
        <p:nvPicPr>
          <p:cNvPr id="5" name="Content Placeholder 4"/>
          <p:cNvPicPr>
            <a:picLocks noGrp="1" noChangeAspect="1"/>
          </p:cNvPicPr>
          <p:nvPr>
            <p:ph sz="half" idx="2"/>
          </p:nvPr>
        </p:nvPicPr>
        <p:blipFill rotWithShape="1">
          <a:blip r:embed="rId2"/>
          <a:srcRect t="-18861" b="-24611"/>
          <a:stretch/>
        </p:blipFill>
        <p:spPr>
          <a:xfrm>
            <a:off x="4267200" y="1600200"/>
            <a:ext cx="4073320" cy="4525963"/>
          </a:xfrm>
        </p:spPr>
      </p:pic>
    </p:spTree>
    <p:extLst>
      <p:ext uri="{BB962C8B-B14F-4D97-AF65-F5344CB8AC3E}">
        <p14:creationId xmlns:p14="http://schemas.microsoft.com/office/powerpoint/2010/main" val="42754375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071452" cy="1143000"/>
          </a:xfrm>
        </p:spPr>
        <p:txBody>
          <a:bodyPr>
            <a:normAutofit fontScale="90000"/>
          </a:bodyPr>
          <a:lstStyle/>
          <a:p>
            <a:r>
              <a:rPr lang="el-GR" dirty="0" smtClean="0"/>
              <a:t>Προσοχή στις παρακάτω συνδέσεις!</a:t>
            </a:r>
            <a:endParaRPr lang="en-US" dirty="0"/>
          </a:p>
        </p:txBody>
      </p:sp>
      <p:pic>
        <p:nvPicPr>
          <p:cNvPr id="3" name="Picture 2"/>
          <p:cNvPicPr>
            <a:picLocks noChangeAspect="1"/>
          </p:cNvPicPr>
          <p:nvPr/>
        </p:nvPicPr>
        <p:blipFill>
          <a:blip r:embed="rId2"/>
          <a:stretch>
            <a:fillRect/>
          </a:stretch>
        </p:blipFill>
        <p:spPr>
          <a:xfrm>
            <a:off x="266700" y="2403456"/>
            <a:ext cx="8877300" cy="2222500"/>
          </a:xfrm>
          <a:prstGeom prst="rect">
            <a:avLst/>
          </a:prstGeom>
        </p:spPr>
      </p:pic>
    </p:spTree>
    <p:extLst>
      <p:ext uri="{BB962C8B-B14F-4D97-AF65-F5344CB8AC3E}">
        <p14:creationId xmlns:p14="http://schemas.microsoft.com/office/powerpoint/2010/main" val="2479232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Ας θυμόμαστε ότι...</a:t>
            </a:r>
            <a:endParaRPr lang="en-US" dirty="0"/>
          </a:p>
        </p:txBody>
      </p:sp>
      <p:sp>
        <p:nvSpPr>
          <p:cNvPr id="3" name="Content Placeholder 2"/>
          <p:cNvSpPr>
            <a:spLocks noGrp="1"/>
          </p:cNvSpPr>
          <p:nvPr>
            <p:ph idx="1"/>
          </p:nvPr>
        </p:nvSpPr>
        <p:spPr/>
        <p:txBody>
          <a:bodyPr>
            <a:normAutofit fontScale="92500" lnSpcReduction="10000"/>
          </a:bodyPr>
          <a:lstStyle/>
          <a:p>
            <a:r>
              <a:rPr lang="en-US" dirty="0"/>
              <a:t> </a:t>
            </a:r>
            <a:r>
              <a:rPr lang="el-GR" dirty="0"/>
              <a:t>Οι συγχορδίες αναστροφής είναι ασταθείς σχηματισμοί, και χρησιμοποιούνται πάντα σε βοηθητικό ρόλο και με </a:t>
            </a:r>
            <a:r>
              <a:rPr lang="el-GR" b="1" dirty="0"/>
              <a:t>περαστικό</a:t>
            </a:r>
            <a:r>
              <a:rPr lang="el-GR" dirty="0"/>
              <a:t> </a:t>
            </a:r>
            <a:r>
              <a:rPr lang="el-GR" dirty="0" smtClean="0"/>
              <a:t>χαρακτήρα.</a:t>
            </a:r>
          </a:p>
          <a:p>
            <a:r>
              <a:rPr lang="el-GR" dirty="0"/>
              <a:t>Η </a:t>
            </a:r>
            <a:r>
              <a:rPr lang="el-GR" dirty="0" smtClean="0"/>
              <a:t>Α΄ </a:t>
            </a:r>
            <a:r>
              <a:rPr lang="el-GR" dirty="0"/>
              <a:t>αναστροφή προσφέρει μια ευχάριστη ηχητική ποικιλία και δημιουργεί καλύτερη μελωδική γραμμή στο μπάσο. Μπορείτε να τη χρησιμοποιήσετε άφοβα εκτός από την πρώτη συγχορδία (</a:t>
            </a:r>
            <a:r>
              <a:rPr lang="en-US" dirty="0"/>
              <a:t>I</a:t>
            </a:r>
            <a:r>
              <a:rPr lang="el-GR" dirty="0"/>
              <a:t>) και την τελική πτώση (</a:t>
            </a:r>
            <a:r>
              <a:rPr lang="en-US" dirty="0"/>
              <a:t>V </a:t>
            </a:r>
            <a:r>
              <a:rPr lang="el-GR" dirty="0"/>
              <a:t>– </a:t>
            </a:r>
            <a:r>
              <a:rPr lang="en-US" dirty="0"/>
              <a:t>I</a:t>
            </a:r>
            <a:r>
              <a:rPr lang="el-GR" dirty="0"/>
              <a:t>) που πρέπει να είναι σε ευθεία κατάσταση.</a:t>
            </a:r>
            <a:r>
              <a:rPr lang="en-US" dirty="0"/>
              <a:t> </a:t>
            </a:r>
          </a:p>
          <a:p>
            <a:endParaRPr lang="en-US" dirty="0"/>
          </a:p>
        </p:txBody>
      </p:sp>
    </p:spTree>
    <p:extLst>
      <p:ext uri="{BB962C8B-B14F-4D97-AF65-F5344CB8AC3E}">
        <p14:creationId xmlns:p14="http://schemas.microsoft.com/office/powerpoint/2010/main" val="40348418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455" y="274638"/>
            <a:ext cx="8810850" cy="1143000"/>
          </a:xfrm>
        </p:spPr>
        <p:txBody>
          <a:bodyPr>
            <a:normAutofit fontScale="90000"/>
          </a:bodyPr>
          <a:lstStyle/>
          <a:p>
            <a:r>
              <a:rPr lang="el-GR" dirty="0" smtClean="0"/>
              <a:t>Πότε χρησιμοποιούμε την Α’ αναστροφή;</a:t>
            </a:r>
            <a:endParaRPr lang="en-US" dirty="0"/>
          </a:p>
        </p:txBody>
      </p:sp>
      <p:sp>
        <p:nvSpPr>
          <p:cNvPr id="3" name="Content Placeholder 2"/>
          <p:cNvSpPr>
            <a:spLocks noGrp="1"/>
          </p:cNvSpPr>
          <p:nvPr>
            <p:ph sz="half" idx="1"/>
          </p:nvPr>
        </p:nvSpPr>
        <p:spPr/>
        <p:txBody>
          <a:bodyPr/>
          <a:lstStyle/>
          <a:p>
            <a:pPr marL="36576" indent="0">
              <a:buNone/>
            </a:pPr>
            <a:r>
              <a:rPr lang="el-GR" dirty="0"/>
              <a:t>Όταν στη μελωδία έχω πήδημα (ειδικά 4</a:t>
            </a:r>
            <a:r>
              <a:rPr lang="el-GR" baseline="30000" dirty="0"/>
              <a:t>ης</a:t>
            </a:r>
            <a:r>
              <a:rPr lang="el-GR" dirty="0"/>
              <a:t> ή 5</a:t>
            </a:r>
            <a:r>
              <a:rPr lang="el-GR" baseline="30000" dirty="0"/>
              <a:t>ης</a:t>
            </a:r>
            <a:r>
              <a:rPr lang="el-GR" dirty="0"/>
              <a:t>) επιβάλλεται η δεύτερη συγχορδία να μπει σε </a:t>
            </a:r>
            <a:r>
              <a:rPr lang="el-GR" dirty="0" smtClean="0"/>
              <a:t>Α΄ αναστροφή</a:t>
            </a:r>
            <a:r>
              <a:rPr lang="el-GR" dirty="0"/>
              <a:t> </a:t>
            </a:r>
            <a:r>
              <a:rPr lang="el-GR" dirty="0" smtClean="0"/>
              <a:t>για να αποφύγουμε αρμονικά ή μελωδικά λάθη.</a:t>
            </a:r>
            <a:endParaRPr lang="en-US" dirty="0"/>
          </a:p>
        </p:txBody>
      </p:sp>
      <p:pic>
        <p:nvPicPr>
          <p:cNvPr id="5" name="Content Placeholder 4"/>
          <p:cNvPicPr>
            <a:picLocks noGrp="1" noChangeAspect="1"/>
          </p:cNvPicPr>
          <p:nvPr>
            <p:ph sz="half" idx="2"/>
          </p:nvPr>
        </p:nvPicPr>
        <p:blipFill>
          <a:blip r:embed="rId2"/>
          <a:srcRect t="-34802" b="-34802"/>
          <a:stretch>
            <a:fillRect/>
          </a:stretch>
        </p:blipFill>
        <p:spPr/>
      </p:pic>
    </p:spTree>
    <p:extLst>
      <p:ext uri="{BB962C8B-B14F-4D97-AF65-F5344CB8AC3E}">
        <p14:creationId xmlns:p14="http://schemas.microsoft.com/office/powerpoint/2010/main" val="633833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323</TotalTime>
  <Words>442</Words>
  <Application>Microsoft Macintosh PowerPoint</Application>
  <PresentationFormat>On-screen Show (4:3)</PresentationFormat>
  <Paragraphs>30</Paragraphs>
  <Slides>15</Slides>
  <Notes>0</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Technic</vt:lpstr>
      <vt:lpstr>αρμονία Α’ Λυκείου</vt:lpstr>
      <vt:lpstr>Οι κύριες βαθμίδες σε Α’ αναστροφή</vt:lpstr>
      <vt:lpstr>Τι είναι η Α’ αναστροφή;</vt:lpstr>
      <vt:lpstr>Πώς γράφουμε μία συγχορδία σε Α’ αναστροφή;</vt:lpstr>
      <vt:lpstr>Πώς γράφουμε μία συγχορδία σε Α’ αναστροφή;</vt:lpstr>
      <vt:lpstr>Και οι δευτερεύουσες βαθμίδες;</vt:lpstr>
      <vt:lpstr>Προσοχή στις παρακάτω συνδέσεις!</vt:lpstr>
      <vt:lpstr>Ας θυμόμαστε ότι...</vt:lpstr>
      <vt:lpstr>Πότε χρησιμοποιούμε την Α’ αναστροφή;</vt:lpstr>
      <vt:lpstr>Πότε χρησιμοποιούμε την Α’ αναστροφή;</vt:lpstr>
      <vt:lpstr>Πότε χρησιμοποιούμε την Α’ αναστροφή;</vt:lpstr>
      <vt:lpstr>Μέχρι στιγμής:</vt:lpstr>
      <vt:lpstr>Ενώ τώρα πλέον...</vt:lpstr>
      <vt:lpstr>Extra tips</vt:lpstr>
      <vt:lpstr>Και τώρα ας λύσουμε θέματα!</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αρμονία Α’ Λυκείου</dc:title>
  <dc:creator>ZOE TOLIOU</dc:creator>
  <cp:lastModifiedBy>ZOE TOLIOU</cp:lastModifiedBy>
  <cp:revision>28</cp:revision>
  <dcterms:created xsi:type="dcterms:W3CDTF">2020-11-14T17:50:24Z</dcterms:created>
  <dcterms:modified xsi:type="dcterms:W3CDTF">2020-11-14T23:29:22Z</dcterms:modified>
</cp:coreProperties>
</file>