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4" r:id="rId2"/>
    <p:sldId id="342" r:id="rId3"/>
    <p:sldId id="346" r:id="rId4"/>
    <p:sldId id="355" r:id="rId5"/>
    <p:sldId id="356" r:id="rId6"/>
    <p:sldId id="357" r:id="rId7"/>
    <p:sldId id="358" r:id="rId8"/>
    <p:sldId id="361" r:id="rId9"/>
    <p:sldId id="367" r:id="rId10"/>
    <p:sldId id="362" r:id="rId11"/>
    <p:sldId id="368" r:id="rId12"/>
    <p:sldId id="363" r:id="rId13"/>
    <p:sldId id="369" r:id="rId14"/>
    <p:sldId id="364" r:id="rId15"/>
    <p:sldId id="370" r:id="rId16"/>
    <p:sldId id="365" r:id="rId17"/>
    <p:sldId id="366" r:id="rId18"/>
    <p:sldId id="350" r:id="rId19"/>
    <p:sldId id="351" r:id="rId20"/>
    <p:sldId id="353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FFFF99"/>
    <a:srgbClr val="FF0000"/>
    <a:srgbClr val="006600"/>
    <a:srgbClr val="E7E9E7"/>
    <a:srgbClr val="DDE0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537" autoAdjust="0"/>
    <p:restoredTop sz="93833" autoAdjust="0"/>
  </p:normalViewPr>
  <p:slideViewPr>
    <p:cSldViewPr>
      <p:cViewPr varScale="1">
        <p:scale>
          <a:sx n="82" d="100"/>
          <a:sy n="82" d="100"/>
        </p:scale>
        <p:origin x="917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A7CF7C-9936-4EB9-8E26-4BE1C92BF82D}" type="datetimeFigureOut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958BED-9030-445F-9D18-A737991E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50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84380739-0917-4A1F-A0D7-8E25ED6BD3E7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883681-D555-4131-92C5-E3FFD84B7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D9611-DD7E-4FFE-A435-74531DEA6713}" type="datetime1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FC52-4844-40EE-A1D4-FAFD4F199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2224-67CD-439D-8E45-BDA5C1630DDF}" type="datetime1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47FBE-031D-4FB4-B3D8-FAA5F3216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B115B-6FB2-48C9-881A-1D11D1E519D7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B16C3-BE2D-4EBE-9E08-406862397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1C63-337B-4266-B182-FC2448B60D42}" type="datetime1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755351-1F9A-4957-B30B-AE91E1203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4435-945B-49B3-B559-C682D7370DD1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1D89-DE11-4B2C-BE47-CFD924093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DD24-BCEE-4DA8-B877-BB68EB2D7F59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5FCF-AF24-4132-8963-0F17B0AA6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8647C77-3B0C-41FF-9016-199B2D83B725}" type="datetime1">
              <a:rPr lang="en-US"/>
              <a:pPr>
                <a:defRPr/>
              </a:pPr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8CAA967-A146-4ECB-A9E9-39A0A7227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EEDEDCD-6812-4543-B1D9-8C19AE9AE649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3FFBF51-662C-453A-977A-989EE643B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14BC3FC-2268-4F6E-88C3-184701DF4564}" type="datetime1">
              <a:rPr lang="en-US"/>
              <a:pPr>
                <a:defRPr/>
              </a:pPr>
              <a:t>10/31/2025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1B0512-66C5-4ABE-8CA8-E3F789B7E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5" r:id="rId4"/>
    <p:sldLayoutId id="2147483661" r:id="rId5"/>
    <p:sldLayoutId id="2147483656" r:id="rId6"/>
    <p:sldLayoutId id="2147483657" r:id="rId7"/>
    <p:sldLayoutId id="2147483662" r:id="rId8"/>
    <p:sldLayoutId id="2147483663" r:id="rId9"/>
  </p:sldLayoutIdLst>
  <p:hf hdr="0" ft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B6D77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EB6D77"/>
          </a:solidFill>
          <a:latin typeface="Cambria" pitchFamily="18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DA949A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gr/url?q=http://sansimeracomputers.wordpress.com/2012/11/14/nov14-2004/&amp;sa=U&amp;ei=34olU5TvKYjKtAaNi4GIDQ&amp;ved=0CI8BEPUBMDI&amp;usg=AFQjCNHOZhw3V9BN1hMga9ar5M9jJ95phQ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gr/url?q=http://oem.gr/main/index.php/epikairotita/2876-samsung-9-series-enas-exairetika-leptos-foritos-ypologistis&amp;sa=U&amp;ei=YIolU_3AHpKHswaYnIH4BA&amp;ved=0CGsQ9QEwIA&amp;usg=AFQjCNETbSD1nXR_DsTCtQP0V1kA9Ao4vA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hyperlink" Target="https://www.google.gr/url?q=http://diagonismos.gr/tag/%CE%B4%CF%89%CF%81%CE%BF-%CF%85%CF%80%CE%BF%CE%BB%CE%BF%CE%B3%CE%B9%CF%83%CF%84%CE%B7%CF%82/&amp;sa=U&amp;ei=aYklU4TdL8yFtQaR6YGoDA&amp;ved=0CCsQ9QEwAA&amp;usg=AFQjCNG5w6DuIcEQx8zWpEgoIiF10Z-HdQ" TargetMode="Externa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E2CBEADA-1AB6-4395-BC2B-EAA7EF3A7348}" type="slidenum">
              <a:rPr lang="en-US" sz="1200">
                <a:latin typeface="+mn-lt"/>
              </a:rPr>
              <a:pPr algn="ctr">
                <a:defRPr/>
              </a:pPr>
              <a:t>1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Κυριότερα Αποθηκευτικά Μέσα</a:t>
            </a: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250825" y="1916113"/>
            <a:ext cx="8501063" cy="46085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295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296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297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8" name="Picture 2" descr="http://t3.gstatic.com/images?q=tbn:ANd9GcR77lKMy_e7A1genMOVF3gTOtofcTsXRRJN988jrLm9fVz0sSlE4fXw7e3d0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075" y="2274888"/>
            <a:ext cx="19637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technomania.gr/images/stories/articles/floppydi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203450"/>
            <a:ext cx="15763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714375" y="4257675"/>
            <a:ext cx="7715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Στα </a:t>
            </a:r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Αποθηκευτικά μέσα 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αποθηκεύονται μόνιμα τα δεδομένα και οι πληροφορίες. Παραμένουν ακόμη και όταν ο υπολογιστής είναι κλειστός.</a:t>
            </a:r>
          </a:p>
        </p:txBody>
      </p:sp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684213" y="5559425"/>
            <a:ext cx="7715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Αναζητούμε τα δεδομένα και τις πληροφορίες </a:t>
            </a:r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ανά πάσα στιγμή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γρήγορα</a:t>
            </a: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 και </a:t>
            </a:r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εύκολα.</a:t>
            </a:r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133600"/>
            <a:ext cx="179863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4" descr="hard disk 3.5 i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2006600"/>
            <a:ext cx="1584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55650" y="37893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 smtClean="0">
                <a:solidFill>
                  <a:schemeClr val="bg2"/>
                </a:solidFill>
              </a:rPr>
              <a:t>Δισκέτα</a:t>
            </a:r>
            <a:endParaRPr lang="el-GR" b="1" dirty="0">
              <a:solidFill>
                <a:schemeClr val="bg2"/>
              </a:solidFill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627313" y="37830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bg2"/>
                </a:solidFill>
              </a:rPr>
              <a:t>Σκληρός</a:t>
            </a:r>
            <a:r>
              <a:rPr lang="en-US" b="1">
                <a:solidFill>
                  <a:schemeClr val="bg2"/>
                </a:solidFill>
              </a:rPr>
              <a:t> </a:t>
            </a:r>
            <a:r>
              <a:rPr lang="el-GR" b="1">
                <a:solidFill>
                  <a:schemeClr val="bg2"/>
                </a:solidFill>
              </a:rPr>
              <a:t>Δίσκος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859338" y="378301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CD/DVD</a:t>
            </a:r>
            <a:endParaRPr lang="el-GR" b="1">
              <a:solidFill>
                <a:schemeClr val="bg2"/>
              </a:solidFill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443663" y="37830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bg2"/>
                </a:solidFill>
              </a:rPr>
              <a:t>Μνήμη </a:t>
            </a:r>
            <a:r>
              <a:rPr lang="en-US" b="1">
                <a:solidFill>
                  <a:schemeClr val="bg2"/>
                </a:solidFill>
              </a:rPr>
              <a:t>Flash</a:t>
            </a:r>
            <a:endParaRPr lang="el-GR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33809" grpId="0"/>
      <p:bldP spid="33810" grpId="0"/>
      <p:bldP spid="33811" grpId="0"/>
      <p:bldP spid="338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23DF727B-C12A-451A-A695-0FCE8215BDC9}" type="slidenum">
              <a:rPr lang="en-US" sz="1200">
                <a:latin typeface="+mn-lt"/>
              </a:rPr>
              <a:pPr algn="ct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>
                <a:solidFill>
                  <a:srgbClr val="FFFFFF"/>
                </a:solidFill>
              </a:rPr>
              <a:t>Είδη Υπολογιστών – Μεγάλα Συστήματα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1125538"/>
            <a:ext cx="8642350" cy="501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3490913" y="1412875"/>
            <a:ext cx="540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Ισχυροί υπολογιστές με λιγότερες δυνατότητες</a:t>
            </a:r>
          </a:p>
        </p:txBody>
      </p:sp>
      <p:sp>
        <p:nvSpPr>
          <p:cNvPr id="8" name="9 - TextBox"/>
          <p:cNvSpPr txBox="1">
            <a:spLocks noChangeArrowheads="1"/>
          </p:cNvSpPr>
          <p:nvPr/>
        </p:nvSpPr>
        <p:spPr bwMode="auto">
          <a:xfrm>
            <a:off x="3492500" y="2924175"/>
            <a:ext cx="5327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Επίλυση δύσκολων προβλημάτων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Στατιστική ανάλυση, χιλιάδες οικονομικές συναλλαγές μιας τράπεζας 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3500438" y="2324100"/>
            <a:ext cx="517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Καταλαμβάνουν μικρότερο χώρο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041400" y="4941888"/>
            <a:ext cx="194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chemeClr val="bg2"/>
                </a:solidFill>
              </a:rPr>
              <a:t>ΙΒΜ </a:t>
            </a:r>
            <a:r>
              <a:rPr lang="en-US" sz="2000" b="1">
                <a:solidFill>
                  <a:schemeClr val="bg2"/>
                </a:solidFill>
              </a:rPr>
              <a:t>System Z</a:t>
            </a:r>
            <a:endParaRPr lang="el-GR" sz="2000" b="1">
              <a:solidFill>
                <a:schemeClr val="bg2"/>
              </a:solidFill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547813" y="5445125"/>
            <a:ext cx="583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Το πιο σύγχρονο ισχυρό υπολογιστικό σύστημα</a:t>
            </a:r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21621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3419475" y="4149725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Μεγάλες επιχειρήσεις, βιομηχανίες, οργανισμούς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/>
      <p:bldP spid="9" grpId="0"/>
      <p:bldP spid="45068" grpId="0"/>
      <p:bldP spid="4507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- Στρογγυλεμένο ορθογώνιο"/>
          <p:cNvSpPr/>
          <p:nvPr/>
        </p:nvSpPr>
        <p:spPr>
          <a:xfrm>
            <a:off x="179512" y="116632"/>
            <a:ext cx="8856984" cy="6429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>
                <a:solidFill>
                  <a:schemeClr val="tx1"/>
                </a:solidFill>
              </a:rPr>
              <a:t>Μεγάλα </a:t>
            </a:r>
            <a:r>
              <a:rPr lang="el-GR" sz="3200" dirty="0" smtClean="0">
                <a:solidFill>
                  <a:schemeClr val="tx1"/>
                </a:solidFill>
              </a:rPr>
              <a:t>Συστήματα - </a:t>
            </a:r>
            <a:r>
              <a:rPr lang="el-GR" sz="3200" dirty="0" smtClean="0"/>
              <a:t>Οι </a:t>
            </a:r>
            <a:r>
              <a:rPr lang="en-US" sz="3200" dirty="0" smtClean="0"/>
              <a:t>Mainframes</a:t>
            </a:r>
            <a:endParaRPr lang="el-GR" sz="3200" dirty="0"/>
          </a:p>
        </p:txBody>
      </p:sp>
      <p:sp>
        <p:nvSpPr>
          <p:cNvPr id="7" name="13 - Στρογγυλεμένο ορθογώνιο"/>
          <p:cNvSpPr/>
          <p:nvPr/>
        </p:nvSpPr>
        <p:spPr>
          <a:xfrm>
            <a:off x="323341" y="908720"/>
            <a:ext cx="8569326" cy="57606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Είναι </a:t>
            </a:r>
            <a:r>
              <a:rPr lang="el-GR" sz="2400" b="1" dirty="0">
                <a:solidFill>
                  <a:srgbClr val="FF0000"/>
                </a:solidFill>
              </a:rPr>
              <a:t>προσανατολισμένοι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κυρίως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στην επεξεργασία εμπορικών συναλλαγών (</a:t>
            </a:r>
            <a:r>
              <a:rPr lang="en-US" sz="2400" b="1" dirty="0">
                <a:solidFill>
                  <a:srgbClr val="FF0000"/>
                </a:solidFill>
              </a:rPr>
              <a:t>transaction processing)</a:t>
            </a:r>
            <a:r>
              <a:rPr lang="el-GR" sz="2400" b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 Είναι χρήσιμοι στη </a:t>
            </a:r>
            <a:r>
              <a:rPr lang="el-GR" sz="2400" b="1" dirty="0">
                <a:solidFill>
                  <a:srgbClr val="FF0000"/>
                </a:solidFill>
              </a:rPr>
              <a:t>λειτουργία των μεγάλων επιχειρήσεων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(π.χ. σε τράπεζες, μεγάλους οργανισμούς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, on-line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κρατήσεις εισιτηρίων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</a:rPr>
              <a:t>κλπ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).</a:t>
            </a:r>
            <a:endParaRPr lang="el-GR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Υπάρχει ένας </a:t>
            </a:r>
            <a:r>
              <a:rPr lang="el-GR" sz="2400" b="1" dirty="0">
                <a:solidFill>
                  <a:srgbClr val="FF0000"/>
                </a:solidFill>
              </a:rPr>
              <a:t>κεντρικός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υπολογιστής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που </a:t>
            </a:r>
            <a:r>
              <a:rPr lang="el-GR" sz="2400" b="1" dirty="0">
                <a:solidFill>
                  <a:srgbClr val="FF0000"/>
                </a:solidFill>
              </a:rPr>
              <a:t>συνδέεται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με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ένα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πλήθος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τερματικών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. Στα τερματικά εργάζονται οι χρήστες.</a:t>
            </a:r>
          </a:p>
          <a:p>
            <a:pPr>
              <a:defRPr/>
            </a:pP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Η </a:t>
            </a:r>
            <a:r>
              <a:rPr lang="el-GR" sz="2400" b="1" dirty="0">
                <a:solidFill>
                  <a:srgbClr val="FF0000"/>
                </a:solidFill>
              </a:rPr>
              <a:t>ταχύτητά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τους </a:t>
            </a:r>
            <a:r>
              <a:rPr lang="el-GR" sz="2400" b="1" dirty="0">
                <a:solidFill>
                  <a:srgbClr val="FF0000"/>
                </a:solidFill>
              </a:rPr>
              <a:t>μετριέται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σε </a:t>
            </a:r>
            <a:r>
              <a:rPr lang="en-US" sz="2400" b="1" dirty="0">
                <a:solidFill>
                  <a:srgbClr val="FF0000"/>
                </a:solidFill>
              </a:rPr>
              <a:t>MIPS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(Million instructions per second)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Είναι, επίσης, </a:t>
            </a:r>
            <a:r>
              <a:rPr lang="el-GR" sz="2400" b="1" dirty="0">
                <a:solidFill>
                  <a:srgbClr val="FF0000"/>
                </a:solidFill>
              </a:rPr>
              <a:t>πολύ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ισχυροί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 και </a:t>
            </a:r>
            <a:r>
              <a:rPr lang="el-GR" sz="2400" b="1" dirty="0">
                <a:solidFill>
                  <a:srgbClr val="FF0000"/>
                </a:solidFill>
              </a:rPr>
              <a:t>μεγάλοι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σε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μέγεθος</a:t>
            </a:r>
            <a:r>
              <a:rPr lang="el-GR" sz="2400" b="1" dirty="0">
                <a:solidFill>
                  <a:srgbClr val="FFFF00"/>
                </a:solidFill>
              </a:rPr>
              <a:t>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</a:rPr>
              <a:t>υπολογιστές.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03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153D5211-00CF-4960-B4EC-1F0DC8800A16}" type="slidenum">
              <a:rPr lang="en-US" sz="1200">
                <a:latin typeface="+mn-lt"/>
              </a:rPr>
              <a:pPr algn="ct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 – Προσωπικοί Υπολογιστές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1125538"/>
            <a:ext cx="8642350" cy="501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539750" y="4294188"/>
            <a:ext cx="540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Συνηθισμένη κατηγορία υπολογιστών</a:t>
            </a:r>
          </a:p>
        </p:txBody>
      </p:sp>
      <p:sp>
        <p:nvSpPr>
          <p:cNvPr id="8" name="9 - TextBox"/>
          <p:cNvSpPr txBox="1">
            <a:spLocks noChangeArrowheads="1"/>
          </p:cNvSpPr>
          <p:nvPr/>
        </p:nvSpPr>
        <p:spPr bwMode="auto">
          <a:xfrm>
            <a:off x="2916238" y="5564188"/>
            <a:ext cx="532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Σχολείο, σπίτι, χώρος εργασίας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1908175" y="4916488"/>
            <a:ext cx="517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Καταλαμβάνουν μικρότερο χώρο</a:t>
            </a:r>
          </a:p>
        </p:txBody>
      </p:sp>
      <p:pic>
        <p:nvPicPr>
          <p:cNvPr id="46098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6815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- Στρογγυλεμένο ορθογώνιο"/>
          <p:cNvSpPr/>
          <p:nvPr/>
        </p:nvSpPr>
        <p:spPr>
          <a:xfrm>
            <a:off x="179512" y="836712"/>
            <a:ext cx="8820980" cy="590622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Λέγονται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επίσης, και </a:t>
            </a:r>
            <a:r>
              <a:rPr lang="el-GR" sz="2200" b="1" dirty="0">
                <a:solidFill>
                  <a:srgbClr val="FF0000"/>
                </a:solidFill>
              </a:rPr>
              <a:t>μικροϋπολογιστές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Είναι </a:t>
            </a:r>
            <a:r>
              <a:rPr lang="el-GR" sz="2200" b="1" dirty="0">
                <a:solidFill>
                  <a:srgbClr val="FF0000"/>
                </a:solidFill>
              </a:rPr>
              <a:t>προσανατολισμένοι κυρίως σε εργασίες μικρής κλίμακας, γραμματειακής φύσεως </a:t>
            </a:r>
            <a:r>
              <a:rPr lang="el-GR" sz="2200" b="1" dirty="0">
                <a:solidFill>
                  <a:schemeClr val="bg1"/>
                </a:solidFill>
              </a:rPr>
              <a:t>(επεξεργασία κειμένου, εικόνας, παιχνίδια </a:t>
            </a:r>
            <a:r>
              <a:rPr lang="el-GR" sz="2200" b="1" dirty="0" err="1">
                <a:solidFill>
                  <a:schemeClr val="bg1"/>
                </a:solidFill>
              </a:rPr>
              <a:t>κλπ</a:t>
            </a:r>
            <a:r>
              <a:rPr lang="el-GR" sz="2200" b="1" dirty="0" smtClean="0">
                <a:solidFill>
                  <a:schemeClr val="bg1"/>
                </a:solidFill>
              </a:rPr>
              <a:t>)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l-GR" sz="2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Είναι χρήσιμοι στην </a:t>
            </a:r>
            <a:r>
              <a:rPr lang="el-GR" sz="2200" b="1" dirty="0">
                <a:solidFill>
                  <a:srgbClr val="FF0000"/>
                </a:solidFill>
              </a:rPr>
              <a:t>εξυπηρέτηση των αναγκών των οικιακών χρηστών και μικρών επιχειρήσεων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l-GR" sz="22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Η </a:t>
            </a:r>
            <a:r>
              <a:rPr lang="el-GR" sz="2200" b="1" dirty="0">
                <a:solidFill>
                  <a:srgbClr val="FF0000"/>
                </a:solidFill>
              </a:rPr>
              <a:t>ταχύτητά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τους </a:t>
            </a:r>
            <a:r>
              <a:rPr lang="el-GR" sz="2200" b="1" dirty="0">
                <a:solidFill>
                  <a:srgbClr val="FF0000"/>
                </a:solidFill>
              </a:rPr>
              <a:t>μετριέται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σε </a:t>
            </a:r>
            <a:r>
              <a:rPr lang="en-US" sz="2200" b="1" dirty="0">
                <a:solidFill>
                  <a:srgbClr val="FF0000"/>
                </a:solidFill>
              </a:rPr>
              <a:t>MIPS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(Million instructions per second)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Είναι, </a:t>
            </a:r>
            <a:r>
              <a:rPr lang="el-GR" sz="2200" b="1" dirty="0">
                <a:solidFill>
                  <a:srgbClr val="FF0000"/>
                </a:solidFill>
              </a:rPr>
              <a:t>λιγότεροι ισχυροί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και </a:t>
            </a:r>
            <a:r>
              <a:rPr lang="el-GR" sz="2200" b="1" dirty="0">
                <a:solidFill>
                  <a:srgbClr val="FF0000"/>
                </a:solidFill>
              </a:rPr>
              <a:t>μικροί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b="1" dirty="0">
                <a:solidFill>
                  <a:srgbClr val="FF0000"/>
                </a:solidFill>
              </a:rPr>
              <a:t>σε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b="1" dirty="0">
                <a:solidFill>
                  <a:srgbClr val="FF0000"/>
                </a:solidFill>
              </a:rPr>
              <a:t>μέγεθος</a:t>
            </a:r>
            <a:r>
              <a:rPr lang="el-GR" sz="2200" b="1" dirty="0">
                <a:solidFill>
                  <a:srgbClr val="FFFF00"/>
                </a:solidFill>
              </a:rPr>
              <a:t>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υπολογιστές.</a:t>
            </a:r>
          </a:p>
          <a:p>
            <a:pPr>
              <a:buFont typeface="Arial" pitchFamily="34" charset="0"/>
              <a:buChar char="•"/>
              <a:defRPr/>
            </a:pP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Αν </a:t>
            </a:r>
            <a:r>
              <a:rPr lang="el-GR" sz="2200" b="1" dirty="0">
                <a:solidFill>
                  <a:srgbClr val="FF0000"/>
                </a:solidFill>
              </a:rPr>
              <a:t>συνδέσουμε πολλά </a:t>
            </a:r>
            <a:r>
              <a:rPr lang="en-US" sz="2200" b="1" dirty="0">
                <a:solidFill>
                  <a:srgbClr val="FF0000"/>
                </a:solidFill>
              </a:rPr>
              <a:t>PC </a:t>
            </a:r>
            <a:r>
              <a:rPr lang="el-GR" sz="2200" b="1" dirty="0">
                <a:solidFill>
                  <a:srgbClr val="FF0000"/>
                </a:solidFill>
              </a:rPr>
              <a:t>μεταξύ τους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l-GR" sz="2200" b="1" dirty="0">
                <a:solidFill>
                  <a:srgbClr val="FF0000"/>
                </a:solidFill>
              </a:rPr>
              <a:t>σχηματίζεται δίκτυο Η/Υ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, αυξάνοντας τη χρησιμότητά τους.</a:t>
            </a: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2 - Στρογγυλεμένο ορθογώνιο"/>
          <p:cNvSpPr/>
          <p:nvPr/>
        </p:nvSpPr>
        <p:spPr>
          <a:xfrm>
            <a:off x="143508" y="116632"/>
            <a:ext cx="8856984" cy="6480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Προσωπικοί υπολογιστές (</a:t>
            </a:r>
            <a:r>
              <a:rPr lang="en-US" sz="2800" dirty="0">
                <a:solidFill>
                  <a:schemeClr val="tx1"/>
                </a:solidFill>
              </a:rPr>
              <a:t>PC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8DA3FFBD-FEC1-4222-9C3D-0E3418C8C1CB}" type="slidenum">
              <a:rPr lang="en-US" sz="1200">
                <a:latin typeface="+mn-lt"/>
              </a:rPr>
              <a:pPr algn="ct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 – </a:t>
            </a:r>
            <a:r>
              <a:rPr lang="el-GR" sz="2800" dirty="0">
                <a:solidFill>
                  <a:schemeClr val="tx1"/>
                </a:solidFill>
              </a:rPr>
              <a:t>Φορητοί</a:t>
            </a:r>
            <a:r>
              <a:rPr lang="el-GR" sz="2800" dirty="0" smtClean="0">
                <a:solidFill>
                  <a:srgbClr val="FFFFFF"/>
                </a:solidFill>
              </a:rPr>
              <a:t> </a:t>
            </a:r>
            <a:r>
              <a:rPr lang="el-GR" sz="2800" dirty="0">
                <a:solidFill>
                  <a:srgbClr val="FFFFFF"/>
                </a:solidFill>
              </a:rPr>
              <a:t>Υπολογιστές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1125538"/>
            <a:ext cx="8642350" cy="501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4716463" y="1844675"/>
            <a:ext cx="349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Εύκολο στην μεταφορά</a:t>
            </a:r>
          </a:p>
        </p:txBody>
      </p:sp>
      <p:sp>
        <p:nvSpPr>
          <p:cNvPr id="8" name="9 - TextBox"/>
          <p:cNvSpPr txBox="1">
            <a:spLocks noChangeArrowheads="1"/>
          </p:cNvSpPr>
          <p:nvPr/>
        </p:nvSpPr>
        <p:spPr bwMode="auto">
          <a:xfrm>
            <a:off x="4716463" y="3548063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Μέγεθος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: </a:t>
            </a: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M</a:t>
            </a: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εγάλο τετράδιο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4716463" y="2492375"/>
            <a:ext cx="3960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Χρησιμοποιεί και μπαταρία </a:t>
            </a:r>
            <a:br>
              <a:rPr lang="el-GR" sz="2400">
                <a:solidFill>
                  <a:schemeClr val="bg2"/>
                </a:solidFill>
                <a:latin typeface="Calibri" pitchFamily="34" charset="0"/>
              </a:rPr>
            </a:b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(Διάρκεια έως 4 ώρες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)</a:t>
            </a:r>
            <a:endParaRPr lang="el-GR" sz="2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4716463" y="4292600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Βάρος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: 1 – 4 </a:t>
            </a: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κιλά</a:t>
            </a:r>
          </a:p>
        </p:txBody>
      </p:sp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38877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89363"/>
            <a:ext cx="3816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9 - TextBox"/>
          <p:cNvSpPr txBox="1">
            <a:spLocks noChangeArrowheads="1"/>
          </p:cNvSpPr>
          <p:nvPr/>
        </p:nvSpPr>
        <p:spPr bwMode="auto">
          <a:xfrm>
            <a:off x="4716463" y="5013325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Δυνατότητες σταθερού</a:t>
            </a:r>
            <a:br>
              <a:rPr lang="el-GR" sz="2400">
                <a:solidFill>
                  <a:schemeClr val="bg2"/>
                </a:solidFill>
                <a:latin typeface="Calibri" pitchFamily="34" charset="0"/>
              </a:rPr>
            </a:b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υπολογιστή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/>
      <p:bldP spid="9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Στρογγυλεμένο ορθογώνιο"/>
          <p:cNvSpPr/>
          <p:nvPr/>
        </p:nvSpPr>
        <p:spPr>
          <a:xfrm>
            <a:off x="107504" y="116633"/>
            <a:ext cx="8928992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chemeClr val="tx1"/>
                </a:solidFill>
              </a:rPr>
              <a:t>Φορητοί υπολογιστές</a:t>
            </a:r>
          </a:p>
        </p:txBody>
      </p:sp>
      <p:sp>
        <p:nvSpPr>
          <p:cNvPr id="6" name="9 - Στρογγυλεμένο ορθογώνιο"/>
          <p:cNvSpPr/>
          <p:nvPr/>
        </p:nvSpPr>
        <p:spPr>
          <a:xfrm>
            <a:off x="12779" y="980728"/>
            <a:ext cx="9072191" cy="5472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Είναι </a:t>
            </a:r>
            <a:r>
              <a:rPr lang="el-GR" sz="2200" b="1" dirty="0">
                <a:solidFill>
                  <a:srgbClr val="FF0000"/>
                </a:solidFill>
              </a:rPr>
              <a:t>προσανατολισμένοι κυρίως σε εργασίες μικρής έως πολύ μικρής κλίμακας, γραμματειακής φύσεως </a:t>
            </a:r>
            <a:r>
              <a:rPr lang="el-GR" sz="2200" b="1" dirty="0">
                <a:solidFill>
                  <a:schemeClr val="bg1"/>
                </a:solidFill>
              </a:rPr>
              <a:t>(επεξεργασία κειμένου, εικόνας, παιχνίδια </a:t>
            </a:r>
            <a:r>
              <a:rPr lang="el-GR" sz="2200" b="1" dirty="0" err="1">
                <a:solidFill>
                  <a:schemeClr val="bg1"/>
                </a:solidFill>
              </a:rPr>
              <a:t>κλπ</a:t>
            </a:r>
            <a:r>
              <a:rPr lang="el-GR" sz="2200" b="1" dirty="0">
                <a:solidFill>
                  <a:schemeClr val="bg1"/>
                </a:solidFill>
              </a:rPr>
              <a:t>), όπως και τα </a:t>
            </a:r>
            <a:r>
              <a:rPr lang="en-US" sz="2200" b="1" dirty="0">
                <a:solidFill>
                  <a:schemeClr val="bg1"/>
                </a:solidFill>
              </a:rPr>
              <a:t>PC.</a:t>
            </a:r>
            <a:endParaRPr lang="el-GR" sz="2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 Είναι χρήσιμοι στην </a:t>
            </a:r>
            <a:r>
              <a:rPr lang="el-GR" sz="2200" b="1" dirty="0">
                <a:solidFill>
                  <a:srgbClr val="FF0000"/>
                </a:solidFill>
              </a:rPr>
              <a:t>εξυπηρέτηση των αναγκών των οικιακών χρηστών που μετακινούνται συχνά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l-GR" sz="22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Η </a:t>
            </a:r>
            <a:r>
              <a:rPr lang="el-GR" sz="2200" b="1" dirty="0">
                <a:solidFill>
                  <a:srgbClr val="FF0000"/>
                </a:solidFill>
              </a:rPr>
              <a:t>ταχύτητά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τους </a:t>
            </a:r>
            <a:r>
              <a:rPr lang="el-GR" sz="2200" b="1" dirty="0">
                <a:solidFill>
                  <a:srgbClr val="FF0000"/>
                </a:solidFill>
              </a:rPr>
              <a:t>μετριέται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σε </a:t>
            </a:r>
            <a:r>
              <a:rPr lang="en-US" sz="2200" b="1" dirty="0">
                <a:solidFill>
                  <a:srgbClr val="FF0000"/>
                </a:solidFill>
              </a:rPr>
              <a:t>MIPS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(Million instructions per 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</a:rPr>
              <a:t>second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Είναι, </a:t>
            </a:r>
            <a:r>
              <a:rPr lang="el-GR" sz="2200" b="1" dirty="0">
                <a:solidFill>
                  <a:srgbClr val="FF0000"/>
                </a:solidFill>
              </a:rPr>
              <a:t>οι λιγότεροι ισχυροί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και οι </a:t>
            </a:r>
            <a:r>
              <a:rPr lang="el-GR" sz="2200" b="1" dirty="0">
                <a:solidFill>
                  <a:srgbClr val="FF0000"/>
                </a:solidFill>
              </a:rPr>
              <a:t>μικρότεροι σε μέγεθος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υπολογιστές.</a:t>
            </a:r>
          </a:p>
          <a:p>
            <a:pPr>
              <a:defRPr/>
            </a:pPr>
            <a:endParaRPr lang="el-GR" sz="22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Οι κύριες </a:t>
            </a:r>
            <a:r>
              <a:rPr lang="el-GR" sz="2200" b="1" dirty="0">
                <a:solidFill>
                  <a:srgbClr val="FF0000"/>
                </a:solidFill>
              </a:rPr>
              <a:t>υποκατηγορίες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είναι </a:t>
            </a:r>
            <a:r>
              <a:rPr lang="en-US" sz="2200" b="1" dirty="0">
                <a:solidFill>
                  <a:srgbClr val="FF0000"/>
                </a:solidFill>
              </a:rPr>
              <a:t>Laptops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200" b="1" dirty="0">
                <a:solidFill>
                  <a:srgbClr val="FF0000"/>
                </a:solidFill>
              </a:rPr>
              <a:t>Tablets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και </a:t>
            </a:r>
            <a:r>
              <a:rPr lang="en-US" sz="2200" b="1" dirty="0">
                <a:solidFill>
                  <a:srgbClr val="FF0000"/>
                </a:solidFill>
              </a:rPr>
              <a:t>PDA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2200" b="1" dirty="0">
                <a:solidFill>
                  <a:schemeClr val="bg1">
                    <a:lumMod val="95000"/>
                  </a:schemeClr>
                </a:solidFill>
              </a:rPr>
              <a:t> και </a:t>
            </a:r>
            <a:r>
              <a:rPr lang="en-US" sz="2200" b="1" dirty="0">
                <a:solidFill>
                  <a:srgbClr val="FF0000"/>
                </a:solidFill>
              </a:rPr>
              <a:t>Smartphones</a:t>
            </a: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2CB5AAE0-289B-4CD3-AA83-B08173AADBCC}" type="slidenum">
              <a:rPr lang="en-US" sz="1200">
                <a:latin typeface="+mn-lt"/>
              </a:rPr>
              <a:pPr algn="ct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 – Υπολογιστές Παλάμης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1125538"/>
            <a:ext cx="8642350" cy="501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4427538" y="1844675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Πολύ μικρό σε μέγεθος υπολογιστής</a:t>
            </a:r>
          </a:p>
        </p:txBody>
      </p:sp>
      <p:sp>
        <p:nvSpPr>
          <p:cNvPr id="8" name="9 - TextBox"/>
          <p:cNvSpPr txBox="1">
            <a:spLocks noChangeArrowheads="1"/>
          </p:cNvSpPr>
          <p:nvPr/>
        </p:nvSpPr>
        <p:spPr bwMode="auto">
          <a:xfrm>
            <a:off x="4427538" y="3357563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Πληκτρολόγιο ή οθόνη αφής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4427538" y="2755900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Μικρές δυνατότητες</a:t>
            </a:r>
          </a:p>
        </p:txBody>
      </p:sp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4535488" y="4041775"/>
            <a:ext cx="4319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Έχουν αντικατασταθεί από τα έξυπνα κινητά τηλέφωνα (</a:t>
            </a: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smart phones)</a:t>
            </a:r>
            <a:endParaRPr lang="el-GR" sz="24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34559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89363"/>
            <a:ext cx="33845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40E7E5B6-C46F-49C2-BEA2-8FDB8302C668}" type="slidenum">
              <a:rPr lang="en-US" sz="1200">
                <a:latin typeface="+mn-lt"/>
              </a:rPr>
              <a:pPr algn="ctr">
                <a:defRPr/>
              </a:pPr>
              <a:t>17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 – Υπολογιστής Ταμπλέτα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0" y="1125538"/>
            <a:ext cx="8642350" cy="5327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4211638" y="2205038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>
                <a:solidFill>
                  <a:schemeClr val="bg2"/>
                </a:solidFill>
                <a:latin typeface="Calibri" pitchFamily="34" charset="0"/>
              </a:rPr>
              <a:t>2010: iPad</a:t>
            </a:r>
            <a:endParaRPr lang="el-GR" sz="24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4211638" y="376396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Μεγάλη εμπορική επιτυχία</a:t>
            </a:r>
          </a:p>
        </p:txBody>
      </p:sp>
      <p:sp>
        <p:nvSpPr>
          <p:cNvPr id="4" name="9 - TextBox"/>
          <p:cNvSpPr txBox="1">
            <a:spLocks noChangeArrowheads="1"/>
          </p:cNvSpPr>
          <p:nvPr/>
        </p:nvSpPr>
        <p:spPr bwMode="auto">
          <a:xfrm>
            <a:off x="1547813" y="5373688"/>
            <a:ext cx="597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sz="2400" u="sng">
                <a:solidFill>
                  <a:schemeClr val="bg2"/>
                </a:solidFill>
              </a:rPr>
              <a:t>Νέα κατηγορία υπολογιστών</a:t>
            </a:r>
            <a:r>
              <a:rPr lang="en-US" sz="2400" u="sng">
                <a:solidFill>
                  <a:schemeClr val="bg2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Υπολογιστής Ταμπλέτα (</a:t>
            </a:r>
            <a:r>
              <a:rPr lang="en-US" sz="2400">
                <a:solidFill>
                  <a:schemeClr val="bg2"/>
                </a:solidFill>
              </a:rPr>
              <a:t>tablet pc)</a:t>
            </a:r>
            <a:endParaRPr lang="el-GR" sz="2400">
              <a:solidFill>
                <a:schemeClr val="bg2"/>
              </a:solidFill>
            </a:endParaRPr>
          </a:p>
        </p:txBody>
      </p:sp>
      <p:sp>
        <p:nvSpPr>
          <p:cNvPr id="5" name="9 - TextBox"/>
          <p:cNvSpPr txBox="1">
            <a:spLocks noChangeArrowheads="1"/>
          </p:cNvSpPr>
          <p:nvPr/>
        </p:nvSpPr>
        <p:spPr bwMode="auto">
          <a:xfrm>
            <a:off x="4211638" y="2971800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Εμπνευστής</a:t>
            </a:r>
            <a:r>
              <a:rPr lang="en-US" sz="2400">
                <a:solidFill>
                  <a:schemeClr val="bg2"/>
                </a:solidFill>
              </a:rPr>
              <a:t>: Steve Jobs</a:t>
            </a:r>
            <a:endParaRPr lang="el-GR" sz="2400">
              <a:solidFill>
                <a:schemeClr val="bg2"/>
              </a:solidFill>
            </a:endParaRPr>
          </a:p>
        </p:txBody>
      </p:sp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2286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9 - TextBox"/>
          <p:cNvSpPr txBox="1">
            <a:spLocks noChangeArrowheads="1"/>
          </p:cNvSpPr>
          <p:nvPr/>
        </p:nvSpPr>
        <p:spPr bwMode="auto">
          <a:xfrm>
            <a:off x="4211638" y="441166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Μικρό μέγεθος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F42836CB-456E-40EC-930B-537914686C54}" type="slidenum">
              <a:rPr lang="en-US" sz="1200">
                <a:latin typeface="+mn-lt"/>
              </a:rPr>
              <a:pPr algn="ct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194510"/>
            <a:ext cx="8429684" cy="475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>
                <a:solidFill>
                  <a:srgbClr val="FFFFFF"/>
                </a:solidFill>
              </a:rPr>
              <a:t>ΑΞΙΟΛΟΓΗΣΗ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765175"/>
            <a:ext cx="8424863" cy="5759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27655" name="12 - TextBox"/>
          <p:cNvSpPr txBox="1">
            <a:spLocks noChangeArrowheads="1"/>
          </p:cNvSpPr>
          <p:nvPr/>
        </p:nvSpPr>
        <p:spPr bwMode="auto">
          <a:xfrm>
            <a:off x="827088" y="692150"/>
            <a:ext cx="54006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l-GR" sz="2300" b="1">
                <a:solidFill>
                  <a:schemeClr val="bg2"/>
                </a:solidFill>
                <a:latin typeface="Calibri" pitchFamily="34" charset="0"/>
              </a:rPr>
              <a:t>Να αντιστοιχίσετε  την κάθε πρόταση που βρίσκεται στα αριστερά με το κατάλληλο είδος υπολογιστή στα δεξιά.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68313" y="1989138"/>
            <a:ext cx="475138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α)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Ο πιο ισχυρός υπολογιστής στον κόσμο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β)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Χρησιμοποιείται σε μεγάλες βιομηχανίες, επιχειρήσεις ή οργανισμούς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l-GR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γ)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Χρησιμοποιείται στο σχολείο, σπίτι ή χώρο εργασίας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endParaRPr lang="el-GR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δ)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Μέγεθος ενός μεγάλου τετραδίου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endParaRPr lang="el-GR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ε)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Έχουν αντικατασταθεί από τα έξυπνα κινητά τηλέφωνα</a:t>
            </a:r>
          </a:p>
          <a:p>
            <a:endParaRPr lang="el-GR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l-GR" sz="2000" b="1">
                <a:solidFill>
                  <a:schemeClr val="bg1"/>
                </a:solidFill>
                <a:latin typeface="Calibri" pitchFamily="34" charset="0"/>
              </a:rPr>
              <a:t>στ)</a:t>
            </a:r>
            <a:r>
              <a:rPr lang="el-GR" sz="2000">
                <a:solidFill>
                  <a:schemeClr val="bg1"/>
                </a:solidFill>
                <a:latin typeface="Calibri" pitchFamily="34" charset="0"/>
              </a:rPr>
              <a:t>  Νέα κατηγορία υπολογιστών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6227763" y="981075"/>
            <a:ext cx="225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6218238" y="1773238"/>
            <a:ext cx="225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6227763" y="2708275"/>
            <a:ext cx="225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6227763" y="3808413"/>
            <a:ext cx="2254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6218238" y="4652963"/>
            <a:ext cx="2254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572000" y="2349500"/>
            <a:ext cx="1655763" cy="23749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2766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491038"/>
            <a:ext cx="86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420938"/>
            <a:ext cx="8763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33" descr="ANd9GcRgnmIUEdaQcZZI9oAUbeUJSnwkuFfrhKbPk2Ud3jvILA0Fca8oJ9uX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3451225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Text Box 24"/>
          <p:cNvSpPr txBox="1">
            <a:spLocks noChangeArrowheads="1"/>
          </p:cNvSpPr>
          <p:nvPr/>
        </p:nvSpPr>
        <p:spPr bwMode="auto">
          <a:xfrm>
            <a:off x="6516688" y="5229225"/>
            <a:ext cx="1584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Υπερυπολογιστής</a:t>
            </a:r>
          </a:p>
        </p:txBody>
      </p:sp>
      <p:sp>
        <p:nvSpPr>
          <p:cNvPr id="27667" name="Text Box 24"/>
          <p:cNvSpPr txBox="1">
            <a:spLocks noChangeArrowheads="1"/>
          </p:cNvSpPr>
          <p:nvPr/>
        </p:nvSpPr>
        <p:spPr bwMode="auto">
          <a:xfrm>
            <a:off x="6300788" y="4221163"/>
            <a:ext cx="23764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Προσωπικός Υπολογιστής</a:t>
            </a:r>
          </a:p>
        </p:txBody>
      </p:sp>
      <p:pic>
        <p:nvPicPr>
          <p:cNvPr id="27668" name="Picture 37" descr="ANd9GcQ3BdL0z3vDN_1TX8JQ2RFK7V_-IcXrfGnRfbMIo0zGioiUOtCpftYTWV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647825"/>
            <a:ext cx="719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6443663" y="2133600"/>
            <a:ext cx="20161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Φορητός Υπολογιστής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/>
        </p:nvSpPr>
        <p:spPr bwMode="auto">
          <a:xfrm>
            <a:off x="6227763" y="3357563"/>
            <a:ext cx="23764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Μεγάλος Υπολογιστής</a:t>
            </a:r>
          </a:p>
        </p:txBody>
      </p:sp>
      <p:pic>
        <p:nvPicPr>
          <p:cNvPr id="27671" name="Picture 43" descr="ANd9GcTHADthbNCgD_jR2egtvqStKYRnsgtGlNibN4Avkb02M7kzM7Cxz2lNMMEi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765175"/>
            <a:ext cx="7921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227763" y="1412875"/>
            <a:ext cx="23764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Υπολογιστής Παλάμης</a:t>
            </a:r>
          </a:p>
        </p:txBody>
      </p:sp>
      <p:sp>
        <p:nvSpPr>
          <p:cNvPr id="27673" name="Line 45"/>
          <p:cNvSpPr>
            <a:spLocks noChangeShapeType="1"/>
          </p:cNvSpPr>
          <p:nvPr/>
        </p:nvSpPr>
        <p:spPr bwMode="auto">
          <a:xfrm>
            <a:off x="5724525" y="1628775"/>
            <a:ext cx="2951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74" name="Line 46"/>
          <p:cNvSpPr>
            <a:spLocks noChangeShapeType="1"/>
          </p:cNvSpPr>
          <p:nvPr/>
        </p:nvSpPr>
        <p:spPr bwMode="auto">
          <a:xfrm>
            <a:off x="5724525" y="2349500"/>
            <a:ext cx="2951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75" name="Line 47"/>
          <p:cNvSpPr>
            <a:spLocks noChangeShapeType="1"/>
          </p:cNvSpPr>
          <p:nvPr/>
        </p:nvSpPr>
        <p:spPr bwMode="auto">
          <a:xfrm>
            <a:off x="5724525" y="3573463"/>
            <a:ext cx="2951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76" name="Line 48"/>
          <p:cNvSpPr>
            <a:spLocks noChangeShapeType="1"/>
          </p:cNvSpPr>
          <p:nvPr/>
        </p:nvSpPr>
        <p:spPr bwMode="auto">
          <a:xfrm>
            <a:off x="5724525" y="4437063"/>
            <a:ext cx="2951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27677" name="Picture 55" descr="ANd9GcT1CDr4S6ONkIyHG_9tZqX9UxkWA3e7jLw0O-chmZshidjIf9j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2625" y="5445125"/>
            <a:ext cx="6524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8" name="Line 56"/>
          <p:cNvSpPr>
            <a:spLocks noChangeShapeType="1"/>
          </p:cNvSpPr>
          <p:nvPr/>
        </p:nvSpPr>
        <p:spPr bwMode="auto">
          <a:xfrm>
            <a:off x="5651500" y="5445125"/>
            <a:ext cx="29511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679" name="Text Box 24"/>
          <p:cNvSpPr txBox="1">
            <a:spLocks noChangeArrowheads="1"/>
          </p:cNvSpPr>
          <p:nvPr/>
        </p:nvSpPr>
        <p:spPr bwMode="auto">
          <a:xfrm>
            <a:off x="6372225" y="6237288"/>
            <a:ext cx="18002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300" b="1">
                <a:solidFill>
                  <a:schemeClr val="bg2"/>
                </a:solidFill>
                <a:latin typeface="Calibri" pitchFamily="34" charset="0"/>
              </a:rPr>
              <a:t>Υπολογιστής Ταμπλέτα</a:t>
            </a:r>
          </a:p>
        </p:txBody>
      </p:sp>
      <p:sp>
        <p:nvSpPr>
          <p:cNvPr id="27680" name="Text Box 16"/>
          <p:cNvSpPr txBox="1">
            <a:spLocks noChangeArrowheads="1"/>
          </p:cNvSpPr>
          <p:nvPr/>
        </p:nvSpPr>
        <p:spPr bwMode="auto">
          <a:xfrm>
            <a:off x="6227763" y="5661025"/>
            <a:ext cx="2254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1600" b="1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4284663" y="2852738"/>
            <a:ext cx="19431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4716463" y="3716338"/>
            <a:ext cx="1439862" cy="217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V="1">
            <a:off x="4427538" y="1989138"/>
            <a:ext cx="1800225" cy="2663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4787900" y="1196975"/>
            <a:ext cx="1512888" cy="39608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4067175" y="5876925"/>
            <a:ext cx="2089150" cy="2889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81A67277-00C9-40A5-A1C4-3E4D1DA99FA6}" type="slidenum">
              <a:rPr lang="en-US" sz="1200">
                <a:latin typeface="+mn-lt"/>
              </a:rPr>
              <a:pPr algn="ct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>
                <a:solidFill>
                  <a:srgbClr val="FFFFFF"/>
                </a:solidFill>
              </a:rPr>
              <a:t>ΑΝΑΚΕΦΑΛΑΙΩΣΗ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981075"/>
            <a:ext cx="8424863" cy="5472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2" name="9 - TextBox"/>
          <p:cNvSpPr txBox="1">
            <a:spLocks noChangeArrowheads="1"/>
          </p:cNvSpPr>
          <p:nvPr/>
        </p:nvSpPr>
        <p:spPr bwMode="auto">
          <a:xfrm>
            <a:off x="900113" y="3543300"/>
            <a:ext cx="7715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Υπερυπολογιστές,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Μέγάλα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 συστήματα, Προσωπικός υπολογιστής, Φορητός υπολογιστής, Υπολογιστής παλάμης, Υπολογιστής ταμπλέτας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3" name="Text Box 23"/>
          <p:cNvSpPr txBox="1">
            <a:spLocks noChangeArrowheads="1"/>
          </p:cNvSpPr>
          <p:nvPr/>
        </p:nvSpPr>
        <p:spPr bwMode="auto">
          <a:xfrm>
            <a:off x="827088" y="2349500"/>
            <a:ext cx="575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>
                <a:solidFill>
                  <a:schemeClr val="bg1"/>
                </a:solidFill>
              </a:rPr>
              <a:t>Διακρίνονται με βάση το </a:t>
            </a:r>
            <a:r>
              <a:rPr lang="el-GR" sz="2400" b="1" u="sng">
                <a:solidFill>
                  <a:schemeClr val="bg1"/>
                </a:solidFill>
              </a:rPr>
              <a:t>μέγεθος</a:t>
            </a:r>
            <a:r>
              <a:rPr lang="el-GR" sz="2400">
                <a:solidFill>
                  <a:schemeClr val="bg1"/>
                </a:solidFill>
              </a:rPr>
              <a:t> και τις </a:t>
            </a:r>
            <a:r>
              <a:rPr lang="el-GR" sz="2400" b="1" u="sng">
                <a:solidFill>
                  <a:schemeClr val="bg1"/>
                </a:solidFill>
              </a:rPr>
              <a:t>δυνατότητες</a:t>
            </a:r>
            <a:r>
              <a:rPr lang="el-GR" sz="2400">
                <a:solidFill>
                  <a:schemeClr val="bg1"/>
                </a:solidFill>
              </a:rPr>
              <a:t> τους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l-GR" sz="2400">
              <a:solidFill>
                <a:schemeClr val="bg1"/>
              </a:solidFill>
            </a:endParaRPr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971550" y="1484313"/>
            <a:ext cx="575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u="sng">
                <a:solidFill>
                  <a:schemeClr val="bg1"/>
                </a:solidFill>
              </a:rPr>
              <a:t>Είδη υπολογιστών</a:t>
            </a:r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900113" y="4987925"/>
            <a:ext cx="771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Πλεονεκτήματα - Μειονεκτήματα</a:t>
            </a:r>
            <a:endParaRPr lang="el-GR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9 - TextBox"/>
          <p:cNvSpPr txBox="1">
            <a:spLocks noChangeArrowheads="1"/>
          </p:cNvSpPr>
          <p:nvPr/>
        </p:nvSpPr>
        <p:spPr bwMode="auto">
          <a:xfrm>
            <a:off x="971550" y="5734050"/>
            <a:ext cx="771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1"/>
                </a:solidFill>
                <a:latin typeface="Calibri" pitchFamily="34" charset="0"/>
              </a:rPr>
              <a:t>Βασικά χαρακτηριστικά</a:t>
            </a:r>
            <a:endParaRPr lang="el-GR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5651500" y="2276475"/>
            <a:ext cx="1728788" cy="3887788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 sz="1700">
                <a:solidFill>
                  <a:schemeClr val="bg1"/>
                </a:solidFill>
              </a:rPr>
              <a:t>Βασικό και ταχύτατο μέσο αποθήκευσης-ανάγνωσης πληροφοριών του Η/Υ</a:t>
            </a:r>
          </a:p>
          <a:p>
            <a:pPr>
              <a:buFont typeface="Wingdings" pitchFamily="2" charset="2"/>
              <a:buChar char="ü"/>
            </a:pPr>
            <a:endParaRPr lang="el-GR" sz="170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1700">
                <a:solidFill>
                  <a:schemeClr val="bg1"/>
                </a:solidFill>
              </a:rPr>
              <a:t>Μεγάλη χωρητικότητα (έως 4ΤΒ)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92150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7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6341C-E980-494A-8B76-3EB699538C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379396"/>
            <a:ext cx="8429684" cy="6429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Κυριότερα </a:t>
            </a:r>
            <a:r>
              <a:rPr lang="el-GR" sz="2800"/>
              <a:t>Αποθηκευτικά Μέσα</a:t>
            </a:r>
            <a:endParaRPr lang="el-GR" sz="2800" dirty="0"/>
          </a:p>
        </p:txBody>
      </p:sp>
      <p:sp>
        <p:nvSpPr>
          <p:cNvPr id="9" name="8 - Στρογγυλεμένο ορθογώνιο"/>
          <p:cNvSpPr>
            <a:spLocks noChangeArrowheads="1"/>
          </p:cNvSpPr>
          <p:nvPr/>
        </p:nvSpPr>
        <p:spPr bwMode="auto">
          <a:xfrm>
            <a:off x="179388" y="1700213"/>
            <a:ext cx="1728787" cy="4897437"/>
          </a:xfrm>
          <a:prstGeom prst="roundRect">
            <a:avLst>
              <a:gd name="adj" fmla="val 16667"/>
            </a:avLst>
          </a:prstGeom>
          <a:solidFill>
            <a:srgbClr val="FF0000">
              <a:alpha val="84000"/>
            </a:srgb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14 - Ορθογώνιο"/>
          <p:cNvSpPr>
            <a:spLocks noChangeArrowheads="1"/>
          </p:cNvSpPr>
          <p:nvPr/>
        </p:nvSpPr>
        <p:spPr bwMode="auto">
          <a:xfrm>
            <a:off x="179388" y="2276475"/>
            <a:ext cx="1728787" cy="3887788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Πολύ αργή σε ανάγνωση-αποθήκευση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Μικρή χωρητικότητα (</a:t>
            </a:r>
            <a:r>
              <a:rPr lang="en-US">
                <a:solidFill>
                  <a:schemeClr val="bg1"/>
                </a:solidFill>
              </a:rPr>
              <a:t>1.44MB</a:t>
            </a:r>
            <a:r>
              <a:rPr lang="el-GR">
                <a:solidFill>
                  <a:schemeClr val="bg1"/>
                </a:solidFill>
              </a:rPr>
              <a:t>)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15 - TextBox"/>
          <p:cNvSpPr txBox="1">
            <a:spLocks noChangeArrowheads="1"/>
          </p:cNvSpPr>
          <p:nvPr/>
        </p:nvSpPr>
        <p:spPr bwMode="auto">
          <a:xfrm>
            <a:off x="179388" y="1773238"/>
            <a:ext cx="168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dirty="0" smtClean="0"/>
              <a:t>Δισκέτα</a:t>
            </a:r>
            <a:endParaRPr lang="el-GR" sz="2400" b="1" dirty="0"/>
          </a:p>
        </p:txBody>
      </p:sp>
      <p:sp>
        <p:nvSpPr>
          <p:cNvPr id="21" name="20 - Στρογγυλεμένο ορθογώνιο"/>
          <p:cNvSpPr>
            <a:spLocks noChangeArrowheads="1"/>
          </p:cNvSpPr>
          <p:nvPr/>
        </p:nvSpPr>
        <p:spPr bwMode="auto">
          <a:xfrm>
            <a:off x="1982788" y="1700213"/>
            <a:ext cx="1509712" cy="4897437"/>
          </a:xfrm>
          <a:prstGeom prst="roundRect">
            <a:avLst>
              <a:gd name="adj" fmla="val 16667"/>
            </a:avLst>
          </a:prstGeom>
          <a:solidFill>
            <a:srgbClr val="FF0000">
              <a:alpha val="84000"/>
            </a:srgbClr>
          </a:solidFill>
          <a:ln w="25400" algn="ctr">
            <a:solidFill>
              <a:srgbClr val="95323E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22 - Ορθογώνιο"/>
          <p:cNvSpPr>
            <a:spLocks noChangeArrowheads="1"/>
          </p:cNvSpPr>
          <p:nvPr/>
        </p:nvSpPr>
        <p:spPr bwMode="auto">
          <a:xfrm>
            <a:off x="1981200" y="2278063"/>
            <a:ext cx="1511300" cy="3887787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Μικρή χωρητικότη</a:t>
            </a:r>
            <a:r>
              <a:rPr lang="en-US">
                <a:solidFill>
                  <a:schemeClr val="bg1"/>
                </a:solidFill>
              </a:rPr>
              <a:t>-</a:t>
            </a:r>
            <a:r>
              <a:rPr lang="el-GR">
                <a:solidFill>
                  <a:schemeClr val="bg1"/>
                </a:solidFill>
              </a:rPr>
              <a:t>τα</a:t>
            </a:r>
            <a:r>
              <a:rPr lang="en-US">
                <a:solidFill>
                  <a:schemeClr val="bg1"/>
                </a:solidFill>
              </a:rPr>
              <a:t>: 700MB</a:t>
            </a: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Γρήγορο σε αποθήκευση-ανάγνωση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23 - TextBox"/>
          <p:cNvSpPr txBox="1">
            <a:spLocks noChangeArrowheads="1"/>
          </p:cNvSpPr>
          <p:nvPr/>
        </p:nvSpPr>
        <p:spPr bwMode="auto">
          <a:xfrm>
            <a:off x="1692275" y="1773238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CD</a:t>
            </a:r>
            <a:endParaRPr lang="el-GR" sz="2400" b="1"/>
          </a:p>
        </p:txBody>
      </p:sp>
      <p:sp>
        <p:nvSpPr>
          <p:cNvPr id="2" name="20 - Στρογγυλεμένο ορθογώνιο"/>
          <p:cNvSpPr>
            <a:spLocks noChangeArrowheads="1"/>
          </p:cNvSpPr>
          <p:nvPr/>
        </p:nvSpPr>
        <p:spPr bwMode="auto">
          <a:xfrm>
            <a:off x="3563938" y="1701800"/>
            <a:ext cx="1727200" cy="4895850"/>
          </a:xfrm>
          <a:prstGeom prst="roundRect">
            <a:avLst>
              <a:gd name="adj" fmla="val 16667"/>
            </a:avLst>
          </a:prstGeom>
          <a:solidFill>
            <a:srgbClr val="FF0000">
              <a:alpha val="84000"/>
            </a:srgbClr>
          </a:solidFill>
          <a:ln w="25400" algn="ctr">
            <a:solidFill>
              <a:srgbClr val="95323E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22 - Ορθογώνιο"/>
          <p:cNvSpPr>
            <a:spLocks noChangeArrowheads="1"/>
          </p:cNvSpPr>
          <p:nvPr/>
        </p:nvSpPr>
        <p:spPr bwMode="auto">
          <a:xfrm>
            <a:off x="3563938" y="2278063"/>
            <a:ext cx="1727200" cy="3887787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Μεγάλη χωρητικότητα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l-GR">
                <a:solidFill>
                  <a:schemeClr val="bg1"/>
                </a:solidFill>
              </a:rPr>
              <a:t>4</a:t>
            </a:r>
            <a:r>
              <a:rPr lang="en-US">
                <a:solidFill>
                  <a:schemeClr val="bg1"/>
                </a:solidFill>
              </a:rPr>
              <a:t>.</a:t>
            </a:r>
            <a:r>
              <a:rPr lang="el-GR">
                <a:solidFill>
                  <a:schemeClr val="bg1"/>
                </a:solidFill>
              </a:rPr>
              <a:t>7</a:t>
            </a:r>
            <a:r>
              <a:rPr lang="en-US">
                <a:solidFill>
                  <a:schemeClr val="bg1"/>
                </a:solidFill>
              </a:rPr>
              <a:t>GB</a:t>
            </a: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Κινηματογραφική ταινία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Γρήγορο σε αποθήκευση-ανάγνωση</a:t>
            </a:r>
            <a:endParaRPr lang="el-GR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23 - TextBox"/>
          <p:cNvSpPr txBox="1">
            <a:spLocks noChangeArrowheads="1"/>
          </p:cNvSpPr>
          <p:nvPr/>
        </p:nvSpPr>
        <p:spPr bwMode="auto">
          <a:xfrm>
            <a:off x="3297238" y="1773238"/>
            <a:ext cx="228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DVD</a:t>
            </a:r>
            <a:endParaRPr lang="el-GR" sz="2400" b="1">
              <a:latin typeface="Calibri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179388" y="6165850"/>
            <a:ext cx="1728787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FFFFFF"/>
                </a:solidFill>
              </a:rPr>
              <a:t>1980</a:t>
            </a:r>
            <a:endParaRPr lang="el-GR" sz="2100" b="1">
              <a:solidFill>
                <a:srgbClr val="FFFFFF"/>
              </a:solidFill>
            </a:endParaRPr>
          </a:p>
        </p:txBody>
      </p:sp>
      <p:sp>
        <p:nvSpPr>
          <p:cNvPr id="5" name="21 - Ορθογώνιο"/>
          <p:cNvSpPr/>
          <p:nvPr/>
        </p:nvSpPr>
        <p:spPr>
          <a:xfrm>
            <a:off x="1982788" y="6165850"/>
            <a:ext cx="15113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FFFFFF"/>
                </a:solidFill>
              </a:rPr>
              <a:t>1990</a:t>
            </a:r>
            <a:endParaRPr lang="el-GR" sz="2100" b="1">
              <a:solidFill>
                <a:srgbClr val="FFFFFF"/>
              </a:solidFill>
            </a:endParaRPr>
          </a:p>
        </p:txBody>
      </p:sp>
      <p:sp>
        <p:nvSpPr>
          <p:cNvPr id="8" name="21 - Ορθογώνιο"/>
          <p:cNvSpPr/>
          <p:nvPr/>
        </p:nvSpPr>
        <p:spPr>
          <a:xfrm>
            <a:off x="3563938" y="6165850"/>
            <a:ext cx="1727200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FFFFFF"/>
                </a:solidFill>
              </a:rPr>
              <a:t>1995</a:t>
            </a:r>
            <a:endParaRPr lang="el-GR" sz="2100" b="1">
              <a:solidFill>
                <a:srgbClr val="FFFFFF"/>
              </a:solidFill>
            </a:endParaRPr>
          </a:p>
        </p:txBody>
      </p:sp>
      <p:sp>
        <p:nvSpPr>
          <p:cNvPr id="10" name="8 - Στρογγυλεμένο ορθογώνιο"/>
          <p:cNvSpPr>
            <a:spLocks noChangeArrowheads="1"/>
          </p:cNvSpPr>
          <p:nvPr/>
        </p:nvSpPr>
        <p:spPr bwMode="auto">
          <a:xfrm>
            <a:off x="5364163" y="1700213"/>
            <a:ext cx="2016125" cy="4897437"/>
          </a:xfrm>
          <a:prstGeom prst="roundRect">
            <a:avLst>
              <a:gd name="adj" fmla="val 16667"/>
            </a:avLst>
          </a:prstGeom>
          <a:solidFill>
            <a:srgbClr val="FF0000">
              <a:alpha val="84000"/>
            </a:srgbClr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4 - Ορθογώνιο"/>
          <p:cNvSpPr>
            <a:spLocks noChangeArrowheads="1"/>
          </p:cNvSpPr>
          <p:nvPr/>
        </p:nvSpPr>
        <p:spPr bwMode="auto">
          <a:xfrm>
            <a:off x="5384800" y="2276475"/>
            <a:ext cx="2016125" cy="3887788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Βασικό και ταχύτατο μέσο αποθήκευσης-ανάγνωσης πληροφοριών του Η/Υ</a:t>
            </a:r>
          </a:p>
          <a:p>
            <a:pPr>
              <a:buFont typeface="Wingdings" pitchFamily="2" charset="2"/>
              <a:buChar char="ü"/>
            </a:pPr>
            <a:endParaRPr lang="el-GR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Μεγάλη χωρητικότητα (έως 4ΤΒ)</a:t>
            </a:r>
          </a:p>
        </p:txBody>
      </p:sp>
      <p:sp>
        <p:nvSpPr>
          <p:cNvPr id="13" name="23 - TextBox"/>
          <p:cNvSpPr txBox="1">
            <a:spLocks noChangeArrowheads="1"/>
          </p:cNvSpPr>
          <p:nvPr/>
        </p:nvSpPr>
        <p:spPr bwMode="auto">
          <a:xfrm>
            <a:off x="5220072" y="1772816"/>
            <a:ext cx="22828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900" b="1" dirty="0" smtClean="0">
                <a:latin typeface="Calibri" pitchFamily="34" charset="0"/>
              </a:rPr>
              <a:t>Σκληρός </a:t>
            </a:r>
            <a:r>
              <a:rPr lang="el-GR" sz="1900" b="1" dirty="0">
                <a:latin typeface="Calibri" pitchFamily="34" charset="0"/>
              </a:rPr>
              <a:t>Δίσκος</a:t>
            </a:r>
          </a:p>
        </p:txBody>
      </p:sp>
      <p:sp>
        <p:nvSpPr>
          <p:cNvPr id="14" name="21 - Ορθογώνιο"/>
          <p:cNvSpPr/>
          <p:nvPr/>
        </p:nvSpPr>
        <p:spPr>
          <a:xfrm>
            <a:off x="5364163" y="6165850"/>
            <a:ext cx="2016125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FFFFFF"/>
                </a:solidFill>
              </a:rPr>
              <a:t>1950</a:t>
            </a:r>
            <a:endParaRPr lang="el-GR" sz="2100" b="1">
              <a:solidFill>
                <a:srgbClr val="FFFFFF"/>
              </a:solidFill>
            </a:endParaRPr>
          </a:p>
        </p:txBody>
      </p:sp>
      <p:sp>
        <p:nvSpPr>
          <p:cNvPr id="17" name="20 - Στρογγυλεμένο ορθογώνιο"/>
          <p:cNvSpPr>
            <a:spLocks noChangeArrowheads="1"/>
          </p:cNvSpPr>
          <p:nvPr/>
        </p:nvSpPr>
        <p:spPr bwMode="auto">
          <a:xfrm>
            <a:off x="7451725" y="1700213"/>
            <a:ext cx="1657350" cy="4897437"/>
          </a:xfrm>
          <a:prstGeom prst="roundRect">
            <a:avLst>
              <a:gd name="adj" fmla="val 16667"/>
            </a:avLst>
          </a:prstGeom>
          <a:solidFill>
            <a:srgbClr val="FF0000">
              <a:alpha val="84000"/>
            </a:srgbClr>
          </a:solidFill>
          <a:ln w="25400" algn="ctr">
            <a:solidFill>
              <a:srgbClr val="95323E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22 - Ορθογώνιο"/>
          <p:cNvSpPr>
            <a:spLocks noChangeArrowheads="1"/>
          </p:cNvSpPr>
          <p:nvPr/>
        </p:nvSpPr>
        <p:spPr bwMode="auto">
          <a:xfrm>
            <a:off x="7451725" y="2278063"/>
            <a:ext cx="1622425" cy="3887787"/>
          </a:xfrm>
          <a:prstGeom prst="rect">
            <a:avLst/>
          </a:prstGeom>
          <a:solidFill>
            <a:schemeClr val="tx1">
              <a:alpha val="85097"/>
            </a:schemeClr>
          </a:solidFill>
          <a:ln w="25400" algn="ctr">
            <a:solidFill>
              <a:srgbClr val="95323E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Φορητό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l-GR">
                <a:solidFill>
                  <a:schemeClr val="bg1"/>
                </a:solidFill>
              </a:rPr>
              <a:t>μέσο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Ευκολία στην μεταφορά δεδομένων</a:t>
            </a: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>
                <a:solidFill>
                  <a:schemeClr val="bg1"/>
                </a:solidFill>
              </a:rPr>
              <a:t>Μεγάλη χωρητικότητα (έως 128</a:t>
            </a:r>
            <a:r>
              <a:rPr lang="en-US">
                <a:solidFill>
                  <a:schemeClr val="bg1"/>
                </a:solidFill>
              </a:rPr>
              <a:t>GB</a:t>
            </a:r>
            <a:r>
              <a:rPr lang="el-GR">
                <a:solidFill>
                  <a:schemeClr val="bg1"/>
                </a:solidFill>
              </a:rPr>
              <a:t>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23 - TextBox"/>
          <p:cNvSpPr txBox="1">
            <a:spLocks noChangeArrowheads="1"/>
          </p:cNvSpPr>
          <p:nvPr/>
        </p:nvSpPr>
        <p:spPr bwMode="auto">
          <a:xfrm>
            <a:off x="6815138" y="1772816"/>
            <a:ext cx="29416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900" b="1" dirty="0">
                <a:latin typeface="Calibri" pitchFamily="34" charset="0"/>
              </a:rPr>
              <a:t>Μνήμη </a:t>
            </a:r>
            <a:r>
              <a:rPr lang="en-US" sz="1900" b="1" dirty="0">
                <a:latin typeface="Calibri" pitchFamily="34" charset="0"/>
              </a:rPr>
              <a:t>Flash</a:t>
            </a:r>
            <a:endParaRPr lang="el-GR" sz="1900" b="1" dirty="0">
              <a:latin typeface="Calibri" pitchFamily="34" charset="0"/>
            </a:endParaRPr>
          </a:p>
        </p:txBody>
      </p:sp>
      <p:sp>
        <p:nvSpPr>
          <p:cNvPr id="20" name="21 - Ορθογώνιο"/>
          <p:cNvSpPr/>
          <p:nvPr/>
        </p:nvSpPr>
        <p:spPr>
          <a:xfrm>
            <a:off x="7448550" y="6165850"/>
            <a:ext cx="1622425" cy="431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FFFFFF"/>
                </a:solidFill>
              </a:rPr>
              <a:t>2000</a:t>
            </a:r>
            <a:endParaRPr lang="el-GR" sz="21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3" grpId="0" animBg="1"/>
      <p:bldP spid="16" grpId="0"/>
      <p:bldP spid="21" grpId="0" animBg="1"/>
      <p:bldP spid="23" grpId="0" animBg="1"/>
      <p:bldP spid="22" grpId="0" animBg="1"/>
      <p:bldP spid="5" grpId="0" animBg="1"/>
      <p:bldP spid="10" grpId="0" animBg="1"/>
      <p:bldP spid="13" grpId="0"/>
      <p:bldP spid="14" grpId="0" animBg="1"/>
      <p:bldP spid="17" grpId="0" animBg="1"/>
      <p:bldP spid="18" grpId="0" animBg="1"/>
      <p:bldP spid="19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4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54A9DBE5-89BC-4595-BB30-CC1DF8F35472}" type="slidenum">
              <a:rPr lang="en-US" sz="1200">
                <a:latin typeface="+mn-lt"/>
              </a:rPr>
              <a:pPr algn="ctr">
                <a:defRPr/>
              </a:pPr>
              <a:t>20</a:t>
            </a:fld>
            <a:endParaRPr lang="en-US" sz="1200">
              <a:latin typeface="+mn-lt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23850" y="1052513"/>
            <a:ext cx="8424863" cy="5472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2" name="12 - TextBox"/>
          <p:cNvSpPr txBox="1">
            <a:spLocks noChangeArrowheads="1"/>
          </p:cNvSpPr>
          <p:nvPr/>
        </p:nvSpPr>
        <p:spPr bwMode="auto">
          <a:xfrm>
            <a:off x="900113" y="3429000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l-GR" sz="3600" b="1">
                <a:solidFill>
                  <a:schemeClr val="bg2"/>
                </a:solidFill>
                <a:latin typeface="Calibri" pitchFamily="34" charset="0"/>
              </a:rPr>
              <a:t>Σας ευχαριστώ για την προσοχή σας!</a:t>
            </a:r>
            <a:endParaRPr lang="en-US" sz="3600" b="1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65D25F87-516C-4CA4-A014-C504D3DBF4FA}" type="slidenum">
              <a:rPr lang="en-US" sz="1200">
                <a:latin typeface="+mn-lt"/>
              </a:rPr>
              <a:pPr algn="ctr">
                <a:defRPr/>
              </a:pPr>
              <a:t>3</a:t>
            </a:fld>
            <a:endParaRPr lang="en-US" sz="1200">
              <a:latin typeface="+mn-lt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79388" y="1268413"/>
            <a:ext cx="8785225" cy="5184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339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4340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4341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92150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285720" y="379396"/>
            <a:ext cx="8429684" cy="6429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</a:rPr>
              <a:t>………………………..</a:t>
            </a:r>
            <a:endParaRPr lang="el-GR" sz="2800">
              <a:solidFill>
                <a:srgbClr val="FFFFFF"/>
              </a:solidFill>
            </a:endParaRPr>
          </a:p>
        </p:txBody>
      </p:sp>
      <p:sp>
        <p:nvSpPr>
          <p:cNvPr id="14350" name="9 - TextBox"/>
          <p:cNvSpPr txBox="1">
            <a:spLocks noChangeArrowheads="1"/>
          </p:cNvSpPr>
          <p:nvPr/>
        </p:nvSpPr>
        <p:spPr bwMode="auto">
          <a:xfrm>
            <a:off x="828675" y="3246438"/>
            <a:ext cx="7920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3600" b="1" dirty="0">
                <a:solidFill>
                  <a:schemeClr val="bg2"/>
                </a:solidFill>
              </a:rPr>
              <a:t>Χωρίς τους υπολογιστές, τα αποθηκευτικά μέσα θα είχαν αξία</a:t>
            </a:r>
            <a:r>
              <a:rPr lang="en-US" sz="3600" b="1" dirty="0">
                <a:solidFill>
                  <a:schemeClr val="bg2"/>
                </a:solidFill>
              </a:rPr>
              <a:t>;</a:t>
            </a:r>
            <a:endParaRPr lang="el-GR" sz="3600" b="1" dirty="0">
              <a:solidFill>
                <a:schemeClr val="bg2"/>
              </a:solidFill>
            </a:endParaRPr>
          </a:p>
        </p:txBody>
      </p:sp>
      <p:sp>
        <p:nvSpPr>
          <p:cNvPr id="14353" name="9 - TextBox"/>
          <p:cNvSpPr txBox="1">
            <a:spLocks noChangeArrowheads="1"/>
          </p:cNvSpPr>
          <p:nvPr/>
        </p:nvSpPr>
        <p:spPr bwMode="auto">
          <a:xfrm>
            <a:off x="3563938" y="4581525"/>
            <a:ext cx="24479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6600" b="1">
                <a:solidFill>
                  <a:srgbClr val="FF0000"/>
                </a:solidFill>
              </a:rPr>
              <a:t>OXI!</a:t>
            </a:r>
            <a:endParaRPr lang="el-GR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0DE34D5F-61B8-498A-AC9B-367A00AD09A0}" type="slidenum">
              <a:rPr lang="en-US" sz="1200">
                <a:latin typeface="+mn-lt"/>
              </a:rPr>
              <a:pPr algn="ctr">
                <a:defRPr/>
              </a:pPr>
              <a:t>4</a:t>
            </a:fld>
            <a:endParaRPr lang="en-US" sz="1200">
              <a:latin typeface="+mn-lt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79388" y="1268413"/>
            <a:ext cx="8785225" cy="5184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363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4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5365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0" y="692150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Στρογγυλεμένο ορθογώνιο"/>
          <p:cNvSpPr/>
          <p:nvPr/>
        </p:nvSpPr>
        <p:spPr>
          <a:xfrm>
            <a:off x="285720" y="379396"/>
            <a:ext cx="8429684" cy="6429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Στο σημερινό μάθημα</a:t>
            </a:r>
          </a:p>
        </p:txBody>
      </p:sp>
      <p:sp>
        <p:nvSpPr>
          <p:cNvPr id="15370" name="9 - TextBox"/>
          <p:cNvSpPr txBox="1">
            <a:spLocks noChangeArrowheads="1"/>
          </p:cNvSpPr>
          <p:nvPr/>
        </p:nvSpPr>
        <p:spPr bwMode="auto">
          <a:xfrm>
            <a:off x="1403350" y="170021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l-GR" sz="2000" b="1" u="sng">
                <a:solidFill>
                  <a:schemeClr val="bg1"/>
                </a:solidFill>
              </a:rPr>
              <a:t>Είδη υπολογιστών</a:t>
            </a:r>
          </a:p>
        </p:txBody>
      </p:sp>
      <p:sp>
        <p:nvSpPr>
          <p:cNvPr id="15371" name="9 - TextBox"/>
          <p:cNvSpPr txBox="1">
            <a:spLocks noChangeArrowheads="1"/>
          </p:cNvSpPr>
          <p:nvPr/>
        </p:nvSpPr>
        <p:spPr bwMode="auto">
          <a:xfrm>
            <a:off x="1331913" y="2492375"/>
            <a:ext cx="770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Παραδείγματα υπολογιστικών συστημάτων από την ιστορία</a:t>
            </a:r>
          </a:p>
        </p:txBody>
      </p:sp>
      <p:sp>
        <p:nvSpPr>
          <p:cNvPr id="15372" name="9 - TextBox"/>
          <p:cNvSpPr txBox="1">
            <a:spLocks noChangeArrowheads="1"/>
          </p:cNvSpPr>
          <p:nvPr/>
        </p:nvSpPr>
        <p:spPr bwMode="auto">
          <a:xfrm>
            <a:off x="1403350" y="3213100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Ανάγκη χρήσης της κάθε κατηγορίας υπολογιστή</a:t>
            </a:r>
          </a:p>
        </p:txBody>
      </p:sp>
      <p:sp>
        <p:nvSpPr>
          <p:cNvPr id="15373" name="9 - TextBox"/>
          <p:cNvSpPr txBox="1">
            <a:spLocks noChangeArrowheads="1"/>
          </p:cNvSpPr>
          <p:nvPr/>
        </p:nvSpPr>
        <p:spPr bwMode="auto">
          <a:xfrm>
            <a:off x="1403350" y="3860800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Δυνατότητες</a:t>
            </a:r>
          </a:p>
        </p:txBody>
      </p:sp>
      <p:sp>
        <p:nvSpPr>
          <p:cNvPr id="15374" name="9 - TextBox"/>
          <p:cNvSpPr txBox="1">
            <a:spLocks noChangeArrowheads="1"/>
          </p:cNvSpPr>
          <p:nvPr/>
        </p:nvSpPr>
        <p:spPr bwMode="auto">
          <a:xfrm>
            <a:off x="1403350" y="5157788"/>
            <a:ext cx="770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Πλεονεκτήματα - Μειονεκτήματα</a:t>
            </a:r>
          </a:p>
        </p:txBody>
      </p:sp>
      <p:sp>
        <p:nvSpPr>
          <p:cNvPr id="15375" name="9 - TextBox"/>
          <p:cNvSpPr txBox="1">
            <a:spLocks noChangeArrowheads="1"/>
          </p:cNvSpPr>
          <p:nvPr/>
        </p:nvSpPr>
        <p:spPr bwMode="auto">
          <a:xfrm>
            <a:off x="1404938" y="4508500"/>
            <a:ext cx="770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>
                <a:solidFill>
                  <a:schemeClr val="bg1"/>
                </a:solidFill>
              </a:rPr>
              <a:t>Βασικά χαρακτηριστικά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476250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9C482CE7-0B02-42CC-AE84-83C6F552F1DC}" type="slidenum">
              <a:rPr lang="en-US" sz="1200">
                <a:latin typeface="+mn-lt"/>
              </a:rPr>
              <a:pPr algn="ct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42875" y="981075"/>
            <a:ext cx="8893175" cy="55514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34932" y="163496"/>
            <a:ext cx="8429685" cy="6429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>
                <a:solidFill>
                  <a:srgbClr val="FFFFFF"/>
                </a:solidFill>
              </a:rPr>
              <a:t>Ο πρώτος υπολογιστής</a:t>
            </a: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446405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39750" y="4941888"/>
            <a:ext cx="4319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ENIAC (1940)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859338" y="263683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Βάρος</a:t>
            </a:r>
            <a:r>
              <a:rPr lang="en-US" sz="2400">
                <a:solidFill>
                  <a:schemeClr val="bg2"/>
                </a:solidFill>
              </a:rPr>
              <a:t>: 30 </a:t>
            </a:r>
            <a:r>
              <a:rPr lang="el-GR" sz="2400">
                <a:solidFill>
                  <a:schemeClr val="bg2"/>
                </a:solidFill>
              </a:rPr>
              <a:t>τόνοι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859338" y="1844675"/>
            <a:ext cx="4033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Κατασκευάστηκε στις ΗΠΑ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930775" y="3429000"/>
            <a:ext cx="4033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270 τ.μ. </a:t>
            </a:r>
            <a:br>
              <a:rPr lang="el-GR" sz="2400">
                <a:solidFill>
                  <a:schemeClr val="bg2"/>
                </a:solidFill>
              </a:rPr>
            </a:br>
            <a:r>
              <a:rPr lang="el-GR" sz="2400">
                <a:solidFill>
                  <a:schemeClr val="bg2"/>
                </a:solidFill>
              </a:rPr>
              <a:t>(6 σχολικές αίθουσες)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003800" y="4478338"/>
            <a:ext cx="288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</a:rPr>
              <a:t>5.000 προσθέσεις </a:t>
            </a:r>
            <a:br>
              <a:rPr lang="el-GR" sz="2400">
                <a:solidFill>
                  <a:schemeClr val="bg2"/>
                </a:solidFill>
              </a:rPr>
            </a:br>
            <a:r>
              <a:rPr lang="el-GR" sz="2400">
                <a:solidFill>
                  <a:schemeClr val="bg2"/>
                </a:solidFill>
              </a:rPr>
              <a:t>το δευτερόλεπτο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877" grpId="0"/>
      <p:bldP spid="36878" grpId="0"/>
      <p:bldP spid="36879" grpId="0"/>
      <p:bldP spid="36880" grpId="0"/>
      <p:bldP spid="368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8EBEEA83-A0A6-4865-AA62-9EC1FE1BDA21}" type="slidenum">
              <a:rPr lang="en-US" sz="1200">
                <a:latin typeface="+mn-lt"/>
              </a:rPr>
              <a:pPr algn="ctr"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</a:t>
            </a: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79388" y="1196975"/>
            <a:ext cx="8785225" cy="53276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8439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8440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8441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2752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888" y="1412875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484313"/>
            <a:ext cx="28082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797425"/>
            <a:ext cx="1181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3357563"/>
            <a:ext cx="1847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684213" y="4868863"/>
            <a:ext cx="5759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</a:rPr>
              <a:t>Διακρίνονται με βάση το </a:t>
            </a:r>
            <a:r>
              <a:rPr lang="el-GR" sz="2400" b="1" u="sng">
                <a:solidFill>
                  <a:schemeClr val="bg1"/>
                </a:solidFill>
              </a:rPr>
              <a:t>μέγεθος</a:t>
            </a:r>
            <a:r>
              <a:rPr lang="el-GR" sz="2400">
                <a:solidFill>
                  <a:schemeClr val="bg1"/>
                </a:solidFill>
              </a:rPr>
              <a:t> και τις </a:t>
            </a:r>
            <a:r>
              <a:rPr lang="el-GR" sz="2400" b="1" u="sng">
                <a:solidFill>
                  <a:schemeClr val="bg1"/>
                </a:solidFill>
              </a:rPr>
              <a:t>δυνατότητες</a:t>
            </a:r>
            <a:r>
              <a:rPr lang="el-GR" sz="2400">
                <a:solidFill>
                  <a:schemeClr val="bg1"/>
                </a:solidFill>
              </a:rPr>
              <a:t> τους</a:t>
            </a:r>
            <a:r>
              <a:rPr lang="en-US" sz="2400">
                <a:solidFill>
                  <a:schemeClr val="bg1"/>
                </a:solidFill>
              </a:rPr>
              <a:t>.</a:t>
            </a:r>
            <a:endParaRPr lang="el-G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4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104A580D-E0E7-4BF3-B199-C9096E9C7521}" type="slidenum">
              <a:rPr lang="en-US" sz="1200">
                <a:latin typeface="+mn-lt"/>
              </a:rPr>
              <a:pPr algn="ctr"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</a:t>
            </a: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179388" y="1196975"/>
            <a:ext cx="8785225" cy="53276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9463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9464" name="AutoShape 2" descr="data:image/jpg;base64,/9j/4AAQSkZJRgABAQAAAQABAAD/2wCEAAkGBhISEBIUEBIVFRIVFBIUExUYGBIQEBQXFBUVFxYUFRUXGyceGBolGRUXHy8gIycpLDgsFx4xNTArNSYsLCkBCQoKDgwOGg8PGjUiHyUsLCwsMzEsLDQyLzUsLCwvLSo0LSwsLC80KiwpLCwpLC40NC80LCksLC8sLyksLCwsLP/AABEIAMIBAwMBIgACEQEDEQH/xAAcAAEAAgMBAQEAAAAAAAAAAAAABAUDBgcCAQj/xAA8EAACAQIDBgMFBgUEAwEAAAABAgADEQQhMQUGEkFRYSJxgRMyQlKRByMzYqHRcpKxwfCCosLxFIPhU//EABoBAQADAQEBAAAAAAAAAAAAAAADBAUCAQb/xAAuEQACAgECAwYHAAMBAAAAAAAAAQIDEQQhEiIxBUFhkaGxEzJRgdHh8CNCcTP/2gAMAwEAAhEDEQA/AO4xEQBERAEREAREQBERAEREAREQBERAEREAREQBERAEREAREQBERAEREAREQBERAEREAREQBERAEREAREQBERAEREAREQBERAEREAREQBE1/b++2Gwl1di9T/8ANLMw/iOi+ufac2279pGKr3CN7Gn0TJrd31+lpZq0tlm6WEQWXwh1OqbW3owuG/GrKrfILvU/lW5HrNE239rjG4wlMKPnqeJvRBkPUmc4fEFibXJOp/cz57En3j6DITTr0Fcd5blGerlL5djpWw/tZYsq4pF4LWZ0BDA/Nw3zHUD06TpOFxSVEV6bBkYXVgbgjsZ+cVy0E2Pdbe+rg28PjpE+OmTl/Evyt358+1fU6LHNV5fj8HdOqa2mdwiRdl7STEUUq078Di4vkehB7ggiSplmknkREQBERAEREAREQBERAEREAREQBERAEREAREQBE+E21ms7Z+0PB4e4D+1cfDTswHm/u/qZ3CEpvEVk5lJRWWzZ55qVQouxAHU5Cc32n9sKnw4WkeLhBLVPdF9QAvvWPf0mnYve3F1Ki1GruWU3UXtT7g0xZSPSWoaK2Sy9ivPVVx8TtNbbSj3AW7+6v7mc33429jwxVnK0W932d0VuzH3r9ibS33e3lTFL8tUDxpf/AHIea/qOfU2eJw6VFKVFDKwzB0/7nFb+DPmidT/yx5WcdLHP9ZhNLrc+ek2PeXddsN41u1EnI6spOitb+s168367IzWYmPOEoPDBaw/tI9XaCrYlgbkAAe8euRzy/wA7yQDJR3VqVyAaSnxMt24W4XW91IFzx2BIQAsQDYGVdWrUlKuWMd225e0M6MuF8c5799vsv7/pGBuARmDYj1kjDYKo9zTRmCgkkAnQXPnlnboCZsOyt1KOFVWquKh4DUVLpUo1FCNxBFLZ28WWWQutyDw4MXvVwgphV4KeXvWJutwrr8raG4IzANgbluo3SmuVfgglXGL3exi3e3sr4U/ct4SQWpnxI3cdD3E7Bu3vLSxlLjp5MLB0Oqk9+YNjYzgleuWYsxuxJJOQuTqbCSdk7wVcNVFWi/Cw1+VhzDDmJHqNIreZbM7pvdbw90fomJqW52/1LFgU6hVa9gbD3Hv8vRvy/S822YKaZqppiIienoiIgCIiAIiIAiIgCIiAIiIAiVe2N5sNhh99VAbkg8VQ/wCkZ+pymg7c+1mo11wlPg6M1nqHyUZD9ZPVp7LflRDZfCv5mdLxmOp0lLVXVFHNiFH6zSdufavRp3GGQ1G+ZrpT9B7zfpOZ4/aNas3FXqMzdzxt5Dko7fpI6jp9dW+vL0tNOrs+K3m8lCetk/lWC32zvbi8V+LUIQ/APBT/AJBr5m/nKYr1z89Pp+957tBmhGKisRWClKTk8s8G8+SbS2e5zPhFrm972Av7uunl2kjBbILriFYWemhdTyuhsy30IIv6qO8j+NDdZ6dSV0WJKTjhPp9ito4h0YPTJDqbqRkQfOdD3X3sGItTrWSv292p3Xo35fp0HOAekyK+nIjQ6eonN+njct+orvlU/A7K6BgVYBlIsQbEEHkQdROdb4btJhyHpsOB2sEJ+8U2Jy5suWvLIG97zw2/mJWlwErxae0tdyP6E95reK2jUrNdmZj8zEn+sq6bS21yy3he5Zu1Fc44W7M+Exz0nDI3C40I5jmCNCCMiDcESzr7wZEUqVOkWWzlQLG+oC2sVvZgHDFSPCwyAoEp2N2NzPdStYXJsJflCL3ZTi30RIxGJLMWdizEkkklmJJuSSc9ZgqV7C5NhI61Wf8ADXwk24zkv7mWWxt1K2IIYLxgN+I90pAA8lIzOR66ctRm6rtSjTx659i1Vppze/7Kv/yGb8MZH4zcL1y5nQ6S32Buria78Y8NPxBWYWSxuLgW8RsdQPplNx2furh6DD2l69fMqOG5/wBNMaDu2XlnbasJst6mdZvZr8iG9Q/x1OXkv80+Wv7V1OtfDQtvq9l5d5qQ01dO8+vqa3szYpoN7ClTWuXz4gTTq0mtmXUXUoTmL2I66GdI2PRqrRRa7cVQDM+uQJ5m1s55wGHp014aSBV1sBqepOpPc5yapk+mode8pZfeecMeLiieoiJbOxERAEREAREQBERAESo2zvZhcKD7asoYfCPE+fUDQdzaRK22KlT3SFU6cPiJB/N+064WeZRcbQ2pRoLxVqiov5iBfsBqT2E1DEfaxhxVVUpu1O9mqZKR3VNT62My47ZqVkZKouG5/EDyYHrOZ7d2HUw1ThbNTco/Jh/YjmJd0tNVm0+pU1FtkN49Dzt/2ZxNU0qpqUi5ZWsUJ4syDcXuCSL2zteQQMrDIdufn19Z5Uz1NuK4UkZEnxPIE+qpJsBc9BmZMp7Ma/iHh8WYK2JW44eLMe9YE6C8zFqaVD4SuWVw5JVhoc9SDY3A+IXGsrS1Mc4hzPGdv78l2vRSa4rXwLON8+3n1xlrGTDS2UxuWytfLItcfD0vfK2t8rSdSSlTuQRkRwvrxAEhh5i3wk+8MjK+ptF2ThJOZuxubsbWz8xYHrwj1jKBfPTnaxP9RI3Rbb/6Sxv0X93k0dTRTtVDLx1fXO3TH03WVjOfAu6u8dQ8KYYcBJ+BQWdj5gsTfvf6mT8Ztiph6HBUql8S2ZzDCiD+l7fqb6AXok2qaYIoL7MkWL34657cdgEHZQO5Mr2brO1po7LGEvNlWWpk23nd+SJ1bbDP+KlOp3KBH/np8J+sr6tr5Cw5C9yPWwnk1RymKrUsLsQq/QfWWkox8CBty6h0F88zPjuALsQo+kjNjLqTS6lQTqTa9wnvEaZmw85abH3bqVmUojVG0Zmt7JNcjyvfOwt5GZup7UppTw8+3mWatM5NZK4V2a3s1spNvaNkgJFx30ljsjdmpXYFVNSzG9RjwUQM9ARnftpNywW6VCiEbFOHYE8Ki4p3JvZEGba3sBbtpxXtNar2FNfYpyyBqei+6nrc9p8lqO2L9W+GlZX16L9mrHT10rM9vco8FuphqFmxB9rUuSq28N/y0lzb1y8vhvUSrU0+6ToLGqfX3U9LnysLWGz9hBcwMzqxuznzY5mXmG2YBIq9A5vjufE/TyPXdJrFa4V6lRs7ZIQeFbX1OZJ7sTmT5y5w+Bk1KAEyATWjWorBwq+9mNKVpltESQlEREAREQBESDtTbdDDLxV6ioDpfNm/hUZn0nqTbwjxtLdk6Y61dUBZ2CqNSSFA9TOc7a+1rVcJT/8AZU/sgP8AU+k0Pa23a2Ibir1Wc8rnwj+FRkPQS9VoLJ7y2KdmshH5dzqu2vtOwtG4pXrv+Xw0/wCc6+gM0bbv2kYnEXCMaNPTgQ+I+dTIn0sJqXtCdPryhU585p16OqvfGX4lCzV2T2zgys5OZmybp71+wIpVjegfdbU0r/8ADty8prM+eUmsqjZHhkRV2ShLKO1g3FxncZEWtnoe4kfH7OSvTNOqLg/UHkynkZom6e9T4cilifwT7pzJpX7807cuXSdEUggEG4OYIzBB5gzBtqlTLD+xs12RtjlHJdvbDq4aqVb3Dmj2ycZfQi9iPLkReuSp9Z2Laez6dakyVR4db5AqfmBOh/8AoNwSJyHHUFWo6qwZVZlVxkGAPvDt/mes1dLqHauGXVGfqKFW8roZqmLLKFOgz53JsFuc7aAD0mOYKdS8yhpbjFRWEVZylJ5k8/rb2PU8meTU6TFWqBRxOwVepyHp1PYXhtLdhRbMhq9Jgr1gou7BR3Nv+/ISDV2uWyopl8zaei/v9Jm2Vu5WxFVWsajqQc7NTA1AYNkFyORsLAzM1HadVSeN/Ys16dyeH+zyMazBTSSyMWUVanhpXUXIHU269RlJOzd2auIfRqhBtfRV8+S+X6TeMBuZTQLUxjAlRYKCUoqM/Db1OQAzJ1NuK+oMxAXD0wiDIMy2FvyUxbtmbaaEWA+T1HbFuplw0ri9Io0lo64LNjwvVlBs/cehSUNimDWIIUXWnfplm5z0Fte4J2OiKjALRQUqegJA4rflp6Dzb+XQCdgNheLia7P87eJvTko7ACX+G2YBrIIaCVr49RLif07vIlVuFw0xwikwGwgDxWJY6ux4nPqdB2FhLvDbMAk+nQAmS01oVRgsI5UN8sx06AEyWn2JMSCIiAIiIAiIgCR9oY5aNJ6tT3EUs1szYdB1kiatvVvngaNN6dZxULKVamlmNjlmdFnnFFfMcylwo1Lbn2r1nuuFQUl+drPU9B7q/rNIxe0nqPx1XZ2OpYlifrMFbhLEre18gdbcpipgevPrPpqK6lFSrWx89O6dm8mZHYnTL+v0nngHmZ6tFpYIxE8tUAGZtIlfaXiCqpvxIpuCLcVyCBqch2kc7Iw6skhXKfRE0T6RaRKFKqHYsw4TYC5JsB+UAC5k16uX95XdtrmlGO3fnPnnp/eV6FFHwpStnh45cYefDGc/fp6ZlIwqCx94fr3Hf/PKx2VvZXwq+zsrJqoa/h190jlfkf0zlAGzjEsXtxE5fSWJ1xmsSWUZ8Jyg8xJ21t6a2I/EcleSDwp/Lz9bys4WbXIfrPqWHuj1nmvXVReowHQdfIamepQrjtsjrMpvfdmRABpn/nWKtZVF3YAf5p1kenWeopKeBQwW5F6hJB0TkMtW/rlPWz933quBZnqG3Vj69B+ky9R2pXWnw7+PcSfDccLG76JdTA+0nbKklh8zf2X9/pJOF2Wa/AgHHVa+Z8TswN/DkOFQoOXnnoBumy9w1VeLEuFAzIVgABb4qhFu+Xnci9vdPdg1Rk4ujD2VYKyF1GYYgWs66cQ6amfNT7Uerk4xlnHkX40WVJSsWE/Mx7J3CSmofEuLDUA8KDTNmJtnlplpmQbjY8M3hC4amFTk5BRPNEyZutzbkbkgkzsHsEsQ1Umow0LWsD1VRkDqb65nObDhdlAayhDQWXPi1Es+HcXldhcNKx4mv4PYN2DOS78ma2X8KjJR5CX+E2UBqJZUsOBMoE166YwWEjhV5eZbsxU8OBMoE+xJyUREQBERAEREAREQBERAPLrcEHQ5GcS3/wB162DqO9In2VUEX6j5T+YAeoF+s7fIu0tm069JqdUXVh6g8iDyIkVlamjiUc7rZn5ewuNIIDE5HIjO45ra45aSwRww4k8iOY7GXW9W5BwuIZXF0PiRvgYdbDn1HXzF6BPu3vnwn3rAXI6568+Y1lvRaz4MuF9H18DEtilLhxglK15HxmJKlAB7xsSAWYW5gTKGBsyG4P69j0ImQZifSPnjysgi1F5ayV//AIDM3EzMLMGUGzMAB9ASc7DKTKdELp5k6knqTMk+EzyFUYbo6lbKWzE+GePaX0HroJhxGIRM6jZ8hqfRRO5NRWW8HCTk8Ize06Z9+Ux16yoL1G8h18hqZjorWrNwoPZi18xepbsNF5a9RJ+z9irxKFV6tctqv3guDYktzBANrW19ZkantWutPg38e4u16OT3n+yCi16txSAQDmw8WmXh0Ud2k/ZWx1LIUR6lY34rgta2t25aDMWFvWbhs/cwt4sSyhbD7tMrDNvE4+uRPUHK0vMNWp014MJTBAObDw07jmX1c91vnncXInyWq7YnfLhr536L+/ma1eljXHMuVepRbO3HuS+KZV08CWULawzc6cr+mdjeXmGdFXgwlIcPzZrR87+8/wDlzcAyTR2U1Qg1Tx9Ftw0l8k9ed5f4PZHWVoaKzUNS1Es+C6D4sYZVEeveUmG2IXIaqTUbUXFkU/lQZepucznNiwmyQNZPoYQLJAE2qqIVrEVg54HJ5m8sxUsMBMoE+xJyRLAiIg9EREAREQBERAEREAREQBERAEREAj4zZ9KqAKtNXANwGAYA9bGcP312CmGxNWnTDezLBqYbPguLkK2pW5yv0853iUW9m66YylY2FRfcb/ie0jmnjYq6ql21tR6n50Dmk97XQ+8P+Q7iWXQrmGAI6EHQiXe9W5VTC1FSoLq63p1FuaZYC7U2y8J78/rbVKWJqUwQF9ohJsCTdSMrqR5WtmMpoaLWfB5LOnsZLqmuWXUnFjyHqZhxNZKdjUOfIfEfJf76TImGxD8IUKgK34xxOT14WICrY2BOoPMzLgdjqCoVHqV2JzX7wkg2LFviFgdMs8+ssajtaEF/j38e4nr0b/32IVBK9YkIvs1Aubi9S3loo016iTsBsNcgiPUrE2unjNxlxFz8JtlYAZ59Tt+A3NdzfEsqpypIOR8WbeQBsCbgGxyl5hnpUh7PC0wx0PD7l+fHV+I5Z2uTkcjPkdV2zK6XDXzv0Rr16RQjmXKvUpMDua7kNiGCoBlSQDIHPM+g0JyBAIIl1hXpUl4MLSDciRlTv+ap8ZyGlzociJnXZr1T96eIfIMqfLUatoDnzztL3A7F0ylSGiu1DzqJfZdDr48Y7Ur7so6ey3qm9Y8f5bcNIf6fizzu1885e4PY2lxLjD4ALyktUtNqnSwrWEsEXA5PM3ki4fABeUlKtp6iWkkiRJIRET09EREAREQBERAEREAREQBERAEREAREQBERAEREA1rfndo4zDkITxrchb2DXtceeWR9Oc45sndLFtUenTTitfLPiHWwuLd7kT9ETXtu7BcsK2FPBV+Kx4eK/P8Af/L1boyXNH7la6vfjS/6cmo7KtihQxv3SsX4FUCkpZ2BKEnxKCbWuWANtJuOF9jRBp4anxG/i4chfrUqHnrzJBGWRljid0g7B8Uxq1P9o7eXbKWWE2NoAAANAMgPITMu0MtTJObePoSV3ygsKO5Rrs56v4rXHyLdafXPm2eeeWZyl1gtjZDKwGlsgJdYfZwElrTAmhTpIVLEVg8cZTeZvJDw2zgsmqgE9RLiSRKkkIiJ6eiIiAIiIAiIgCIiAIiIAiIgCIiAIiIAiIgCIiAIiIAiIgCfDPsQDEaAntUAnqIPMCIiD0REQBERAEREAREQBERAEREAREQBERAEREAREQBERAEREAREQBERAEREAREQBERAEREAREQBERAEREAREQBERAEREAREQBERAEREAREQBERAEREAREQBERAEREAREQBERAEREAREQBERAEREAREQBERAEREAREQBERAEREAREQ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9465" name="AutoShape 10" descr="data:image/jpg;base64,/9j/4AAQSkZJRgABAQAAAQABAAD/2wCEAAkGBhMGEBUTBxMUFBUWGBoZEhMXFhgbGxocGxgVFhoXFhoXGyceFxsmGRoXHzEhIygpLC0vGB8xNjEqNSYrLSkBCQoKDgwOGg8PFykgHhwsLCwqLCwsLCwsNCwsLCwsKSwsLCwsLCwsLCwsKSwsLCksLCksLCwsLCwsKSwsLCwsKf/AABEIALUA4gMBIgACEQEDEQH/xAAcAAEAAgIDAQAAAAAAAAAAAAAABgcBBQIDBAj/xAA6EAABBAAFAgMHAQYFBQAAAAABAAIDEQQFEiExBkETIlEHFCMyQmFxgVJyscHh8BUzkaHRJDRDYpL/xAAYAQEBAQEBAAAAAAAAAAAAAAAAAQIDBP/EAB8RAQEBAQACAgMBAAAAAAAAAAABAhEhMRJRQWFxIv/aAAwDAQACEQMRAD8AvFERAREQEREBFq806khykH3h24F0P4KM9O+0tuZyvbi26Y9YY2YA6GvIsRvdxuOD/RZ+U7xO/hOkRFpRERAREQEREBERAREQEREBERAREQEREBERAREQEREBafqXNzlURMQJJ7+n3Xb1BmhyqLVGLJ2H991A8e3EdcTRDDukjDSRK5poAV2BBBf6A7ck8LOrz0lrx4czZnMHQgAAHXKQXFhJGkxx8SyncAHYcnbmQR9AMxWF0ZgTCxgPgwNd5WWN3zEf50rj5iTsOB6mSYLLIsgjFWdINd3H8ftOPryVjEF2LIEoBIJcxm9cCi/7i/l/omc8WeEQ6U6tkyCb3LqInSDphmPG9FoLj8zSCKcrHVZ+06SDHvggwzDLi7LWxs7gt3jkIqm3pcT9IFmrFuluu2ZBOMBmswka3S1s4stjkrzQOe75w07B/wCh3CvoWYiwDfCyqCIiAiIgIiICIiAiIgIiICIiAiIgIiICIiAtJ1B1C3KRpjI1nj0H5W7UL6w6adMTLh7PqPRBG+sM0lc6L3zEtjilY9l6A7Q4tsPO5LRdAvrb0K1GG6vkwk0Ry9nhMhHlhc6y9xaA907ju4mzud2ggkXsvXgMLA6a80js6Sxr7ILb4J+43AdvVlafqTI3dPkCUlzHf5clDf7bbA7ny15ib1bGuWbM65STi5smzWHqSJs2G3qwW92u7tI/ge+xCivUnWTcM/3Xpv4kznFjntILg7u2IO2c8cud8rALNkUq7ymTFRucyJ8zC7S3wo7ZJIHgujZpJui2zqNULJI4PpxuNGRNfBlj2mct04nFNvRE0bHD4Tv3Ac8bk/f5ev8AF46s3zRvT/iQZa8SYp9txmLaT5G2ScNATvzep92Tff5Y5DG/eGEamuBOgmgyv/ITwBVEr1+GzAUWs3r4bTz387/v9l1YcPnD6cQwkGZx42sgb8nk1xtZ4WueG1gezT2j+7EYTOHl8YOmHEEEV+y2S+AexP2HordXz9gooshw7cTnDCY3A+54O6M92PFmvcQ96PN2fpCkvs+9pDsAWYXqFzfDdth8QCaHpE8u324BO/qssWLcRYBvhZRBERAREQEREBERAREQEREBERAREQEREBYIvlZRBCuq+k+ZcEP3mqPZbmDSDBmg1RkU3V9B4v8AH8L9CVapF8qEdW9K6blwQ27hZ1manKvVf5vlc/TJ8sx0AOZDMD5msfu5pIGx52bu/wAtEACtFCDgtImBAIDo2uBAAduH0RdUdQP6qd4TGNnjdh8zAdG7YE/T+vbeiD2IB3paHPemTh5WR4uXTh6IZO5ocGkjZr+4aHNjtx1U2gOCBjG7m/HS+vKMQQnMZD5qaN5JPQejb5cQNh+poAlSPCww5ZBHPmcYex3/AGWEI3nNgiV/drA7c6h5yOKoLGCfh8JFrx7SGxadGDNh073gPZK6wPgnTr10C6qIAAB8WLxr8fI6fHPBefnmG4Y2hpjhH07fqL9Tt29r7aLM5Zs9kkxGaP3vzu4s3tFG3gV6duSugSsjirZ7pL8OIW5sV+XUfWQ1Qb2uyueZYw4qgLDW7Rs55Pf1cT/FbPIOmXzOJeWx6Wl02Id8mHj2sns+Q3s373xza1asL2bdbS4BngZ6dUbC1vi7kwl/yRzOqqPY3t32oq1QdXC+Ys56rjxWnDZUx4wcVnRZ8SUn5p5yPmeTvR4U89nHtK9x04bN3F0NhsGIPDTV+FI4gWQK/H4Wecc7LPK4kWGu1btWUQREQEREBERAREQEREBERAREQEREBERAWHN1bOWUQQXqrpPw7lwQ27j0Wiy/MA5pgzGtDtrP0/nvX3G43rlWs5uoU7dQjqrpPRcuCG31D0WdZmpyrLxX/VGRvwFCvFZdxzH522S57XFvzagAdJBvSAygonjJCzyvadr0/wDqbFihyd6rsbHYqzMBjg5pgzHeM2N+39Pv2IH4WhzjpoZXKZCJHNLXDDPaa8N4IcxoaToN/KdW1PLudhzxu4vx0vrzGh6f6ediJCZC1mga5pH/AOXBHfmc8i/iEVTfv6bpn+LdnUQgynVFhWkeG1wOvESW1rp5q4239Gitr47c1zkTRsggjLYG6Xua0kmd55ne87yCxTL2AAO60mZZj4FthNucAHyAVt+xH6NHqOfyvRJ3y1PPlr8e2LLKjwxL6PxpG0CdxqYw1xQP92tnl2Hdmz43vjdpstwmFYb1X2AdyNrLjWrckgBdGTZJ74WPxDSWkgRRgbyH0H2242uq2FlS6aYZEHMieH4mRrvFlFVGzjwIboA2AHOHzEAcaQs71Mpq8TDo7rZvT72YPNJWvbQaHhxIif3j1O3fH6PPBscUrPB1cL5hdEI3aZCb+pp23Gqw8UdJsD/fjtZHs968dhAYcx1vgYWtExs+FrNMEjqHkJ2B7fghcc788rlKtdFgHVwsrs0IiICIiAiIgIiICIiAiIgIiICIiAiIgLBGrlZRBCOq+k9Ny4EfvD0/oo9l+PAHg5kLjOxvt/Or7jcchWuRq5UK6r6T5lwQ/LVnWZqcqy8V11N0w/LjqiJdE4nSdrGrs510XfKNR5a2hwozgsl/xB51kyMjJDIxqGvc00A8DVsTtuaNKycvzEQ3FmA1MO1Hevsb7cf6LTZ3lsnT4a6E6oW6nQuA8zNQ88erUNnE3R2JJc4cNHLO9Y/zV9eY8U0wyMOZhnNOJlYWvc0U2Nnm+EzTY1g0HOAF/YDeP5XMXuEj9D3BxLmubdjQ5lu2481gjfyk9gVyzzL5cI4DFDUORJYOrUQBZAo+ZpFgkXY23C55LkJzJ5bLqjDaMk17NZsCdtifQcm+wBKxrVuvDjb5d+Eyk59I4+JpDBqxGIdTmtFkW6wdbyb4O+/IGpb84qOOJksjSzBsJODwxsPxT63mnOxMN/8A1xwsvjgwWHacbF/0w/7bDEjXi37AyyaQCxlgXtvsAFHcbJNnEj5cwdRBomqDa2bGxvauA1d8ZdM5TnoXr85KWwZuR7u4/Cl3qK/odf0dge34VtNcHi27g8FfNIeGs33Lz8OIbgdtTh68039TtSn/ALPOsnZPeHzR2uFgZ5x5vA1nS0PcNjETQDtqPaqK16Wzi2EWAdXCyqgiIgIiICIiAiIgIiICIiAiIgIiICIiAsEXysoghnVfSmsGXBD95qjOBx/hAw48aozYIPa7/Wt+eRyN1bBF8qH9UdJeN8TAjfu1Z1manKsvFddS9PHLG2LmhLQ1oNE0NmMsnZ3ytDuANVWSSvU6KPL2aM2DBHGGOGGjcHDEve0lkrn94RpF/uFu7a1b/F4V+V4cx4nS7WKAdvpur5UN6gyN0U2uNhpoDNY21EAnSLoVWkNcdgPyFxn+LzRz8x1YvFvzCV02MeC7a5APLG3tHG36duB255K1OJxPi0IwQ0HysG5s/wAXEpLMWUx4LrFtIsAceauadRrbfn0WzyTJJMY/TDp8Si573H4cEYrU6Q/S7TuPXttZXp7I31jK8hlxTwzC0HlpdJO7/Lw7APM4kGi6r278cA35856kj0jC5GHHCtcXSusiTEuo6pZCBddw3ih2FL2dQY8ZhCcPkepmGsW8t+Ji5Nqc4D6N7A4qj6KN4qJmApkRtwJ8V7T67FjNvzZP/KSfZJ32sT2de0f/AAkjC5s8vw+zYcQdxGSNQie793t9P44uNrtQtq+YMNCM1c1zGFsLXaYIGm3PcfpHd73V5nV68AWLQ6X61b0rIzB5zIC2gHOBLm4aQk1A6Q7ObVfunbiqnpixaCLDXB4thsHghZRBERAREQEREBERAREQEREBERAREQEREBERBEesun3Yv4uHs1yP5qJ4DH+CDFjxqjd5SHdvsftf+mx7K2iL5UN6q6TDgZcEP3m/8LOszU5Vl4r7NunRlD3P0vkjIJgkjrXG86dNtPlkJoN1PNBu3mIIWpx+fGSCODwjHG4a8QW2DiX2W69bgCYmltNbxbfQAKYYDH+ADDjhcbtiD2/P2/vZabqTpz/D2nRb4CdTHEtBY8kXbz9Lm2KPlFudpvnljXwvNL49ovjMcMO2ozqeRTnV8o4DI62I9XAbn/by5dlHvul04PhkhrGD5pXdmMFglvbbk7DuR34TKjinkYp9xsPlYLDnFxoNa0+bzP8AsDuOLsSaXEHp8kQlrcUWlpdtowcdX4beWuxNGiW/KNhuvRb9L36efM8aOkLbA5rsYW6XPAGnCMP/AIouxmIrU/6dvsFGcK2UO8OFuovvXG/YBuxD3u+n7n0H3WwkiZgQHaLdXk17lxJvxZd9+9N59VrmiTFvc3Dkl0nz77EXfm3470rJ4WRYHs69on+Dye55i90sA2in0nyD1Pfw77nhXK1weLYbB4IVA5NlkOWQ+8Y4nwL8oBp+Mkab0s7tgafmddO/HMk6J9opy5wjzTQMPI4+E5l1CSb8KjuGC6Hp22Cwxf0ttFxY8SAFhBB3BHB/C5KoIiICIiAiIgIiICIiAiIgIiICIiAiIgIRfKIghvVXSXiXLgR+Wj+SjOXZj7tcWPGqM7EHt/r2v/nsrY5UP6r6U8a5cEN/qaP5LOszU5Vl4gWdZTJkJ1YEs8EvZJDNsJIpK0bPO1OGlup+oCya1kqMNccHQksggPGoOAIcTplId5iDRO/NWp5l+Y+6XFjRcZsEEcc/rW/H3NUtB1V0z7iwGIukw1PLG3ehz6But3AsbTb8oo7UN+edXF+Ol/cRjwnY6XTD53OOxHB++9UFJMtyyDLoHS5iC6Amq+rFvFh0TAd2xtcN5BsaoLhlmWQYFhGa01uhrnMaQ52KD7DI4SNvC7OeDsW0uGMxz8yl8TE6dQADAB8OCMbBrG+tcXzV/Zd/a+2tzPFzZ7K6THeXQNOmqbEwDyxsb2Gw25PK6MK5kLS+VwIefJBZdqIFa5AN+eG8uPG3PXmWM8byxXoBvfkk8uPf02XqyzK3l7GxRl8sjiGtDQdIA85qxqcGajyP2QeSrbyLfETj2c9WTZR/0+ZU+IAdyXRFztLWej7PZu96qsAlWzHIJgHRkEEWCNwQdwQe4Xzvi3jKfiRFxZ9LiLJ1baHAVbnUWlvlsBwHk3NvezuHEjDa8zHhtedUUJ3cxvq93dzvmOwFk0AKCx6c6liIioIiICIiAiIgIiICIiAiIgIiICIiAiIgJzyiIIh1X0qJgZcGN+7R/FRbLczOXkx4sWw2HAji/seR9vt9lbHKiXVPSYxQMmDFHkhZ1manKsvFedQdNtysasPvA4/DLbL43kO0HUb+Hbj5ba2y0uN7KOmQSxvOL8oA1AHylxJoeWrPykCxV1xdqcYDHnA6osY3VG7Z7SLq9jt/fJqjutdnORx4AmTS50NFzJIyAY31TXO1HS47aGl21Eijp3553cXml/iItIwJDpdnXsNzo376b3rfbjgb3XswOAbiccyPDSl1EfEBAAe0k1C9tamXRDqadyK2XTleFOcyW5hDLacQ4fK0FwDW32bew/krkyf2eYXDGKV0YD2jdt20naibU+V3fDlbdMZR7PYopGT5iXSObbgxxJaHu3MhB5eaG532HpSmCIu0kjYiIqCIiAiIgIiICIiAiIgIiICIiAiIgIiICIiAiIginVXSwxYMmEFO7gKCHKzmbmQ4gOcGv1Btmr4Njg2Nlcy8kWVxwvL42gOPdSzs4Il077PoopveJ4ywUA2I8Egk6ngbelD7KcAVwiKZzMwERFo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488" y="3159125"/>
            <a:ext cx="6862762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11188" y="1484313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2"/>
                </a:solidFill>
              </a:rPr>
              <a:t>Υπερυπολογιστές (</a:t>
            </a:r>
            <a:r>
              <a:rPr lang="en-US" sz="2400" dirty="0">
                <a:solidFill>
                  <a:schemeClr val="bg2"/>
                </a:solidFill>
              </a:rPr>
              <a:t>Super computers</a:t>
            </a:r>
            <a:r>
              <a:rPr lang="el-GR" sz="24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611188" y="21082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solidFill>
                  <a:schemeClr val="bg2"/>
                </a:solidFill>
              </a:rPr>
              <a:t>Μεγάλα Συστήματα (</a:t>
            </a:r>
            <a:r>
              <a:rPr lang="en-US" sz="2400" dirty="0">
                <a:solidFill>
                  <a:schemeClr val="bg2"/>
                </a:solidFill>
              </a:rPr>
              <a:t>Mainframes</a:t>
            </a:r>
            <a:r>
              <a:rPr lang="el-GR" sz="24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11188" y="270827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2"/>
                </a:solidFill>
              </a:rPr>
              <a:t>Προσωπικοί Υπολογιστές (</a:t>
            </a:r>
            <a:r>
              <a:rPr lang="en-US" sz="2400">
                <a:solidFill>
                  <a:schemeClr val="bg2"/>
                </a:solidFill>
              </a:rPr>
              <a:t>Personal Computers</a:t>
            </a:r>
            <a:r>
              <a:rPr lang="el-GR" sz="24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611188" y="333216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solidFill>
                  <a:schemeClr val="bg2"/>
                </a:solidFill>
              </a:rPr>
              <a:t>Υπολογιστές</a:t>
            </a:r>
            <a:r>
              <a:rPr lang="en-US" sz="2400">
                <a:solidFill>
                  <a:schemeClr val="bg2"/>
                </a:solidFill>
              </a:rPr>
              <a:t> </a:t>
            </a:r>
            <a:r>
              <a:rPr lang="el-GR" sz="2400">
                <a:solidFill>
                  <a:schemeClr val="bg2"/>
                </a:solidFill>
              </a:rPr>
              <a:t>Παλάμης (</a:t>
            </a:r>
            <a:r>
              <a:rPr lang="en-US" sz="2400">
                <a:solidFill>
                  <a:schemeClr val="bg2"/>
                </a:solidFill>
              </a:rPr>
              <a:t>Palmtop</a:t>
            </a:r>
            <a:r>
              <a:rPr lang="el-GR" sz="2400">
                <a:solidFill>
                  <a:schemeClr val="bg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955" grpId="0"/>
      <p:bldP spid="39956" grpId="0"/>
      <p:bldP spid="39957" grpId="0"/>
      <p:bldP spid="399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- Ευθεία γραμμή σύνδεσης"/>
          <p:cNvCxnSpPr/>
          <p:nvPr/>
        </p:nvCxnSpPr>
        <p:spPr>
          <a:xfrm>
            <a:off x="0" y="506413"/>
            <a:ext cx="9144000" cy="15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7 - Θέση αριθμού διαφάνειας"/>
          <p:cNvSpPr txBox="1">
            <a:spLocks noGrp="1"/>
          </p:cNvSpPr>
          <p:nvPr/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21873671-697E-4D3F-97F4-3478EDDD261D}" type="slidenum">
              <a:rPr lang="en-US" sz="1200">
                <a:latin typeface="+mn-lt"/>
              </a:rPr>
              <a:pPr algn="ctr">
                <a:defRPr/>
              </a:pPr>
              <a:t>8</a:t>
            </a:fld>
            <a:endParaRPr lang="en-US" sz="1200">
              <a:latin typeface="+mn-lt"/>
            </a:endParaRP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285720" y="222234"/>
            <a:ext cx="842968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>
                <a:solidFill>
                  <a:srgbClr val="FFFFFF"/>
                </a:solidFill>
              </a:rPr>
              <a:t>Είδη Υπολογιστών - Υπερυπολογιστές</a:t>
            </a: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0825" y="1125538"/>
            <a:ext cx="8642350" cy="5018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" name="9 - TextBox"/>
          <p:cNvSpPr txBox="1">
            <a:spLocks noChangeArrowheads="1"/>
          </p:cNvSpPr>
          <p:nvPr/>
        </p:nvSpPr>
        <p:spPr bwMode="auto">
          <a:xfrm>
            <a:off x="3490913" y="1989138"/>
            <a:ext cx="540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Οι πιο ισχυροί υπολογιστές στον κόσμο</a:t>
            </a:r>
          </a:p>
        </p:txBody>
      </p:sp>
      <p:sp>
        <p:nvSpPr>
          <p:cNvPr id="8" name="9 - TextBox"/>
          <p:cNvSpPr txBox="1">
            <a:spLocks noChangeArrowheads="1"/>
          </p:cNvSpPr>
          <p:nvPr/>
        </p:nvSpPr>
        <p:spPr bwMode="auto">
          <a:xfrm>
            <a:off x="3492500" y="3500438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Ερευνητικά κέντρα, εξομοιώσεις, κλιματική έρευνα, κβαντική φυσική</a:t>
            </a:r>
          </a:p>
        </p:txBody>
      </p:sp>
      <p:sp>
        <p:nvSpPr>
          <p:cNvPr id="9" name="9 - TextBox"/>
          <p:cNvSpPr txBox="1">
            <a:spLocks noChangeArrowheads="1"/>
          </p:cNvSpPr>
          <p:nvPr/>
        </p:nvSpPr>
        <p:spPr bwMode="auto">
          <a:xfrm>
            <a:off x="3500438" y="2822575"/>
            <a:ext cx="517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>
                <a:solidFill>
                  <a:schemeClr val="bg2"/>
                </a:solidFill>
                <a:latin typeface="Calibri" pitchFamily="34" charset="0"/>
              </a:rPr>
              <a:t>Καταλαμβάνουν μεγάλους χώρους</a:t>
            </a:r>
          </a:p>
        </p:txBody>
      </p:sp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273685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66725" y="422116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chemeClr val="bg2"/>
                </a:solidFill>
              </a:rPr>
              <a:t>Υπερυπολογιστής Κ 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827088" y="4941888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Ιούνιος 2011</a:t>
            </a:r>
            <a:r>
              <a:rPr lang="en-US" sz="2000">
                <a:solidFill>
                  <a:schemeClr val="bg2"/>
                </a:solidFill>
              </a:rPr>
              <a:t>: </a:t>
            </a:r>
            <a:r>
              <a:rPr lang="el-GR" sz="2000">
                <a:solidFill>
                  <a:schemeClr val="bg2"/>
                </a:solidFill>
              </a:rPr>
              <a:t>Ο πιο γρήγορος υπολογιστής στον κόσμο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827088" y="55102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solidFill>
                  <a:schemeClr val="bg2"/>
                </a:solidFill>
              </a:rPr>
              <a:t>8.162.000.000.000.000 υπολογισμούς/δευτερόλεπτο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8" grpId="0"/>
      <p:bldP spid="9" grpId="0"/>
      <p:bldP spid="43020" grpId="0"/>
      <p:bldP spid="43021" grpId="0"/>
      <p:bldP spid="43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Στρογγυλεμένο ορθογώνιο"/>
          <p:cNvSpPr/>
          <p:nvPr/>
        </p:nvSpPr>
        <p:spPr>
          <a:xfrm>
            <a:off x="179512" y="1052736"/>
            <a:ext cx="8785225" cy="5327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el-GR" sz="2000" dirty="0"/>
          </a:p>
        </p:txBody>
      </p:sp>
      <p:sp>
        <p:nvSpPr>
          <p:cNvPr id="5" name="2 - TextBox"/>
          <p:cNvSpPr txBox="1"/>
          <p:nvPr/>
        </p:nvSpPr>
        <p:spPr>
          <a:xfrm>
            <a:off x="706295" y="1484784"/>
            <a:ext cx="809018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Είναι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προσανατολισμένοι κυρίως στην επεξεργασία αριθμητικών δεδομένων μεγάλης ακρίβειας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.</a:t>
            </a:r>
          </a:p>
          <a:p>
            <a:pPr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Είναι χρήσιμοι στην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επιστημονική έρευνα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και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μηχανική σχεδίαση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(π.χ. πρόγνωση καιρού, βιολογική έρευνα, σχεδίαση αεροσκαφών)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.</a:t>
            </a:r>
            <a:endParaRPr lang="el-GR" sz="2400" b="1" dirty="0">
              <a:solidFill>
                <a:schemeClr val="bg1"/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Η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ταχύτητά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τους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μετριέται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σε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FLOPS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(floating point operations per second)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Είναι οι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ισχυρότεροι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και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μεγαλύτεροι</a:t>
            </a:r>
            <a:r>
              <a:rPr lang="el-GR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σε</a:t>
            </a:r>
            <a:r>
              <a:rPr lang="el-GR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Arial" charset="0"/>
              </a:rPr>
              <a:t>μέγεθος</a:t>
            </a:r>
            <a:r>
              <a:rPr lang="el-GR" sz="24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υπολογιστές.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l-GR" sz="2400" b="1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  <p:sp>
        <p:nvSpPr>
          <p:cNvPr id="6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142523" y="185293"/>
            <a:ext cx="8822214" cy="5000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Οι </a:t>
            </a:r>
            <a:r>
              <a:rPr lang="el-GR" sz="2800" dirty="0" smtClean="0">
                <a:solidFill>
                  <a:schemeClr val="tx1"/>
                </a:solidFill>
              </a:rPr>
              <a:t>Υπερυπολογιστές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DINOLA@ABU7C9EFUVWXY5MI" val="421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Prog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ReportProg</Template>
  <TotalTime>3161</TotalTime>
  <Words>825</Words>
  <Application>Microsoft Office PowerPoint</Application>
  <PresentationFormat>Προβολή στην οθόνη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Verdana</vt:lpstr>
      <vt:lpstr>Wingdings</vt:lpstr>
      <vt:lpstr>Wingdings 2</vt:lpstr>
      <vt:lpstr>ReportProg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xdinola</dc:creator>
  <cp:lastModifiedBy>ΑΝΤΩΝΗΣ ΔΟΝΤΣΙΔΗΣ</cp:lastModifiedBy>
  <cp:revision>963</cp:revision>
  <dcterms:created xsi:type="dcterms:W3CDTF">2010-11-26T16:15:21Z</dcterms:created>
  <dcterms:modified xsi:type="dcterms:W3CDTF">2025-10-31T18:16:30Z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