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9" r:id="rId4"/>
    <p:sldId id="260" r:id="rId5"/>
    <p:sldId id="261" r:id="rId6"/>
    <p:sldId id="27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  <a:srgbClr val="CC00CC"/>
    <a:srgbClr val="000099"/>
    <a:srgbClr val="CCCCFF"/>
    <a:srgbClr val="99CCFF"/>
    <a:srgbClr val="FFFFFF"/>
    <a:srgbClr val="FFCCFF"/>
    <a:srgbClr val="CCECFF"/>
    <a:srgbClr val="CCFF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9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6C9F13-57DE-49CE-BF39-31BC2C1E8796}" type="datetimeFigureOut">
              <a:rPr lang="el-GR" smtClean="0"/>
              <a:t>19/3/2022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FAD746-D62B-4A62-9414-AE6128BEFD2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90918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anose="020B0604020202020204" pitchFamily="34" charset="0"/>
            </a:endParaRPr>
          </a:p>
        </p:txBody>
      </p:sp>
      <p:sp>
        <p:nvSpPr>
          <p:cNvPr id="819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85B673DD-F0E5-408C-8A03-677AEF668402}" type="slidenum">
              <a:rPr lang="el-GR" altLang="el-GR" b="0">
                <a:latin typeface="Arial" panose="020B0604020202020204" pitchFamily="34" charset="0"/>
              </a:rPr>
              <a:pPr eaLnBrk="1" hangingPunct="1"/>
              <a:t>2</a:t>
            </a:fld>
            <a:endParaRPr lang="el-GR" altLang="el-GR" b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216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anose="020B0604020202020204" pitchFamily="34" charset="0"/>
            </a:endParaRPr>
          </a:p>
        </p:txBody>
      </p:sp>
      <p:sp>
        <p:nvSpPr>
          <p:cNvPr id="717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9419F39E-F14B-45D5-B06F-5CBF21E1C2F5}" type="slidenum">
              <a:rPr lang="el-GR" altLang="el-GR" b="0">
                <a:latin typeface="Arial" panose="020B0604020202020204" pitchFamily="34" charset="0"/>
              </a:rPr>
              <a:pPr eaLnBrk="1" hangingPunct="1"/>
              <a:t>11</a:t>
            </a:fld>
            <a:endParaRPr lang="el-GR" altLang="el-GR" b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3768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anose="020B0604020202020204" pitchFamily="34" charset="0"/>
            </a:endParaRPr>
          </a:p>
        </p:txBody>
      </p:sp>
      <p:sp>
        <p:nvSpPr>
          <p:cNvPr id="819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F0799B2D-8FF4-41AE-B5A8-832323EF6CE4}" type="slidenum">
              <a:rPr lang="el-GR" altLang="el-GR" b="0">
                <a:latin typeface="Arial" panose="020B0604020202020204" pitchFamily="34" charset="0"/>
              </a:rPr>
              <a:pPr eaLnBrk="1" hangingPunct="1"/>
              <a:t>12</a:t>
            </a:fld>
            <a:endParaRPr lang="el-GR" altLang="el-GR" b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7111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anose="020B0604020202020204" pitchFamily="34" charset="0"/>
            </a:endParaRPr>
          </a:p>
        </p:txBody>
      </p:sp>
      <p:sp>
        <p:nvSpPr>
          <p:cNvPr id="512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8E92613A-41D1-47D8-86FF-911AA3A6DD14}" type="slidenum">
              <a:rPr lang="el-GR" altLang="el-GR" b="0">
                <a:latin typeface="Arial" panose="020B0604020202020204" pitchFamily="34" charset="0"/>
              </a:rPr>
              <a:pPr eaLnBrk="1" hangingPunct="1"/>
              <a:t>13</a:t>
            </a:fld>
            <a:endParaRPr lang="el-GR" altLang="el-GR" b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743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anose="020B0604020202020204" pitchFamily="34" charset="0"/>
            </a:endParaRPr>
          </a:p>
        </p:txBody>
      </p:sp>
      <p:sp>
        <p:nvSpPr>
          <p:cNvPr id="614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22D6DF4B-F265-4AA9-A09B-DC9861745C1A}" type="slidenum">
              <a:rPr lang="el-GR" altLang="el-GR" b="0">
                <a:latin typeface="Arial" panose="020B0604020202020204" pitchFamily="34" charset="0"/>
              </a:rPr>
              <a:pPr eaLnBrk="1" hangingPunct="1"/>
              <a:t>14</a:t>
            </a:fld>
            <a:endParaRPr lang="el-GR" altLang="el-GR" b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418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anose="020B0604020202020204" pitchFamily="34" charset="0"/>
            </a:endParaRPr>
          </a:p>
        </p:txBody>
      </p:sp>
      <p:sp>
        <p:nvSpPr>
          <p:cNvPr id="1024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EDD01B1B-92BD-4D63-A0D6-EC7B38062DA5}" type="slidenum">
              <a:rPr lang="el-GR" altLang="el-GR" b="0">
                <a:latin typeface="Arial" panose="020B0604020202020204" pitchFamily="34" charset="0"/>
              </a:rPr>
              <a:pPr eaLnBrk="1" hangingPunct="1"/>
              <a:t>3</a:t>
            </a:fld>
            <a:endParaRPr lang="el-GR" altLang="el-GR" b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649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anose="020B0604020202020204" pitchFamily="34" charset="0"/>
            </a:endParaRPr>
          </a:p>
        </p:txBody>
      </p:sp>
      <p:sp>
        <p:nvSpPr>
          <p:cNvPr id="1126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F76FF4F5-AC30-4FF0-BE38-50D5D3A27B51}" type="slidenum">
              <a:rPr lang="el-GR" altLang="el-GR" b="0">
                <a:latin typeface="Arial" panose="020B0604020202020204" pitchFamily="34" charset="0"/>
              </a:rPr>
              <a:pPr eaLnBrk="1" hangingPunct="1"/>
              <a:t>4</a:t>
            </a:fld>
            <a:endParaRPr lang="el-GR" altLang="el-GR" b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944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anose="020B0604020202020204" pitchFamily="34" charset="0"/>
            </a:endParaRPr>
          </a:p>
        </p:txBody>
      </p:sp>
      <p:sp>
        <p:nvSpPr>
          <p:cNvPr id="1229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4C7A5CE6-A3CF-4E6E-BECB-830A94446F27}" type="slidenum">
              <a:rPr lang="el-GR" altLang="el-GR" b="0">
                <a:latin typeface="Arial" panose="020B0604020202020204" pitchFamily="34" charset="0"/>
              </a:rPr>
              <a:pPr eaLnBrk="1" hangingPunct="1"/>
              <a:t>5</a:t>
            </a:fld>
            <a:endParaRPr lang="el-GR" altLang="el-GR" b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629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anose="020B0604020202020204" pitchFamily="34" charset="0"/>
            </a:endParaRPr>
          </a:p>
        </p:txBody>
      </p:sp>
      <p:sp>
        <p:nvSpPr>
          <p:cNvPr id="922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8627B994-DC76-40F3-BBFF-B4414B97F9A1}" type="slidenum">
              <a:rPr lang="el-GR" altLang="el-GR" b="0">
                <a:latin typeface="Arial" panose="020B0604020202020204" pitchFamily="34" charset="0"/>
              </a:rPr>
              <a:pPr eaLnBrk="1" hangingPunct="1"/>
              <a:t>6</a:t>
            </a:fld>
            <a:endParaRPr lang="el-GR" altLang="el-GR" b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69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anose="020B0604020202020204" pitchFamily="34" charset="0"/>
            </a:endParaRPr>
          </a:p>
        </p:txBody>
      </p:sp>
      <p:sp>
        <p:nvSpPr>
          <p:cNvPr id="614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6FB5D0D9-96D7-4D34-BB77-C99232249D4C}" type="slidenum">
              <a:rPr lang="el-GR" altLang="el-GR" b="0">
                <a:latin typeface="Arial" panose="020B0604020202020204" pitchFamily="34" charset="0"/>
              </a:rPr>
              <a:pPr eaLnBrk="1" hangingPunct="1"/>
              <a:t>7</a:t>
            </a:fld>
            <a:endParaRPr lang="el-GR" altLang="el-GR" b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378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anose="020B0604020202020204" pitchFamily="34" charset="0"/>
            </a:endParaRPr>
          </a:p>
        </p:txBody>
      </p:sp>
      <p:sp>
        <p:nvSpPr>
          <p:cNvPr id="717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DD825047-22BC-491E-84D4-33FB9533D750}" type="slidenum">
              <a:rPr lang="el-GR" altLang="el-GR" b="0">
                <a:latin typeface="Arial" panose="020B0604020202020204" pitchFamily="34" charset="0"/>
              </a:rPr>
              <a:pPr eaLnBrk="1" hangingPunct="1"/>
              <a:t>8</a:t>
            </a:fld>
            <a:endParaRPr lang="el-GR" altLang="el-GR" b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659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anose="020B0604020202020204" pitchFamily="34" charset="0"/>
            </a:endParaRPr>
          </a:p>
        </p:txBody>
      </p:sp>
      <p:sp>
        <p:nvSpPr>
          <p:cNvPr id="819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64B19321-BC2C-4009-B4D8-85898171F341}" type="slidenum">
              <a:rPr lang="el-GR" altLang="el-GR" b="0">
                <a:latin typeface="Arial" panose="020B0604020202020204" pitchFamily="34" charset="0"/>
              </a:rPr>
              <a:pPr eaLnBrk="1" hangingPunct="1"/>
              <a:t>9</a:t>
            </a:fld>
            <a:endParaRPr lang="el-GR" altLang="el-GR" b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457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 smtClean="0">
              <a:latin typeface="Arial" panose="020B0604020202020204" pitchFamily="34" charset="0"/>
            </a:endParaRPr>
          </a:p>
        </p:txBody>
      </p:sp>
      <p:sp>
        <p:nvSpPr>
          <p:cNvPr id="614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97C42CF8-CD0F-4E85-8BF6-26F29EF08D2A}" type="slidenum">
              <a:rPr lang="el-GR" altLang="el-GR" b="0">
                <a:latin typeface="Arial" panose="020B0604020202020204" pitchFamily="34" charset="0"/>
              </a:rPr>
              <a:pPr eaLnBrk="1" hangingPunct="1"/>
              <a:t>10</a:t>
            </a:fld>
            <a:endParaRPr lang="el-GR" altLang="el-GR" b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358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A3073D-0CCD-4814-97E0-42B6EBD1C3C0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095728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DEBBB9-3FE9-4203-BB99-FA0E0523EDFA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557024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A0EF56-DC2F-48F0-863E-A1F4DEEE11F9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050874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A79E15-C7A1-48B1-A80A-386B6D7A681C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611400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D85B75-65A4-4188-BB35-8A7F59034832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684460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C79B57-30AA-4D13-BA82-8199FCC6290D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264809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13EFC9-52B9-4465-AC1D-E4B35F8E0873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11986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48BB95-7F79-4FBA-83BE-05B8BB15CDD8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159506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61088D-D77C-460C-B348-E15871FF120D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850040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48D4B5-868F-4998-992A-42981D8426FE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825202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1630D7-8E61-48F0-A565-16D635427EDF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081193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Κάντε κλικ για επεξεργασία του τίτλου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altLang="el-GR" smtClean="0"/>
              <a:t>Δεύτερου επιπέδου</a:t>
            </a:r>
          </a:p>
          <a:p>
            <a:pPr lvl="2"/>
            <a:r>
              <a:rPr lang="el-GR" altLang="el-GR" smtClean="0"/>
              <a:t>Τρίτου επιπέδου</a:t>
            </a:r>
          </a:p>
          <a:p>
            <a:pPr lvl="3"/>
            <a:r>
              <a:rPr lang="el-GR" altLang="el-GR" smtClean="0"/>
              <a:t>Τέταρτου επιπέδου</a:t>
            </a:r>
          </a:p>
          <a:p>
            <a:pPr lvl="4"/>
            <a:r>
              <a:rPr lang="el-GR" altLang="el-GR" smtClean="0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A687027-59F0-4D2B-8087-794770A61854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30.jpeg"/><Relationship Id="rId4" Type="http://schemas.openxmlformats.org/officeDocument/2006/relationships/image" Target="../media/image4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13" Type="http://schemas.openxmlformats.org/officeDocument/2006/relationships/oleObject" Target="../embeddings/oleObject21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2.png"/><Relationship Id="rId12" Type="http://schemas.openxmlformats.org/officeDocument/2006/relationships/image" Target="../media/image32.png"/><Relationship Id="rId17" Type="http://schemas.openxmlformats.org/officeDocument/2006/relationships/image" Target="../media/image36.jpe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34.png"/><Relationship Id="rId1" Type="http://schemas.openxmlformats.org/officeDocument/2006/relationships/vmlDrawing" Target="../drawings/vmlDrawing10.vml"/><Relationship Id="rId6" Type="http://schemas.openxmlformats.org/officeDocument/2006/relationships/image" Target="../media/image9.png"/><Relationship Id="rId11" Type="http://schemas.openxmlformats.org/officeDocument/2006/relationships/oleObject" Target="../embeddings/oleObject20.bin"/><Relationship Id="rId5" Type="http://schemas.openxmlformats.org/officeDocument/2006/relationships/image" Target="../media/image5.png"/><Relationship Id="rId15" Type="http://schemas.openxmlformats.org/officeDocument/2006/relationships/oleObject" Target="../embeddings/oleObject22.bin"/><Relationship Id="rId10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oleObject" Target="../embeddings/oleObject19.bin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jpeg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.png"/><Relationship Id="rId11" Type="http://schemas.openxmlformats.org/officeDocument/2006/relationships/oleObject" Target="../embeddings/oleObject27.bin"/><Relationship Id="rId5" Type="http://schemas.openxmlformats.org/officeDocument/2006/relationships/image" Target="../media/image6.png"/><Relationship Id="rId10" Type="http://schemas.openxmlformats.org/officeDocument/2006/relationships/image" Target="../media/image41.png"/><Relationship Id="rId4" Type="http://schemas.openxmlformats.org/officeDocument/2006/relationships/image" Target="../media/image4.png"/><Relationship Id="rId9" Type="http://schemas.openxmlformats.org/officeDocument/2006/relationships/oleObject" Target="../embeddings/oleObject26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png"/><Relationship Id="rId11" Type="http://schemas.openxmlformats.org/officeDocument/2006/relationships/oleObject" Target="../embeddings/oleObject6.bin"/><Relationship Id="rId5" Type="http://schemas.openxmlformats.org/officeDocument/2006/relationships/image" Target="../media/image5.png"/><Relationship Id="rId10" Type="http://schemas.openxmlformats.org/officeDocument/2006/relationships/image" Target="../media/image13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oleObject" Target="../embeddings/oleObject8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oleObject" Target="../embeddings/oleObject10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notesSlide" Target="../notesSlides/notesSlide6.xml"/><Relationship Id="rId7" Type="http://schemas.openxmlformats.org/officeDocument/2006/relationships/hyperlink" Target="http://upload.wikimedia.org/wikipedia/commons/2/2b/Wound_sewed.jpg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5" Type="http://schemas.openxmlformats.org/officeDocument/2006/relationships/image" Target="../media/image5.png"/><Relationship Id="rId10" Type="http://schemas.openxmlformats.org/officeDocument/2006/relationships/oleObject" Target="../embeddings/oleObject11.bin"/><Relationship Id="rId4" Type="http://schemas.openxmlformats.org/officeDocument/2006/relationships/image" Target="../media/image4.pn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oleObject" Target="../embeddings/oleObject16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2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6.png"/><Relationship Id="rId1" Type="http://schemas.openxmlformats.org/officeDocument/2006/relationships/vmlDrawing" Target="../drawings/vmlDrawing8.vml"/><Relationship Id="rId6" Type="http://schemas.openxmlformats.org/officeDocument/2006/relationships/image" Target="../media/image9.png"/><Relationship Id="rId11" Type="http://schemas.openxmlformats.org/officeDocument/2006/relationships/oleObject" Target="../embeddings/oleObject15.bin"/><Relationship Id="rId5" Type="http://schemas.openxmlformats.org/officeDocument/2006/relationships/image" Target="../media/image5.png"/><Relationship Id="rId15" Type="http://schemas.openxmlformats.org/officeDocument/2006/relationships/oleObject" Target="../embeddings/oleObject17.bin"/><Relationship Id="rId10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4.3 Εξωτερικοί και εσωτερικοί μηχανισμοί άμυνας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l-GR" altLang="el-GR" sz="2000" dirty="0" smtClean="0"/>
              <a:t>Δρ. Αγγελική </a:t>
            </a:r>
            <a:r>
              <a:rPr lang="el-GR" altLang="el-GR" sz="2000" dirty="0" err="1" smtClean="0"/>
              <a:t>Γεροβασίλη</a:t>
            </a:r>
            <a:r>
              <a:rPr lang="el-GR" altLang="el-GR" sz="2000" dirty="0" smtClean="0"/>
              <a:t>, </a:t>
            </a:r>
            <a:r>
              <a:rPr lang="en-US" altLang="el-GR" sz="2000" dirty="0" smtClean="0"/>
              <a:t>AKC, BSc, MSc, PhD, </a:t>
            </a:r>
            <a:endParaRPr lang="el-GR" altLang="el-GR" sz="2000" dirty="0" smtClean="0"/>
          </a:p>
          <a:p>
            <a:pPr eaLnBrk="1" hangingPunct="1"/>
            <a:r>
              <a:rPr lang="el-GR" altLang="el-GR" sz="2000" dirty="0" smtClean="0"/>
              <a:t>Γενετίστρια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65188"/>
            <a:ext cx="3851275" cy="5349875"/>
          </a:xfrm>
        </p:spPr>
        <p:txBody>
          <a:bodyPr/>
          <a:lstStyle/>
          <a:p>
            <a:pPr marL="182563" indent="-182563" eaLnBrk="1" hangingPunct="1">
              <a:buFontTx/>
              <a:buBlip>
                <a:blip r:embed="rId4"/>
              </a:buBlip>
              <a:defRPr/>
            </a:pPr>
            <a:r>
              <a:rPr lang="el-GR" sz="18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Αντιγόνο </a:t>
            </a:r>
          </a:p>
          <a:p>
            <a:pPr marL="182563" indent="-182563" eaLnBrk="1" hangingPunct="1">
              <a:buFontTx/>
              <a:buNone/>
              <a:defRPr/>
            </a:pPr>
            <a:endParaRPr lang="el-GR" sz="900" b="1" dirty="0" smtClean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marL="625475" lvl="1" indent="-263525" eaLnBrk="1" hangingPunct="1">
              <a:buFontTx/>
              <a:buBlip>
                <a:blip r:embed="rId5"/>
              </a:buBlip>
              <a:defRPr/>
            </a:pPr>
            <a:r>
              <a:rPr lang="el-GR" sz="1600" b="1" dirty="0" smtClean="0">
                <a:latin typeface="Verdana" pitchFamily="34" charset="0"/>
              </a:rPr>
              <a:t>Κάθε </a:t>
            </a:r>
            <a:r>
              <a:rPr lang="el-GR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ξένη ουσία που εισέρχεται στον οργανισμό</a:t>
            </a:r>
            <a:r>
              <a:rPr lang="el-GR" sz="1600" b="1" dirty="0" smtClean="0">
                <a:latin typeface="Verdana" pitchFamily="34" charset="0"/>
              </a:rPr>
              <a:t> και σαν αντιγόνο μπορεί να δράσει:</a:t>
            </a:r>
            <a:endParaRPr lang="en-US" sz="1600" b="1" dirty="0" smtClean="0">
              <a:latin typeface="Verdana" pitchFamily="34" charset="0"/>
            </a:endParaRPr>
          </a:p>
          <a:p>
            <a:pPr marL="182563" indent="-182563" eaLnBrk="1" hangingPunct="1">
              <a:buFontTx/>
              <a:buNone/>
              <a:defRPr/>
            </a:pPr>
            <a:endParaRPr lang="el-GR" sz="800" b="1" dirty="0" smtClean="0">
              <a:latin typeface="Verdana" pitchFamily="34" charset="0"/>
            </a:endParaRPr>
          </a:p>
          <a:p>
            <a:pPr marL="990600" lvl="2" indent="-185738" eaLnBrk="1" hangingPunct="1">
              <a:buFontTx/>
              <a:buBlip>
                <a:blip r:embed="rId6"/>
              </a:buBlip>
              <a:defRPr/>
            </a:pPr>
            <a:r>
              <a:rPr lang="el-GR" sz="1600" b="1" dirty="0" smtClean="0">
                <a:latin typeface="Verdana" pitchFamily="34" charset="0"/>
              </a:rPr>
              <a:t>Ένας </a:t>
            </a:r>
            <a:r>
              <a:rPr lang="el-GR" sz="1600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ολόκληρος μικροοργανισμός</a:t>
            </a:r>
            <a:r>
              <a:rPr lang="el-GR" sz="1600" b="1" dirty="0" smtClean="0">
                <a:latin typeface="Verdana" pitchFamily="34" charset="0"/>
              </a:rPr>
              <a:t> </a:t>
            </a:r>
            <a:endParaRPr lang="en-US" sz="1800" b="1" dirty="0" smtClean="0">
              <a:latin typeface="Verdana" pitchFamily="34" charset="0"/>
            </a:endParaRPr>
          </a:p>
          <a:p>
            <a:pPr marL="625475" lvl="1" indent="-263525" eaLnBrk="1" hangingPunct="1">
              <a:buFontTx/>
              <a:buNone/>
              <a:defRPr/>
            </a:pPr>
            <a:endParaRPr lang="el-GR" sz="800" b="1" dirty="0" smtClean="0">
              <a:latin typeface="Verdana" pitchFamily="34" charset="0"/>
            </a:endParaRPr>
          </a:p>
          <a:p>
            <a:pPr marL="990600" lvl="2" indent="-185738" eaLnBrk="1" hangingPunct="1">
              <a:buFontTx/>
              <a:buBlip>
                <a:blip r:embed="rId6"/>
              </a:buBlip>
              <a:defRPr/>
            </a:pPr>
            <a:r>
              <a:rPr lang="el-GR" sz="1600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Ουσίες</a:t>
            </a:r>
            <a:r>
              <a:rPr lang="el-GR" sz="1600" b="1" dirty="0" smtClean="0">
                <a:latin typeface="Verdana" pitchFamily="34" charset="0"/>
              </a:rPr>
              <a:t> που </a:t>
            </a:r>
            <a:r>
              <a:rPr lang="el-GR" sz="1600" b="1" dirty="0" smtClean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παράγονται από μικροοργανισμούς</a:t>
            </a:r>
            <a:r>
              <a:rPr lang="el-GR" sz="1600" b="1" dirty="0" smtClean="0">
                <a:latin typeface="Verdana" pitchFamily="34" charset="0"/>
              </a:rPr>
              <a:t> π.χ. </a:t>
            </a:r>
            <a:r>
              <a:rPr lang="el-GR" sz="1600" b="1" dirty="0" smtClean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τοξίνες</a:t>
            </a:r>
            <a:r>
              <a:rPr lang="el-GR" sz="1600" b="1" dirty="0" smtClean="0">
                <a:latin typeface="Verdana" pitchFamily="34" charset="0"/>
              </a:rPr>
              <a:t> </a:t>
            </a:r>
            <a:endParaRPr lang="en-US" sz="1600" b="1" dirty="0" smtClean="0">
              <a:latin typeface="Verdana" pitchFamily="34" charset="0"/>
            </a:endParaRPr>
          </a:p>
          <a:p>
            <a:pPr marL="1787525" lvl="3" indent="-266700" eaLnBrk="1" hangingPunct="1">
              <a:buFontTx/>
              <a:buNone/>
              <a:defRPr/>
            </a:pPr>
            <a:endParaRPr lang="el-GR" sz="800" b="1" dirty="0" smtClean="0">
              <a:latin typeface="Verdana" pitchFamily="34" charset="0"/>
            </a:endParaRPr>
          </a:p>
          <a:p>
            <a:pPr marL="990600" lvl="2" indent="-185738" eaLnBrk="1" hangingPunct="1">
              <a:buFontTx/>
              <a:buBlip>
                <a:blip r:embed="rId6"/>
              </a:buBlip>
              <a:defRPr/>
            </a:pPr>
            <a:r>
              <a:rPr lang="el-GR" sz="1600" b="1" dirty="0" smtClean="0">
                <a:latin typeface="Verdana" pitchFamily="34" charset="0"/>
              </a:rPr>
              <a:t>Ένα </a:t>
            </a:r>
            <a:r>
              <a:rPr lang="el-GR" sz="1600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τμήμα του μικροοργανισμού </a:t>
            </a:r>
            <a:endParaRPr lang="el-GR" sz="1600" b="1" dirty="0" smtClean="0">
              <a:solidFill>
                <a:srgbClr val="80008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marL="990600" lvl="2" indent="-185738" eaLnBrk="1" hangingPunct="1">
              <a:buFontTx/>
              <a:buBlip>
                <a:blip r:embed="rId6"/>
              </a:buBlip>
              <a:defRPr/>
            </a:pPr>
            <a:r>
              <a:rPr lang="el-GR" sz="1600" b="1" dirty="0" err="1" smtClean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Γυρη</a:t>
            </a:r>
            <a:endParaRPr lang="el-GR" sz="1600" b="1" dirty="0" smtClean="0">
              <a:solidFill>
                <a:srgbClr val="80008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marL="990600" lvl="2" indent="-185738" eaLnBrk="1" hangingPunct="1">
              <a:buFontTx/>
              <a:buBlip>
                <a:blip r:embed="rId6"/>
              </a:buBlip>
              <a:defRPr/>
            </a:pPr>
            <a:r>
              <a:rPr lang="el-GR" sz="1600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Σκόνη</a:t>
            </a:r>
          </a:p>
          <a:p>
            <a:pPr marL="990600" lvl="2" indent="-185738" eaLnBrk="1" hangingPunct="1">
              <a:buFontTx/>
              <a:buBlip>
                <a:blip r:embed="rId6"/>
              </a:buBlip>
              <a:defRPr/>
            </a:pPr>
            <a:r>
              <a:rPr lang="el-GR" sz="1600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Τροφές…</a:t>
            </a:r>
            <a:endParaRPr lang="el-GR" sz="1600" b="1" dirty="0" smtClean="0">
              <a:solidFill>
                <a:srgbClr val="80008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615434" name="Rectangle 10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l-GR" sz="2400" u="sng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ΕΙΔΙΚΟΙ ΕΣΩΤΕΡΙΚΟΙ ΜΗΧΑΝΙΣΜΟΙ ΑΜΥΝΑΣ </a:t>
            </a:r>
          </a:p>
        </p:txBody>
      </p:sp>
      <p:graphicFrame>
        <p:nvGraphicFramePr>
          <p:cNvPr id="615438" name="Object 14"/>
          <p:cNvGraphicFramePr>
            <a:graphicFrameLocks noChangeAspect="1"/>
          </p:cNvGraphicFramePr>
          <p:nvPr/>
        </p:nvGraphicFramePr>
        <p:xfrm>
          <a:off x="4932363" y="3833813"/>
          <a:ext cx="3457575" cy="238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Φωτογραφία του Photo Editor" r:id="rId7" imgW="952633" imgH="933580" progId="MSPhotoEd.3">
                  <p:embed/>
                </p:oleObj>
              </mc:Choice>
              <mc:Fallback>
                <p:oleObj name="Φωτογραφία του Photo Editor" r:id="rId7" imgW="952633" imgH="93358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3833813"/>
                        <a:ext cx="3457575" cy="2381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439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528638"/>
            <a:ext cx="230505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40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27050"/>
            <a:ext cx="2886075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583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5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15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15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15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15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154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154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154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154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6154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615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4" name="Rectangle 4"/>
          <p:cNvSpPr>
            <a:spLocks noChangeArrowheads="1"/>
          </p:cNvSpPr>
          <p:nvPr/>
        </p:nvSpPr>
        <p:spPr bwMode="auto">
          <a:xfrm>
            <a:off x="34925" y="1071563"/>
            <a:ext cx="3960813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82563" indent="-182563">
              <a:spcBef>
                <a:spcPct val="20000"/>
              </a:spcBef>
              <a:buFontTx/>
              <a:buBlip>
                <a:blip r:embed="rId4"/>
              </a:buBlip>
              <a:defRPr/>
            </a:pPr>
            <a:r>
              <a:rPr lang="el-GR" sz="16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Ανοσία </a:t>
            </a:r>
          </a:p>
          <a:p>
            <a:pPr marL="647700" lvl="1" indent="-285750">
              <a:spcBef>
                <a:spcPct val="20000"/>
              </a:spcBef>
              <a:buFontTx/>
              <a:buBlip>
                <a:blip r:embed="rId5"/>
              </a:buBlip>
              <a:defRPr/>
            </a:pPr>
            <a:r>
              <a:rPr lang="el-GR" sz="1600" dirty="0"/>
              <a:t>Η </a:t>
            </a:r>
            <a:r>
              <a:rPr lang="el-GR" sz="1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ικανότητα του ανθρώπου να αναγνωρίζει οποιαδήποτε αντιγόνο </a:t>
            </a:r>
            <a:r>
              <a:rPr lang="el-GR" sz="1600" dirty="0"/>
              <a:t>και να</a:t>
            </a:r>
            <a:r>
              <a:rPr lang="en-US" sz="1600" dirty="0"/>
              <a:t>:</a:t>
            </a:r>
            <a:r>
              <a:rPr lang="el-GR" sz="1400" dirty="0"/>
              <a:t> </a:t>
            </a:r>
            <a:endParaRPr lang="en-US" sz="1400" dirty="0"/>
          </a:p>
          <a:p>
            <a:pPr marL="182563" indent="-182563">
              <a:spcBef>
                <a:spcPct val="20000"/>
              </a:spcBef>
              <a:defRPr/>
            </a:pPr>
            <a:endParaRPr lang="el-GR" sz="800" dirty="0"/>
          </a:p>
          <a:p>
            <a:pPr marL="1066800" lvl="2" indent="-239713">
              <a:spcBef>
                <a:spcPct val="20000"/>
              </a:spcBef>
              <a:buFontTx/>
              <a:buBlip>
                <a:blip r:embed="rId6"/>
              </a:buBlip>
              <a:defRPr/>
            </a:pPr>
            <a:r>
              <a:rPr lang="el-GR" sz="1600" dirty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Προκαλεί ανοσολογική απόκριση</a:t>
            </a:r>
            <a:r>
              <a:rPr lang="el-GR" sz="1400" dirty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1400" dirty="0">
              <a:solidFill>
                <a:srgbClr val="800080"/>
              </a:solidFill>
            </a:endParaRPr>
          </a:p>
          <a:p>
            <a:pPr marL="647700" lvl="1" indent="-285750">
              <a:spcBef>
                <a:spcPct val="20000"/>
              </a:spcBef>
              <a:defRPr/>
            </a:pPr>
            <a:endParaRPr lang="el-GR" sz="800" dirty="0">
              <a:solidFill>
                <a:srgbClr val="800080"/>
              </a:solidFill>
            </a:endParaRPr>
          </a:p>
          <a:p>
            <a:pPr marL="1066800" lvl="2" indent="-239713">
              <a:spcBef>
                <a:spcPct val="20000"/>
              </a:spcBef>
              <a:buFontTx/>
              <a:buBlip>
                <a:blip r:embed="rId6"/>
              </a:buBlip>
              <a:defRPr/>
            </a:pPr>
            <a:r>
              <a:rPr lang="el-GR" sz="1600" dirty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Παράγονται</a:t>
            </a:r>
            <a:r>
              <a:rPr lang="en-US" sz="1600" dirty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l-GR" b="1" dirty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αντισώματα</a:t>
            </a:r>
            <a:r>
              <a:rPr lang="en-US" b="1" dirty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l-GR" sz="1600" dirty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από τα λευκοκύτταρα</a:t>
            </a:r>
          </a:p>
          <a:p>
            <a:pPr marL="1474788" lvl="3" indent="-228600">
              <a:spcBef>
                <a:spcPct val="20000"/>
              </a:spcBef>
              <a:buFontTx/>
              <a:buBlip>
                <a:blip r:embed="rId7"/>
              </a:buBlip>
              <a:defRPr/>
            </a:pPr>
            <a:r>
              <a:rPr lang="el-GR" sz="1600" dirty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Ουσίες που</a:t>
            </a:r>
            <a:r>
              <a:rPr lang="el-GR" sz="1600" dirty="0"/>
              <a:t> </a:t>
            </a:r>
            <a:r>
              <a:rPr lang="el-GR" sz="1600" dirty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αναγνωρίζουν τα αντιγόνα και τα εξουδετερώνουν</a:t>
            </a:r>
            <a:r>
              <a:rPr lang="el-GR" sz="1600" dirty="0"/>
              <a:t> μετά από κάποιο χρονικό διάστημα </a:t>
            </a:r>
          </a:p>
          <a:p>
            <a:pPr marL="1474788" lvl="3" indent="-228600">
              <a:spcBef>
                <a:spcPct val="20000"/>
              </a:spcBef>
              <a:defRPr/>
            </a:pPr>
            <a:endParaRPr lang="el-GR" sz="800" dirty="0"/>
          </a:p>
          <a:p>
            <a:pPr marL="1474788" lvl="3" indent="-228600">
              <a:spcBef>
                <a:spcPct val="20000"/>
              </a:spcBef>
              <a:buFontTx/>
              <a:buBlip>
                <a:blip r:embed="rId7"/>
              </a:buBlip>
              <a:defRPr/>
            </a:pPr>
            <a:r>
              <a:rPr lang="el-GR" sz="1600" dirty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Συνδέονται σαν κλειδί με κλειδαριά</a:t>
            </a:r>
            <a:r>
              <a:rPr lang="el-GR" sz="1600" dirty="0"/>
              <a:t> </a:t>
            </a:r>
            <a:r>
              <a:rPr lang="el-GR" sz="1600" dirty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με τα αντιγόνα</a:t>
            </a:r>
            <a:r>
              <a:rPr lang="el-GR" sz="1600" dirty="0"/>
              <a:t> </a:t>
            </a:r>
          </a:p>
        </p:txBody>
      </p:sp>
      <p:pic>
        <p:nvPicPr>
          <p:cNvPr id="609285" name="Picture 5" descr="MCj04113060000[1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530225"/>
            <a:ext cx="9144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09286" name="Object 6"/>
          <p:cNvGraphicFramePr>
            <a:graphicFrameLocks noChangeAspect="1"/>
          </p:cNvGraphicFramePr>
          <p:nvPr/>
        </p:nvGraphicFramePr>
        <p:xfrm>
          <a:off x="3995738" y="533400"/>
          <a:ext cx="4867275" cy="218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8" name="Εικόνα bitmap" r:id="rId9" imgW="4866667" imgH="2390476" progId="Paint.Picture">
                  <p:embed/>
                </p:oleObj>
              </mc:Choice>
              <mc:Fallback>
                <p:oleObj name="Εικόνα bitmap" r:id="rId9" imgW="4866667" imgH="239047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738" y="533400"/>
                        <a:ext cx="4867275" cy="2181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9287" name="Object 7"/>
          <p:cNvGraphicFramePr>
            <a:graphicFrameLocks noChangeAspect="1"/>
          </p:cNvGraphicFramePr>
          <p:nvPr/>
        </p:nvGraphicFramePr>
        <p:xfrm>
          <a:off x="3995738" y="2857500"/>
          <a:ext cx="1438275" cy="1376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9" name="Εικόνα bitmap" r:id="rId11" imgW="1438095" imgH="1448002" progId="Paint.Picture">
                  <p:embed/>
                </p:oleObj>
              </mc:Choice>
              <mc:Fallback>
                <p:oleObj name="Εικόνα bitmap" r:id="rId11" imgW="1438095" imgH="144800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738" y="2857500"/>
                        <a:ext cx="1438275" cy="1376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9288" name="Object 8"/>
          <p:cNvGraphicFramePr>
            <a:graphicFrameLocks noChangeAspect="1"/>
          </p:cNvGraphicFramePr>
          <p:nvPr/>
        </p:nvGraphicFramePr>
        <p:xfrm>
          <a:off x="7308850" y="2786063"/>
          <a:ext cx="1574800" cy="1360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0" name="Εικόνα bitmap" r:id="rId13" imgW="2943636" imgH="2542857" progId="Paint.Picture">
                  <p:embed/>
                </p:oleObj>
              </mc:Choice>
              <mc:Fallback>
                <p:oleObj name="Εικόνα bitmap" r:id="rId13" imgW="2943636" imgH="254285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8850" y="2786063"/>
                        <a:ext cx="1574800" cy="1360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9290" name="Object 10"/>
          <p:cNvGraphicFramePr>
            <a:graphicFrameLocks noChangeAspect="1"/>
          </p:cNvGraphicFramePr>
          <p:nvPr/>
        </p:nvGraphicFramePr>
        <p:xfrm>
          <a:off x="4143375" y="4429125"/>
          <a:ext cx="2663825" cy="193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1" name="Εικόνα bitmap" r:id="rId15" imgW="4323810" imgH="2886478" progId="Paint.Picture">
                  <p:embed/>
                </p:oleObj>
              </mc:Choice>
              <mc:Fallback>
                <p:oleObj name="Εικόνα bitmap" r:id="rId15" imgW="4323810" imgH="288647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5" y="4429125"/>
                        <a:ext cx="2663825" cy="19319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9292" name="Rectangle 12"/>
          <p:cNvSpPr>
            <a:spLocks noChangeArrowheads="1"/>
          </p:cNvSpPr>
          <p:nvPr/>
        </p:nvSpPr>
        <p:spPr bwMode="auto">
          <a:xfrm>
            <a:off x="0" y="4445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l-GR" sz="2400" u="sng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ΕΙΔΙΚΟΙ ΕΣΩΤΕΡΙΚΟΙ ΜΗΧΑΝΙΣΜΟΙ ΑΜΥΝΑΣ </a:t>
            </a:r>
          </a:p>
        </p:txBody>
      </p:sp>
      <p:pic>
        <p:nvPicPr>
          <p:cNvPr id="609298" name="Picture 1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88" y="4357688"/>
            <a:ext cx="1608137" cy="203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9299" name="Rectangle 19"/>
          <p:cNvSpPr>
            <a:spLocks noChangeArrowheads="1"/>
          </p:cNvSpPr>
          <p:nvPr/>
        </p:nvSpPr>
        <p:spPr bwMode="auto">
          <a:xfrm>
            <a:off x="6659563" y="620713"/>
            <a:ext cx="2160587" cy="2022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25181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9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09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092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092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092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09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09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09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09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6092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09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609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9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6092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609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9299" grpId="0" animBg="1"/>
      <p:bldP spid="60929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Rectangle 2"/>
          <p:cNvSpPr>
            <a:spLocks noChangeArrowheads="1"/>
          </p:cNvSpPr>
          <p:nvPr/>
        </p:nvSpPr>
        <p:spPr bwMode="auto">
          <a:xfrm>
            <a:off x="34925" y="836613"/>
            <a:ext cx="360045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82563" indent="-182563">
              <a:spcBef>
                <a:spcPct val="20000"/>
              </a:spcBef>
              <a:buFontTx/>
              <a:buBlip>
                <a:blip r:embed="rId4"/>
              </a:buBlip>
              <a:tabLst>
                <a:tab pos="441325" algn="l"/>
              </a:tabLst>
              <a:defRPr/>
            </a:pPr>
            <a:r>
              <a:rPr lang="el-GR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Μνήμη</a:t>
            </a:r>
          </a:p>
          <a:p>
            <a:pPr marL="182563" indent="-182563">
              <a:spcBef>
                <a:spcPct val="20000"/>
              </a:spcBef>
              <a:tabLst>
                <a:tab pos="441325" algn="l"/>
              </a:tabLst>
              <a:defRPr/>
            </a:pPr>
            <a:endParaRPr lang="el-GR" sz="800" u="sng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47700" lvl="1" indent="-285750">
              <a:spcBef>
                <a:spcPct val="20000"/>
              </a:spcBef>
              <a:buFontTx/>
              <a:buBlip>
                <a:blip r:embed="rId5"/>
              </a:buBlip>
              <a:tabLst>
                <a:tab pos="441325" algn="l"/>
              </a:tabLst>
              <a:defRPr/>
            </a:pPr>
            <a:r>
              <a:rPr lang="el-GR" sz="16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Ικανότητα που έχει ο οργανισμός</a:t>
            </a:r>
            <a:r>
              <a:rPr lang="el-GR" sz="1600"/>
              <a:t> να </a:t>
            </a:r>
            <a:r>
              <a:rPr lang="el-GR" sz="160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«θυμάται» τα αντιγόνα</a:t>
            </a:r>
            <a:r>
              <a:rPr lang="el-GR" sz="1600"/>
              <a:t> με τα οποία </a:t>
            </a:r>
            <a:r>
              <a:rPr lang="el-GR" sz="160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έχει έλθει σε επαφή προγενέστερα</a:t>
            </a:r>
            <a:endParaRPr lang="en-US" sz="1600">
              <a:solidFill>
                <a:srgbClr val="99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47700" lvl="1" indent="-285750">
              <a:spcBef>
                <a:spcPct val="20000"/>
              </a:spcBef>
              <a:tabLst>
                <a:tab pos="441325" algn="l"/>
              </a:tabLst>
              <a:defRPr/>
            </a:pPr>
            <a:r>
              <a:rPr lang="el-GR" sz="800"/>
              <a:t> </a:t>
            </a:r>
          </a:p>
          <a:p>
            <a:pPr marL="647700" lvl="1" indent="-285750">
              <a:spcBef>
                <a:spcPct val="20000"/>
              </a:spcBef>
              <a:buFontTx/>
              <a:buBlip>
                <a:blip r:embed="rId5"/>
              </a:buBlip>
              <a:tabLst>
                <a:tab pos="441325" algn="l"/>
              </a:tabLst>
              <a:defRPr/>
            </a:pPr>
            <a:r>
              <a:rPr lang="el-GR" sz="16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Αν ξαναέλθει σε επαφή μελλοντικά</a:t>
            </a:r>
            <a:r>
              <a:rPr lang="el-GR" sz="1600"/>
              <a:t> θα </a:t>
            </a:r>
            <a:r>
              <a:rPr lang="el-GR" sz="160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αντιδράσει ταχύτερα</a:t>
            </a:r>
            <a:r>
              <a:rPr lang="el-GR" sz="160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l-GR" sz="1600"/>
              <a:t>και με</a:t>
            </a:r>
            <a:r>
              <a:rPr lang="el-GR" sz="160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l-GR" sz="160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μεγαλύτερη ισχύ</a:t>
            </a:r>
            <a:endParaRPr lang="en-US" sz="1600">
              <a:solidFill>
                <a:srgbClr val="800080"/>
              </a:solidFill>
            </a:endParaRPr>
          </a:p>
          <a:p>
            <a:pPr marL="647700" lvl="1" indent="-285750">
              <a:spcBef>
                <a:spcPct val="20000"/>
              </a:spcBef>
              <a:tabLst>
                <a:tab pos="441325" algn="l"/>
              </a:tabLst>
              <a:defRPr/>
            </a:pPr>
            <a:endParaRPr lang="el-GR" sz="800"/>
          </a:p>
          <a:p>
            <a:pPr marL="1147763" lvl="2" indent="-228600">
              <a:spcBef>
                <a:spcPct val="20000"/>
              </a:spcBef>
              <a:buFontTx/>
              <a:buBlip>
                <a:blip r:embed="rId6"/>
              </a:buBlip>
              <a:tabLst>
                <a:tab pos="441325" algn="l"/>
              </a:tabLst>
              <a:defRPr/>
            </a:pPr>
            <a:r>
              <a:rPr lang="el-GR" sz="160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Εξουδετερώνει το αντιγόνο</a:t>
            </a:r>
            <a:r>
              <a:rPr lang="el-GR" sz="1600"/>
              <a:t> </a:t>
            </a:r>
            <a:r>
              <a:rPr lang="el-GR" sz="160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άμεσα </a:t>
            </a:r>
            <a:r>
              <a:rPr lang="el-GR" sz="160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1600"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147763" lvl="2" indent="-228600">
              <a:spcBef>
                <a:spcPct val="20000"/>
              </a:spcBef>
              <a:tabLst>
                <a:tab pos="441325" algn="l"/>
              </a:tabLst>
              <a:defRPr/>
            </a:pPr>
            <a:endParaRPr lang="el-GR" sz="800"/>
          </a:p>
          <a:p>
            <a:pPr marL="1147763" lvl="2" indent="-228600">
              <a:spcBef>
                <a:spcPct val="20000"/>
              </a:spcBef>
              <a:buFontTx/>
              <a:buBlip>
                <a:blip r:embed="rId6"/>
              </a:buBlip>
              <a:tabLst>
                <a:tab pos="441325" algn="l"/>
              </a:tabLst>
              <a:defRPr/>
            </a:pPr>
            <a:r>
              <a:rPr lang="el-GR" sz="160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Δεν προλαβαίνει</a:t>
            </a:r>
            <a:r>
              <a:rPr lang="el-GR" sz="160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l-GR" sz="1600"/>
              <a:t>το αντιγόνο</a:t>
            </a:r>
            <a:r>
              <a:rPr lang="el-GR" sz="160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να προκαλέσει τα συμπτώματα της ασθένειας</a:t>
            </a:r>
          </a:p>
        </p:txBody>
      </p:sp>
      <p:graphicFrame>
        <p:nvGraphicFramePr>
          <p:cNvPr id="614404" name="Object 4"/>
          <p:cNvGraphicFramePr>
            <a:graphicFrameLocks noChangeAspect="1"/>
          </p:cNvGraphicFramePr>
          <p:nvPr/>
        </p:nvGraphicFramePr>
        <p:xfrm>
          <a:off x="3851275" y="1530350"/>
          <a:ext cx="4968875" cy="4059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0" name="Εικόνα bitmap" r:id="rId7" imgW="3172268" imgH="2591162" progId="Paint.Picture">
                  <p:embed/>
                </p:oleObj>
              </mc:Choice>
              <mc:Fallback>
                <p:oleObj name="Εικόνα bitmap" r:id="rId7" imgW="3172268" imgH="259116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1530350"/>
                        <a:ext cx="4968875" cy="4059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405" name="Rectangle 5"/>
          <p:cNvSpPr>
            <a:spLocks noChangeArrowheads="1"/>
          </p:cNvSpPr>
          <p:nvPr/>
        </p:nvSpPr>
        <p:spPr bwMode="auto">
          <a:xfrm>
            <a:off x="0" y="4445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l-GR" sz="2400" u="sng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ΕΙΔΙΚΟΙ ΕΣΩΤΕΡΙΚΟΙ ΜΗΧΑΝΙΣΜΟΙ ΑΜΥΝΑΣ </a:t>
            </a:r>
          </a:p>
        </p:txBody>
      </p:sp>
    </p:spTree>
    <p:extLst>
      <p:ext uri="{BB962C8B-B14F-4D97-AF65-F5344CB8AC3E}">
        <p14:creationId xmlns:p14="http://schemas.microsoft.com/office/powerpoint/2010/main" val="298707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14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14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144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144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144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76250"/>
          </a:xfrm>
        </p:spPr>
        <p:txBody>
          <a:bodyPr/>
          <a:lstStyle/>
          <a:p>
            <a:pPr eaLnBrk="1" hangingPunct="1">
              <a:defRPr/>
            </a:pPr>
            <a:r>
              <a:rPr lang="el-GR" sz="2400" b="1" u="sng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ΧΑΡΑΚΤΗΡΙΣΤΙΚΑ ΕΜΒΟΛΙΩΝ</a:t>
            </a:r>
          </a:p>
        </p:txBody>
      </p:sp>
      <p:sp>
        <p:nvSpPr>
          <p:cNvPr id="611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04813"/>
            <a:ext cx="4429125" cy="6408737"/>
          </a:xfrm>
        </p:spPr>
        <p:txBody>
          <a:bodyPr/>
          <a:lstStyle/>
          <a:p>
            <a:pPr marL="182563" indent="-182563" eaLnBrk="1" hangingPunct="1">
              <a:buFontTx/>
              <a:buBlip>
                <a:blip r:embed="rId4"/>
              </a:buBlip>
              <a:defRPr/>
            </a:pPr>
            <a:r>
              <a:rPr lang="el-GR" sz="1800" dirty="0" smtClean="0">
                <a:solidFill>
                  <a:schemeClr val="hlink"/>
                </a:solidFill>
                <a:latin typeface="Verdana" pitchFamily="34" charset="0"/>
              </a:rPr>
              <a:t> </a:t>
            </a:r>
            <a:r>
              <a:rPr lang="el-GR" sz="1800" b="1" u="sng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Τι είναι</a:t>
            </a:r>
            <a:r>
              <a:rPr lang="en-US" sz="1800" b="1" u="sng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;</a:t>
            </a:r>
            <a:endParaRPr lang="el-GR" sz="1800" u="sng" dirty="0" smtClean="0">
              <a:solidFill>
                <a:schemeClr val="hlink"/>
              </a:solidFill>
              <a:latin typeface="Verdana" pitchFamily="34" charset="0"/>
            </a:endParaRPr>
          </a:p>
          <a:p>
            <a:pPr marL="533400" lvl="1" indent="-171450" eaLnBrk="1" hangingPunct="1">
              <a:buFontTx/>
              <a:buBlip>
                <a:blip r:embed="rId5"/>
              </a:buBlip>
              <a:defRPr/>
            </a:pPr>
            <a:r>
              <a:rPr lang="el-GR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Τρόπος πρόληψης</a:t>
            </a:r>
            <a:r>
              <a:rPr lang="el-GR" sz="1600" b="1" dirty="0" smtClean="0">
                <a:latin typeface="Verdana" pitchFamily="34" charset="0"/>
              </a:rPr>
              <a:t> μιας ασθένειας</a:t>
            </a:r>
          </a:p>
          <a:p>
            <a:pPr marL="182563" indent="-182563" eaLnBrk="1" hangingPunct="1">
              <a:buFontTx/>
              <a:buNone/>
              <a:defRPr/>
            </a:pPr>
            <a:endParaRPr lang="el-GR" sz="800" b="1" dirty="0" smtClean="0">
              <a:latin typeface="Verdana" pitchFamily="34" charset="0"/>
            </a:endParaRPr>
          </a:p>
          <a:p>
            <a:pPr marL="182563" indent="-182563" eaLnBrk="1" hangingPunct="1">
              <a:buFontTx/>
              <a:buBlip>
                <a:blip r:embed="rId4"/>
              </a:buBlip>
              <a:defRPr/>
            </a:pPr>
            <a:r>
              <a:rPr lang="el-GR" sz="1800" dirty="0" smtClean="0">
                <a:solidFill>
                  <a:schemeClr val="hlink"/>
                </a:solidFill>
                <a:latin typeface="Verdana" pitchFamily="34" charset="0"/>
              </a:rPr>
              <a:t> </a:t>
            </a:r>
            <a:r>
              <a:rPr lang="el-GR" sz="1800" b="1" u="sng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Τι περιέχει</a:t>
            </a:r>
            <a:endParaRPr lang="el-GR" sz="1600" u="sng" dirty="0" smtClean="0">
              <a:solidFill>
                <a:schemeClr val="hlink"/>
              </a:solidFill>
              <a:latin typeface="Verdana" pitchFamily="34" charset="0"/>
            </a:endParaRPr>
          </a:p>
          <a:p>
            <a:pPr marL="533400" lvl="1" indent="-171450" eaLnBrk="1" hangingPunct="1">
              <a:buFontTx/>
              <a:buBlip>
                <a:blip r:embed="rId6"/>
              </a:buBlip>
              <a:defRPr/>
            </a:pPr>
            <a:r>
              <a:rPr lang="el-GR" sz="1600" b="1" dirty="0" smtClean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Νεκρούς </a:t>
            </a:r>
            <a:r>
              <a:rPr lang="el-GR" sz="1600" b="1" dirty="0" smtClean="0">
                <a:latin typeface="Verdana" pitchFamily="34" charset="0"/>
              </a:rPr>
              <a:t>μικροοργανισμούς </a:t>
            </a:r>
          </a:p>
          <a:p>
            <a:pPr marL="533400" lvl="1" indent="-171450" eaLnBrk="1" hangingPunct="1">
              <a:buFontTx/>
              <a:buBlip>
                <a:blip r:embed="rId6"/>
              </a:buBlip>
              <a:defRPr/>
            </a:pPr>
            <a:r>
              <a:rPr lang="el-GR" sz="1600" b="1" dirty="0" smtClean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Ανενεργούς </a:t>
            </a:r>
            <a:r>
              <a:rPr lang="el-GR" sz="1600" b="1" dirty="0" smtClean="0">
                <a:latin typeface="Verdana" pitchFamily="34" charset="0"/>
              </a:rPr>
              <a:t>μικροοργανισμούς </a:t>
            </a:r>
          </a:p>
          <a:p>
            <a:pPr marL="533400" lvl="1" indent="-171450" eaLnBrk="1" hangingPunct="1">
              <a:buFontTx/>
              <a:buBlip>
                <a:blip r:embed="rId6"/>
              </a:buBlip>
              <a:defRPr/>
            </a:pPr>
            <a:r>
              <a:rPr lang="el-GR" sz="1600" b="1" dirty="0" smtClean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Τμήματα </a:t>
            </a:r>
            <a:r>
              <a:rPr lang="el-GR" sz="1600" b="1" dirty="0" smtClean="0">
                <a:latin typeface="Verdana" pitchFamily="34" charset="0"/>
              </a:rPr>
              <a:t>μικροοργανισμών</a:t>
            </a:r>
            <a:endParaRPr lang="el-GR" sz="1600" b="1" dirty="0" smtClean="0">
              <a:solidFill>
                <a:schemeClr val="hlink"/>
              </a:solidFill>
              <a:latin typeface="Verdana" pitchFamily="34" charset="0"/>
            </a:endParaRPr>
          </a:p>
          <a:p>
            <a:pPr marL="182563" indent="-182563" eaLnBrk="1" hangingPunct="1">
              <a:buFontTx/>
              <a:buNone/>
              <a:defRPr/>
            </a:pPr>
            <a:endParaRPr lang="el-GR" sz="800" b="1" u="sng" dirty="0" smtClean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marL="182563" indent="-182563" eaLnBrk="1" hangingPunct="1">
              <a:buFontTx/>
              <a:buBlip>
                <a:blip r:embed="rId4"/>
              </a:buBlip>
              <a:defRPr/>
            </a:pPr>
            <a:r>
              <a:rPr lang="el-GR" sz="1800" dirty="0" smtClean="0">
                <a:solidFill>
                  <a:schemeClr val="hlink"/>
                </a:solidFill>
                <a:latin typeface="Verdana" pitchFamily="34" charset="0"/>
              </a:rPr>
              <a:t> </a:t>
            </a:r>
            <a:r>
              <a:rPr lang="el-GR" sz="1800" b="1" u="sng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Για ποιο λόγο χορηγείται</a:t>
            </a:r>
            <a:r>
              <a:rPr lang="en-US" sz="1800" b="1" u="sng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;</a:t>
            </a:r>
            <a:r>
              <a:rPr lang="el-GR" sz="1800" b="1" u="sng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  <a:endParaRPr lang="el-GR" sz="1600" b="1" dirty="0" smtClean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marL="533400" lvl="1" indent="-171450" eaLnBrk="1" hangingPunct="1">
              <a:buFontTx/>
              <a:buBlip>
                <a:blip r:embed="rId5"/>
              </a:buBlip>
              <a:defRPr/>
            </a:pPr>
            <a:r>
              <a:rPr lang="el-GR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Ενεργοποιείται</a:t>
            </a:r>
            <a:r>
              <a:rPr lang="el-GR" sz="1600" b="1" dirty="0" smtClean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το ανοσοβιολογικό συστήματος</a:t>
            </a:r>
          </a:p>
          <a:p>
            <a:pPr marL="533400" lvl="1" indent="-171450" eaLnBrk="1" hangingPunct="1">
              <a:buFontTx/>
              <a:buBlip>
                <a:blip r:embed="rId5"/>
              </a:buBlip>
              <a:defRPr/>
            </a:pPr>
            <a:r>
              <a:rPr lang="el-GR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Παράγονται</a:t>
            </a:r>
            <a:r>
              <a:rPr lang="el-GR" sz="1600" b="1" dirty="0" smtClean="0">
                <a:solidFill>
                  <a:srgbClr val="0000FF"/>
                </a:solidFill>
                <a:latin typeface="Verdana" pitchFamily="34" charset="0"/>
              </a:rPr>
              <a:t> </a:t>
            </a:r>
            <a:r>
              <a:rPr lang="el-GR" sz="1600" b="1" u="sng" dirty="0" smtClean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κύτταρα μνήμης</a:t>
            </a:r>
            <a:r>
              <a:rPr lang="el-GR" sz="1400" b="1" dirty="0" smtClean="0">
                <a:latin typeface="Verdana" pitchFamily="34" charset="0"/>
              </a:rPr>
              <a:t> </a:t>
            </a:r>
          </a:p>
          <a:p>
            <a:pPr marL="182563" indent="-182563" eaLnBrk="1" hangingPunct="1">
              <a:buFontTx/>
              <a:buNone/>
              <a:defRPr/>
            </a:pPr>
            <a:endParaRPr lang="el-GR" sz="800" b="1" dirty="0" smtClean="0">
              <a:latin typeface="Verdana" pitchFamily="34" charset="0"/>
            </a:endParaRPr>
          </a:p>
          <a:p>
            <a:pPr marL="182563" indent="-182563" eaLnBrk="1" hangingPunct="1">
              <a:buFontTx/>
              <a:buBlip>
                <a:blip r:embed="rId4"/>
              </a:buBlip>
              <a:defRPr/>
            </a:pPr>
            <a:r>
              <a:rPr lang="el-GR" sz="1800" dirty="0" smtClean="0">
                <a:solidFill>
                  <a:schemeClr val="hlink"/>
                </a:solidFill>
                <a:latin typeface="Verdana" pitchFamily="34" charset="0"/>
              </a:rPr>
              <a:t> </a:t>
            </a:r>
            <a:r>
              <a:rPr lang="el-GR" sz="1800" b="1" u="sng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Τι εξασφαλίζεται</a:t>
            </a:r>
            <a:r>
              <a:rPr lang="en-US" sz="1800" b="1" u="sng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;</a:t>
            </a:r>
            <a:r>
              <a:rPr lang="el-GR" sz="1800" b="1" u="sng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  </a:t>
            </a:r>
            <a:endParaRPr lang="el-GR" sz="1600" b="1" dirty="0" smtClean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marL="533400" lvl="1" indent="-171450" eaLnBrk="1" hangingPunct="1">
              <a:buFontTx/>
              <a:buBlip>
                <a:blip r:embed="rId5"/>
              </a:buBlip>
              <a:defRPr/>
            </a:pPr>
            <a:r>
              <a:rPr lang="el-GR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Ανοσία</a:t>
            </a:r>
          </a:p>
          <a:p>
            <a:pPr lvl="2" eaLnBrk="1" hangingPunct="1">
              <a:buFontTx/>
              <a:buBlip>
                <a:blip r:embed="rId6"/>
              </a:buBlip>
              <a:defRPr/>
            </a:pPr>
            <a:r>
              <a:rPr lang="el-GR" sz="1600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Σε μελλοντική προσβολή του από το συγκεκριμένο αντιγόνο</a:t>
            </a:r>
            <a:r>
              <a:rPr lang="el-GR" sz="1600" b="1" dirty="0" smtClean="0">
                <a:latin typeface="Verdana" pitchFamily="34" charset="0"/>
              </a:rPr>
              <a:t> θα το εξουδετερώσει ταχύτατα και </a:t>
            </a:r>
            <a:r>
              <a:rPr lang="el-GR" sz="1600" b="1" dirty="0" smtClean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δεν θα εμφανιστούν τα συμπτώματα </a:t>
            </a:r>
            <a:endParaRPr lang="el-GR" sz="1200" b="1" dirty="0" smtClean="0">
              <a:solidFill>
                <a:srgbClr val="99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pic>
        <p:nvPicPr>
          <p:cNvPr id="611334" name="Picture 6" descr="GS04407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476250"/>
            <a:ext cx="3086100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1335" name="Object 7"/>
          <p:cNvGraphicFramePr>
            <a:graphicFrameLocks noChangeAspect="1"/>
          </p:cNvGraphicFramePr>
          <p:nvPr/>
        </p:nvGraphicFramePr>
        <p:xfrm>
          <a:off x="5651500" y="4000500"/>
          <a:ext cx="1992313" cy="239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4" name="Φωτογραφία του Photo Editor" r:id="rId8" imgW="3457143" imgH="3115110" progId="MSPhotoEd.3">
                  <p:embed/>
                </p:oleObj>
              </mc:Choice>
              <mc:Fallback>
                <p:oleObj name="Φωτογραφία του Photo Editor" r:id="rId8" imgW="3457143" imgH="311511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0" y="4000500"/>
                        <a:ext cx="1992313" cy="239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929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1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11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11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11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11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11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11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11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113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113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113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113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61133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1133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76250"/>
          </a:xfrm>
        </p:spPr>
        <p:txBody>
          <a:bodyPr/>
          <a:lstStyle/>
          <a:p>
            <a:pPr eaLnBrk="1" hangingPunct="1">
              <a:defRPr/>
            </a:pPr>
            <a:r>
              <a:rPr lang="el-GR" sz="2400" b="1" u="sng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ΧΑΡΑΚΤΗΡΙΣΤΙΚΑ ΟΡΩΝ</a:t>
            </a:r>
          </a:p>
        </p:txBody>
      </p:sp>
      <p:sp>
        <p:nvSpPr>
          <p:cNvPr id="613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04813"/>
            <a:ext cx="4071938" cy="6453187"/>
          </a:xfrm>
        </p:spPr>
        <p:txBody>
          <a:bodyPr/>
          <a:lstStyle/>
          <a:p>
            <a:pPr marL="0" indent="0" eaLnBrk="1" hangingPunct="1">
              <a:buFontTx/>
              <a:buBlip>
                <a:blip r:embed="rId4"/>
              </a:buBlip>
              <a:defRPr/>
            </a:pPr>
            <a:r>
              <a:rPr lang="el-GR" sz="1800" dirty="0" smtClean="0">
                <a:solidFill>
                  <a:schemeClr val="hlink"/>
                </a:solidFill>
                <a:latin typeface="Verdana" pitchFamily="34" charset="0"/>
              </a:rPr>
              <a:t> </a:t>
            </a:r>
            <a:r>
              <a:rPr lang="el-GR" sz="1800" b="1" u="sng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Τι είναι</a:t>
            </a:r>
            <a:r>
              <a:rPr lang="en-US" sz="1800" b="1" u="sng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;</a:t>
            </a:r>
            <a:r>
              <a:rPr lang="el-GR" sz="1800" dirty="0" smtClean="0">
                <a:solidFill>
                  <a:schemeClr val="hlink"/>
                </a:solidFill>
                <a:latin typeface="Verdana" pitchFamily="34" charset="0"/>
              </a:rPr>
              <a:t> </a:t>
            </a:r>
            <a:endParaRPr lang="el-GR" sz="1600" u="sng" dirty="0" smtClean="0">
              <a:solidFill>
                <a:schemeClr val="hlink"/>
              </a:solidFill>
              <a:latin typeface="Verdana" pitchFamily="34" charset="0"/>
            </a:endParaRPr>
          </a:p>
          <a:p>
            <a:pPr marL="400050" lvl="1" indent="-185738" eaLnBrk="1" hangingPunct="1">
              <a:buFontTx/>
              <a:buBlip>
                <a:blip r:embed="rId5"/>
              </a:buBlip>
              <a:defRPr/>
            </a:pPr>
            <a:r>
              <a:rPr lang="el-GR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Τρόπος αντιμετώπισης </a:t>
            </a:r>
            <a:r>
              <a:rPr lang="el-GR" sz="1600" b="1" dirty="0" smtClean="0">
                <a:latin typeface="Verdana" pitchFamily="34" charset="0"/>
              </a:rPr>
              <a:t>μιας ασθένειας</a:t>
            </a:r>
          </a:p>
          <a:p>
            <a:pPr marL="0" indent="0" eaLnBrk="1" hangingPunct="1">
              <a:buFontTx/>
              <a:buNone/>
              <a:defRPr/>
            </a:pPr>
            <a:endParaRPr lang="el-GR" sz="800" b="1" dirty="0" smtClean="0">
              <a:latin typeface="Verdana" pitchFamily="34" charset="0"/>
            </a:endParaRPr>
          </a:p>
          <a:p>
            <a:pPr marL="0" indent="0" eaLnBrk="1" hangingPunct="1">
              <a:buFontTx/>
              <a:buBlip>
                <a:blip r:embed="rId4"/>
              </a:buBlip>
              <a:defRPr/>
            </a:pPr>
            <a:r>
              <a:rPr lang="el-GR" sz="1800" dirty="0" smtClean="0">
                <a:solidFill>
                  <a:schemeClr val="hlink"/>
                </a:solidFill>
                <a:latin typeface="Verdana" pitchFamily="34" charset="0"/>
              </a:rPr>
              <a:t> </a:t>
            </a:r>
            <a:r>
              <a:rPr lang="el-GR" sz="1800" b="1" u="sng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Τι περιέχει</a:t>
            </a:r>
            <a:r>
              <a:rPr lang="el-GR" sz="1800" dirty="0" smtClean="0">
                <a:solidFill>
                  <a:schemeClr val="hlink"/>
                </a:solidFill>
                <a:latin typeface="Verdana" pitchFamily="34" charset="0"/>
              </a:rPr>
              <a:t> </a:t>
            </a:r>
            <a:endParaRPr lang="el-GR" sz="1600" u="sng" dirty="0" smtClean="0">
              <a:solidFill>
                <a:schemeClr val="hlink"/>
              </a:solidFill>
              <a:latin typeface="Verdana" pitchFamily="34" charset="0"/>
            </a:endParaRPr>
          </a:p>
          <a:p>
            <a:pPr marL="400050" lvl="1" indent="-185738" eaLnBrk="1" hangingPunct="1">
              <a:buFontTx/>
              <a:buBlip>
                <a:blip r:embed="rId6"/>
              </a:buBlip>
              <a:defRPr/>
            </a:pPr>
            <a:r>
              <a:rPr lang="el-GR" sz="1600" b="1" dirty="0" smtClean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Έτοιμα αντισώματα </a:t>
            </a:r>
            <a:r>
              <a:rPr lang="el-GR" sz="1600" b="1" dirty="0" smtClean="0">
                <a:latin typeface="Verdana" pitchFamily="34" charset="0"/>
              </a:rPr>
              <a:t>που παράγονται από άλλο άτομο</a:t>
            </a:r>
            <a:endParaRPr lang="el-GR" sz="1600" b="1" dirty="0" smtClean="0">
              <a:solidFill>
                <a:schemeClr val="hlink"/>
              </a:solidFill>
              <a:latin typeface="Verdana" pitchFamily="34" charset="0"/>
            </a:endParaRPr>
          </a:p>
          <a:p>
            <a:pPr marL="0" indent="0" eaLnBrk="1" hangingPunct="1">
              <a:buFontTx/>
              <a:buNone/>
              <a:defRPr/>
            </a:pPr>
            <a:endParaRPr lang="el-GR" sz="800" b="1" u="sng" dirty="0" smtClean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marL="0" indent="0" eaLnBrk="1" hangingPunct="1">
              <a:buFontTx/>
              <a:buBlip>
                <a:blip r:embed="rId4"/>
              </a:buBlip>
              <a:defRPr/>
            </a:pPr>
            <a:r>
              <a:rPr lang="el-GR" sz="1800" dirty="0" smtClean="0">
                <a:solidFill>
                  <a:schemeClr val="hlink"/>
                </a:solidFill>
                <a:latin typeface="Verdana" pitchFamily="34" charset="0"/>
              </a:rPr>
              <a:t> </a:t>
            </a:r>
            <a:r>
              <a:rPr lang="el-GR" sz="1800" b="1" u="sng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Για ποιο λόγο χορηγείται</a:t>
            </a:r>
            <a:r>
              <a:rPr lang="en-US" sz="1800" b="1" u="sng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;</a:t>
            </a:r>
            <a:r>
              <a:rPr lang="el-GR" sz="1800" b="1" u="sng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 </a:t>
            </a:r>
            <a:endParaRPr lang="el-GR" sz="1600" b="1" dirty="0" smtClean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marL="400050" lvl="1" indent="-185738" eaLnBrk="1" hangingPunct="1">
              <a:buFontTx/>
              <a:buBlip>
                <a:blip r:embed="rId5"/>
              </a:buBlip>
              <a:defRPr/>
            </a:pPr>
            <a:r>
              <a:rPr lang="el-GR" sz="1600" b="1" dirty="0" smtClean="0">
                <a:latin typeface="Verdana" pitchFamily="34" charset="0"/>
              </a:rPr>
              <a:t>Για την </a:t>
            </a:r>
            <a:r>
              <a:rPr lang="el-GR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άμεση εξουδετέρωση</a:t>
            </a:r>
            <a:r>
              <a:rPr lang="el-GR" sz="1600" b="1" dirty="0" smtClean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του αντιγόνου στο χρόνο επώασης του</a:t>
            </a:r>
          </a:p>
          <a:p>
            <a:pPr marL="808038" lvl="2" eaLnBrk="1" hangingPunct="1">
              <a:buFontTx/>
              <a:buBlip>
                <a:blip r:embed="rId6"/>
              </a:buBlip>
              <a:defRPr/>
            </a:pPr>
            <a:r>
              <a:rPr lang="el-GR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Δεν παράγονται</a:t>
            </a:r>
            <a:r>
              <a:rPr lang="el-GR" sz="1600" b="1" dirty="0" smtClean="0">
                <a:latin typeface="Verdana" pitchFamily="34" charset="0"/>
              </a:rPr>
              <a:t> </a:t>
            </a:r>
            <a:r>
              <a:rPr lang="el-GR" sz="1600" b="1" u="sng" dirty="0" smtClean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κύτταρα μνήμης</a:t>
            </a:r>
            <a:endParaRPr lang="el-GR" sz="1600" b="1" dirty="0" smtClean="0">
              <a:solidFill>
                <a:srgbClr val="99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marL="0" indent="0" eaLnBrk="1" hangingPunct="1">
              <a:buFontTx/>
              <a:buNone/>
              <a:defRPr/>
            </a:pPr>
            <a:endParaRPr lang="el-GR" sz="900" b="1" dirty="0" smtClean="0">
              <a:latin typeface="Verdana" pitchFamily="34" charset="0"/>
            </a:endParaRPr>
          </a:p>
          <a:p>
            <a:pPr marL="0" indent="0" eaLnBrk="1" hangingPunct="1">
              <a:buFontTx/>
              <a:buBlip>
                <a:blip r:embed="rId4"/>
              </a:buBlip>
              <a:defRPr/>
            </a:pPr>
            <a:r>
              <a:rPr lang="el-GR" sz="1800" dirty="0" smtClean="0">
                <a:solidFill>
                  <a:schemeClr val="hlink"/>
                </a:solidFill>
                <a:latin typeface="Verdana" pitchFamily="34" charset="0"/>
              </a:rPr>
              <a:t> </a:t>
            </a:r>
            <a:r>
              <a:rPr lang="el-GR" sz="1800" b="1" u="sng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Τι εξασφαλίζεται</a:t>
            </a:r>
            <a:r>
              <a:rPr lang="en-US" sz="1800" b="1" u="sng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;</a:t>
            </a:r>
            <a:r>
              <a:rPr lang="el-GR" sz="1800" dirty="0" smtClean="0">
                <a:solidFill>
                  <a:schemeClr val="hlink"/>
                </a:solidFill>
                <a:latin typeface="Verdana" pitchFamily="34" charset="0"/>
              </a:rPr>
              <a:t> </a:t>
            </a:r>
            <a:r>
              <a:rPr lang="el-GR" sz="1800" b="1" u="sng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 </a:t>
            </a:r>
          </a:p>
          <a:p>
            <a:pPr marL="0" indent="0" eaLnBrk="1" hangingPunct="1">
              <a:buFontTx/>
              <a:buNone/>
              <a:defRPr/>
            </a:pPr>
            <a:r>
              <a:rPr lang="el-GR" sz="900" b="1" dirty="0" smtClean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  </a:t>
            </a:r>
          </a:p>
          <a:p>
            <a:pPr marL="400050" lvl="1" indent="-185738" eaLnBrk="1" hangingPunct="1">
              <a:buFontTx/>
              <a:buBlip>
                <a:blip r:embed="rId5"/>
              </a:buBlip>
              <a:defRPr/>
            </a:pPr>
            <a:r>
              <a:rPr lang="el-GR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Παροδική ανοσία</a:t>
            </a:r>
            <a:r>
              <a:rPr lang="el-GR" sz="1600" b="1" dirty="0" smtClean="0">
                <a:latin typeface="Verdana" pitchFamily="34" charset="0"/>
              </a:rPr>
              <a:t> </a:t>
            </a:r>
            <a:endParaRPr lang="el-GR" sz="16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marL="808038" lvl="2" eaLnBrk="1" hangingPunct="1">
              <a:buFontTx/>
              <a:buBlip>
                <a:blip r:embed="rId6"/>
              </a:buBlip>
              <a:defRPr/>
            </a:pPr>
            <a:r>
              <a:rPr lang="el-GR" sz="1600" b="1" dirty="0" smtClean="0">
                <a:latin typeface="Verdana" pitchFamily="34" charset="0"/>
              </a:rPr>
              <a:t>Σε μελλοντική προσβολή του από το συγκεκριμένο μικροοργανισμό </a:t>
            </a:r>
            <a:r>
              <a:rPr lang="el-GR" sz="1600" b="1" dirty="0" smtClean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θα  πρέπει να του χορηγηθεί εκ νέου ορός</a:t>
            </a:r>
            <a:r>
              <a:rPr lang="el-GR" sz="1600" b="1" dirty="0" smtClean="0">
                <a:latin typeface="Verdana" pitchFamily="34" charset="0"/>
              </a:rPr>
              <a:t> </a:t>
            </a:r>
            <a:r>
              <a:rPr lang="el-GR" sz="1600" b="1" dirty="0" smtClean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  <a:endParaRPr lang="el-GR" sz="1400" dirty="0" smtClean="0"/>
          </a:p>
        </p:txBody>
      </p:sp>
      <p:graphicFrame>
        <p:nvGraphicFramePr>
          <p:cNvPr id="613382" name="Object 6"/>
          <p:cNvGraphicFramePr>
            <a:graphicFrameLocks noChangeAspect="1"/>
          </p:cNvGraphicFramePr>
          <p:nvPr/>
        </p:nvGraphicFramePr>
        <p:xfrm>
          <a:off x="4572000" y="477838"/>
          <a:ext cx="3960813" cy="259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6" name="Φωτογραφία του Photo Editor" r:id="rId7" imgW="4761905" imgH="4761905" progId="MSPhotoEd.3">
                  <p:embed/>
                </p:oleObj>
              </mc:Choice>
              <mc:Fallback>
                <p:oleObj name="Φωτογραφία του Photo Editor" r:id="rId7" imgW="4761905" imgH="476190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77838"/>
                        <a:ext cx="3960813" cy="2597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3383" name="Object 7"/>
          <p:cNvGraphicFramePr>
            <a:graphicFrameLocks noChangeAspect="1"/>
          </p:cNvGraphicFramePr>
          <p:nvPr/>
        </p:nvGraphicFramePr>
        <p:xfrm>
          <a:off x="4238625" y="3187700"/>
          <a:ext cx="2493963" cy="309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7" name="Φωτογραφία του Photo Editor" r:id="rId9" imgW="3809524" imgH="5582429" progId="MSPhotoEd.3">
                  <p:embed/>
                </p:oleObj>
              </mc:Choice>
              <mc:Fallback>
                <p:oleObj name="Φωτογραφία του Photo Editor" r:id="rId9" imgW="3809524" imgH="558242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8625" y="3187700"/>
                        <a:ext cx="2493963" cy="309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3384" name="Object 8"/>
          <p:cNvGraphicFramePr>
            <a:graphicFrameLocks noChangeAspect="1"/>
          </p:cNvGraphicFramePr>
          <p:nvPr/>
        </p:nvGraphicFramePr>
        <p:xfrm>
          <a:off x="4143375" y="3143250"/>
          <a:ext cx="2643188" cy="309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8" name="Εικόνα bitmap" r:id="rId11" imgW="4648849" imgH="3200000" progId="Paint.Picture">
                  <p:embed/>
                </p:oleObj>
              </mc:Choice>
              <mc:Fallback>
                <p:oleObj name="Εικόνα bitmap" r:id="rId11" imgW="4648849" imgH="320000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5" y="3143250"/>
                        <a:ext cx="2643188" cy="309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3385" name="Picture 9" descr="16200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3143250"/>
            <a:ext cx="23050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926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3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13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13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13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13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13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6133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3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13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13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613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13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6133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6133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6133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61337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49275"/>
          </a:xfrm>
        </p:spPr>
        <p:txBody>
          <a:bodyPr/>
          <a:lstStyle/>
          <a:p>
            <a:pPr eaLnBrk="1" hangingPunct="1">
              <a:defRPr/>
            </a:pPr>
            <a:r>
              <a:rPr lang="el-GR" sz="2400" b="1" u="sng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ΑΜΥΝΤΙΚΟΙ ΜΗΧΑΝΙΣΜΟΙ</a:t>
            </a:r>
            <a:endParaRPr lang="el-GR" sz="4000" smtClean="0"/>
          </a:p>
        </p:txBody>
      </p:sp>
      <p:sp>
        <p:nvSpPr>
          <p:cNvPr id="590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5175"/>
            <a:ext cx="3779838" cy="4679950"/>
          </a:xfrm>
        </p:spPr>
        <p:txBody>
          <a:bodyPr/>
          <a:lstStyle/>
          <a:p>
            <a:pPr marL="182563" indent="-182563" defTabSz="801688" eaLnBrk="1" hangingPunct="1">
              <a:buFontTx/>
              <a:buBlip>
                <a:blip r:embed="rId4"/>
              </a:buBlip>
              <a:defRPr/>
            </a:pPr>
            <a:r>
              <a:rPr lang="en-US" sz="1600" b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O </a:t>
            </a:r>
            <a:r>
              <a:rPr lang="el-GR" sz="1600" b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οργανισμός μας ανέπτυξε αμυντικούς μηχανισμούς για να προστατευτεί από τα παθογόνα μικρόβια</a:t>
            </a:r>
            <a:r>
              <a:rPr lang="el-GR" sz="1600" b="1" smtClean="0">
                <a:latin typeface="Verdana" pitchFamily="34" charset="0"/>
              </a:rPr>
              <a:t> </a:t>
            </a:r>
            <a:r>
              <a:rPr lang="en-US" sz="1200" b="1" smtClean="0">
                <a:latin typeface="Verdana" pitchFamily="34" charset="0"/>
              </a:rPr>
              <a:t>  </a:t>
            </a:r>
            <a:endParaRPr lang="el-GR" sz="1200" b="1" smtClean="0">
              <a:latin typeface="Verdana" pitchFamily="34" charset="0"/>
            </a:endParaRPr>
          </a:p>
          <a:p>
            <a:pPr marL="182563" indent="-182563" defTabSz="801688" eaLnBrk="1" hangingPunct="1">
              <a:buFontTx/>
              <a:buNone/>
              <a:defRPr/>
            </a:pPr>
            <a:endParaRPr lang="en-US" sz="600" b="1" u="sng" smtClean="0">
              <a:latin typeface="Verdana" pitchFamily="34" charset="0"/>
            </a:endParaRPr>
          </a:p>
          <a:p>
            <a:pPr marL="633413" lvl="1" indent="-271463" defTabSz="801688" eaLnBrk="1" hangingPunct="1">
              <a:buFontTx/>
              <a:buBlip>
                <a:blip r:embed="rId5"/>
              </a:buBlip>
              <a:defRPr/>
            </a:pPr>
            <a:r>
              <a:rPr lang="el-GR" sz="16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ΕΞΩΤΕΡΙΚΟΥΣ</a:t>
            </a:r>
          </a:p>
          <a:p>
            <a:pPr marL="633413" lvl="1" indent="-271463" defTabSz="801688" eaLnBrk="1" hangingPunct="1">
              <a:buFontTx/>
              <a:buNone/>
              <a:defRPr/>
            </a:pPr>
            <a:endParaRPr lang="el-GR" sz="600" b="1" smtClean="0">
              <a:solidFill>
                <a:srgbClr val="0000FF"/>
              </a:solidFill>
              <a:latin typeface="Verdana" pitchFamily="34" charset="0"/>
            </a:endParaRPr>
          </a:p>
          <a:p>
            <a:pPr marL="1077913" lvl="2" indent="-265113" defTabSz="801688" eaLnBrk="1" hangingPunct="1">
              <a:buFontTx/>
              <a:buBlip>
                <a:blip r:embed="rId6"/>
              </a:buBlip>
              <a:defRPr/>
            </a:pPr>
            <a:r>
              <a:rPr lang="el-GR" sz="1600" b="1" smtClean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Παρεμποδίζουν την είσοδο</a:t>
            </a:r>
            <a:r>
              <a:rPr lang="en-US" sz="1600" b="1" smtClean="0">
                <a:latin typeface="Verdana" pitchFamily="34" charset="0"/>
              </a:rPr>
              <a:t> </a:t>
            </a:r>
            <a:r>
              <a:rPr lang="el-GR" sz="1600" b="1" smtClean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μικροοργανισμών</a:t>
            </a:r>
            <a:r>
              <a:rPr lang="en-US" sz="1600" b="1" smtClean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  <a:r>
              <a:rPr lang="el-GR" sz="1600" b="1" smtClean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στον οργανισμό μας</a:t>
            </a:r>
            <a:r>
              <a:rPr lang="el-GR" sz="1400" b="1" smtClean="0">
                <a:latin typeface="Verdana" pitchFamily="34" charset="0"/>
              </a:rPr>
              <a:t> </a:t>
            </a:r>
            <a:r>
              <a:rPr lang="el-GR" sz="600" b="1" smtClean="0">
                <a:latin typeface="Verdana" pitchFamily="34" charset="0"/>
              </a:rPr>
              <a:t> </a:t>
            </a:r>
            <a:r>
              <a:rPr lang="el-GR" sz="1600" b="1" smtClean="0">
                <a:latin typeface="Verdana" pitchFamily="34" charset="0"/>
              </a:rPr>
              <a:t> </a:t>
            </a:r>
          </a:p>
          <a:p>
            <a:pPr marL="1519238" lvl="3" indent="-261938" defTabSz="801688" eaLnBrk="1" hangingPunct="1">
              <a:buFontTx/>
              <a:buNone/>
              <a:defRPr/>
            </a:pPr>
            <a:endParaRPr lang="el-GR" sz="600" b="1" smtClean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marL="633413" lvl="1" indent="-271463" defTabSz="801688" eaLnBrk="1" hangingPunct="1">
              <a:buFontTx/>
              <a:buBlip>
                <a:blip r:embed="rId5"/>
              </a:buBlip>
              <a:defRPr/>
            </a:pPr>
            <a:r>
              <a:rPr lang="el-GR" sz="16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ΕΣΩΤΕΡΙΚΟΥΣ</a:t>
            </a:r>
          </a:p>
          <a:p>
            <a:pPr marL="633413" lvl="1" indent="-271463" defTabSz="801688" eaLnBrk="1" hangingPunct="1">
              <a:buFontTx/>
              <a:buNone/>
              <a:defRPr/>
            </a:pPr>
            <a:endParaRPr lang="el-GR" sz="800" b="1" smtClean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marL="1077913" lvl="2" indent="-265113" defTabSz="801688" eaLnBrk="1" hangingPunct="1">
              <a:buFontTx/>
              <a:buBlip>
                <a:blip r:embed="rId6"/>
              </a:buBlip>
              <a:defRPr/>
            </a:pPr>
            <a:r>
              <a:rPr lang="el-GR" sz="1600" b="1" smtClean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Παρεμποδίζουν την εγκατάσταση και πολ/σμο</a:t>
            </a:r>
            <a:r>
              <a:rPr lang="el-GR" sz="1600" b="1" smtClean="0">
                <a:latin typeface="Verdana" pitchFamily="34" charset="0"/>
              </a:rPr>
              <a:t> των </a:t>
            </a:r>
            <a:r>
              <a:rPr lang="el-GR" sz="1600" b="1" smtClean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μικροοργανισμών</a:t>
            </a:r>
            <a:r>
              <a:rPr lang="en-US" sz="1600" b="1" smtClean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  <a:r>
              <a:rPr lang="el-GR" sz="1600" b="1" smtClean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στον οργανισμό μας</a:t>
            </a:r>
            <a:r>
              <a:rPr lang="el-GR" sz="1400" b="1" smtClean="0">
                <a:latin typeface="Verdana" pitchFamily="34" charset="0"/>
              </a:rPr>
              <a:t> </a:t>
            </a:r>
          </a:p>
          <a:p>
            <a:pPr marL="1077913" lvl="2" indent="-265113" defTabSz="801688" eaLnBrk="1" hangingPunct="1">
              <a:buFontTx/>
              <a:buNone/>
              <a:defRPr/>
            </a:pPr>
            <a:r>
              <a:rPr lang="el-GR" sz="600" b="1" smtClean="0">
                <a:latin typeface="Verdana" pitchFamily="34" charset="0"/>
              </a:rPr>
              <a:t> </a:t>
            </a:r>
            <a:endParaRPr lang="en-US" sz="600" b="1" smtClean="0">
              <a:latin typeface="Verdana" pitchFamily="34" charset="0"/>
            </a:endParaRPr>
          </a:p>
        </p:txBody>
      </p:sp>
      <p:graphicFrame>
        <p:nvGraphicFramePr>
          <p:cNvPr id="590852" name="Object 4"/>
          <p:cNvGraphicFramePr>
            <a:graphicFrameLocks noChangeAspect="1"/>
          </p:cNvGraphicFramePr>
          <p:nvPr/>
        </p:nvGraphicFramePr>
        <p:xfrm>
          <a:off x="6588125" y="620713"/>
          <a:ext cx="2447925" cy="573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Φωτογραφία του Photo Editor" r:id="rId7" imgW="2448267" imgH="5152381" progId="MSPhotoEd.3">
                  <p:embed/>
                </p:oleObj>
              </mc:Choice>
              <mc:Fallback>
                <p:oleObj name="Φωτογραφία του Photo Editor" r:id="rId7" imgW="2448267" imgH="515238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620713"/>
                        <a:ext cx="2447925" cy="573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0853" name="Object 5"/>
          <p:cNvGraphicFramePr>
            <a:graphicFrameLocks noChangeAspect="1"/>
          </p:cNvGraphicFramePr>
          <p:nvPr/>
        </p:nvGraphicFramePr>
        <p:xfrm>
          <a:off x="3924300" y="620713"/>
          <a:ext cx="2520950" cy="573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Εικόνα bitmap" r:id="rId9" imgW="2161905" imgH="5076190" progId="Paint.Picture">
                  <p:embed/>
                </p:oleObj>
              </mc:Choice>
              <mc:Fallback>
                <p:oleObj name="Εικόνα bitmap" r:id="rId9" imgW="2161905" imgH="507619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620713"/>
                        <a:ext cx="2520950" cy="573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39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0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90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90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90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90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90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908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04813"/>
          </a:xfrm>
        </p:spPr>
        <p:txBody>
          <a:bodyPr/>
          <a:lstStyle/>
          <a:p>
            <a:pPr eaLnBrk="1" hangingPunct="1">
              <a:defRPr/>
            </a:pPr>
            <a:r>
              <a:rPr lang="el-GR" sz="2400" smtClean="0">
                <a:solidFill>
                  <a:srgbClr val="003399"/>
                </a:solidFill>
                <a:latin typeface="Verdana" pitchFamily="34" charset="0"/>
              </a:rPr>
              <a:t> </a:t>
            </a:r>
            <a:r>
              <a:rPr lang="en-US" sz="2400" b="1" u="sng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</a:t>
            </a:r>
            <a:r>
              <a:rPr lang="el-GR" sz="2400" b="1" u="sng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ΞΩ</a:t>
            </a:r>
            <a:r>
              <a:rPr lang="en-US" sz="2400" b="1" u="sng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TE</a:t>
            </a:r>
            <a:r>
              <a:rPr lang="el-GR" sz="2400" b="1" u="sng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Ρ</a:t>
            </a:r>
            <a:r>
              <a:rPr lang="en-US" sz="2400" b="1" u="sng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IKOI </a:t>
            </a:r>
            <a:r>
              <a:rPr lang="el-GR" sz="2400" b="1" u="sng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ΜΗΧΑΝΙΣΜΟΙ ΑΜΥΝΑΣ</a:t>
            </a:r>
            <a:r>
              <a:rPr lang="el-GR" sz="2400" b="1" u="sng" smtClean="0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  <a:endParaRPr lang="el-GR" sz="2000" b="1" u="sng" smtClean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593923" name="Rectangle 3"/>
          <p:cNvSpPr>
            <a:spLocks noChangeArrowheads="1"/>
          </p:cNvSpPr>
          <p:nvPr/>
        </p:nvSpPr>
        <p:spPr bwMode="auto">
          <a:xfrm>
            <a:off x="34925" y="893763"/>
            <a:ext cx="3457575" cy="476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82563" indent="-182563">
              <a:buFontTx/>
              <a:buBlip>
                <a:blip r:embed="rId4"/>
              </a:buBlip>
              <a:tabLst>
                <a:tab pos="715963" algn="l"/>
              </a:tabLst>
              <a:defRPr/>
            </a:pPr>
            <a:r>
              <a:rPr lang="el-GR" sz="160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Δέρμα</a:t>
            </a:r>
            <a:r>
              <a:rPr lang="el-GR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marL="182563" indent="-182563">
              <a:tabLst>
                <a:tab pos="715963" algn="l"/>
              </a:tabLst>
              <a:defRPr/>
            </a:pPr>
            <a:r>
              <a:rPr lang="el-GR" sz="80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</a:p>
          <a:p>
            <a:pPr marL="623888" lvl="1" indent="-261938">
              <a:buFontTx/>
              <a:buBlip>
                <a:blip r:embed="rId5"/>
              </a:buBlip>
              <a:tabLst>
                <a:tab pos="715963" algn="l"/>
              </a:tabLst>
              <a:defRPr/>
            </a:pPr>
            <a:r>
              <a:rPr lang="el-GR" sz="160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Αποτελεί φραγμό</a:t>
            </a:r>
            <a:r>
              <a:rPr lang="el-GR" sz="1600"/>
              <a:t> </a:t>
            </a:r>
            <a:r>
              <a:rPr lang="el-GR" sz="160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για την είσοδο μικροβίων</a:t>
            </a:r>
            <a:r>
              <a:rPr lang="el-GR" sz="1600"/>
              <a:t>   </a:t>
            </a:r>
          </a:p>
          <a:p>
            <a:pPr marL="971550" lvl="2" indent="-168275">
              <a:tabLst>
                <a:tab pos="715963" algn="l"/>
              </a:tabLst>
              <a:defRPr/>
            </a:pPr>
            <a:endParaRPr lang="el-GR" sz="800"/>
          </a:p>
          <a:p>
            <a:pPr marL="182563" indent="-182563">
              <a:tabLst>
                <a:tab pos="715963" algn="l"/>
              </a:tabLst>
              <a:defRPr/>
            </a:pPr>
            <a:endParaRPr lang="el-GR" sz="800"/>
          </a:p>
          <a:p>
            <a:pPr marL="182563" indent="-182563">
              <a:buFontTx/>
              <a:buBlip>
                <a:blip r:embed="rId4"/>
              </a:buBlip>
              <a:tabLst>
                <a:tab pos="715963" algn="l"/>
              </a:tabLst>
              <a:defRPr/>
            </a:pPr>
            <a:r>
              <a:rPr lang="el-GR" sz="160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Ιδρωτοποιοί αδένες</a:t>
            </a:r>
            <a:endParaRPr lang="en-US" sz="160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82563" indent="-182563">
              <a:tabLst>
                <a:tab pos="715963" algn="l"/>
              </a:tabLst>
              <a:defRPr/>
            </a:pPr>
            <a:endParaRPr lang="el-GR" sz="8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23888" lvl="1" indent="-261938">
              <a:buFontTx/>
              <a:buBlip>
                <a:blip r:embed="rId5"/>
              </a:buBlip>
              <a:tabLst>
                <a:tab pos="715963" algn="l"/>
              </a:tabLst>
              <a:defRPr/>
            </a:pPr>
            <a:r>
              <a:rPr lang="el-GR" sz="16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Εκκρίνουν τον</a:t>
            </a:r>
            <a:r>
              <a:rPr lang="el-GR" sz="1600"/>
              <a:t> </a:t>
            </a:r>
            <a:r>
              <a:rPr lang="el-GR" sz="16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ιδρώτα</a:t>
            </a:r>
            <a:r>
              <a:rPr lang="el-GR" sz="1600"/>
              <a:t> που περιέχει</a:t>
            </a:r>
            <a:r>
              <a:rPr lang="en-US" sz="1600"/>
              <a:t>:</a:t>
            </a:r>
            <a:r>
              <a:rPr lang="el-GR" sz="1600"/>
              <a:t> </a:t>
            </a:r>
          </a:p>
          <a:p>
            <a:pPr marL="971550" lvl="2" indent="-168275">
              <a:buFontTx/>
              <a:buBlip>
                <a:blip r:embed="rId6"/>
              </a:buBlip>
              <a:tabLst>
                <a:tab pos="715963" algn="l"/>
              </a:tabLst>
              <a:defRPr/>
            </a:pPr>
            <a:r>
              <a:rPr lang="el-GR" sz="160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Ένζυμα</a:t>
            </a:r>
            <a:r>
              <a:rPr lang="el-GR" sz="160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l-GR" sz="1600"/>
              <a:t>που </a:t>
            </a:r>
            <a:r>
              <a:rPr lang="el-GR" sz="160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καταστρέφουν τα μικρόβια</a:t>
            </a:r>
          </a:p>
          <a:p>
            <a:pPr marL="1335088" lvl="3" indent="-184150">
              <a:tabLst>
                <a:tab pos="715963" algn="l"/>
              </a:tabLst>
              <a:defRPr/>
            </a:pPr>
            <a:endParaRPr lang="el-GR" sz="800">
              <a:solidFill>
                <a:srgbClr val="99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82563" indent="-182563">
              <a:buFontTx/>
              <a:buBlip>
                <a:blip r:embed="rId4"/>
              </a:buBlip>
              <a:tabLst>
                <a:tab pos="715963" algn="l"/>
              </a:tabLst>
              <a:defRPr/>
            </a:pPr>
            <a:r>
              <a:rPr lang="el-GR" sz="160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Σιελογόνος της στοματικής κοιλότητας</a:t>
            </a:r>
            <a:endParaRPr lang="en-US" sz="160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82563" indent="-182563">
              <a:tabLst>
                <a:tab pos="715963" algn="l"/>
              </a:tabLst>
              <a:defRPr/>
            </a:pPr>
            <a:r>
              <a:rPr lang="el-GR" sz="8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marL="623888" lvl="1" indent="-261938">
              <a:buFontTx/>
              <a:buBlip>
                <a:blip r:embed="rId5"/>
              </a:buBlip>
              <a:tabLst>
                <a:tab pos="715963" algn="l"/>
              </a:tabLst>
              <a:defRPr/>
            </a:pPr>
            <a:r>
              <a:rPr lang="el-GR" sz="16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Εκκρίνουν</a:t>
            </a:r>
            <a:r>
              <a:rPr lang="el-GR" sz="1600"/>
              <a:t> </a:t>
            </a:r>
            <a:r>
              <a:rPr lang="el-GR" sz="16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το</a:t>
            </a:r>
            <a:r>
              <a:rPr lang="el-GR" sz="1600"/>
              <a:t> </a:t>
            </a:r>
            <a:r>
              <a:rPr lang="el-GR" sz="16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σάλιο</a:t>
            </a:r>
            <a:r>
              <a:rPr lang="el-GR" sz="1600">
                <a:solidFill>
                  <a:srgbClr val="0000FF"/>
                </a:solidFill>
              </a:rPr>
              <a:t> </a:t>
            </a:r>
            <a:r>
              <a:rPr lang="el-GR" sz="1600"/>
              <a:t>το οποίο περιέχει</a:t>
            </a:r>
            <a:r>
              <a:rPr lang="en-US" sz="1600"/>
              <a:t>:</a:t>
            </a:r>
          </a:p>
          <a:p>
            <a:pPr marL="971550" lvl="2" indent="-168275">
              <a:buFontTx/>
              <a:buBlip>
                <a:blip r:embed="rId6"/>
              </a:buBlip>
              <a:tabLst>
                <a:tab pos="715963" algn="l"/>
              </a:tabLst>
              <a:defRPr/>
            </a:pPr>
            <a:r>
              <a:rPr lang="el-GR" sz="160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Ένζυμα</a:t>
            </a:r>
            <a:r>
              <a:rPr lang="el-GR" sz="160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l-GR" sz="1600"/>
              <a:t>που </a:t>
            </a:r>
            <a:r>
              <a:rPr lang="el-GR" sz="160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καταστρέφουν τα μικρόβια</a:t>
            </a:r>
            <a:endParaRPr lang="en-US" sz="1600"/>
          </a:p>
        </p:txBody>
      </p:sp>
      <p:graphicFrame>
        <p:nvGraphicFramePr>
          <p:cNvPr id="593924" name="Object 4"/>
          <p:cNvGraphicFramePr>
            <a:graphicFrameLocks noChangeAspect="1"/>
          </p:cNvGraphicFramePr>
          <p:nvPr/>
        </p:nvGraphicFramePr>
        <p:xfrm>
          <a:off x="3929063" y="473075"/>
          <a:ext cx="5073650" cy="302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Εικόνα bitmap" r:id="rId7" imgW="6200000" imgH="6342857" progId="Paint.Picture">
                  <p:embed/>
                </p:oleObj>
              </mc:Choice>
              <mc:Fallback>
                <p:oleObj name="Εικόνα bitmap" r:id="rId7" imgW="6200000" imgH="634285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63" y="473075"/>
                        <a:ext cx="5073650" cy="3027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25" name="AutoShape 5"/>
          <p:cNvSpPr>
            <a:spLocks noChangeArrowheads="1"/>
          </p:cNvSpPr>
          <p:nvPr/>
        </p:nvSpPr>
        <p:spPr bwMode="auto">
          <a:xfrm rot="1309309">
            <a:off x="6396038" y="1744663"/>
            <a:ext cx="288925" cy="647700"/>
          </a:xfrm>
          <a:prstGeom prst="downArrow">
            <a:avLst>
              <a:gd name="adj1" fmla="val 50000"/>
              <a:gd name="adj2" fmla="val 56044"/>
            </a:avLst>
          </a:prstGeom>
          <a:solidFill>
            <a:srgbClr val="6699FF"/>
          </a:solidFill>
          <a:ln w="9525">
            <a:solidFill>
              <a:srgbClr val="336699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593927" name="AutoShape 7"/>
          <p:cNvSpPr>
            <a:spLocks noChangeArrowheads="1"/>
          </p:cNvSpPr>
          <p:nvPr/>
        </p:nvSpPr>
        <p:spPr bwMode="auto">
          <a:xfrm rot="1309309">
            <a:off x="5840413" y="471488"/>
            <a:ext cx="217487" cy="433387"/>
          </a:xfrm>
          <a:prstGeom prst="downArrow">
            <a:avLst>
              <a:gd name="adj1" fmla="val 50000"/>
              <a:gd name="adj2" fmla="val 49818"/>
            </a:avLst>
          </a:prstGeom>
          <a:solidFill>
            <a:srgbClr val="003399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l-GR" altLang="el-GR"/>
          </a:p>
        </p:txBody>
      </p:sp>
      <p:graphicFrame>
        <p:nvGraphicFramePr>
          <p:cNvPr id="593928" name="Object 8"/>
          <p:cNvGraphicFramePr>
            <a:graphicFrameLocks noChangeAspect="1"/>
          </p:cNvGraphicFramePr>
          <p:nvPr/>
        </p:nvGraphicFramePr>
        <p:xfrm>
          <a:off x="3957638" y="3500438"/>
          <a:ext cx="5043487" cy="278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Εικόνα bitmap" r:id="rId9" imgW="5409524" imgH="4105848" progId="Paint.Picture">
                  <p:embed/>
                </p:oleObj>
              </mc:Choice>
              <mc:Fallback>
                <p:oleObj name="Εικόνα bitmap" r:id="rId9" imgW="5409524" imgH="410584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7638" y="3500438"/>
                        <a:ext cx="5043487" cy="278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464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3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93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93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93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93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93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939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939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939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593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5939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939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25" grpId="0" animBg="1"/>
      <p:bldP spid="5939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04813"/>
          </a:xfrm>
        </p:spPr>
        <p:txBody>
          <a:bodyPr/>
          <a:lstStyle/>
          <a:p>
            <a:pPr eaLnBrk="1" hangingPunct="1">
              <a:defRPr/>
            </a:pPr>
            <a:r>
              <a:rPr lang="el-GR" sz="2400" smtClean="0">
                <a:solidFill>
                  <a:srgbClr val="003399"/>
                </a:solidFill>
                <a:latin typeface="Verdana" pitchFamily="34" charset="0"/>
              </a:rPr>
              <a:t> </a:t>
            </a:r>
            <a:r>
              <a:rPr lang="el-GR" sz="2400" b="1" u="sng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ΕΞΩ</a:t>
            </a:r>
            <a:r>
              <a:rPr lang="en-US" sz="2400" b="1" u="sng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TE</a:t>
            </a:r>
            <a:r>
              <a:rPr lang="el-GR" sz="2400" b="1" u="sng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Ρ</a:t>
            </a:r>
            <a:r>
              <a:rPr lang="en-US" sz="2400" b="1" u="sng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IKOI </a:t>
            </a:r>
            <a:r>
              <a:rPr lang="el-GR" sz="2400" b="1" u="sng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ΜΗΧΑΝΙΣΜΟΙ ΑΜΥΝΑΣ</a:t>
            </a:r>
            <a:r>
              <a:rPr lang="el-GR" sz="2400" b="1" u="sng" smtClean="0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  <a:endParaRPr lang="el-GR" sz="2000" b="1" u="sng" smtClean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594947" name="Rectangle 3"/>
          <p:cNvSpPr>
            <a:spLocks noChangeArrowheads="1"/>
          </p:cNvSpPr>
          <p:nvPr/>
        </p:nvSpPr>
        <p:spPr bwMode="auto">
          <a:xfrm>
            <a:off x="34925" y="404813"/>
            <a:ext cx="3608388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Blip>
                <a:blip r:embed="rId4"/>
              </a:buBlip>
              <a:tabLst>
                <a:tab pos="365125" algn="l"/>
              </a:tabLst>
              <a:defRPr/>
            </a:pPr>
            <a:r>
              <a:rPr lang="el-GR" sz="1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l-GR" sz="16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Βλεννογόνοι</a:t>
            </a:r>
            <a:r>
              <a:rPr lang="el-GR" u="sng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tabLst>
                <a:tab pos="365125" algn="l"/>
              </a:tabLst>
              <a:defRPr/>
            </a:pPr>
            <a:endParaRPr lang="el-GR" sz="800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441325" lvl="1" indent="-261938">
              <a:buFontTx/>
              <a:buBlip>
                <a:blip r:embed="rId5"/>
              </a:buBlip>
              <a:tabLst>
                <a:tab pos="365125" algn="l"/>
              </a:tabLst>
              <a:defRPr/>
            </a:pPr>
            <a:r>
              <a:rPr lang="el-GR" sz="1600" dirty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Είδος επιθηλιακού ιστού που καλύπτει κοιλότητες του σώματος</a:t>
            </a:r>
            <a:r>
              <a:rPr lang="el-GR" sz="1600" dirty="0">
                <a:solidFill>
                  <a:srgbClr val="800080"/>
                </a:solidFill>
              </a:rPr>
              <a:t> </a:t>
            </a:r>
          </a:p>
          <a:p>
            <a:pPr marL="808038" lvl="2" indent="-187325">
              <a:buFontTx/>
              <a:buBlip>
                <a:blip r:embed="rId6"/>
              </a:buBlip>
              <a:tabLst>
                <a:tab pos="365125" algn="l"/>
              </a:tabLst>
              <a:defRPr/>
            </a:pPr>
            <a:r>
              <a:rPr lang="el-GR" sz="1600" dirty="0"/>
              <a:t>Της </a:t>
            </a:r>
            <a:r>
              <a:rPr lang="el-GR" sz="1600" dirty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μύτης</a:t>
            </a:r>
          </a:p>
          <a:p>
            <a:pPr marL="808038" lvl="2" indent="-187325">
              <a:buFontTx/>
              <a:buBlip>
                <a:blip r:embed="rId6"/>
              </a:buBlip>
              <a:tabLst>
                <a:tab pos="365125" algn="l"/>
              </a:tabLst>
              <a:defRPr/>
            </a:pPr>
            <a:r>
              <a:rPr lang="el-GR" sz="1600" dirty="0"/>
              <a:t>Της </a:t>
            </a:r>
            <a:r>
              <a:rPr lang="el-GR" sz="1600" dirty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στοματικής κοιλότητας</a:t>
            </a:r>
            <a:r>
              <a:rPr lang="el-GR" sz="1600" dirty="0"/>
              <a:t> </a:t>
            </a:r>
          </a:p>
          <a:p>
            <a:pPr marL="808038" lvl="2" indent="-187325">
              <a:buFontTx/>
              <a:buBlip>
                <a:blip r:embed="rId6"/>
              </a:buBlip>
              <a:tabLst>
                <a:tab pos="365125" algn="l"/>
              </a:tabLst>
              <a:defRPr/>
            </a:pPr>
            <a:r>
              <a:rPr lang="el-GR" sz="1600" dirty="0"/>
              <a:t>Των </a:t>
            </a:r>
            <a:r>
              <a:rPr lang="el-GR" sz="1600" dirty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βλεφάρων</a:t>
            </a:r>
            <a:r>
              <a:rPr lang="el-GR" sz="1600" dirty="0"/>
              <a:t> </a:t>
            </a:r>
          </a:p>
          <a:p>
            <a:pPr marL="808038" lvl="2" indent="-187325">
              <a:buFontTx/>
              <a:buBlip>
                <a:blip r:embed="rId6"/>
              </a:buBlip>
              <a:tabLst>
                <a:tab pos="365125" algn="l"/>
              </a:tabLst>
              <a:defRPr/>
            </a:pPr>
            <a:r>
              <a:rPr lang="el-GR" sz="1600" dirty="0"/>
              <a:t>Των </a:t>
            </a:r>
            <a:r>
              <a:rPr lang="el-GR" sz="1600" dirty="0" smtClean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γεννητικών </a:t>
            </a:r>
            <a:r>
              <a:rPr lang="el-GR" sz="1600" dirty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οργάνων</a:t>
            </a:r>
            <a:r>
              <a:rPr lang="el-GR" sz="1600" dirty="0">
                <a:solidFill>
                  <a:srgbClr val="D6009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l-GR" sz="1600" dirty="0" smtClean="0">
              <a:solidFill>
                <a:srgbClr val="D6009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20713" lvl="2">
              <a:tabLst>
                <a:tab pos="365125" algn="l"/>
              </a:tabLst>
              <a:defRPr/>
            </a:pPr>
            <a:endParaRPr lang="el-GR" sz="1600" dirty="0">
              <a:solidFill>
                <a:srgbClr val="D6009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20713" lvl="2">
              <a:tabLst>
                <a:tab pos="365125" algn="l"/>
              </a:tabLst>
              <a:defRPr/>
            </a:pPr>
            <a:endParaRPr lang="el-GR" sz="1600" dirty="0">
              <a:solidFill>
                <a:srgbClr val="D6009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441325" lvl="1" indent="-261938">
              <a:tabLst>
                <a:tab pos="365125" algn="l"/>
              </a:tabLst>
              <a:defRPr/>
            </a:pPr>
            <a:r>
              <a:rPr lang="el-GR" sz="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</a:p>
          <a:p>
            <a:pPr marL="441325" lvl="1" indent="-261938">
              <a:buFontTx/>
              <a:buBlip>
                <a:blip r:embed="rId5"/>
              </a:buBlip>
              <a:tabLst>
                <a:tab pos="365125" algn="l"/>
              </a:tabLst>
              <a:defRPr/>
            </a:pPr>
            <a:r>
              <a:rPr lang="el-GR" sz="1600" dirty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Παράγουν τη βλέννα</a:t>
            </a:r>
            <a:r>
              <a:rPr lang="en-US" sz="1600" dirty="0"/>
              <a:t>:</a:t>
            </a:r>
            <a:endParaRPr lang="el-GR" sz="1600" dirty="0"/>
          </a:p>
          <a:p>
            <a:pPr marL="808038" lvl="2" indent="-187325">
              <a:buFontTx/>
              <a:buBlip>
                <a:blip r:embed="rId7"/>
              </a:buBlip>
              <a:tabLst>
                <a:tab pos="365125" algn="l"/>
              </a:tabLst>
              <a:defRPr/>
            </a:pPr>
            <a:r>
              <a:rPr lang="el-GR" sz="1600" dirty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παχύρρευστη και κολλώδης ουσία</a:t>
            </a:r>
            <a:r>
              <a:rPr lang="el-GR" sz="1600" dirty="0"/>
              <a:t> που παγιδεύει τους μικροοργανισμούς</a:t>
            </a:r>
            <a:endParaRPr lang="en-US" sz="1600" dirty="0"/>
          </a:p>
        </p:txBody>
      </p:sp>
      <p:graphicFrame>
        <p:nvGraphicFramePr>
          <p:cNvPr id="594948" name="Object 4"/>
          <p:cNvGraphicFramePr>
            <a:graphicFrameLocks noChangeAspect="1"/>
          </p:cNvGraphicFramePr>
          <p:nvPr/>
        </p:nvGraphicFramePr>
        <p:xfrm>
          <a:off x="3714750" y="3657600"/>
          <a:ext cx="5108575" cy="262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Εικόνα bitmap" r:id="rId8" imgW="2133898" imgH="3219899" progId="Paint.Picture">
                  <p:embed/>
                </p:oleObj>
              </mc:Choice>
              <mc:Fallback>
                <p:oleObj name="Εικόνα bitmap" r:id="rId8" imgW="2133898" imgH="321989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4750" y="3657600"/>
                        <a:ext cx="5108575" cy="2628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9495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4752975"/>
            <a:ext cx="26955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94951" name="Object 7"/>
          <p:cNvGraphicFramePr>
            <a:graphicFrameLocks noChangeAspect="1"/>
          </p:cNvGraphicFramePr>
          <p:nvPr/>
        </p:nvGraphicFramePr>
        <p:xfrm>
          <a:off x="3643313" y="476250"/>
          <a:ext cx="4964112" cy="304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Φωτογραφία του Photo Editor" r:id="rId11" imgW="8621328" imgH="7287642" progId="MSPhotoEd.3">
                  <p:embed/>
                </p:oleObj>
              </mc:Choice>
              <mc:Fallback>
                <p:oleObj name="Φωτογραφία του Photo Editor" r:id="rId11" imgW="8621328" imgH="728764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3313" y="476250"/>
                        <a:ext cx="4964112" cy="304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596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4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94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94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94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94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94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94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949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94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949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594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04813"/>
          </a:xfrm>
        </p:spPr>
        <p:txBody>
          <a:bodyPr/>
          <a:lstStyle/>
          <a:p>
            <a:pPr eaLnBrk="1" hangingPunct="1">
              <a:defRPr/>
            </a:pPr>
            <a:r>
              <a:rPr lang="el-GR" sz="2400" smtClean="0">
                <a:solidFill>
                  <a:srgbClr val="003399"/>
                </a:solidFill>
                <a:latin typeface="Verdana" pitchFamily="34" charset="0"/>
              </a:rPr>
              <a:t> </a:t>
            </a:r>
            <a:r>
              <a:rPr lang="en-US" sz="2400" b="1" u="sng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</a:t>
            </a:r>
            <a:r>
              <a:rPr lang="el-GR" sz="2400" b="1" u="sng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ΞΩ</a:t>
            </a:r>
            <a:r>
              <a:rPr lang="en-US" sz="2400" b="1" u="sng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TE</a:t>
            </a:r>
            <a:r>
              <a:rPr lang="el-GR" sz="2400" b="1" u="sng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Ρ</a:t>
            </a:r>
            <a:r>
              <a:rPr lang="en-US" sz="2400" b="1" u="sng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IKOI </a:t>
            </a:r>
            <a:r>
              <a:rPr lang="el-GR" sz="2400" b="1" u="sng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ΜΗΧΑΝΙΣΜΟΙ ΑΜΥΝΑΣ</a:t>
            </a:r>
            <a:r>
              <a:rPr lang="el-GR" sz="2400" b="1" u="sng" smtClean="0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  <a:endParaRPr lang="el-GR" sz="2000" b="1" u="sng" smtClean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595971" name="Rectangle 3"/>
          <p:cNvSpPr>
            <a:spLocks noChangeArrowheads="1"/>
          </p:cNvSpPr>
          <p:nvPr/>
        </p:nvSpPr>
        <p:spPr bwMode="auto">
          <a:xfrm>
            <a:off x="34925" y="1346200"/>
            <a:ext cx="3097213" cy="430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Blip>
                <a:blip r:embed="rId4"/>
              </a:buBlip>
              <a:tabLst>
                <a:tab pos="365125" algn="l"/>
              </a:tabLst>
              <a:defRPr/>
            </a:pPr>
            <a:r>
              <a:rPr lang="el-GR" sz="1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l-GR" sz="16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Πεπτικός σωλήνας</a:t>
            </a:r>
            <a:r>
              <a:rPr lang="el-GR" u="sng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l-GR" sz="1600" dirty="0"/>
              <a:t> </a:t>
            </a:r>
            <a:endParaRPr lang="el-GR" sz="1600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tabLst>
                <a:tab pos="365125" algn="l"/>
              </a:tabLst>
              <a:defRPr/>
            </a:pPr>
            <a:r>
              <a:rPr lang="el-GR" sz="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</a:p>
          <a:p>
            <a:pPr marL="441325" lvl="1" indent="-261938">
              <a:buFontTx/>
              <a:buBlip>
                <a:blip r:embed="rId5"/>
              </a:buBlip>
              <a:tabLst>
                <a:tab pos="365125" algn="l"/>
              </a:tabLst>
              <a:defRPr/>
            </a:pPr>
            <a:r>
              <a:rPr lang="el-GR" sz="1600" dirty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Είναι ανοικτός</a:t>
            </a:r>
            <a:r>
              <a:rPr lang="el-GR" sz="1600" dirty="0"/>
              <a:t> </a:t>
            </a:r>
            <a:r>
              <a:rPr lang="el-GR" sz="1600" dirty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ξεκινά από τη στοματική κοιλότητα και καταλήγει στο πρωκτό </a:t>
            </a:r>
          </a:p>
          <a:p>
            <a:pPr marL="441325" lvl="1" indent="-261938">
              <a:tabLst>
                <a:tab pos="365125" algn="l"/>
              </a:tabLst>
              <a:defRPr/>
            </a:pPr>
            <a:r>
              <a:rPr lang="el-GR" sz="800" dirty="0"/>
              <a:t> </a:t>
            </a:r>
          </a:p>
          <a:p>
            <a:pPr marL="808038" lvl="2" indent="-187325">
              <a:buFontTx/>
              <a:buBlip>
                <a:blip r:embed="rId6"/>
              </a:buBlip>
              <a:tabLst>
                <a:tab pos="365125" algn="l"/>
              </a:tabLst>
              <a:defRPr/>
            </a:pPr>
            <a:r>
              <a:rPr lang="el-GR" sz="1600" dirty="0"/>
              <a:t>Αν τα </a:t>
            </a:r>
            <a:r>
              <a:rPr lang="el-GR" sz="1600" dirty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μικρόβια καταφέρουν και φτάσουν στο στομάχι</a:t>
            </a:r>
            <a:r>
              <a:rPr lang="el-GR" sz="1600" dirty="0"/>
              <a:t> </a:t>
            </a:r>
            <a:r>
              <a:rPr lang="el-GR" sz="1600" dirty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καταστρέφονται από το όξινο περιβάλλον του στομάχου</a:t>
            </a:r>
            <a:r>
              <a:rPr lang="el-GR" sz="1600" dirty="0"/>
              <a:t> </a:t>
            </a:r>
            <a:endParaRPr lang="el-GR" sz="1600" dirty="0" smtClean="0"/>
          </a:p>
          <a:p>
            <a:pPr marL="620713" lvl="2">
              <a:tabLst>
                <a:tab pos="365125" algn="l"/>
              </a:tabLst>
              <a:defRPr/>
            </a:pPr>
            <a:endParaRPr lang="el-GR" sz="1600" dirty="0"/>
          </a:p>
          <a:p>
            <a:pPr marL="620713" lvl="2">
              <a:tabLst>
                <a:tab pos="365125" algn="l"/>
              </a:tabLst>
              <a:defRPr/>
            </a:pPr>
            <a:r>
              <a:rPr lang="el-GR" sz="1600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Εξαίρεση</a:t>
            </a:r>
            <a:r>
              <a:rPr lang="el-GR" sz="1600" dirty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</a:p>
          <a:p>
            <a:pPr marL="808038" lvl="2" indent="-187325">
              <a:buBlip>
                <a:blip r:embed="rId6"/>
              </a:buBlip>
              <a:tabLst>
                <a:tab pos="365125" algn="l"/>
              </a:tabLst>
              <a:defRPr/>
            </a:pPr>
            <a:r>
              <a:rPr lang="el-GR" sz="1600" dirty="0">
                <a:solidFill>
                  <a:srgbClr val="9900CC"/>
                </a:solidFill>
              </a:rPr>
              <a:t>βακτήριο της χολέρας,</a:t>
            </a:r>
          </a:p>
          <a:p>
            <a:pPr marL="808038" lvl="2" indent="-187325">
              <a:buBlip>
                <a:blip r:embed="rId6"/>
              </a:buBlip>
              <a:tabLst>
                <a:tab pos="365125" algn="l"/>
              </a:tabLst>
              <a:defRPr/>
            </a:pPr>
            <a:r>
              <a:rPr lang="el-GR" sz="1600" dirty="0" err="1">
                <a:solidFill>
                  <a:srgbClr val="9900CC"/>
                </a:solidFill>
              </a:rPr>
              <a:t>ελικοβακτήριο</a:t>
            </a:r>
            <a:r>
              <a:rPr lang="el-GR" sz="1600" dirty="0">
                <a:solidFill>
                  <a:srgbClr val="9900CC"/>
                </a:solidFill>
              </a:rPr>
              <a:t> που προκαλεί έλκος στομάχου </a:t>
            </a:r>
            <a:endParaRPr lang="en-US" sz="1600" dirty="0">
              <a:solidFill>
                <a:srgbClr val="9900CC"/>
              </a:solidFill>
            </a:endParaRPr>
          </a:p>
        </p:txBody>
      </p:sp>
      <p:graphicFrame>
        <p:nvGraphicFramePr>
          <p:cNvPr id="595972" name="Object 4"/>
          <p:cNvGraphicFramePr>
            <a:graphicFrameLocks noChangeAspect="1"/>
          </p:cNvGraphicFramePr>
          <p:nvPr/>
        </p:nvGraphicFramePr>
        <p:xfrm>
          <a:off x="5795963" y="476250"/>
          <a:ext cx="3292475" cy="588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Εικόνα bitmap" r:id="rId7" imgW="2238687" imgH="3982006" progId="Paint.Picture">
                  <p:embed/>
                </p:oleObj>
              </mc:Choice>
              <mc:Fallback>
                <p:oleObj name="Εικόνα bitmap" r:id="rId7" imgW="2238687" imgH="398200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476250"/>
                        <a:ext cx="3292475" cy="5881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5974" name="Object 6"/>
          <p:cNvGraphicFramePr>
            <a:graphicFrameLocks noChangeAspect="1"/>
          </p:cNvGraphicFramePr>
          <p:nvPr/>
        </p:nvGraphicFramePr>
        <p:xfrm>
          <a:off x="3059113" y="476250"/>
          <a:ext cx="2686050" cy="588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Εικόνα bitmap" r:id="rId9" imgW="2685714" imgH="4847619" progId="Paint.Picture">
                  <p:embed/>
                </p:oleObj>
              </mc:Choice>
              <mc:Fallback>
                <p:oleObj name="Εικόνα bitmap" r:id="rId9" imgW="2685714" imgH="484761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476250"/>
                        <a:ext cx="2686050" cy="5881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5402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5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95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95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95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95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95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959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595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49275"/>
          </a:xfrm>
        </p:spPr>
        <p:txBody>
          <a:bodyPr/>
          <a:lstStyle/>
          <a:p>
            <a:pPr eaLnBrk="1" hangingPunct="1">
              <a:defRPr/>
            </a:pPr>
            <a:r>
              <a:rPr lang="el-GR" sz="2400" b="1" u="sng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ΑΜΥΝΤΙΚΟΙ ΜΗΧΑΝΙΣΜΟΙ</a:t>
            </a:r>
            <a:endParaRPr lang="el-GR" sz="4000" smtClean="0"/>
          </a:p>
        </p:txBody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5175"/>
            <a:ext cx="3635375" cy="3168650"/>
          </a:xfrm>
        </p:spPr>
        <p:txBody>
          <a:bodyPr/>
          <a:lstStyle/>
          <a:p>
            <a:pPr marL="182563" indent="-182563" defTabSz="801688" eaLnBrk="1" hangingPunct="1">
              <a:buFontTx/>
              <a:buBlip>
                <a:blip r:embed="rId4"/>
              </a:buBlip>
              <a:defRPr/>
            </a:pPr>
            <a:r>
              <a:rPr lang="el-GR" sz="1600" b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Οι εσωτερικοί διακρίνονται σε</a:t>
            </a:r>
            <a:r>
              <a:rPr lang="en-US" sz="1600" b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:</a:t>
            </a:r>
          </a:p>
          <a:p>
            <a:pPr marL="182563" indent="-182563" defTabSz="801688" eaLnBrk="1" hangingPunct="1">
              <a:buFontTx/>
              <a:buNone/>
              <a:defRPr/>
            </a:pPr>
            <a:endParaRPr lang="en-US" sz="600" b="1" u="sng" smtClean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marL="633413" lvl="1" indent="-271463" defTabSz="801688" eaLnBrk="1" hangingPunct="1">
              <a:buFontTx/>
              <a:buBlip>
                <a:blip r:embed="rId5"/>
              </a:buBlip>
              <a:defRPr/>
            </a:pPr>
            <a:r>
              <a:rPr lang="el-GR" sz="16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Γενικούς </a:t>
            </a:r>
          </a:p>
          <a:p>
            <a:pPr marL="633413" lvl="1" indent="-271463" defTabSz="801688" eaLnBrk="1" hangingPunct="1">
              <a:buFontTx/>
              <a:buNone/>
              <a:defRPr/>
            </a:pPr>
            <a:endParaRPr lang="el-GR" sz="600" b="1" smtClean="0">
              <a:solidFill>
                <a:srgbClr val="0000FF"/>
              </a:solidFill>
              <a:latin typeface="Verdana" pitchFamily="34" charset="0"/>
            </a:endParaRPr>
          </a:p>
          <a:p>
            <a:pPr marL="1077913" lvl="2" indent="-265113" defTabSz="801688" eaLnBrk="1" hangingPunct="1">
              <a:buFontTx/>
              <a:buBlip>
                <a:blip r:embed="rId6"/>
              </a:buBlip>
              <a:defRPr/>
            </a:pPr>
            <a:r>
              <a:rPr lang="el-GR" sz="1600" b="1" smtClean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Η δράση τους είναι κοινή</a:t>
            </a:r>
            <a:r>
              <a:rPr lang="el-GR" sz="1600" b="1" smtClean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για όλους τους μικροοργανισμούς </a:t>
            </a:r>
            <a:r>
              <a:rPr lang="el-GR" sz="16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  <a:r>
              <a:rPr lang="el-GR" sz="1400" b="1" smtClean="0">
                <a:latin typeface="Verdana" pitchFamily="34" charset="0"/>
              </a:rPr>
              <a:t> </a:t>
            </a:r>
          </a:p>
          <a:p>
            <a:pPr marL="1077913" lvl="2" indent="-265113" defTabSz="801688" eaLnBrk="1" hangingPunct="1">
              <a:buFontTx/>
              <a:buNone/>
              <a:defRPr/>
            </a:pPr>
            <a:r>
              <a:rPr lang="el-GR" sz="600" b="1" smtClean="0">
                <a:latin typeface="Verdana" pitchFamily="34" charset="0"/>
              </a:rPr>
              <a:t> </a:t>
            </a:r>
            <a:endParaRPr lang="el-GR" sz="1600" b="1" smtClean="0">
              <a:solidFill>
                <a:srgbClr val="4D4D4D"/>
              </a:solidFill>
              <a:latin typeface="Verdana" pitchFamily="34" charset="0"/>
            </a:endParaRPr>
          </a:p>
          <a:p>
            <a:pPr marL="1519238" lvl="3" indent="-261938" defTabSz="801688" eaLnBrk="1" hangingPunct="1">
              <a:buFontTx/>
              <a:buNone/>
              <a:defRPr/>
            </a:pPr>
            <a:endParaRPr lang="el-GR" sz="600" b="1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marL="633413" lvl="1" indent="-271463" defTabSz="801688" eaLnBrk="1" hangingPunct="1">
              <a:buFontTx/>
              <a:buBlip>
                <a:blip r:embed="rId5"/>
              </a:buBlip>
              <a:defRPr/>
            </a:pPr>
            <a:r>
              <a:rPr lang="el-GR" sz="16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Ειδικούς</a:t>
            </a:r>
            <a:r>
              <a:rPr lang="el-GR" sz="16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  <a:r>
              <a:rPr lang="el-GR" sz="1600" b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</a:p>
          <a:p>
            <a:pPr marL="633413" lvl="1" indent="-271463" defTabSz="801688" eaLnBrk="1" hangingPunct="1">
              <a:buFontTx/>
              <a:buNone/>
              <a:defRPr/>
            </a:pPr>
            <a:endParaRPr lang="el-GR" sz="800" b="1" smtClean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marL="1077913" lvl="2" indent="-265113" defTabSz="801688" eaLnBrk="1" hangingPunct="1">
              <a:buFontTx/>
              <a:buBlip>
                <a:blip r:embed="rId6"/>
              </a:buBlip>
              <a:defRPr/>
            </a:pPr>
            <a:r>
              <a:rPr lang="el-GR" sz="1600" b="1" smtClean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Έχουν ειδικευμένη δράση</a:t>
            </a:r>
            <a:endParaRPr lang="el-GR" sz="1400" b="1" smtClean="0">
              <a:solidFill>
                <a:srgbClr val="80008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graphicFrame>
        <p:nvGraphicFramePr>
          <p:cNvPr id="591876" name="Object 4"/>
          <p:cNvGraphicFramePr>
            <a:graphicFrameLocks noChangeAspect="1"/>
          </p:cNvGraphicFramePr>
          <p:nvPr/>
        </p:nvGraphicFramePr>
        <p:xfrm>
          <a:off x="4905375" y="3929063"/>
          <a:ext cx="3554413" cy="2424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Φωτογραφία του Photo Editor" r:id="rId7" imgW="4009524" imgH="2866667" progId="MSPhotoEd.3">
                  <p:embed/>
                </p:oleObj>
              </mc:Choice>
              <mc:Fallback>
                <p:oleObj name="Φωτογραφία του Photo Editor" r:id="rId7" imgW="4009524" imgH="286666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5375" y="3929063"/>
                        <a:ext cx="3554413" cy="2424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1877" name="Object 5"/>
          <p:cNvGraphicFramePr>
            <a:graphicFrameLocks noChangeAspect="1"/>
          </p:cNvGraphicFramePr>
          <p:nvPr/>
        </p:nvGraphicFramePr>
        <p:xfrm>
          <a:off x="5302250" y="542925"/>
          <a:ext cx="2509838" cy="317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name="Φωτογραφία του Photo Editor" r:id="rId9" imgW="2971429" imgH="4191585" progId="MSPhotoEd.3">
                  <p:embed/>
                </p:oleObj>
              </mc:Choice>
              <mc:Fallback>
                <p:oleObj name="Φωτογραφία του Photo Editor" r:id="rId9" imgW="2971429" imgH="419158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2250" y="542925"/>
                        <a:ext cx="2509838" cy="317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0844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1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91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91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91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918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918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91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49275"/>
          </a:xfrm>
        </p:spPr>
        <p:txBody>
          <a:bodyPr/>
          <a:lstStyle/>
          <a:p>
            <a:pPr eaLnBrk="1" hangingPunct="1">
              <a:defRPr/>
            </a:pPr>
            <a:r>
              <a:rPr lang="el-GR" sz="2400" b="1" u="sng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ΓΕΝΙΚΟΙ ΕΣΩΤΕΡΙΚΟΙ ΜΗΧΑΝΙΣΜΟΙ ΑΜΥΝΑΣ</a:t>
            </a:r>
          </a:p>
        </p:txBody>
      </p:sp>
      <p:sp>
        <p:nvSpPr>
          <p:cNvPr id="601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925" y="1628775"/>
            <a:ext cx="3673475" cy="3671888"/>
          </a:xfrm>
        </p:spPr>
        <p:txBody>
          <a:bodyPr/>
          <a:lstStyle/>
          <a:p>
            <a:pPr marL="182563" indent="-182563" eaLnBrk="1" hangingPunct="1">
              <a:buFontTx/>
              <a:buBlip>
                <a:blip r:embed="rId4"/>
              </a:buBlip>
              <a:defRPr/>
            </a:pPr>
            <a:r>
              <a:rPr lang="el-GR" sz="1800" b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Φλεγμονή</a:t>
            </a:r>
            <a:r>
              <a:rPr lang="el-GR" sz="2000" b="1" u="sng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</a:p>
          <a:p>
            <a:pPr marL="182563" indent="-182563" eaLnBrk="1" hangingPunct="1">
              <a:buFontTx/>
              <a:buNone/>
              <a:defRPr/>
            </a:pPr>
            <a:endParaRPr lang="el-GR" sz="900" b="1" u="sng" smtClean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marL="647700" lvl="1" eaLnBrk="1" hangingPunct="1">
              <a:buFontTx/>
              <a:buBlip>
                <a:blip r:embed="rId5"/>
              </a:buBlip>
              <a:defRPr/>
            </a:pPr>
            <a:r>
              <a:rPr lang="el-GR" sz="1600" b="1" smtClean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Συμπτώματα της φλεγμονής</a:t>
            </a:r>
            <a:r>
              <a:rPr lang="el-GR" sz="1600" b="1" smtClean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 </a:t>
            </a:r>
          </a:p>
          <a:p>
            <a:pPr marL="647700" lvl="1" eaLnBrk="1" hangingPunct="1">
              <a:buFontTx/>
              <a:buNone/>
              <a:defRPr/>
            </a:pPr>
            <a:endParaRPr lang="el-GR" sz="1000" b="1" smtClean="0">
              <a:solidFill>
                <a:srgbClr val="99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marL="1055688" lvl="2" eaLnBrk="1" hangingPunct="1">
              <a:buFontTx/>
              <a:buBlip>
                <a:blip r:embed="rId6"/>
              </a:buBlip>
              <a:defRPr/>
            </a:pPr>
            <a:r>
              <a:rPr lang="el-GR" sz="1600" b="1" smtClean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Πόνος</a:t>
            </a:r>
          </a:p>
          <a:p>
            <a:pPr marL="1055688" lvl="2" eaLnBrk="1" hangingPunct="1">
              <a:buFontTx/>
              <a:buNone/>
              <a:defRPr/>
            </a:pPr>
            <a:endParaRPr lang="el-GR" sz="800" b="1" smtClean="0">
              <a:latin typeface="Verdana" pitchFamily="34" charset="0"/>
            </a:endParaRPr>
          </a:p>
          <a:p>
            <a:pPr marL="1055688" lvl="2" eaLnBrk="1" hangingPunct="1">
              <a:buFontTx/>
              <a:buBlip>
                <a:blip r:embed="rId6"/>
              </a:buBlip>
              <a:defRPr/>
            </a:pPr>
            <a:r>
              <a:rPr lang="el-GR" sz="1600" b="1" smtClean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Κοκκίνισμα</a:t>
            </a:r>
            <a:r>
              <a:rPr lang="el-GR" sz="16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  <a:r>
              <a:rPr lang="el-GR" sz="1600" b="1" smtClean="0">
                <a:latin typeface="Verdana" pitchFamily="34" charset="0"/>
              </a:rPr>
              <a:t>στη περιοχή του τραύματος </a:t>
            </a:r>
          </a:p>
          <a:p>
            <a:pPr marL="1055688" lvl="2" eaLnBrk="1" hangingPunct="1">
              <a:buFontTx/>
              <a:buNone/>
              <a:defRPr/>
            </a:pPr>
            <a:endParaRPr lang="el-GR" sz="800" b="1" smtClean="0">
              <a:latin typeface="Verdana" pitchFamily="34" charset="0"/>
            </a:endParaRPr>
          </a:p>
          <a:p>
            <a:pPr marL="1055688" lvl="2" eaLnBrk="1" hangingPunct="1">
              <a:buFontTx/>
              <a:buBlip>
                <a:blip r:embed="rId6"/>
              </a:buBlip>
              <a:defRPr/>
            </a:pPr>
            <a:r>
              <a:rPr lang="el-GR" sz="1600" b="1" smtClean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Πρήξιμο</a:t>
            </a:r>
            <a:r>
              <a:rPr lang="el-GR" sz="16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</a:p>
          <a:p>
            <a:pPr marL="1055688" lvl="2" eaLnBrk="1" hangingPunct="1">
              <a:buFontTx/>
              <a:buNone/>
              <a:defRPr/>
            </a:pPr>
            <a:endParaRPr lang="el-GR" sz="800" b="1" smtClean="0">
              <a:latin typeface="Verdana" pitchFamily="34" charset="0"/>
            </a:endParaRPr>
          </a:p>
          <a:p>
            <a:pPr marL="1055688" lvl="2" eaLnBrk="1" hangingPunct="1">
              <a:buFontTx/>
              <a:buBlip>
                <a:blip r:embed="rId6"/>
              </a:buBlip>
              <a:defRPr/>
            </a:pPr>
            <a:r>
              <a:rPr lang="el-GR" sz="1600" b="1" smtClean="0">
                <a:latin typeface="Verdana" pitchFamily="34" charset="0"/>
              </a:rPr>
              <a:t>Τοπική </a:t>
            </a:r>
            <a:r>
              <a:rPr lang="el-GR" sz="1600" b="1" smtClean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αύξηση της θερμοκρασίας</a:t>
            </a:r>
            <a:r>
              <a:rPr lang="el-GR" sz="1600" b="1" smtClean="0">
                <a:latin typeface="Verdana" pitchFamily="34" charset="0"/>
              </a:rPr>
              <a:t> </a:t>
            </a:r>
          </a:p>
        </p:txBody>
      </p:sp>
      <p:pic>
        <p:nvPicPr>
          <p:cNvPr id="601092" name="Picture 4" descr="598px-Wound_sewed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549275"/>
            <a:ext cx="3024187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1093" name="Picture 5" descr="IS981-02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3357563"/>
            <a:ext cx="2312988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01094" name="Object 6"/>
          <p:cNvGraphicFramePr>
            <a:graphicFrameLocks noChangeAspect="1"/>
          </p:cNvGraphicFramePr>
          <p:nvPr/>
        </p:nvGraphicFramePr>
        <p:xfrm>
          <a:off x="6443663" y="549275"/>
          <a:ext cx="2627312" cy="2735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Φωτογραφία του Photo Editor" r:id="rId10" imgW="4761905" imgH="4761905" progId="MSPhotoEd.3">
                  <p:embed/>
                </p:oleObj>
              </mc:Choice>
              <mc:Fallback>
                <p:oleObj name="Φωτογραφία του Photo Editor" r:id="rId10" imgW="4761905" imgH="476190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549275"/>
                        <a:ext cx="2627312" cy="2735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0418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1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01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01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01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0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010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01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010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010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836613"/>
            <a:ext cx="3168650" cy="3816350"/>
          </a:xfrm>
        </p:spPr>
        <p:txBody>
          <a:bodyPr/>
          <a:lstStyle/>
          <a:p>
            <a:pPr marL="182563" indent="-182563" eaLnBrk="1" hangingPunct="1">
              <a:buFontTx/>
              <a:buBlip>
                <a:blip r:embed="rId4"/>
              </a:buBlip>
              <a:defRPr/>
            </a:pPr>
            <a:r>
              <a:rPr lang="el-GR" sz="18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Πυρετός</a:t>
            </a:r>
          </a:p>
          <a:p>
            <a:pPr marL="182563" indent="-182563" eaLnBrk="1" hangingPunct="1">
              <a:buFontTx/>
              <a:buNone/>
              <a:defRPr/>
            </a:pPr>
            <a:endParaRPr lang="el-GR" sz="8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marL="547688" lvl="1" indent="-185738" eaLnBrk="1" hangingPunct="1">
              <a:buFontTx/>
              <a:buBlip>
                <a:blip r:embed="rId5"/>
              </a:buBlip>
              <a:defRPr/>
            </a:pPr>
            <a:r>
              <a:rPr lang="el-GR" sz="1600" b="1" dirty="0" smtClean="0">
                <a:latin typeface="Verdana" pitchFamily="34" charset="0"/>
              </a:rPr>
              <a:t>Η </a:t>
            </a:r>
            <a:r>
              <a:rPr lang="el-GR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μη φυσιολογική υψηλή θερμοκρασία του σώματος</a:t>
            </a:r>
            <a:r>
              <a:rPr lang="el-GR" sz="1600" b="1" dirty="0" smtClean="0">
                <a:latin typeface="Verdana" pitchFamily="34" charset="0"/>
              </a:rPr>
              <a:t> ονομάζεται πυρετός και παρατηρείται </a:t>
            </a:r>
            <a:r>
              <a:rPr lang="el-GR" sz="1600" b="1" dirty="0" smtClean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σε περιπτώσεις γενικευμένης μικροβιακής μόλυνσης</a:t>
            </a:r>
          </a:p>
          <a:p>
            <a:pPr marL="547688" lvl="1" indent="-185738" eaLnBrk="1" hangingPunct="1">
              <a:buFontTx/>
              <a:buNone/>
              <a:defRPr/>
            </a:pPr>
            <a:endParaRPr lang="el-GR" sz="800" b="1" dirty="0" smtClean="0">
              <a:solidFill>
                <a:srgbClr val="99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marL="182563" indent="-182563" eaLnBrk="1" hangingPunct="1">
              <a:buFontTx/>
              <a:buBlip>
                <a:blip r:embed="rId4"/>
              </a:buBlip>
              <a:defRPr/>
            </a:pPr>
            <a:r>
              <a:rPr lang="el-GR" sz="18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Ουσίες με </a:t>
            </a:r>
            <a:r>
              <a:rPr lang="el-GR" sz="1800" b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αντιμικροβιακή</a:t>
            </a:r>
            <a:r>
              <a:rPr lang="el-GR" sz="18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δράση</a:t>
            </a:r>
            <a:endParaRPr lang="el-GR" sz="1800" b="1" dirty="0" smtClean="0">
              <a:solidFill>
                <a:srgbClr val="99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60518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20713"/>
          </a:xfrm>
        </p:spPr>
        <p:txBody>
          <a:bodyPr/>
          <a:lstStyle/>
          <a:p>
            <a:pPr eaLnBrk="1" hangingPunct="1">
              <a:defRPr/>
            </a:pPr>
            <a:r>
              <a:rPr lang="el-GR" sz="2400" b="1" u="sng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ΓΕΝΙΚΟΙ ΕΣΩΤΕΡΙΚΟΙ ΜΗΧΑΝΙΣΜΟΙ ΑΜΥΝΑΣ </a:t>
            </a:r>
          </a:p>
        </p:txBody>
      </p:sp>
      <p:graphicFrame>
        <p:nvGraphicFramePr>
          <p:cNvPr id="605188" name="Object 4"/>
          <p:cNvGraphicFramePr>
            <a:graphicFrameLocks noChangeAspect="1"/>
          </p:cNvGraphicFramePr>
          <p:nvPr/>
        </p:nvGraphicFramePr>
        <p:xfrm>
          <a:off x="4786313" y="3500438"/>
          <a:ext cx="3889375" cy="280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Εικόνα bitmap" r:id="rId6" imgW="1895238" imgH="1561905" progId="Paint.Picture">
                  <p:embed/>
                </p:oleObj>
              </mc:Choice>
              <mc:Fallback>
                <p:oleObj name="Εικόνα bitmap" r:id="rId6" imgW="1895238" imgH="156190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6313" y="3500438"/>
                        <a:ext cx="3889375" cy="2808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5189" name="Object 5"/>
          <p:cNvGraphicFramePr>
            <a:graphicFrameLocks noChangeAspect="1"/>
          </p:cNvGraphicFramePr>
          <p:nvPr/>
        </p:nvGraphicFramePr>
        <p:xfrm>
          <a:off x="3571875" y="549275"/>
          <a:ext cx="2782888" cy="281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" name="Εικόνα bitmap" r:id="rId8" imgW="1886213" imgH="1905266" progId="Paint.Picture">
                  <p:embed/>
                </p:oleObj>
              </mc:Choice>
              <mc:Fallback>
                <p:oleObj name="Εικόνα bitmap" r:id="rId8" imgW="1886213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75" y="549275"/>
                        <a:ext cx="2782888" cy="2811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768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5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05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05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05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05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76250"/>
          </a:xfrm>
        </p:spPr>
        <p:txBody>
          <a:bodyPr/>
          <a:lstStyle/>
          <a:p>
            <a:pPr eaLnBrk="1" hangingPunct="1">
              <a:defRPr/>
            </a:pPr>
            <a:r>
              <a:rPr lang="el-GR" sz="2400" b="1" u="sng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ΓΕΝΙΚΟΙ ΕΣΩΤΕΡΙΚΟΙ ΜΗΧΑΝΙΣΜΟΙ ΑΜΥΝΑΣ </a:t>
            </a:r>
          </a:p>
        </p:txBody>
      </p:sp>
      <p:sp>
        <p:nvSpPr>
          <p:cNvPr id="598019" name="Rectangle 3"/>
          <p:cNvSpPr>
            <a:spLocks noChangeArrowheads="1"/>
          </p:cNvSpPr>
          <p:nvPr/>
        </p:nvSpPr>
        <p:spPr bwMode="auto">
          <a:xfrm>
            <a:off x="-36513" y="549275"/>
            <a:ext cx="3529013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buFontTx/>
              <a:buBlip>
                <a:blip r:embed="rId4"/>
              </a:buBlip>
              <a:tabLst>
                <a:tab pos="533400" algn="l"/>
                <a:tab pos="1341438" algn="l"/>
              </a:tabLst>
              <a:defRPr/>
            </a:pPr>
            <a:r>
              <a:rPr lang="el-GR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Φαγοκυττάρωση </a:t>
            </a:r>
          </a:p>
          <a:p>
            <a:pPr>
              <a:spcBef>
                <a:spcPct val="20000"/>
              </a:spcBef>
              <a:tabLst>
                <a:tab pos="533400" algn="l"/>
                <a:tab pos="1341438" algn="l"/>
              </a:tabLst>
              <a:defRPr/>
            </a:pPr>
            <a:endParaRPr lang="el-GR" sz="800" u="sng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442913" lvl="1" indent="-263525">
              <a:spcBef>
                <a:spcPct val="20000"/>
              </a:spcBef>
              <a:buFontTx/>
              <a:buBlip>
                <a:blip r:embed="rId5"/>
              </a:buBlip>
              <a:tabLst>
                <a:tab pos="533400" algn="l"/>
                <a:tab pos="1341438" algn="l"/>
              </a:tabLst>
              <a:defRPr/>
            </a:pPr>
            <a:r>
              <a:rPr lang="el-GR" sz="16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Λευκά αιμοσφαίρια</a:t>
            </a:r>
            <a:r>
              <a:rPr lang="el-GR" sz="1600">
                <a:solidFill>
                  <a:srgbClr val="0000FF"/>
                </a:solidFill>
              </a:rPr>
              <a:t> </a:t>
            </a:r>
          </a:p>
          <a:p>
            <a:pPr marL="850900" lvl="2" indent="-228600">
              <a:spcBef>
                <a:spcPct val="20000"/>
              </a:spcBef>
              <a:buFontTx/>
              <a:buBlip>
                <a:blip r:embed="rId6"/>
              </a:buBlip>
              <a:tabLst>
                <a:tab pos="533400" algn="l"/>
                <a:tab pos="1341438" algn="l"/>
              </a:tabLst>
              <a:defRPr/>
            </a:pPr>
            <a:r>
              <a:rPr lang="el-GR" sz="16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Κυκλοφορούν στο</a:t>
            </a:r>
            <a:r>
              <a:rPr lang="el-GR" sz="1600">
                <a:solidFill>
                  <a:srgbClr val="0000FF"/>
                </a:solidFill>
              </a:rPr>
              <a:t> </a:t>
            </a:r>
            <a:r>
              <a:rPr lang="el-GR" sz="16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αίμα</a:t>
            </a:r>
            <a:r>
              <a:rPr lang="el-GR"/>
              <a:t> </a:t>
            </a:r>
          </a:p>
          <a:p>
            <a:pPr marL="1666875" lvl="4" indent="-228600">
              <a:spcBef>
                <a:spcPct val="20000"/>
              </a:spcBef>
              <a:buFont typeface="Wingdings" pitchFamily="2" charset="2"/>
              <a:buNone/>
              <a:tabLst>
                <a:tab pos="533400" algn="l"/>
                <a:tab pos="1341438" algn="l"/>
              </a:tabLst>
              <a:defRPr/>
            </a:pPr>
            <a:endParaRPr lang="el-GR" sz="800"/>
          </a:p>
          <a:p>
            <a:pPr marL="1258888" lvl="3" indent="-228600">
              <a:spcBef>
                <a:spcPct val="20000"/>
              </a:spcBef>
              <a:buFont typeface="Wingdings" pitchFamily="2" charset="2"/>
              <a:buBlip>
                <a:blip r:embed="rId7"/>
              </a:buBlip>
              <a:tabLst>
                <a:tab pos="533400" algn="l"/>
                <a:tab pos="1341438" algn="l"/>
              </a:tabLst>
              <a:defRPr/>
            </a:pPr>
            <a:r>
              <a:rPr lang="el-GR" sz="160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Εγκλωβίζουν</a:t>
            </a:r>
            <a:r>
              <a:rPr lang="el-GR" sz="16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l-GR" sz="1600"/>
              <a:t>και </a:t>
            </a:r>
            <a:r>
              <a:rPr lang="el-GR" sz="160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καταστρέφουν</a:t>
            </a:r>
            <a:r>
              <a:rPr lang="el-GR" sz="1600"/>
              <a:t> τους </a:t>
            </a:r>
            <a:r>
              <a:rPr lang="el-GR" sz="160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παθογόνους μικροοργανισμούς</a:t>
            </a:r>
            <a:endParaRPr lang="el-GR" sz="70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98021" name="Picture 5" descr="Circulating Cell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76250"/>
            <a:ext cx="2879725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98023" name="Object 7"/>
          <p:cNvGraphicFramePr>
            <a:graphicFrameLocks noChangeAspect="1"/>
          </p:cNvGraphicFramePr>
          <p:nvPr/>
        </p:nvGraphicFramePr>
        <p:xfrm>
          <a:off x="3563938" y="3429000"/>
          <a:ext cx="2808287" cy="292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0" name="Φωτογραφία του Photo Editor" r:id="rId9" imgW="1971950" imgH="1704762" progId="MSPhotoEd.3">
                  <p:embed/>
                </p:oleObj>
              </mc:Choice>
              <mc:Fallback>
                <p:oleObj name="Φωτογραφία του Photo Editor" r:id="rId9" imgW="1971950" imgH="170476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3429000"/>
                        <a:ext cx="2808287" cy="292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8025" name="Object 9"/>
          <p:cNvGraphicFramePr>
            <a:graphicFrameLocks noChangeAspect="1"/>
          </p:cNvGraphicFramePr>
          <p:nvPr/>
        </p:nvGraphicFramePr>
        <p:xfrm>
          <a:off x="6553200" y="476250"/>
          <a:ext cx="2555875" cy="288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1" name="Εικόνα bitmap" r:id="rId11" imgW="1971950" imgH="2819794" progId="Paint.Picture">
                  <p:embed/>
                </p:oleObj>
              </mc:Choice>
              <mc:Fallback>
                <p:oleObj name="Εικόνα bitmap" r:id="rId11" imgW="1971950" imgH="281979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476250"/>
                        <a:ext cx="2555875" cy="288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8026" name="Object 10"/>
          <p:cNvGraphicFramePr>
            <a:graphicFrameLocks noGrp="1" noChangeAspect="1"/>
          </p:cNvGraphicFramePr>
          <p:nvPr>
            <p:ph type="body" idx="1"/>
          </p:nvPr>
        </p:nvGraphicFramePr>
        <p:xfrm>
          <a:off x="34925" y="3429000"/>
          <a:ext cx="3492500" cy="292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" name="Εικόνα bitmap" r:id="rId13" imgW="3809524" imgH="5087060" progId="Paint.Picture">
                  <p:embed/>
                </p:oleObj>
              </mc:Choice>
              <mc:Fallback>
                <p:oleObj name="Εικόνα bitmap" r:id="rId13" imgW="3809524" imgH="508706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" y="3429000"/>
                        <a:ext cx="3492500" cy="292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8027" name="Object 11"/>
          <p:cNvGraphicFramePr>
            <a:graphicFrameLocks noChangeAspect="1"/>
          </p:cNvGraphicFramePr>
          <p:nvPr/>
        </p:nvGraphicFramePr>
        <p:xfrm>
          <a:off x="6443663" y="3429000"/>
          <a:ext cx="2663825" cy="292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3" name="Εικόνα bitmap" r:id="rId15" imgW="7621064" imgH="5714286" progId="Paint.Picture">
                  <p:embed/>
                </p:oleObj>
              </mc:Choice>
              <mc:Fallback>
                <p:oleObj name="Εικόνα bitmap" r:id="rId15" imgW="7621064" imgH="571428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3429000"/>
                        <a:ext cx="2663825" cy="292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288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8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98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98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98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98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98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98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98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98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Προεπιλεγμένη σχεδίαση">
  <a:themeElements>
    <a:clrScheme name="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Προεπιλεγμένη σχεδίαση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</TotalTime>
  <Words>449</Words>
  <Application>Microsoft Office PowerPoint</Application>
  <PresentationFormat>Προβολή στην οθόνη (4:3)</PresentationFormat>
  <Paragraphs>165</Paragraphs>
  <Slides>14</Slides>
  <Notes>13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2</vt:i4>
      </vt:variant>
      <vt:variant>
        <vt:lpstr>Τίτλοι διαφανειών</vt:lpstr>
      </vt:variant>
      <vt:variant>
        <vt:i4>14</vt:i4>
      </vt:variant>
    </vt:vector>
  </HeadingPairs>
  <TitlesOfParts>
    <vt:vector size="21" baseType="lpstr">
      <vt:lpstr>Arial</vt:lpstr>
      <vt:lpstr>Calibri</vt:lpstr>
      <vt:lpstr>Verdana</vt:lpstr>
      <vt:lpstr>Wingdings</vt:lpstr>
      <vt:lpstr>Προεπιλεγμένη σχεδίαση</vt:lpstr>
      <vt:lpstr>Φωτογραφία του Photo Editor</vt:lpstr>
      <vt:lpstr>Εικόνα bitmap</vt:lpstr>
      <vt:lpstr>4.3 Εξωτερικοί και εσωτερικοί μηχανισμοί άμυνας</vt:lpstr>
      <vt:lpstr>ΑΜΥΝΤΙΚΟΙ ΜΗΧΑΝΙΣΜΟΙ</vt:lpstr>
      <vt:lpstr> EΞΩTEΡIKOI ΜΗΧΑΝΙΣΜΟΙ ΑΜΥΝΑΣ </vt:lpstr>
      <vt:lpstr> ΕΞΩTEΡIKOI ΜΗΧΑΝΙΣΜΟΙ ΑΜΥΝΑΣ </vt:lpstr>
      <vt:lpstr> EΞΩTEΡIKOI ΜΗΧΑΝΙΣΜΟΙ ΑΜΥΝΑΣ </vt:lpstr>
      <vt:lpstr>ΑΜΥΝΤΙΚΟΙ ΜΗΧΑΝΙΣΜΟΙ</vt:lpstr>
      <vt:lpstr>ΓΕΝΙΚΟΙ ΕΣΩΤΕΡΙΚΟΙ ΜΗΧΑΝΙΣΜΟΙ ΑΜΥΝΑΣ</vt:lpstr>
      <vt:lpstr>ΓΕΝΙΚΟΙ ΕΣΩΤΕΡΙΚΟΙ ΜΗΧΑΝΙΣΜΟΙ ΑΜΥΝΑΣ </vt:lpstr>
      <vt:lpstr>ΓΕΝΙΚΟΙ ΕΣΩΤΕΡΙΚΟΙ ΜΗΧΑΝΙΣΜΟΙ ΑΜΥΝΑΣ </vt:lpstr>
      <vt:lpstr>Παρουσίαση του PowerPoint</vt:lpstr>
      <vt:lpstr>Παρουσίαση του PowerPoint</vt:lpstr>
      <vt:lpstr>Παρουσίαση του PowerPoint</vt:lpstr>
      <vt:lpstr>ΧΑΡΑΚΤΗΡΙΣΤΙΚΑ ΕΜΒΟΛΙΩΝ</vt:lpstr>
      <vt:lpstr>ΧΑΡΑΚΤΗΡΙΣΤΙΚΑ ΟΡΩΝ</vt:lpstr>
    </vt:vector>
  </TitlesOfParts>
  <Company>electrorama s.a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Single Cell PCR</dc:title>
  <dc:creator>Thanasis Bantis</dc:creator>
  <cp:lastModifiedBy>Λογαριασμός Microsoft</cp:lastModifiedBy>
  <cp:revision>34</cp:revision>
  <dcterms:created xsi:type="dcterms:W3CDTF">2008-01-13T20:09:29Z</dcterms:created>
  <dcterms:modified xsi:type="dcterms:W3CDTF">2022-03-19T17:14:22Z</dcterms:modified>
</cp:coreProperties>
</file>