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CCFF"/>
    <a:srgbClr val="99CCFF"/>
    <a:srgbClr val="FFFFFF"/>
    <a:srgbClr val="FFCCFF"/>
    <a:srgbClr val="CCECFF"/>
    <a:srgbClr val="CCFF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9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C9F13-57DE-49CE-BF39-31BC2C1E8796}" type="datetimeFigureOut">
              <a:rPr lang="el-GR" smtClean="0"/>
              <a:t>5/3/2022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AD746-D62B-4A62-9414-AE6128BEFD2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0918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85FBE674-403A-455D-BAB7-4B172EC05A56}" type="slidenum">
              <a:rPr lang="el-GR" altLang="el-GR" b="0">
                <a:latin typeface="Arial" panose="020B0604020202020204" pitchFamily="34" charset="0"/>
              </a:rPr>
              <a:pPr eaLnBrk="1" hangingPunct="1"/>
              <a:t>2</a:t>
            </a:fld>
            <a:endParaRPr lang="el-GR" altLang="el-GR" b="0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105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  <p:sp>
        <p:nvSpPr>
          <p:cNvPr id="1638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1846ACBE-F0CE-4B6D-A1AA-9752958C8717}" type="slidenum">
              <a:rPr lang="el-GR" altLang="el-GR" b="0">
                <a:latin typeface="Arial" panose="020B0604020202020204" pitchFamily="34" charset="0"/>
              </a:rPr>
              <a:pPr eaLnBrk="1" hangingPunct="1"/>
              <a:t>12</a:t>
            </a:fld>
            <a:endParaRPr lang="el-GR" altLang="el-GR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820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  <p:sp>
        <p:nvSpPr>
          <p:cNvPr id="1741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F29A8FBD-703F-475E-A536-D9A955B7AE48}" type="slidenum">
              <a:rPr lang="el-GR" altLang="el-GR" b="0">
                <a:latin typeface="Arial" panose="020B0604020202020204" pitchFamily="34" charset="0"/>
              </a:rPr>
              <a:pPr eaLnBrk="1" hangingPunct="1"/>
              <a:t>13</a:t>
            </a:fld>
            <a:endParaRPr lang="el-GR" altLang="el-GR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9063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  <p:sp>
        <p:nvSpPr>
          <p:cNvPr id="1843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CBE258DC-37AC-4C67-88AD-BAD584919F4A}" type="slidenum">
              <a:rPr lang="el-GR" altLang="el-GR" b="0">
                <a:latin typeface="Arial" panose="020B0604020202020204" pitchFamily="34" charset="0"/>
              </a:rPr>
              <a:pPr eaLnBrk="1" hangingPunct="1"/>
              <a:t>14</a:t>
            </a:fld>
            <a:endParaRPr lang="el-GR" altLang="el-GR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3716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  <p:sp>
        <p:nvSpPr>
          <p:cNvPr id="1946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C06599FB-0E6D-4D4E-8262-26984EB654FC}" type="slidenum">
              <a:rPr lang="el-GR" altLang="el-GR" b="0">
                <a:latin typeface="Arial" panose="020B0604020202020204" pitchFamily="34" charset="0"/>
              </a:rPr>
              <a:pPr eaLnBrk="1" hangingPunct="1"/>
              <a:t>15</a:t>
            </a:fld>
            <a:endParaRPr lang="el-GR" altLang="el-GR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691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  <p:sp>
        <p:nvSpPr>
          <p:cNvPr id="2048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F11DAAE-9B7B-4C3B-A525-63598116FCF9}" type="slidenum">
              <a:rPr lang="el-GR" altLang="el-GR" b="0">
                <a:latin typeface="Arial" panose="020B0604020202020204" pitchFamily="34" charset="0"/>
              </a:rPr>
              <a:pPr eaLnBrk="1" hangingPunct="1"/>
              <a:t>16</a:t>
            </a:fld>
            <a:endParaRPr lang="el-GR" altLang="el-GR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753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  <p:sp>
        <p:nvSpPr>
          <p:cNvPr id="2150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F107F0D3-A9DE-463D-8722-993CFECC9693}" type="slidenum">
              <a:rPr lang="el-GR" altLang="el-GR" b="0">
                <a:latin typeface="Arial" panose="020B0604020202020204" pitchFamily="34" charset="0"/>
              </a:rPr>
              <a:pPr eaLnBrk="1" hangingPunct="1"/>
              <a:t>17</a:t>
            </a:fld>
            <a:endParaRPr lang="el-GR" altLang="el-GR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9306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  <p:sp>
        <p:nvSpPr>
          <p:cNvPr id="2253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2285E5F8-0413-4863-8DDE-725732C43102}" type="slidenum">
              <a:rPr lang="el-GR" altLang="el-GR" b="0">
                <a:latin typeface="Arial" panose="020B0604020202020204" pitchFamily="34" charset="0"/>
              </a:rPr>
              <a:pPr eaLnBrk="1" hangingPunct="1"/>
              <a:t>18</a:t>
            </a:fld>
            <a:endParaRPr lang="el-GR" altLang="el-GR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983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  <p:sp>
        <p:nvSpPr>
          <p:cNvPr id="1024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CBF7A862-329F-46AE-B702-CA76FF30D2C1}" type="slidenum">
              <a:rPr lang="el-GR" altLang="el-GR" b="0">
                <a:latin typeface="Arial" panose="020B0604020202020204" pitchFamily="34" charset="0"/>
              </a:rPr>
              <a:pPr eaLnBrk="1" hangingPunct="1"/>
              <a:t>3</a:t>
            </a:fld>
            <a:endParaRPr lang="el-GR" altLang="el-GR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66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  <p:sp>
        <p:nvSpPr>
          <p:cNvPr id="1126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FAE1A6B2-4FAC-4521-A3BD-D07AD21ED975}" type="slidenum">
              <a:rPr lang="el-GR" altLang="el-GR" b="0">
                <a:latin typeface="Arial" panose="020B0604020202020204" pitchFamily="34" charset="0"/>
              </a:rPr>
              <a:pPr eaLnBrk="1" hangingPunct="1"/>
              <a:t>4</a:t>
            </a:fld>
            <a:endParaRPr lang="el-GR" altLang="el-GR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660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  <p:sp>
        <p:nvSpPr>
          <p:cNvPr id="1229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8C384DAE-8EA0-4B7F-9BDB-FAFBF1F3F29C}" type="slidenum">
              <a:rPr lang="el-GR" altLang="el-GR" b="0">
                <a:latin typeface="Arial" panose="020B0604020202020204" pitchFamily="34" charset="0"/>
              </a:rPr>
              <a:pPr eaLnBrk="1" hangingPunct="1"/>
              <a:t>5</a:t>
            </a:fld>
            <a:endParaRPr lang="el-GR" altLang="el-GR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106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  <p:sp>
        <p:nvSpPr>
          <p:cNvPr id="1331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87544F8A-25E7-401F-AABD-81AE94B40E9C}" type="slidenum">
              <a:rPr lang="el-GR" altLang="el-GR" b="0">
                <a:latin typeface="Arial" panose="020B0604020202020204" pitchFamily="34" charset="0"/>
              </a:rPr>
              <a:pPr eaLnBrk="1" hangingPunct="1"/>
              <a:t>7</a:t>
            </a:fld>
            <a:endParaRPr lang="el-GR" altLang="el-GR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388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  <p:sp>
        <p:nvSpPr>
          <p:cNvPr id="1434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C43A3633-B5ED-4FF2-895B-1903FC9AE741}" type="slidenum">
              <a:rPr lang="el-GR" altLang="el-GR" b="0">
                <a:latin typeface="Arial" panose="020B0604020202020204" pitchFamily="34" charset="0"/>
              </a:rPr>
              <a:pPr eaLnBrk="1" hangingPunct="1"/>
              <a:t>8</a:t>
            </a:fld>
            <a:endParaRPr lang="el-GR" altLang="el-GR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555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  <p:sp>
        <p:nvSpPr>
          <p:cNvPr id="1331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B2F04182-BC79-43CB-864F-2450A61FE92B}" type="slidenum">
              <a:rPr lang="el-GR" altLang="el-GR" b="0">
                <a:latin typeface="Arial" panose="020B0604020202020204" pitchFamily="34" charset="0"/>
              </a:rPr>
              <a:pPr eaLnBrk="1" hangingPunct="1"/>
              <a:t>9</a:t>
            </a:fld>
            <a:endParaRPr lang="el-GR" altLang="el-GR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804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  <p:sp>
        <p:nvSpPr>
          <p:cNvPr id="1434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822B358C-56D4-4C6E-942D-B16C1F97D212}" type="slidenum">
              <a:rPr lang="el-GR" altLang="el-GR" b="0">
                <a:latin typeface="Arial" panose="020B0604020202020204" pitchFamily="34" charset="0"/>
              </a:rPr>
              <a:pPr eaLnBrk="1" hangingPunct="1"/>
              <a:t>10</a:t>
            </a:fld>
            <a:endParaRPr lang="el-GR" altLang="el-GR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755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  <p:sp>
        <p:nvSpPr>
          <p:cNvPr id="1536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C43719B7-F1D6-485C-AC94-52DD94C35F69}" type="slidenum">
              <a:rPr lang="el-GR" altLang="el-GR" b="0">
                <a:latin typeface="Arial" panose="020B0604020202020204" pitchFamily="34" charset="0"/>
              </a:rPr>
              <a:pPr eaLnBrk="1" hangingPunct="1"/>
              <a:t>11</a:t>
            </a:fld>
            <a:endParaRPr lang="el-GR" altLang="el-GR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87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A3073D-0CCD-4814-97E0-42B6EBD1C3C0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9572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DEBBB9-3FE9-4203-BB99-FA0E0523EDFA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557024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A0EF56-DC2F-48F0-863E-A1F4DEEE11F9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50874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8E68FB-96DE-4062-8030-9180A06494A5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15239986"/>
      </p:ext>
    </p:extLst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A79E15-C7A1-48B1-A80A-386B6D7A681C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611400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D85B75-65A4-4188-BB35-8A7F59034832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84460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C79B57-30AA-4D13-BA82-8199FCC6290D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64809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13EFC9-52B9-4465-AC1D-E4B35F8E0873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1986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48BB95-7F79-4FBA-83BE-05B8BB15CDD8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59506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61088D-D77C-460C-B348-E15871FF120D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50040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48D4B5-868F-4998-992A-42981D8426FE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2520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1630D7-8E61-48F0-A565-16D635427EDF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81193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επεξεργασία του τίτλου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A687027-59F0-4D2B-8087-794770A61854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31.wmf"/><Relationship Id="rId3" Type="http://schemas.openxmlformats.org/officeDocument/2006/relationships/image" Target="../media/image2.png"/><Relationship Id="rId7" Type="http://schemas.openxmlformats.org/officeDocument/2006/relationships/image" Target="../media/image25.wmf"/><Relationship Id="rId12" Type="http://schemas.openxmlformats.org/officeDocument/2006/relationships/image" Target="../media/image30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11" Type="http://schemas.openxmlformats.org/officeDocument/2006/relationships/image" Target="../media/image29.wmf"/><Relationship Id="rId5" Type="http://schemas.openxmlformats.org/officeDocument/2006/relationships/image" Target="../media/image4.png"/><Relationship Id="rId15" Type="http://schemas.openxmlformats.org/officeDocument/2006/relationships/image" Target="../media/image33.png"/><Relationship Id="rId10" Type="http://schemas.openxmlformats.org/officeDocument/2006/relationships/image" Target="../media/image28.wmf"/><Relationship Id="rId4" Type="http://schemas.openxmlformats.org/officeDocument/2006/relationships/image" Target="../media/image3.png"/><Relationship Id="rId9" Type="http://schemas.openxmlformats.org/officeDocument/2006/relationships/image" Target="../media/image27.wmf"/><Relationship Id="rId14" Type="http://schemas.openxmlformats.org/officeDocument/2006/relationships/image" Target="../media/image3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13" Type="http://schemas.openxmlformats.org/officeDocument/2006/relationships/image" Target="../media/image34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5.gif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image" Target="../media/image38.png"/><Relationship Id="rId5" Type="http://schemas.openxmlformats.org/officeDocument/2006/relationships/image" Target="../media/image3.png"/><Relationship Id="rId10" Type="http://schemas.openxmlformats.org/officeDocument/2006/relationships/image" Target="../media/image37.png"/><Relationship Id="rId4" Type="http://schemas.openxmlformats.org/officeDocument/2006/relationships/image" Target="../media/image2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2.png"/><Relationship Id="rId7" Type="http://schemas.openxmlformats.org/officeDocument/2006/relationships/image" Target="../media/image4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oleObject" Target="../embeddings/oleObject3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4.jpeg"/><Relationship Id="rId12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11" Type="http://schemas.openxmlformats.org/officeDocument/2006/relationships/image" Target="../media/image42.png"/><Relationship Id="rId5" Type="http://schemas.openxmlformats.org/officeDocument/2006/relationships/image" Target="../media/image3.png"/><Relationship Id="rId15" Type="http://schemas.openxmlformats.org/officeDocument/2006/relationships/image" Target="../media/image48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2.png"/><Relationship Id="rId9" Type="http://schemas.openxmlformats.org/officeDocument/2006/relationships/image" Target="../media/image46.jpeg"/><Relationship Id="rId1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2.pn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.png"/><Relationship Id="rId10" Type="http://schemas.openxmlformats.org/officeDocument/2006/relationships/image" Target="../media/image53.png"/><Relationship Id="rId4" Type="http://schemas.openxmlformats.org/officeDocument/2006/relationships/image" Target="../media/image3.png"/><Relationship Id="rId9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11" Type="http://schemas.openxmlformats.org/officeDocument/2006/relationships/image" Target="../media/image56.jpeg"/><Relationship Id="rId5" Type="http://schemas.openxmlformats.org/officeDocument/2006/relationships/image" Target="../media/image3.png"/><Relationship Id="rId10" Type="http://schemas.openxmlformats.org/officeDocument/2006/relationships/image" Target="../media/image54.png"/><Relationship Id="rId4" Type="http://schemas.openxmlformats.org/officeDocument/2006/relationships/image" Target="../media/image2.png"/><Relationship Id="rId9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2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60.jpeg"/><Relationship Id="rId5" Type="http://schemas.openxmlformats.org/officeDocument/2006/relationships/image" Target="../media/image4.png"/><Relationship Id="rId10" Type="http://schemas.openxmlformats.org/officeDocument/2006/relationships/image" Target="../media/image59.gif"/><Relationship Id="rId4" Type="http://schemas.openxmlformats.org/officeDocument/2006/relationships/image" Target="../media/image3.png"/><Relationship Id="rId9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2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4.png"/><Relationship Id="rId10" Type="http://schemas.openxmlformats.org/officeDocument/2006/relationships/image" Target="../media/image19.jpe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4 Ομοιόσταση</a:t>
            </a:r>
            <a:br>
              <a:rPr lang="el-GR" altLang="el-GR" dirty="0" smtClean="0"/>
            </a:br>
            <a:r>
              <a:rPr lang="el-GR" altLang="el-GR" smtClean="0"/>
              <a:t>4.2 Ασθένειες</a:t>
            </a:r>
            <a:endParaRPr lang="el-GR" altLang="el-GR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l-GR" altLang="el-GR" sz="2000" dirty="0" smtClean="0"/>
              <a:t>Δρ. Αγγελική </a:t>
            </a:r>
            <a:r>
              <a:rPr lang="el-GR" altLang="el-GR" sz="2000" dirty="0" err="1" smtClean="0"/>
              <a:t>Γεροβασίλη</a:t>
            </a:r>
            <a:r>
              <a:rPr lang="el-GR" altLang="el-GR" sz="2000" dirty="0" smtClean="0"/>
              <a:t>, </a:t>
            </a:r>
            <a:r>
              <a:rPr lang="en-US" altLang="el-GR" sz="2000" dirty="0" smtClean="0"/>
              <a:t>AKC, </a:t>
            </a:r>
            <a:r>
              <a:rPr lang="en-US" altLang="el-GR" sz="2000" smtClean="0"/>
              <a:t>BSc, MSc</a:t>
            </a:r>
            <a:r>
              <a:rPr lang="en-US" altLang="el-GR" sz="2000" dirty="0" smtClean="0"/>
              <a:t>, PhD</a:t>
            </a:r>
            <a:r>
              <a:rPr lang="en-US" altLang="el-GR" sz="2000" smtClean="0"/>
              <a:t>, </a:t>
            </a:r>
            <a:endParaRPr lang="el-GR" altLang="el-GR" sz="2000" dirty="0" smtClean="0"/>
          </a:p>
          <a:p>
            <a:pPr eaLnBrk="1" hangingPunct="1"/>
            <a:r>
              <a:rPr lang="el-GR" altLang="el-GR" sz="2000" dirty="0" smtClean="0"/>
              <a:t>Γενετίστρια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6250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b="1" u="sng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ΠΑΘΟΓΟΝΟΙ ΜΙΚΡΟΟΡΓΑΝΙΣΜΟΙ &amp; ΑΣΘΕΝΕΙΕΣ </a:t>
            </a:r>
            <a:endParaRPr lang="el-GR" sz="2400" smtClean="0">
              <a:latin typeface="Verdana" pitchFamily="34" charset="0"/>
            </a:endParaRPr>
          </a:p>
        </p:txBody>
      </p:sp>
      <p:sp>
        <p:nvSpPr>
          <p:cNvPr id="580633" name="Text Box 25"/>
          <p:cNvSpPr txBox="1">
            <a:spLocks noChangeArrowheads="1"/>
          </p:cNvSpPr>
          <p:nvPr/>
        </p:nvSpPr>
        <p:spPr bwMode="auto">
          <a:xfrm>
            <a:off x="0" y="1287463"/>
            <a:ext cx="3492500" cy="322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2563" indent="-182563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l-GR" sz="1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Οι πατέρες της μικροβιολογίας</a:t>
            </a:r>
            <a:r>
              <a:rPr lang="en-US" sz="1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l-GR" sz="1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  <a:p>
            <a:pPr marL="182563" indent="-182563">
              <a:spcBef>
                <a:spcPct val="20000"/>
              </a:spcBef>
              <a:defRPr/>
            </a:pPr>
            <a:endParaRPr lang="el-GR" sz="80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25475" lvl="1" indent="-263525">
              <a:spcBef>
                <a:spcPct val="20000"/>
              </a:spcBef>
              <a:buFontTx/>
              <a:buBlip>
                <a:blip r:embed="rId4"/>
              </a:buBlip>
              <a:defRPr/>
            </a:pPr>
            <a:r>
              <a:rPr lang="en-US" sz="1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Louis Pasteur</a:t>
            </a:r>
            <a:r>
              <a:rPr lang="en-US" sz="1600">
                <a:solidFill>
                  <a:srgbClr val="0000FF"/>
                </a:solidFill>
              </a:rPr>
              <a:t> </a:t>
            </a:r>
          </a:p>
          <a:p>
            <a:pPr marL="625475" lvl="1" indent="-263525">
              <a:spcBef>
                <a:spcPct val="20000"/>
              </a:spcBef>
              <a:buFontTx/>
              <a:buBlip>
                <a:blip r:embed="rId4"/>
              </a:buBlip>
              <a:defRPr/>
            </a:pPr>
            <a:r>
              <a:rPr lang="en-US" sz="1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Robert Koch</a:t>
            </a:r>
            <a:r>
              <a:rPr lang="el-GR" sz="160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1600"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25475" lvl="1" indent="-263525">
              <a:spcBef>
                <a:spcPct val="20000"/>
              </a:spcBef>
              <a:defRPr/>
            </a:pPr>
            <a:endParaRPr lang="el-GR" sz="800"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049338" lvl="2" indent="-244475">
              <a:spcBef>
                <a:spcPct val="20000"/>
              </a:spcBef>
              <a:buFontTx/>
              <a:buBlip>
                <a:blip r:embed="rId5"/>
              </a:buBlip>
              <a:defRPr/>
            </a:pPr>
            <a:r>
              <a:rPr lang="el-GR" sz="160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Ανακάλυψαν στα τέλη του 19ου</a:t>
            </a:r>
            <a:r>
              <a:rPr lang="el-GR" sz="1600"/>
              <a:t> με τη βοήθεια του μικροσκοπίου ότι </a:t>
            </a:r>
            <a:r>
              <a:rPr lang="el-GR" sz="160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οι ασθένειες οφείλονται σε μικροοργανισμούς</a:t>
            </a:r>
          </a:p>
        </p:txBody>
      </p:sp>
      <p:pic>
        <p:nvPicPr>
          <p:cNvPr id="580635" name="Picture 27" descr="Koc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424113"/>
            <a:ext cx="2335213" cy="352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0636" name="Picture 2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658813"/>
            <a:ext cx="2335213" cy="349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08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0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06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80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806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80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806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6250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b="1" u="sng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ΜΙΚΡΟΟΡΓΑΝΙΣΜΟΙ</a:t>
            </a:r>
            <a:r>
              <a:rPr lang="el-GR" sz="2400" b="1" smtClean="0">
                <a:solidFill>
                  <a:srgbClr val="003399"/>
                </a:solidFill>
                <a:latin typeface="Verdana" pitchFamily="34" charset="0"/>
              </a:rPr>
              <a:t>   </a:t>
            </a:r>
            <a:r>
              <a:rPr lang="el-GR" sz="1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Μέγεθος &lt;0,1</a:t>
            </a:r>
            <a:r>
              <a:rPr lang="en-US" sz="1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mm</a:t>
            </a:r>
            <a:endParaRPr lang="el-GR" sz="180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81637" name="Rectangle 5"/>
          <p:cNvSpPr>
            <a:spLocks noChangeArrowheads="1"/>
          </p:cNvSpPr>
          <p:nvPr/>
        </p:nvSpPr>
        <p:spPr bwMode="auto">
          <a:xfrm>
            <a:off x="36513" y="504825"/>
            <a:ext cx="3167062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spcBef>
                <a:spcPct val="20000"/>
              </a:spcBef>
              <a:buFontTx/>
              <a:buBlip>
                <a:blip r:embed="rId3"/>
              </a:buBlip>
              <a:tabLst>
                <a:tab pos="990600" algn="l"/>
              </a:tabLst>
              <a:defRPr/>
            </a:pPr>
            <a:r>
              <a:rPr lang="el-GR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Παθογόνοι </a:t>
            </a:r>
            <a:endParaRPr lang="el-GR" sz="900" b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68325" lvl="1" indent="-206375">
              <a:spcBef>
                <a:spcPct val="20000"/>
              </a:spcBef>
              <a:buFontTx/>
              <a:buBlip>
                <a:blip r:embed="rId4"/>
              </a:buBlip>
              <a:tabLst>
                <a:tab pos="990600" algn="l"/>
              </a:tabLst>
              <a:defRPr/>
            </a:pPr>
            <a:r>
              <a:rPr lang="el-GR" b="1" dirty="0"/>
              <a:t>Ορισμένοι </a:t>
            </a:r>
            <a:r>
              <a:rPr lang="el-GR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εισέρχονται στον άνθρωπο</a:t>
            </a:r>
            <a:r>
              <a:rPr lang="el-GR" b="1" dirty="0"/>
              <a:t> και </a:t>
            </a:r>
            <a:r>
              <a:rPr lang="el-GR" b="1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προκαλούν ασθένειες</a:t>
            </a:r>
            <a:r>
              <a:rPr lang="el-GR" b="1" dirty="0"/>
              <a:t> </a:t>
            </a:r>
          </a:p>
          <a:p>
            <a:pPr marL="568325" lvl="1" indent="-206375">
              <a:spcBef>
                <a:spcPct val="20000"/>
              </a:spcBef>
              <a:tabLst>
                <a:tab pos="990600" algn="l"/>
              </a:tabLst>
              <a:defRPr/>
            </a:pPr>
            <a:endParaRPr lang="el-GR" sz="900" b="1" dirty="0"/>
          </a:p>
          <a:p>
            <a:pPr marL="896938" lvl="2" indent="-149225">
              <a:spcBef>
                <a:spcPct val="20000"/>
              </a:spcBef>
              <a:buFontTx/>
              <a:buBlip>
                <a:blip r:embed="rId5"/>
              </a:buBlip>
              <a:tabLst>
                <a:tab pos="990600" algn="l"/>
              </a:tabLst>
              <a:defRPr/>
            </a:pPr>
            <a:r>
              <a:rPr lang="el-GR" b="1" dirty="0"/>
              <a:t>Το </a:t>
            </a:r>
            <a:r>
              <a:rPr lang="el-GR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άτομο στο οποίο εισέρχονται</a:t>
            </a:r>
            <a:r>
              <a:rPr lang="el-GR" b="1" dirty="0"/>
              <a:t> </a:t>
            </a:r>
            <a:r>
              <a:rPr lang="el-GR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ονομάζεται </a:t>
            </a:r>
            <a:r>
              <a:rPr lang="el-GR" b="1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ξενιστής</a:t>
            </a:r>
            <a:r>
              <a:rPr lang="el-GR" b="1" dirty="0"/>
              <a:t> </a:t>
            </a:r>
            <a:endParaRPr lang="el-GR" sz="900" b="1" dirty="0"/>
          </a:p>
        </p:txBody>
      </p:sp>
      <p:pic>
        <p:nvPicPr>
          <p:cNvPr id="581649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549275"/>
            <a:ext cx="5200650" cy="580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1650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549275"/>
            <a:ext cx="5200650" cy="580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1651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549275"/>
            <a:ext cx="5184775" cy="580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1652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547688"/>
            <a:ext cx="5184775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1653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549275"/>
            <a:ext cx="5184775" cy="580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1654" name="Picture 2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549275"/>
            <a:ext cx="5184775" cy="580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1655" name="Picture 2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549275"/>
            <a:ext cx="5200650" cy="580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1656" name="Picture 2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549275"/>
            <a:ext cx="5184775" cy="580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1657" name="Picture 2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549275"/>
            <a:ext cx="5184775" cy="580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1660" name="Picture 2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643313"/>
            <a:ext cx="3671888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04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1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8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81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81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81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81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81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81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81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81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81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81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6250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b="1" u="sng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ΠΑΘΟΓΟΝΟΙ ΜΙΚΡΟΟΡΓΑΝΙΣΜΟΙ &amp; ΑΣΘΕΝΕΙΕΣ </a:t>
            </a:r>
            <a:endParaRPr lang="el-GR" sz="1800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82659" name="Rectangle 3"/>
          <p:cNvSpPr>
            <a:spLocks noChangeArrowheads="1"/>
          </p:cNvSpPr>
          <p:nvPr/>
        </p:nvSpPr>
        <p:spPr bwMode="auto">
          <a:xfrm>
            <a:off x="36513" y="692696"/>
            <a:ext cx="4035425" cy="6046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spcBef>
                <a:spcPct val="20000"/>
              </a:spcBef>
              <a:buFontTx/>
              <a:buBlip>
                <a:blip r:embed="rId4"/>
              </a:buBlip>
              <a:tabLst>
                <a:tab pos="990600" algn="l"/>
              </a:tabLst>
              <a:defRPr/>
            </a:pPr>
            <a:r>
              <a:rPr lang="el-GR" sz="16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Μόλυνση</a:t>
            </a:r>
          </a:p>
          <a:p>
            <a:pPr marL="182563" indent="-182563">
              <a:spcBef>
                <a:spcPct val="20000"/>
              </a:spcBef>
              <a:tabLst>
                <a:tab pos="990600" algn="l"/>
              </a:tabLst>
              <a:defRPr/>
            </a:pPr>
            <a:r>
              <a:rPr lang="el-GR" sz="8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  <a:p>
            <a:pPr marL="568325" lvl="1" indent="-206375">
              <a:spcBef>
                <a:spcPct val="20000"/>
              </a:spcBef>
              <a:buFontTx/>
              <a:buBlip>
                <a:blip r:embed="rId5"/>
              </a:buBlip>
              <a:tabLst>
                <a:tab pos="990600" algn="l"/>
              </a:tabLst>
              <a:defRPr/>
            </a:pPr>
            <a:r>
              <a:rPr lang="el-GR" sz="1600" b="1" dirty="0"/>
              <a:t>Η </a:t>
            </a:r>
            <a:r>
              <a:rPr lang="el-GR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είσοδος ενός παθογόνου μικροοργανισμού σε έναν οργανισμό</a:t>
            </a:r>
            <a:r>
              <a:rPr lang="el-GR" sz="1600" b="1" dirty="0"/>
              <a:t> </a:t>
            </a:r>
            <a:endParaRPr lang="el-GR" sz="800" b="1" dirty="0"/>
          </a:p>
          <a:p>
            <a:pPr marL="896938" lvl="2" indent="-149225">
              <a:spcBef>
                <a:spcPct val="20000"/>
              </a:spcBef>
              <a:buFontTx/>
              <a:buBlip>
                <a:blip r:embed="rId6"/>
              </a:buBlip>
              <a:tabLst>
                <a:tab pos="990600" algn="l"/>
              </a:tabLst>
              <a:defRPr/>
            </a:pPr>
            <a:r>
              <a:rPr lang="el-GR" sz="1600" b="1" dirty="0"/>
              <a:t>Η </a:t>
            </a:r>
            <a:r>
              <a:rPr lang="el-GR" sz="16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ασθένεια που </a:t>
            </a:r>
            <a:r>
              <a:rPr lang="el-GR" sz="16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μεταδίδεται </a:t>
            </a:r>
            <a:r>
              <a:rPr lang="el-GR" sz="16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από άτομο</a:t>
            </a:r>
            <a:r>
              <a:rPr lang="el-GR" sz="1600" b="1" dirty="0"/>
              <a:t> </a:t>
            </a:r>
            <a:r>
              <a:rPr lang="el-GR" sz="16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σε άτομο</a:t>
            </a:r>
            <a:r>
              <a:rPr lang="el-GR" sz="1600" b="1" dirty="0"/>
              <a:t> </a:t>
            </a:r>
            <a:r>
              <a:rPr lang="el-GR" sz="1600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ονομάζεται </a:t>
            </a:r>
            <a:r>
              <a:rPr lang="el-GR" sz="1600" b="1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μεταδοτική</a:t>
            </a:r>
            <a:r>
              <a:rPr lang="el-GR" sz="1600" b="1" dirty="0"/>
              <a:t> </a:t>
            </a:r>
          </a:p>
          <a:p>
            <a:pPr marL="896938" lvl="2" indent="-149225">
              <a:spcBef>
                <a:spcPct val="20000"/>
              </a:spcBef>
              <a:tabLst>
                <a:tab pos="990600" algn="l"/>
              </a:tabLst>
              <a:defRPr/>
            </a:pPr>
            <a:endParaRPr lang="el-GR" sz="800" b="1" dirty="0"/>
          </a:p>
          <a:p>
            <a:pPr marL="182563" indent="-182563">
              <a:spcBef>
                <a:spcPct val="20000"/>
              </a:spcBef>
              <a:buFontTx/>
              <a:buBlip>
                <a:blip r:embed="rId4"/>
              </a:buBlip>
              <a:tabLst>
                <a:tab pos="990600" algn="l"/>
              </a:tabLst>
              <a:defRPr/>
            </a:pPr>
            <a:r>
              <a:rPr lang="el-GR" sz="16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Διάγνωση</a:t>
            </a:r>
          </a:p>
          <a:p>
            <a:pPr marL="182563" indent="-182563">
              <a:spcBef>
                <a:spcPct val="20000"/>
              </a:spcBef>
              <a:tabLst>
                <a:tab pos="990600" algn="l"/>
              </a:tabLst>
              <a:defRPr/>
            </a:pPr>
            <a:r>
              <a:rPr lang="el-GR" sz="8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568325" lvl="1" indent="-206375">
              <a:spcBef>
                <a:spcPct val="20000"/>
              </a:spcBef>
              <a:buFontTx/>
              <a:buBlip>
                <a:blip r:embed="rId5"/>
              </a:buBlip>
              <a:tabLst>
                <a:tab pos="990600" algn="l"/>
              </a:tabLst>
              <a:defRPr/>
            </a:pPr>
            <a:r>
              <a:rPr lang="el-GR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Αναγνώριση της ασθένειας από το γιατρό</a:t>
            </a:r>
            <a:r>
              <a:rPr lang="el-GR" sz="1600" b="1" dirty="0"/>
              <a:t> </a:t>
            </a:r>
            <a:endParaRPr lang="el-GR" b="1" dirty="0"/>
          </a:p>
          <a:p>
            <a:pPr marL="896938" lvl="2" indent="-149225">
              <a:spcBef>
                <a:spcPct val="20000"/>
              </a:spcBef>
              <a:buFontTx/>
              <a:buBlip>
                <a:blip r:embed="rId6"/>
              </a:buBlip>
              <a:tabLst>
                <a:tab pos="990600" algn="l"/>
              </a:tabLst>
              <a:defRPr/>
            </a:pPr>
            <a:r>
              <a:rPr lang="el-GR" sz="16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Επιτυγχάνεται με την αναγνώριση των συμπτωμάτων</a:t>
            </a:r>
            <a:r>
              <a:rPr lang="el-GR" sz="1600" b="1" dirty="0"/>
              <a:t> π.χ. </a:t>
            </a:r>
            <a:r>
              <a:rPr lang="el-GR" sz="1600" b="1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πυρετό διάρροια κ.α.</a:t>
            </a:r>
          </a:p>
          <a:p>
            <a:pPr marL="896938" lvl="2" indent="-149225">
              <a:spcBef>
                <a:spcPct val="20000"/>
              </a:spcBef>
              <a:tabLst>
                <a:tab pos="990600" algn="l"/>
              </a:tabLst>
              <a:defRPr/>
            </a:pPr>
            <a:endParaRPr lang="el-GR" sz="800" b="1" dirty="0"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82563" indent="-182563">
              <a:spcBef>
                <a:spcPct val="20000"/>
              </a:spcBef>
              <a:buFontTx/>
              <a:buBlip>
                <a:blip r:embed="rId4"/>
              </a:buBlip>
              <a:tabLst>
                <a:tab pos="990600" algn="l"/>
              </a:tabLst>
              <a:defRPr/>
            </a:pPr>
            <a:r>
              <a:rPr lang="el-GR" sz="16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Χρόνος επώασης </a:t>
            </a:r>
          </a:p>
          <a:p>
            <a:pPr marL="182563" indent="-182563">
              <a:spcBef>
                <a:spcPct val="20000"/>
              </a:spcBef>
              <a:tabLst>
                <a:tab pos="990600" algn="l"/>
              </a:tabLst>
              <a:defRPr/>
            </a:pPr>
            <a:r>
              <a:rPr lang="el-GR" sz="8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568325" lvl="1" indent="-206375">
              <a:spcBef>
                <a:spcPct val="20000"/>
              </a:spcBef>
              <a:buFontTx/>
              <a:buBlip>
                <a:blip r:embed="rId5"/>
              </a:buBlip>
              <a:tabLst>
                <a:tab pos="990600" algn="l"/>
              </a:tabLst>
              <a:defRPr/>
            </a:pPr>
            <a:r>
              <a:rPr lang="el-GR" sz="1600" b="1" dirty="0"/>
              <a:t>Ο </a:t>
            </a:r>
            <a:r>
              <a:rPr lang="el-GR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χρόνος που </a:t>
            </a:r>
            <a:r>
              <a:rPr lang="el-GR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μεσολαβεί </a:t>
            </a:r>
            <a:r>
              <a:rPr lang="el-GR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από τη μόλυνση μέχρι την εμφάνιση των πρώτων συμπτωμάτων</a:t>
            </a:r>
            <a:r>
              <a:rPr lang="el-GR" sz="1600" b="1" dirty="0"/>
              <a:t> της ασθένειας</a:t>
            </a:r>
            <a:endParaRPr lang="el-GR" b="1" dirty="0"/>
          </a:p>
        </p:txBody>
      </p:sp>
      <p:pic>
        <p:nvPicPr>
          <p:cNvPr id="582673" name="Picture 17" descr="a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551113"/>
            <a:ext cx="174625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2676" name="Picture 20" descr="man_walking4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5072063"/>
            <a:ext cx="2132012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2677" name="Picture 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000625"/>
            <a:ext cx="2881312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2678" name="Picture 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541588"/>
            <a:ext cx="1666875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2679" name="Picture 2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541588"/>
            <a:ext cx="1617662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82680" name="Object 24"/>
          <p:cNvGraphicFramePr>
            <a:graphicFrameLocks noChangeAspect="1"/>
          </p:cNvGraphicFramePr>
          <p:nvPr/>
        </p:nvGraphicFramePr>
        <p:xfrm>
          <a:off x="4214813" y="500063"/>
          <a:ext cx="4105275" cy="205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Φωτογραφία του Photo Editor" r:id="rId12" imgW="4761905" imgH="3610479" progId="MSPhotoEd.3">
                  <p:embed/>
                </p:oleObj>
              </mc:Choice>
              <mc:Fallback>
                <p:oleObj name="Φωτογραφία του Photo Editor" r:id="rId12" imgW="4761905" imgH="361047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3" y="500063"/>
                        <a:ext cx="4105275" cy="205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107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2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82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82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82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82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82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82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82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82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82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82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826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82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82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3" name="Rectangle 3"/>
          <p:cNvSpPr>
            <a:spLocks noChangeArrowheads="1"/>
          </p:cNvSpPr>
          <p:nvPr/>
        </p:nvSpPr>
        <p:spPr bwMode="auto">
          <a:xfrm>
            <a:off x="36513" y="792163"/>
            <a:ext cx="3023319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spcBef>
                <a:spcPct val="20000"/>
              </a:spcBef>
              <a:buFontTx/>
              <a:buBlip>
                <a:blip r:embed="rId3"/>
              </a:buBlip>
              <a:tabLst>
                <a:tab pos="990600" algn="l"/>
              </a:tabLst>
              <a:defRPr/>
            </a:pPr>
            <a:r>
              <a:rPr lang="el-GR" sz="1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Επιδημία </a:t>
            </a:r>
          </a:p>
          <a:p>
            <a:pPr marL="182563" indent="-182563">
              <a:spcBef>
                <a:spcPct val="20000"/>
              </a:spcBef>
              <a:tabLst>
                <a:tab pos="990600" algn="l"/>
              </a:tabLst>
              <a:defRPr/>
            </a:pPr>
            <a:r>
              <a:rPr lang="el-GR" sz="8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  <a:p>
            <a:pPr marL="568325" lvl="1" indent="-206375">
              <a:spcBef>
                <a:spcPct val="20000"/>
              </a:spcBef>
              <a:buFontTx/>
              <a:buBlip>
                <a:blip r:embed="rId4"/>
              </a:buBlip>
              <a:tabLst>
                <a:tab pos="990600" algn="l"/>
              </a:tabLst>
              <a:defRPr/>
            </a:pPr>
            <a:r>
              <a:rPr lang="el-GR" sz="1600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Μεγάλος αριθμός κρουσμάτων μιας ασθένειας</a:t>
            </a:r>
            <a:r>
              <a:rPr lang="el-GR" sz="1600" dirty="0"/>
              <a:t> </a:t>
            </a:r>
            <a:r>
              <a:rPr lang="el-GR" sz="1600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σε μια συγκεκριμένη χρονική περίοδο</a:t>
            </a:r>
            <a:r>
              <a:rPr lang="el-GR" sz="1600" dirty="0"/>
              <a:t> </a:t>
            </a:r>
            <a:r>
              <a:rPr lang="el-GR" dirty="0"/>
              <a:t> </a:t>
            </a:r>
          </a:p>
          <a:p>
            <a:pPr marL="896938" lvl="2" indent="-149225">
              <a:spcBef>
                <a:spcPct val="20000"/>
              </a:spcBef>
              <a:buFontTx/>
              <a:buBlip>
                <a:blip r:embed="rId5"/>
              </a:buBlip>
              <a:tabLst>
                <a:tab pos="990600" algn="l"/>
              </a:tabLst>
              <a:defRPr/>
            </a:pPr>
            <a:r>
              <a:rPr lang="el-GR" sz="1600" dirty="0"/>
              <a:t>Π.χ. γρίπη ασθένεια που οφείλεται σε ιό </a:t>
            </a:r>
          </a:p>
          <a:p>
            <a:pPr marL="896938" lvl="2" indent="-149225">
              <a:spcBef>
                <a:spcPct val="20000"/>
              </a:spcBef>
              <a:tabLst>
                <a:tab pos="990600" algn="l"/>
              </a:tabLst>
              <a:defRPr/>
            </a:pPr>
            <a:endParaRPr lang="el-GR" sz="800" dirty="0"/>
          </a:p>
          <a:p>
            <a:pPr marL="182563" indent="-182563">
              <a:spcBef>
                <a:spcPct val="20000"/>
              </a:spcBef>
              <a:buFontTx/>
              <a:buBlip>
                <a:blip r:embed="rId3"/>
              </a:buBlip>
              <a:tabLst>
                <a:tab pos="990600" algn="l"/>
              </a:tabLst>
              <a:defRPr/>
            </a:pPr>
            <a:r>
              <a:rPr lang="el-GR" sz="1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Πανδημία </a:t>
            </a:r>
          </a:p>
          <a:p>
            <a:pPr marL="182563" indent="-182563">
              <a:spcBef>
                <a:spcPct val="20000"/>
              </a:spcBef>
              <a:tabLst>
                <a:tab pos="990600" algn="l"/>
              </a:tabLst>
              <a:defRPr/>
            </a:pPr>
            <a:r>
              <a:rPr lang="el-GR" sz="8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568325" lvl="1" indent="-206375">
              <a:spcBef>
                <a:spcPct val="20000"/>
              </a:spcBef>
              <a:buFontTx/>
              <a:buBlip>
                <a:blip r:embed="rId4"/>
              </a:buBlip>
              <a:tabLst>
                <a:tab pos="990600" algn="l"/>
              </a:tabLst>
              <a:defRPr/>
            </a:pPr>
            <a:r>
              <a:rPr lang="el-GR" sz="1600" dirty="0"/>
              <a:t>Η </a:t>
            </a:r>
            <a:r>
              <a:rPr lang="el-GR" sz="1600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εξάπλωση της ασθένειας είναι παγκόσμια</a:t>
            </a:r>
            <a:r>
              <a:rPr lang="el-GR" sz="1600" dirty="0"/>
              <a:t>  </a:t>
            </a:r>
            <a:endParaRPr lang="el-GR" dirty="0"/>
          </a:p>
          <a:p>
            <a:pPr marL="896938" lvl="2" indent="-149225">
              <a:spcBef>
                <a:spcPct val="20000"/>
              </a:spcBef>
              <a:buFontTx/>
              <a:buBlip>
                <a:blip r:embed="rId5"/>
              </a:buBlip>
              <a:tabLst>
                <a:tab pos="990600" algn="l"/>
              </a:tabLst>
              <a:defRPr/>
            </a:pPr>
            <a:r>
              <a:rPr lang="el-GR" sz="1600" dirty="0"/>
              <a:t>Π.χ. </a:t>
            </a:r>
            <a:r>
              <a:rPr lang="el-GR" sz="1600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Α.Ι.</a:t>
            </a:r>
            <a:r>
              <a:rPr lang="en-US" sz="1600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l-GR" sz="1600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US" sz="1600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l-GR" sz="160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sz="1600" dirty="0" smtClean="0"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96938" lvl="2" indent="-149225">
              <a:spcBef>
                <a:spcPct val="20000"/>
              </a:spcBef>
              <a:buFontTx/>
              <a:buBlip>
                <a:blip r:embed="rId5"/>
              </a:buBlip>
              <a:tabLst>
                <a:tab pos="990600" algn="l"/>
              </a:tabLst>
              <a:defRPr/>
            </a:pPr>
            <a:r>
              <a:rPr lang="en-US" sz="160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COVID 19</a:t>
            </a:r>
            <a:endParaRPr lang="el-GR" sz="1600" dirty="0"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83692" name="Rectangle 12"/>
          <p:cNvSpPr>
            <a:spLocks noChangeArrowheads="1"/>
          </p:cNvSpPr>
          <p:nvPr/>
        </p:nvSpPr>
        <p:spPr bwMode="auto">
          <a:xfrm>
            <a:off x="34925" y="0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l-GR" sz="2400" u="sng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ΠΑΘΟΓΟΝΟΙ ΜΙΚΡΟΟΡΓΑΝΙΣΜΟΙ </a:t>
            </a:r>
            <a:r>
              <a:rPr lang="el-GR" sz="2400" u="sng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&amp; ΑΣΘΕΝΕΙΕΣ </a:t>
            </a:r>
            <a:endParaRPr lang="el-GR" b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583694" name="Picture 14" descr="EV402-0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571875"/>
            <a:ext cx="2663825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695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3" y="504825"/>
            <a:ext cx="3808412" cy="585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696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836613"/>
            <a:ext cx="216058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52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83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83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83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83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83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83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83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83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83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ChangeArrowheads="1"/>
          </p:cNvSpPr>
          <p:nvPr/>
        </p:nvSpPr>
        <p:spPr bwMode="auto">
          <a:xfrm>
            <a:off x="-85725" y="1124744"/>
            <a:ext cx="407193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spcBef>
                <a:spcPct val="20000"/>
              </a:spcBef>
              <a:buFontTx/>
              <a:buBlip>
                <a:blip r:embed="rId4"/>
              </a:buBlip>
              <a:tabLst>
                <a:tab pos="990600" algn="l"/>
              </a:tabLst>
              <a:defRPr/>
            </a:pPr>
            <a:r>
              <a:rPr lang="el-GR" sz="1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Τρόποι μετάδοσης της ασθένειας</a:t>
            </a:r>
            <a:r>
              <a:rPr lang="el-GR" sz="8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  <a:p>
            <a:pPr marL="568325" lvl="1" indent="-206375">
              <a:spcBef>
                <a:spcPct val="20000"/>
              </a:spcBef>
              <a:buFontTx/>
              <a:buBlip>
                <a:blip r:embed="rId5"/>
              </a:buBlip>
              <a:tabLst>
                <a:tab pos="990600" algn="l"/>
              </a:tabLst>
              <a:defRPr/>
            </a:pPr>
            <a:r>
              <a:rPr lang="el-GR" sz="1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Μέσω του αέρα</a:t>
            </a:r>
            <a:r>
              <a:rPr lang="el-GR" sz="1600" dirty="0"/>
              <a:t>  </a:t>
            </a:r>
            <a:r>
              <a:rPr lang="el-GR" dirty="0"/>
              <a:t> </a:t>
            </a:r>
          </a:p>
          <a:p>
            <a:pPr marL="896938" lvl="2" indent="-149225">
              <a:spcBef>
                <a:spcPct val="20000"/>
              </a:spcBef>
              <a:buFontTx/>
              <a:buBlip>
                <a:blip r:embed="rId6"/>
              </a:buBlip>
              <a:tabLst>
                <a:tab pos="990600" algn="l"/>
              </a:tabLst>
              <a:defRPr/>
            </a:pPr>
            <a:r>
              <a:rPr lang="el-GR" sz="1600" dirty="0"/>
              <a:t>Με τα </a:t>
            </a:r>
            <a:r>
              <a:rPr lang="el-GR" sz="1600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σταγονίδια του βήχα και του φταρνίσματος</a:t>
            </a:r>
            <a:r>
              <a:rPr lang="el-GR" sz="1600" dirty="0"/>
              <a:t> </a:t>
            </a:r>
          </a:p>
          <a:p>
            <a:pPr marL="896938" lvl="2" indent="-149225">
              <a:spcBef>
                <a:spcPct val="20000"/>
              </a:spcBef>
              <a:buFontTx/>
              <a:buBlip>
                <a:blip r:embed="rId6"/>
              </a:buBlip>
              <a:tabLst>
                <a:tab pos="990600" algn="l"/>
              </a:tabLst>
              <a:defRPr/>
            </a:pPr>
            <a:r>
              <a:rPr lang="el-GR" sz="1600" dirty="0"/>
              <a:t>Με τη </a:t>
            </a:r>
            <a:r>
              <a:rPr lang="el-GR" sz="1600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σκόνη</a:t>
            </a:r>
            <a:r>
              <a:rPr lang="el-GR" sz="12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182563" indent="-182563">
              <a:spcBef>
                <a:spcPct val="20000"/>
              </a:spcBef>
              <a:tabLst>
                <a:tab pos="990600" algn="l"/>
              </a:tabLst>
              <a:defRPr/>
            </a:pPr>
            <a:r>
              <a:rPr lang="el-GR" sz="8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568325" lvl="1" indent="-206375">
              <a:spcBef>
                <a:spcPct val="20000"/>
              </a:spcBef>
              <a:buFontTx/>
              <a:buBlip>
                <a:blip r:embed="rId5"/>
              </a:buBlip>
              <a:tabLst>
                <a:tab pos="990600" algn="l"/>
              </a:tabLst>
              <a:defRPr/>
            </a:pPr>
            <a:r>
              <a:rPr lang="el-GR" sz="1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Μέσω νερού</a:t>
            </a:r>
            <a:r>
              <a:rPr lang="el-GR" sz="1600" dirty="0"/>
              <a:t>   </a:t>
            </a:r>
            <a:endParaRPr lang="el-GR" dirty="0"/>
          </a:p>
          <a:p>
            <a:pPr marL="896938" lvl="2" indent="-149225">
              <a:spcBef>
                <a:spcPct val="20000"/>
              </a:spcBef>
              <a:buFontTx/>
              <a:buBlip>
                <a:blip r:embed="rId6"/>
              </a:buBlip>
              <a:tabLst>
                <a:tab pos="990600" algn="l"/>
              </a:tabLst>
              <a:defRPr/>
            </a:pPr>
            <a:r>
              <a:rPr lang="el-GR" sz="1600" dirty="0"/>
              <a:t>Τα </a:t>
            </a:r>
            <a:r>
              <a:rPr lang="el-GR" sz="1600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κόπρανα περιέχουν μικρόβια</a:t>
            </a:r>
            <a:r>
              <a:rPr lang="el-GR" sz="1600" dirty="0"/>
              <a:t> τα οποία μπορούν να περάσουν στον νερό </a:t>
            </a:r>
          </a:p>
          <a:p>
            <a:pPr marL="568325" lvl="1" indent="-206375">
              <a:spcBef>
                <a:spcPct val="20000"/>
              </a:spcBef>
              <a:tabLst>
                <a:tab pos="990600" algn="l"/>
              </a:tabLst>
              <a:defRPr/>
            </a:pPr>
            <a:endParaRPr lang="el-GR" sz="800" dirty="0"/>
          </a:p>
          <a:p>
            <a:pPr marL="568325" lvl="1" indent="-206375">
              <a:spcBef>
                <a:spcPct val="20000"/>
              </a:spcBef>
              <a:buFontTx/>
              <a:buBlip>
                <a:blip r:embed="rId5"/>
              </a:buBlip>
              <a:tabLst>
                <a:tab pos="990600" algn="l"/>
              </a:tabLst>
              <a:defRPr/>
            </a:pPr>
            <a:r>
              <a:rPr lang="el-GR" sz="1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Μέσω της τροφής</a:t>
            </a:r>
            <a:r>
              <a:rPr lang="el-GR" sz="1600" dirty="0"/>
              <a:t>    </a:t>
            </a:r>
            <a:endParaRPr lang="el-GR" dirty="0"/>
          </a:p>
          <a:p>
            <a:pPr marL="896938" lvl="2" indent="-149225">
              <a:spcBef>
                <a:spcPct val="20000"/>
              </a:spcBef>
              <a:buFontTx/>
              <a:buBlip>
                <a:blip r:embed="rId6"/>
              </a:buBlip>
              <a:tabLst>
                <a:tab pos="990600" algn="l"/>
              </a:tabLst>
              <a:defRPr/>
            </a:pPr>
            <a:r>
              <a:rPr lang="el-GR" sz="1600" dirty="0"/>
              <a:t>Τα </a:t>
            </a:r>
            <a:r>
              <a:rPr lang="el-GR" sz="1600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κόπρανα περιέχουν μικρόβια</a:t>
            </a:r>
            <a:r>
              <a:rPr lang="el-GR" sz="1600" dirty="0"/>
              <a:t> τα οποία μπορούν να μολύνουν την τροφή</a:t>
            </a:r>
          </a:p>
          <a:p>
            <a:pPr marL="896938" lvl="2" indent="-149225">
              <a:spcBef>
                <a:spcPct val="20000"/>
              </a:spcBef>
              <a:tabLst>
                <a:tab pos="990600" algn="l"/>
              </a:tabLst>
              <a:defRPr/>
            </a:pPr>
            <a:r>
              <a:rPr lang="el-GR" sz="800" dirty="0"/>
              <a:t> </a:t>
            </a:r>
          </a:p>
          <a:p>
            <a:pPr marL="568325" lvl="1" indent="-206375">
              <a:spcBef>
                <a:spcPct val="20000"/>
              </a:spcBef>
              <a:buFontTx/>
              <a:buBlip>
                <a:blip r:embed="rId5"/>
              </a:buBlip>
              <a:tabLst>
                <a:tab pos="990600" algn="l"/>
              </a:tabLst>
              <a:defRPr/>
            </a:pPr>
            <a:r>
              <a:rPr lang="el-GR" sz="1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Μέσω μολυσμένων αντικειμένων</a:t>
            </a:r>
            <a:r>
              <a:rPr lang="el-GR" sz="1600" dirty="0"/>
              <a:t>     </a:t>
            </a:r>
            <a:endParaRPr lang="el-GR" dirty="0"/>
          </a:p>
          <a:p>
            <a:pPr marL="896938" lvl="2" indent="-149225">
              <a:spcBef>
                <a:spcPct val="20000"/>
              </a:spcBef>
              <a:buFontTx/>
              <a:buBlip>
                <a:blip r:embed="rId6"/>
              </a:buBlip>
              <a:tabLst>
                <a:tab pos="990600" algn="l"/>
              </a:tabLst>
              <a:defRPr/>
            </a:pPr>
            <a:r>
              <a:rPr lang="el-GR" sz="1600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Πετσέτες, οδοντόβουρτσες, οικιακά σκεύη</a:t>
            </a:r>
            <a:r>
              <a:rPr lang="el-GR" sz="1600" dirty="0"/>
              <a:t> κ.α.</a:t>
            </a:r>
          </a:p>
        </p:txBody>
      </p:sp>
      <p:sp>
        <p:nvSpPr>
          <p:cNvPr id="584707" name="Rectangle 3"/>
          <p:cNvSpPr>
            <a:spLocks noChangeArrowheads="1"/>
          </p:cNvSpPr>
          <p:nvPr/>
        </p:nvSpPr>
        <p:spPr bwMode="auto">
          <a:xfrm>
            <a:off x="34925" y="72430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l-GR" sz="2400" u="sng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ΠΑΘΟΓΟΝΟΙ ΜΙΚΡΟΟΡΓΑΝΙΣΜΟΙ </a:t>
            </a:r>
            <a:r>
              <a:rPr lang="el-GR" sz="2400" u="sng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&amp; ΑΣΘΕΝΕΙΕΣ </a:t>
            </a:r>
            <a:endParaRPr lang="el-GR" b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584711" name="Picture 7" descr="polvere_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476250"/>
            <a:ext cx="25146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71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476250"/>
            <a:ext cx="25146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71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13" y="2563813"/>
            <a:ext cx="251460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84715" name="Object 11"/>
          <p:cNvGraphicFramePr>
            <a:graphicFrameLocks noChangeAspect="1"/>
          </p:cNvGraphicFramePr>
          <p:nvPr/>
        </p:nvGraphicFramePr>
        <p:xfrm>
          <a:off x="6591300" y="2565400"/>
          <a:ext cx="2479675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Εικόνα bitmap" r:id="rId10" imgW="1276190" imgH="952633" progId="Paint.Picture">
                  <p:embed/>
                </p:oleObj>
              </mc:Choice>
              <mc:Fallback>
                <p:oleObj name="Εικόνα bitmap" r:id="rId10" imgW="1276190" imgH="9526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1300" y="2565400"/>
                        <a:ext cx="2479675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8471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4797425"/>
            <a:ext cx="18510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84717" name="Object 13"/>
          <p:cNvGraphicFramePr>
            <a:graphicFrameLocks noChangeAspect="1"/>
          </p:cNvGraphicFramePr>
          <p:nvPr/>
        </p:nvGraphicFramePr>
        <p:xfrm>
          <a:off x="7429500" y="4797425"/>
          <a:ext cx="1679575" cy="159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Φωτογραφία του Photo Editor" r:id="rId13" imgW="2790476" imgH="2161905" progId="MSPhotoEd.3">
                  <p:embed/>
                </p:oleObj>
              </mc:Choice>
              <mc:Fallback>
                <p:oleObj name="Φωτογραφία του Photo Editor" r:id="rId13" imgW="2790476" imgH="216190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0" y="4797425"/>
                        <a:ext cx="1679575" cy="159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84718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3" y="4797425"/>
            <a:ext cx="13874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04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4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84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84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84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84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84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84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847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84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847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847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84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847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847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84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84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584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ChangeArrowheads="1"/>
          </p:cNvSpPr>
          <p:nvPr/>
        </p:nvSpPr>
        <p:spPr bwMode="auto">
          <a:xfrm>
            <a:off x="36513" y="1268760"/>
            <a:ext cx="3535362" cy="5397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spcBef>
                <a:spcPct val="20000"/>
              </a:spcBef>
              <a:buFontTx/>
              <a:buBlip>
                <a:blip r:embed="rId3"/>
              </a:buBlip>
              <a:tabLst>
                <a:tab pos="990600" algn="l"/>
              </a:tabLst>
              <a:defRPr/>
            </a:pPr>
            <a:r>
              <a:rPr lang="el-GR" sz="1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Τρόποι μετάδοσης της ασθένειας  </a:t>
            </a:r>
          </a:p>
          <a:p>
            <a:pPr marL="182563" indent="-182563">
              <a:spcBef>
                <a:spcPct val="20000"/>
              </a:spcBef>
              <a:tabLst>
                <a:tab pos="990600" algn="l"/>
              </a:tabLst>
              <a:defRPr/>
            </a:pPr>
            <a:r>
              <a:rPr lang="el-GR" sz="8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  <a:p>
            <a:pPr marL="568325" lvl="1" indent="-206375">
              <a:spcBef>
                <a:spcPct val="20000"/>
              </a:spcBef>
              <a:buFontTx/>
              <a:buBlip>
                <a:blip r:embed="rId4"/>
              </a:buBlip>
              <a:tabLst>
                <a:tab pos="990600" algn="l"/>
              </a:tabLst>
              <a:defRPr/>
            </a:pPr>
            <a:r>
              <a:rPr lang="el-GR" sz="1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Μέσω των ζώων</a:t>
            </a:r>
            <a:r>
              <a:rPr lang="el-GR" sz="1600" dirty="0"/>
              <a:t>   </a:t>
            </a:r>
            <a:r>
              <a:rPr lang="el-GR" dirty="0"/>
              <a:t> </a:t>
            </a:r>
          </a:p>
          <a:p>
            <a:pPr marL="896938" lvl="2" indent="-149225">
              <a:spcBef>
                <a:spcPct val="20000"/>
              </a:spcBef>
              <a:buFontTx/>
              <a:buBlip>
                <a:blip r:embed="rId5"/>
              </a:buBlip>
              <a:tabLst>
                <a:tab pos="990600" algn="l"/>
              </a:tabLst>
              <a:defRPr/>
            </a:pPr>
            <a:r>
              <a:rPr lang="el-GR" sz="1600" dirty="0"/>
              <a:t>Οι </a:t>
            </a:r>
            <a:r>
              <a:rPr lang="el-GR" sz="1600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μύγες τα ποντίκια κ.α.</a:t>
            </a:r>
            <a:r>
              <a:rPr lang="el-GR" sz="1600" dirty="0"/>
              <a:t>  μπορούν να </a:t>
            </a:r>
            <a:r>
              <a:rPr lang="el-GR" sz="1600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μεταφέρουν μικρόβια στην τροφή μας</a:t>
            </a:r>
            <a:r>
              <a:rPr lang="el-GR" sz="1600" dirty="0"/>
              <a:t>  </a:t>
            </a:r>
          </a:p>
          <a:p>
            <a:pPr marL="896938" lvl="2" indent="-149225">
              <a:spcBef>
                <a:spcPct val="20000"/>
              </a:spcBef>
              <a:buFontTx/>
              <a:buBlip>
                <a:blip r:embed="rId5"/>
              </a:buBlip>
              <a:tabLst>
                <a:tab pos="990600" algn="l"/>
              </a:tabLst>
              <a:defRPr/>
            </a:pPr>
            <a:r>
              <a:rPr lang="el-GR" sz="1600" dirty="0"/>
              <a:t>Το </a:t>
            </a:r>
            <a:r>
              <a:rPr lang="el-GR" sz="1600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κουνούπι</a:t>
            </a:r>
            <a:r>
              <a:rPr lang="el-GR" sz="1600" dirty="0"/>
              <a:t> μπορεί να </a:t>
            </a:r>
            <a:r>
              <a:rPr lang="el-GR" sz="1600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μεταφέρει από ένα μολυσμένο άτομο σε ένα υγιή μικρόβια</a:t>
            </a:r>
            <a:r>
              <a:rPr lang="el-GR" sz="1600" dirty="0"/>
              <a:t> </a:t>
            </a:r>
            <a:r>
              <a:rPr lang="el-GR" sz="12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182563" indent="-182563">
              <a:spcBef>
                <a:spcPct val="20000"/>
              </a:spcBef>
              <a:tabLst>
                <a:tab pos="990600" algn="l"/>
              </a:tabLst>
              <a:defRPr/>
            </a:pPr>
            <a:r>
              <a:rPr lang="el-GR" sz="8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568325" lvl="1" indent="-206375">
              <a:spcBef>
                <a:spcPct val="20000"/>
              </a:spcBef>
              <a:buFontTx/>
              <a:buBlip>
                <a:blip r:embed="rId4"/>
              </a:buBlip>
              <a:tabLst>
                <a:tab pos="990600" algn="l"/>
              </a:tabLst>
              <a:defRPr/>
            </a:pPr>
            <a:r>
              <a:rPr lang="el-GR" sz="1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Μέσω του αίματος</a:t>
            </a:r>
            <a:r>
              <a:rPr lang="el-GR" sz="1600" dirty="0"/>
              <a:t>    </a:t>
            </a:r>
            <a:endParaRPr lang="el-GR" dirty="0"/>
          </a:p>
          <a:p>
            <a:pPr marL="896938" lvl="2" indent="-149225">
              <a:spcBef>
                <a:spcPct val="20000"/>
              </a:spcBef>
              <a:buFontTx/>
              <a:buBlip>
                <a:blip r:embed="rId5"/>
              </a:buBlip>
              <a:tabLst>
                <a:tab pos="990600" algn="l"/>
              </a:tabLst>
              <a:defRPr/>
            </a:pPr>
            <a:r>
              <a:rPr lang="el-GR" sz="1600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Μεταγγίσεις </a:t>
            </a:r>
            <a:r>
              <a:rPr lang="el-GR" sz="1600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μολυσμένου αίματος σε υγιή </a:t>
            </a:r>
          </a:p>
          <a:p>
            <a:pPr marL="568325" lvl="1" indent="-206375">
              <a:spcBef>
                <a:spcPct val="20000"/>
              </a:spcBef>
              <a:tabLst>
                <a:tab pos="990600" algn="l"/>
              </a:tabLst>
              <a:defRPr/>
            </a:pPr>
            <a:endParaRPr lang="el-GR" sz="800" dirty="0"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68325" lvl="1" indent="-206375">
              <a:spcBef>
                <a:spcPct val="20000"/>
              </a:spcBef>
              <a:buFontTx/>
              <a:buBlip>
                <a:blip r:embed="rId4"/>
              </a:buBlip>
              <a:tabLst>
                <a:tab pos="990600" algn="l"/>
              </a:tabLst>
              <a:defRPr/>
            </a:pPr>
            <a:r>
              <a:rPr lang="el-GR" sz="1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Μέσω της σεξουαλικής επαφής</a:t>
            </a:r>
            <a:r>
              <a:rPr lang="el-GR" sz="1600" dirty="0"/>
              <a:t> </a:t>
            </a:r>
          </a:p>
          <a:p>
            <a:pPr marL="896938" lvl="2" indent="-149225">
              <a:spcBef>
                <a:spcPct val="20000"/>
              </a:spcBef>
              <a:buFontTx/>
              <a:buBlip>
                <a:blip r:embed="rId5"/>
              </a:buBlip>
              <a:tabLst>
                <a:tab pos="990600" algn="l"/>
              </a:tabLst>
              <a:defRPr/>
            </a:pPr>
            <a:r>
              <a:rPr lang="el-GR" sz="1600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Από μολυσμένο άτομο σε ένα υγιή</a:t>
            </a:r>
          </a:p>
        </p:txBody>
      </p:sp>
      <p:sp>
        <p:nvSpPr>
          <p:cNvPr id="586755" name="Rectangle 3"/>
          <p:cNvSpPr>
            <a:spLocks noChangeArrowheads="1"/>
          </p:cNvSpPr>
          <p:nvPr/>
        </p:nvSpPr>
        <p:spPr bwMode="auto">
          <a:xfrm>
            <a:off x="34925" y="0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l-GR" sz="2400" u="sng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ΠΑΘΟΓΟΝΟΙ ΜΙΚΡΟΟΡΓΑΝΙΣΜΟΙ </a:t>
            </a:r>
            <a:r>
              <a:rPr lang="el-GR" sz="2400" u="sng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&amp; ΑΣΘΕΝΕΙΕΣ </a:t>
            </a:r>
            <a:endParaRPr lang="el-GR" b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58675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25" y="476250"/>
            <a:ext cx="2735263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676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708920"/>
            <a:ext cx="2300288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6761" name="Picture 9" descr="isp08024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813" y="476250"/>
            <a:ext cx="2735262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676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5" y="2708275"/>
            <a:ext cx="2465388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676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4564063"/>
            <a:ext cx="1643062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68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6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86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86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86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86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86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86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867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867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86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867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867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86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ChangeArrowheads="1"/>
          </p:cNvSpPr>
          <p:nvPr/>
        </p:nvSpPr>
        <p:spPr bwMode="auto">
          <a:xfrm>
            <a:off x="47162" y="952500"/>
            <a:ext cx="3382962" cy="5185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spcBef>
                <a:spcPct val="20000"/>
              </a:spcBef>
              <a:buFontTx/>
              <a:buBlip>
                <a:blip r:embed="rId4"/>
              </a:buBlip>
              <a:tabLst>
                <a:tab pos="990600" algn="l"/>
              </a:tabLst>
              <a:defRPr/>
            </a:pPr>
            <a:r>
              <a:rPr lang="el-GR" sz="1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Κατηγορίες μικροοργανισμών   </a:t>
            </a:r>
          </a:p>
          <a:p>
            <a:pPr marL="182563" indent="-182563">
              <a:spcBef>
                <a:spcPct val="20000"/>
              </a:spcBef>
              <a:tabLst>
                <a:tab pos="990600" algn="l"/>
              </a:tabLst>
              <a:defRPr/>
            </a:pPr>
            <a:r>
              <a:rPr lang="el-GR" sz="8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  <a:p>
            <a:pPr marL="568325" lvl="1" indent="-206375">
              <a:spcBef>
                <a:spcPct val="20000"/>
              </a:spcBef>
              <a:buFontTx/>
              <a:buBlip>
                <a:blip r:embed="rId5"/>
              </a:buBlip>
              <a:tabLst>
                <a:tab pos="990600" algn="l"/>
              </a:tabLst>
              <a:defRPr/>
            </a:pPr>
            <a:r>
              <a:rPr lang="el-GR" sz="1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Βακτήρια    </a:t>
            </a:r>
            <a:r>
              <a:rPr lang="el-GR" dirty="0"/>
              <a:t> </a:t>
            </a:r>
          </a:p>
          <a:p>
            <a:pPr marL="896938" lvl="2" indent="-149225">
              <a:spcBef>
                <a:spcPct val="20000"/>
              </a:spcBef>
              <a:buFontTx/>
              <a:buBlip>
                <a:blip r:embed="rId6"/>
              </a:buBlip>
              <a:tabLst>
                <a:tab pos="990600" algn="l"/>
              </a:tabLst>
              <a:defRPr/>
            </a:pPr>
            <a:r>
              <a:rPr lang="el-GR" sz="1600" dirty="0"/>
              <a:t>Τα </a:t>
            </a:r>
            <a:r>
              <a:rPr lang="el-GR" sz="1600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περισσότερα</a:t>
            </a:r>
            <a:r>
              <a:rPr lang="el-GR" sz="1600" dirty="0"/>
              <a:t> είναι είτε </a:t>
            </a:r>
            <a:r>
              <a:rPr lang="el-GR" sz="1600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χρήσιμα</a:t>
            </a:r>
            <a:r>
              <a:rPr lang="el-GR" sz="1600" dirty="0"/>
              <a:t> είτε </a:t>
            </a:r>
            <a:r>
              <a:rPr lang="el-GR" sz="1600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αβλαβή</a:t>
            </a:r>
            <a:r>
              <a:rPr lang="el-GR" sz="1600" dirty="0"/>
              <a:t> </a:t>
            </a:r>
            <a:r>
              <a:rPr lang="el-GR" sz="1600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για τον οργανισμό μας</a:t>
            </a:r>
          </a:p>
          <a:p>
            <a:pPr marL="896938" lvl="2" indent="-149225">
              <a:spcBef>
                <a:spcPct val="20000"/>
              </a:spcBef>
              <a:tabLst>
                <a:tab pos="990600" algn="l"/>
              </a:tabLst>
              <a:defRPr/>
            </a:pPr>
            <a:r>
              <a:rPr lang="el-GR" sz="800" dirty="0"/>
              <a:t> </a:t>
            </a:r>
          </a:p>
          <a:p>
            <a:pPr marL="896938" lvl="2" indent="-149225">
              <a:spcBef>
                <a:spcPct val="20000"/>
              </a:spcBef>
              <a:buFontTx/>
              <a:buBlip>
                <a:blip r:embed="rId6"/>
              </a:buBlip>
              <a:tabLst>
                <a:tab pos="990600" algn="l"/>
              </a:tabLst>
              <a:defRPr/>
            </a:pPr>
            <a:r>
              <a:rPr lang="el-GR" sz="1600" dirty="0"/>
              <a:t>Τα </a:t>
            </a:r>
            <a:r>
              <a:rPr lang="el-GR" sz="1600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παθογόνα προκαλούν ασθένειες</a:t>
            </a:r>
            <a:r>
              <a:rPr lang="el-GR" sz="1600" dirty="0"/>
              <a:t> με δύο τρόπους</a:t>
            </a:r>
            <a:r>
              <a:rPr lang="en-US" sz="1600" dirty="0"/>
              <a:t>:</a:t>
            </a:r>
            <a:r>
              <a:rPr lang="el-GR" sz="1400" dirty="0"/>
              <a:t>    </a:t>
            </a:r>
            <a:endParaRPr lang="el-GR" sz="1600" dirty="0"/>
          </a:p>
          <a:p>
            <a:pPr marL="1304925" lvl="3" indent="-228600">
              <a:spcBef>
                <a:spcPct val="20000"/>
              </a:spcBef>
              <a:buFontTx/>
              <a:buBlip>
                <a:blip r:embed="rId7"/>
              </a:buBlip>
              <a:tabLst>
                <a:tab pos="990600" algn="l"/>
              </a:tabLst>
              <a:defRPr/>
            </a:pPr>
            <a:r>
              <a:rPr lang="el-GR" sz="1600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Προσβάλουν και καταστρέφουν τους ιστούς</a:t>
            </a:r>
          </a:p>
          <a:p>
            <a:pPr marL="1304925" lvl="3" indent="-228600">
              <a:spcBef>
                <a:spcPct val="20000"/>
              </a:spcBef>
              <a:tabLst>
                <a:tab pos="990600" algn="l"/>
              </a:tabLst>
              <a:defRPr/>
            </a:pPr>
            <a:r>
              <a:rPr lang="el-GR" sz="800" dirty="0"/>
              <a:t> </a:t>
            </a:r>
          </a:p>
          <a:p>
            <a:pPr marL="1304925" lvl="3" indent="-228600">
              <a:spcBef>
                <a:spcPct val="20000"/>
              </a:spcBef>
              <a:buFontTx/>
              <a:buBlip>
                <a:blip r:embed="rId7"/>
              </a:buBlip>
              <a:tabLst>
                <a:tab pos="990600" algn="l"/>
              </a:tabLst>
              <a:defRPr/>
            </a:pPr>
            <a:r>
              <a:rPr lang="el-GR" sz="1600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Μέσω των ουσιών που παράγουν</a:t>
            </a:r>
            <a:r>
              <a:rPr lang="el-GR" sz="1600" dirty="0"/>
              <a:t> και ονομάζονται </a:t>
            </a:r>
            <a:r>
              <a:rPr lang="el-GR" sz="1600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τοξίνες</a:t>
            </a:r>
            <a:r>
              <a:rPr lang="el-GR" sz="1600" dirty="0"/>
              <a:t> </a:t>
            </a:r>
          </a:p>
          <a:p>
            <a:pPr marL="1304925" lvl="3" indent="-228600">
              <a:spcBef>
                <a:spcPct val="20000"/>
              </a:spcBef>
              <a:tabLst>
                <a:tab pos="990600" algn="l"/>
              </a:tabLst>
              <a:defRPr/>
            </a:pPr>
            <a:endParaRPr lang="el-GR" sz="800" dirty="0"/>
          </a:p>
          <a:p>
            <a:pPr marL="1304925" lvl="3" indent="-228600">
              <a:spcBef>
                <a:spcPct val="20000"/>
              </a:spcBef>
              <a:buFontTx/>
              <a:buBlip>
                <a:blip r:embed="rId8"/>
              </a:buBlip>
              <a:tabLst>
                <a:tab pos="990600" algn="l"/>
              </a:tabLst>
              <a:defRPr/>
            </a:pPr>
            <a:r>
              <a:rPr lang="el-GR" sz="1600" dirty="0"/>
              <a:t>Π.χ. ο τέτανος  </a:t>
            </a:r>
            <a:endParaRPr lang="el-GR" sz="1200" dirty="0"/>
          </a:p>
        </p:txBody>
      </p:sp>
      <p:sp>
        <p:nvSpPr>
          <p:cNvPr id="587779" name="Rectangle 3"/>
          <p:cNvSpPr>
            <a:spLocks noChangeArrowheads="1"/>
          </p:cNvSpPr>
          <p:nvPr/>
        </p:nvSpPr>
        <p:spPr bwMode="auto">
          <a:xfrm>
            <a:off x="34925" y="0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l-GR" sz="2400" u="sng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ΠΑΘΟΓΟΝΟΙ ΜΙΚΡΟΟΡΓΑΝΙΣΜΟΙ </a:t>
            </a:r>
            <a:r>
              <a:rPr lang="el-GR" sz="2400" u="sng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&amp; ΑΣΘΕΝΕΙΕΣ </a:t>
            </a:r>
            <a:endParaRPr lang="el-GR" b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587785" name="Object 9"/>
          <p:cNvGraphicFramePr>
            <a:graphicFrameLocks noChangeAspect="1"/>
          </p:cNvGraphicFramePr>
          <p:nvPr/>
        </p:nvGraphicFramePr>
        <p:xfrm>
          <a:off x="3419475" y="476250"/>
          <a:ext cx="5689600" cy="367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Εικόνα bitmap" r:id="rId9" imgW="3266667" imgH="2619048" progId="Paint.Picture">
                  <p:embed/>
                </p:oleObj>
              </mc:Choice>
              <mc:Fallback>
                <p:oleObj name="Εικόνα bitmap" r:id="rId9" imgW="3266667" imgH="261904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476250"/>
                        <a:ext cx="5689600" cy="367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87787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138" y="4244975"/>
            <a:ext cx="3741737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22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7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87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87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87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87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87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877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877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87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ChangeArrowheads="1"/>
          </p:cNvSpPr>
          <p:nvPr/>
        </p:nvSpPr>
        <p:spPr bwMode="auto">
          <a:xfrm>
            <a:off x="36513" y="476250"/>
            <a:ext cx="4321175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spcBef>
                <a:spcPct val="20000"/>
              </a:spcBef>
              <a:buFontTx/>
              <a:buBlip>
                <a:blip r:embed="rId3"/>
              </a:buBlip>
              <a:tabLst>
                <a:tab pos="990600" algn="l"/>
              </a:tabLst>
              <a:defRPr/>
            </a:pPr>
            <a:r>
              <a:rPr lang="el-GR" sz="1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Κατηγορίες μικροοργανισμών   </a:t>
            </a:r>
          </a:p>
          <a:p>
            <a:pPr marL="182563" indent="-182563">
              <a:spcBef>
                <a:spcPct val="20000"/>
              </a:spcBef>
              <a:tabLst>
                <a:tab pos="990600" algn="l"/>
              </a:tabLst>
              <a:defRPr/>
            </a:pPr>
            <a:r>
              <a:rPr lang="el-GR" sz="8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  <a:p>
            <a:pPr marL="568325" lvl="1" indent="-206375">
              <a:spcBef>
                <a:spcPct val="20000"/>
              </a:spcBef>
              <a:buFontTx/>
              <a:buBlip>
                <a:blip r:embed="rId4"/>
              </a:buBlip>
              <a:tabLst>
                <a:tab pos="990600" algn="l"/>
              </a:tabLst>
              <a:defRPr/>
            </a:pPr>
            <a:r>
              <a:rPr lang="el-GR" sz="1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Ιοί </a:t>
            </a:r>
            <a:r>
              <a:rPr lang="el-GR" sz="1600" dirty="0"/>
              <a:t>    </a:t>
            </a:r>
            <a:r>
              <a:rPr lang="el-GR" dirty="0"/>
              <a:t> </a:t>
            </a:r>
          </a:p>
          <a:p>
            <a:pPr marL="896938" lvl="2" indent="-149225">
              <a:spcBef>
                <a:spcPct val="20000"/>
              </a:spcBef>
              <a:buFontTx/>
              <a:buBlip>
                <a:blip r:embed="rId5"/>
              </a:buBlip>
              <a:tabLst>
                <a:tab pos="990600" algn="l"/>
              </a:tabLst>
              <a:defRPr/>
            </a:pPr>
            <a:r>
              <a:rPr lang="el-GR" sz="1600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Για να πολλαπλασιαστούν είναι αναγκαίο</a:t>
            </a:r>
            <a:r>
              <a:rPr lang="el-GR" sz="1600" dirty="0"/>
              <a:t> να </a:t>
            </a:r>
            <a:r>
              <a:rPr lang="el-GR" sz="1600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παρασιτήσουν σε κύτταρα του ξενιστή</a:t>
            </a:r>
            <a:r>
              <a:rPr lang="el-GR" sz="1600" dirty="0"/>
              <a:t> του οποίου θα χρησιμοποιήσουν τα υλικά και τους μηχανισμούς του </a:t>
            </a:r>
          </a:p>
          <a:p>
            <a:pPr marL="896938" lvl="2" indent="-149225">
              <a:spcBef>
                <a:spcPct val="20000"/>
              </a:spcBef>
              <a:tabLst>
                <a:tab pos="990600" algn="l"/>
              </a:tabLst>
              <a:defRPr/>
            </a:pPr>
            <a:r>
              <a:rPr lang="el-GR" sz="800" dirty="0"/>
              <a:t> </a:t>
            </a:r>
          </a:p>
          <a:p>
            <a:pPr marL="896938" lvl="2" indent="-149225">
              <a:spcBef>
                <a:spcPct val="20000"/>
              </a:spcBef>
              <a:buFontTx/>
              <a:buBlip>
                <a:blip r:embed="rId5"/>
              </a:buBlip>
              <a:tabLst>
                <a:tab pos="990600" algn="l"/>
              </a:tabLst>
              <a:defRPr/>
            </a:pPr>
            <a:r>
              <a:rPr lang="el-GR" sz="1600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Πολλοί ιοί</a:t>
            </a:r>
            <a:r>
              <a:rPr lang="el-GR" sz="1600" dirty="0"/>
              <a:t> μπορούν να </a:t>
            </a:r>
            <a:r>
              <a:rPr lang="el-GR" sz="1600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παραμένουν σε λανθάνουσα κατάσταση</a:t>
            </a:r>
            <a:r>
              <a:rPr lang="el-GR" sz="1600" dirty="0"/>
              <a:t> μέσα στα κύτταρα για πολύ μεγάλα χρονικά διαστήματα </a:t>
            </a:r>
            <a:r>
              <a:rPr lang="el-GR" sz="1600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χωρίς ο οργανισμός να εκδηλώνει τα συμπτώματα της ασθένειας</a:t>
            </a:r>
            <a:r>
              <a:rPr lang="el-GR" sz="1600" dirty="0"/>
              <a:t> </a:t>
            </a:r>
            <a:r>
              <a:rPr lang="el-GR" sz="1400" dirty="0"/>
              <a:t>  </a:t>
            </a:r>
          </a:p>
          <a:p>
            <a:pPr marL="896938" lvl="2" indent="-149225">
              <a:spcBef>
                <a:spcPct val="20000"/>
              </a:spcBef>
              <a:tabLst>
                <a:tab pos="990600" algn="l"/>
              </a:tabLst>
              <a:defRPr/>
            </a:pPr>
            <a:r>
              <a:rPr lang="el-GR" sz="800" dirty="0"/>
              <a:t>  </a:t>
            </a:r>
          </a:p>
          <a:p>
            <a:pPr marL="1304925" lvl="3" indent="-228600">
              <a:spcBef>
                <a:spcPct val="20000"/>
              </a:spcBef>
              <a:buFontTx/>
              <a:buBlip>
                <a:blip r:embed="rId6"/>
              </a:buBlip>
              <a:tabLst>
                <a:tab pos="990600" algn="l"/>
              </a:tabLst>
              <a:defRPr/>
            </a:pPr>
            <a:r>
              <a:rPr lang="el-GR" sz="1600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Κάποια στιγμή μπορεί να ενεργοποιηθεί</a:t>
            </a:r>
            <a:r>
              <a:rPr lang="el-GR" sz="1600" dirty="0"/>
              <a:t> </a:t>
            </a:r>
            <a:r>
              <a:rPr lang="el-GR" sz="1600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και να πολλαπλασιαστεί </a:t>
            </a:r>
          </a:p>
          <a:p>
            <a:pPr marL="1304925" lvl="3" indent="-228600">
              <a:spcBef>
                <a:spcPct val="20000"/>
              </a:spcBef>
              <a:tabLst>
                <a:tab pos="990600" algn="l"/>
              </a:tabLst>
              <a:defRPr/>
            </a:pPr>
            <a:endParaRPr lang="el-GR" sz="800" dirty="0"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304925" lvl="3" indent="-228600">
              <a:spcBef>
                <a:spcPct val="20000"/>
              </a:spcBef>
              <a:buFontTx/>
              <a:buBlip>
                <a:blip r:embed="rId7"/>
              </a:buBlip>
              <a:tabLst>
                <a:tab pos="990600" algn="l"/>
              </a:tabLst>
              <a:defRPr/>
            </a:pPr>
            <a:r>
              <a:rPr lang="el-GR" sz="1600" dirty="0"/>
              <a:t>Π.χ. ο ιός της γρίπης που προκαλεί κρυολόγημα </a:t>
            </a:r>
            <a:endParaRPr lang="el-GR" sz="1200" dirty="0"/>
          </a:p>
        </p:txBody>
      </p:sp>
      <p:sp>
        <p:nvSpPr>
          <p:cNvPr id="588803" name="Rectangle 3"/>
          <p:cNvSpPr>
            <a:spLocks noChangeArrowheads="1"/>
          </p:cNvSpPr>
          <p:nvPr/>
        </p:nvSpPr>
        <p:spPr bwMode="auto">
          <a:xfrm>
            <a:off x="34925" y="0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l-GR" sz="2400" u="sng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ΠΑΘΟΓΟΝΟΙ ΜΙΚΡΟΟΡΓΑΝΙΣΜΟΙ </a:t>
            </a:r>
            <a:r>
              <a:rPr lang="el-GR" sz="2400" u="sng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&amp; ΑΣΘΕΝΕΙΕΣ </a:t>
            </a:r>
            <a:endParaRPr lang="el-GR" b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58880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476250"/>
            <a:ext cx="26035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8807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5" y="476250"/>
            <a:ext cx="22669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8809" name="Picture 9" descr="nvlc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636838"/>
            <a:ext cx="3598863" cy="27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8811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5445125"/>
            <a:ext cx="2244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02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8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88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88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88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88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888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888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88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888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88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ChangeArrowheads="1"/>
          </p:cNvSpPr>
          <p:nvPr/>
        </p:nvSpPr>
        <p:spPr bwMode="auto">
          <a:xfrm>
            <a:off x="36513" y="620713"/>
            <a:ext cx="3814762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spcBef>
                <a:spcPct val="20000"/>
              </a:spcBef>
              <a:buFontTx/>
              <a:buBlip>
                <a:blip r:embed="rId3"/>
              </a:buBlip>
              <a:tabLst>
                <a:tab pos="990600" algn="l"/>
              </a:tabLst>
              <a:defRPr/>
            </a:pPr>
            <a:r>
              <a:rPr lang="el-GR" sz="1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Κατηγορίες μικροοργανισμών   </a:t>
            </a:r>
          </a:p>
          <a:p>
            <a:pPr marL="182563" indent="-182563">
              <a:spcBef>
                <a:spcPct val="20000"/>
              </a:spcBef>
              <a:tabLst>
                <a:tab pos="990600" algn="l"/>
              </a:tabLst>
              <a:defRPr/>
            </a:pPr>
            <a:r>
              <a:rPr lang="el-GR" sz="8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  <a:p>
            <a:pPr marL="568325" lvl="1" indent="-206375">
              <a:spcBef>
                <a:spcPct val="20000"/>
              </a:spcBef>
              <a:buFontTx/>
              <a:buBlip>
                <a:blip r:embed="rId4"/>
              </a:buBlip>
              <a:tabLst>
                <a:tab pos="990600" algn="l"/>
              </a:tabLst>
              <a:defRPr/>
            </a:pPr>
            <a:r>
              <a:rPr lang="el-GR" sz="1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Μύκητες </a:t>
            </a:r>
            <a:r>
              <a:rPr lang="el-GR" sz="1600" dirty="0"/>
              <a:t>     </a:t>
            </a:r>
            <a:r>
              <a:rPr lang="el-GR" dirty="0"/>
              <a:t> </a:t>
            </a:r>
          </a:p>
          <a:p>
            <a:pPr marL="896938" lvl="2" indent="-149225">
              <a:spcBef>
                <a:spcPct val="20000"/>
              </a:spcBef>
              <a:buFontTx/>
              <a:buBlip>
                <a:blip r:embed="rId5"/>
              </a:buBlip>
              <a:tabLst>
                <a:tab pos="990600" algn="l"/>
              </a:tabLst>
              <a:defRPr/>
            </a:pPr>
            <a:r>
              <a:rPr lang="el-GR" sz="1600" dirty="0"/>
              <a:t>Συνήθως </a:t>
            </a:r>
            <a:r>
              <a:rPr lang="el-GR" sz="1600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προκαλούν δερματικές μυκητιάσεις</a:t>
            </a:r>
            <a:r>
              <a:rPr lang="el-GR" sz="1600" dirty="0"/>
              <a:t>  </a:t>
            </a:r>
          </a:p>
          <a:p>
            <a:pPr marL="896938" lvl="2" indent="-149225">
              <a:spcBef>
                <a:spcPct val="20000"/>
              </a:spcBef>
              <a:tabLst>
                <a:tab pos="990600" algn="l"/>
              </a:tabLst>
              <a:defRPr/>
            </a:pPr>
            <a:r>
              <a:rPr lang="el-GR" sz="800" dirty="0"/>
              <a:t>  </a:t>
            </a:r>
          </a:p>
          <a:p>
            <a:pPr marL="1304925" lvl="3" indent="-228600">
              <a:spcBef>
                <a:spcPct val="20000"/>
              </a:spcBef>
              <a:buFontTx/>
              <a:buBlip>
                <a:blip r:embed="rId6"/>
              </a:buBlip>
              <a:tabLst>
                <a:tab pos="990600" algn="l"/>
              </a:tabLst>
              <a:defRPr/>
            </a:pPr>
            <a:r>
              <a:rPr lang="el-GR" sz="1600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Μεταδίδονται μέσω της επαφής με μολυσμένα αντικείμενα</a:t>
            </a:r>
            <a:r>
              <a:rPr lang="el-GR" sz="1600" dirty="0"/>
              <a:t>   </a:t>
            </a:r>
          </a:p>
          <a:p>
            <a:pPr marL="1304925" lvl="3" indent="-228600">
              <a:spcBef>
                <a:spcPct val="20000"/>
              </a:spcBef>
              <a:tabLst>
                <a:tab pos="990600" algn="l"/>
              </a:tabLst>
              <a:defRPr/>
            </a:pPr>
            <a:endParaRPr lang="el-GR" sz="800" dirty="0"/>
          </a:p>
          <a:p>
            <a:pPr marL="568325" lvl="1" indent="-206375">
              <a:spcBef>
                <a:spcPct val="20000"/>
              </a:spcBef>
              <a:buFontTx/>
              <a:buBlip>
                <a:blip r:embed="rId4"/>
              </a:buBlip>
              <a:tabLst>
                <a:tab pos="990600" algn="l"/>
              </a:tabLst>
              <a:defRPr/>
            </a:pPr>
            <a:r>
              <a:rPr lang="el-GR" sz="1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Πρωτόζωα</a:t>
            </a:r>
            <a:r>
              <a:rPr lang="el-GR" sz="1600" dirty="0"/>
              <a:t>       </a:t>
            </a:r>
            <a:r>
              <a:rPr lang="el-GR" dirty="0"/>
              <a:t> </a:t>
            </a:r>
          </a:p>
          <a:p>
            <a:pPr marL="896938" lvl="2" indent="-149225">
              <a:spcBef>
                <a:spcPct val="20000"/>
              </a:spcBef>
              <a:buFontTx/>
              <a:buBlip>
                <a:blip r:embed="rId5"/>
              </a:buBlip>
              <a:tabLst>
                <a:tab pos="990600" algn="l"/>
              </a:tabLst>
              <a:defRPr/>
            </a:pPr>
            <a:r>
              <a:rPr lang="el-GR" sz="1600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Λίγα</a:t>
            </a:r>
            <a:r>
              <a:rPr lang="el-GR" sz="1600" dirty="0"/>
              <a:t> είναι εκείνα που </a:t>
            </a:r>
            <a:r>
              <a:rPr lang="el-GR" sz="1600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προσβάλουν τον άνθρωπο</a:t>
            </a:r>
            <a:r>
              <a:rPr lang="el-GR" sz="1600" dirty="0"/>
              <a:t>   </a:t>
            </a:r>
          </a:p>
          <a:p>
            <a:pPr marL="896938" lvl="2" indent="-149225">
              <a:spcBef>
                <a:spcPct val="20000"/>
              </a:spcBef>
              <a:tabLst>
                <a:tab pos="990600" algn="l"/>
              </a:tabLst>
              <a:defRPr/>
            </a:pPr>
            <a:r>
              <a:rPr lang="el-GR" sz="800" dirty="0"/>
              <a:t>  </a:t>
            </a:r>
          </a:p>
          <a:p>
            <a:pPr marL="1304925" lvl="3" indent="-228600">
              <a:spcBef>
                <a:spcPct val="20000"/>
              </a:spcBef>
              <a:buFontTx/>
              <a:buBlip>
                <a:blip r:embed="rId6"/>
              </a:buBlip>
              <a:tabLst>
                <a:tab pos="990600" algn="l"/>
              </a:tabLst>
              <a:defRPr/>
            </a:pPr>
            <a:r>
              <a:rPr lang="el-GR" sz="1600" dirty="0"/>
              <a:t>Π.χ. το </a:t>
            </a:r>
            <a:r>
              <a:rPr lang="el-GR" sz="1600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πλασμώδιο</a:t>
            </a:r>
            <a:r>
              <a:rPr lang="el-GR" sz="1600" dirty="0"/>
              <a:t> που </a:t>
            </a:r>
            <a:r>
              <a:rPr lang="el-GR" sz="1600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προκαλεί την ελονοσία</a:t>
            </a:r>
          </a:p>
        </p:txBody>
      </p:sp>
      <p:sp>
        <p:nvSpPr>
          <p:cNvPr id="589827" name="Rectangle 3"/>
          <p:cNvSpPr>
            <a:spLocks noChangeArrowheads="1"/>
          </p:cNvSpPr>
          <p:nvPr/>
        </p:nvSpPr>
        <p:spPr bwMode="auto">
          <a:xfrm>
            <a:off x="34925" y="0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l-GR" sz="2400" u="sng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ΠΑΘΟΓΟΝΟΙ ΜΙΚΡΟΟΡΓΑΝΙΣΜΟΙ </a:t>
            </a:r>
            <a:r>
              <a:rPr lang="el-GR" sz="2400" u="sng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&amp; ΑΣΘΕΝΕΙΕΣ </a:t>
            </a:r>
            <a:endParaRPr lang="el-GR" b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5898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549275"/>
            <a:ext cx="4608513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98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3643313"/>
            <a:ext cx="39814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31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9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89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89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89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89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898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898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898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89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3" name="Rectangle 1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6250"/>
          </a:xfrm>
        </p:spPr>
        <p:txBody>
          <a:bodyPr/>
          <a:lstStyle/>
          <a:p>
            <a:pPr eaLnBrk="1" hangingPunct="1">
              <a:tabLst>
                <a:tab pos="1616075" algn="l"/>
              </a:tabLst>
              <a:defRPr/>
            </a:pPr>
            <a:r>
              <a:rPr lang="el-GR" sz="2400" b="1" u="sng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ΟΜΟΙΟΣΤΑΣΗ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0" y="866775"/>
            <a:ext cx="4067175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  <a:defRPr/>
            </a:pPr>
            <a:r>
              <a:rPr lang="el-GR" sz="1600" dirty="0"/>
              <a:t>Η</a:t>
            </a:r>
            <a:r>
              <a:rPr lang="el-GR" sz="1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ικανότητα του οργανισμού </a:t>
            </a:r>
            <a:r>
              <a:rPr lang="el-GR" sz="1600" dirty="0"/>
              <a:t>να </a:t>
            </a:r>
            <a:r>
              <a:rPr lang="el-GR" sz="1600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διατηρεί το εσωτερικό του περιβάλλον σταθερό</a:t>
            </a:r>
            <a:r>
              <a:rPr lang="el-GR" sz="1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1600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ανεξάρτητα από τις συνθήκες του εξωτερικού περιβάλλοντος</a:t>
            </a:r>
            <a:r>
              <a:rPr lang="el-GR" sz="1600" dirty="0"/>
              <a:t> στο οποίο ζει</a:t>
            </a:r>
            <a:r>
              <a:rPr lang="el-GR" sz="1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l-GR" sz="800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04850" lvl="1" indent="-342900">
              <a:spcBef>
                <a:spcPct val="20000"/>
              </a:spcBef>
              <a:buFontTx/>
              <a:buBlip>
                <a:blip r:embed="rId5"/>
              </a:buBlip>
              <a:defRPr/>
            </a:pPr>
            <a:r>
              <a:rPr lang="el-GR" sz="1600" dirty="0"/>
              <a:t>Αυτό επιτυγχάνεται με τους </a:t>
            </a:r>
            <a:r>
              <a:rPr lang="el-GR" sz="1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ομοιοστατικούς</a:t>
            </a:r>
            <a:r>
              <a:rPr lang="el-GR" sz="1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μηχανισμούς</a:t>
            </a:r>
            <a:r>
              <a:rPr lang="el-GR" sz="1600" dirty="0"/>
              <a:t> που </a:t>
            </a:r>
            <a:r>
              <a:rPr lang="el-GR" sz="1600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ρυθμίζουν</a:t>
            </a:r>
            <a:r>
              <a:rPr lang="en-US" sz="1600" dirty="0"/>
              <a:t>:</a:t>
            </a:r>
            <a:endParaRPr lang="el-GR" sz="1600" dirty="0"/>
          </a:p>
          <a:p>
            <a:pPr marL="704850" lvl="1" indent="-342900">
              <a:spcBef>
                <a:spcPct val="20000"/>
              </a:spcBef>
              <a:defRPr/>
            </a:pPr>
            <a:r>
              <a:rPr lang="el-GR" sz="800" dirty="0"/>
              <a:t> </a:t>
            </a:r>
          </a:p>
          <a:p>
            <a:pPr marL="1147763" lvl="2" indent="-342900">
              <a:spcBef>
                <a:spcPct val="20000"/>
              </a:spcBef>
              <a:buFontTx/>
              <a:buBlip>
                <a:blip r:embed="rId6"/>
              </a:buBlip>
              <a:defRPr/>
            </a:pPr>
            <a:r>
              <a:rPr lang="el-GR" sz="1600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Θερμοκρασία</a:t>
            </a:r>
            <a:r>
              <a:rPr lang="el-GR" sz="1600" dirty="0"/>
              <a:t> του σώματος </a:t>
            </a:r>
          </a:p>
          <a:p>
            <a:pPr marL="1147763" lvl="2" indent="-342900">
              <a:spcBef>
                <a:spcPct val="20000"/>
              </a:spcBef>
              <a:defRPr/>
            </a:pPr>
            <a:endParaRPr lang="el-GR" sz="800" dirty="0"/>
          </a:p>
          <a:p>
            <a:pPr marL="1147763" lvl="2" indent="-342900">
              <a:spcBef>
                <a:spcPct val="20000"/>
              </a:spcBef>
              <a:buFontTx/>
              <a:buBlip>
                <a:blip r:embed="rId6"/>
              </a:buBlip>
              <a:defRPr/>
            </a:pPr>
            <a:r>
              <a:rPr lang="en-US" sz="1600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</a:t>
            </a:r>
            <a:r>
              <a:rPr lang="el-GR" sz="1600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1600" dirty="0"/>
              <a:t>του </a:t>
            </a:r>
            <a:r>
              <a:rPr lang="el-GR" sz="1600" dirty="0" smtClean="0"/>
              <a:t>αίματος (7,4)</a:t>
            </a:r>
            <a:endParaRPr lang="el-GR" sz="1600" dirty="0"/>
          </a:p>
          <a:p>
            <a:pPr marL="1147763" lvl="2" indent="-342900">
              <a:spcBef>
                <a:spcPct val="20000"/>
              </a:spcBef>
              <a:defRPr/>
            </a:pPr>
            <a:r>
              <a:rPr lang="el-GR" sz="800" dirty="0"/>
              <a:t> </a:t>
            </a:r>
          </a:p>
          <a:p>
            <a:pPr marL="1147763" lvl="2" indent="-342900">
              <a:spcBef>
                <a:spcPct val="20000"/>
              </a:spcBef>
              <a:buFontTx/>
              <a:buBlip>
                <a:blip r:embed="rId6"/>
              </a:buBlip>
              <a:defRPr/>
            </a:pPr>
            <a:r>
              <a:rPr lang="el-GR" sz="1600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Συγκέντρωση της γλυκόζης</a:t>
            </a:r>
            <a:r>
              <a:rPr lang="el-GR" sz="1600" dirty="0"/>
              <a:t> στο αίμα</a:t>
            </a:r>
          </a:p>
          <a:p>
            <a:pPr marL="1147763" lvl="2" indent="-342900">
              <a:spcBef>
                <a:spcPct val="20000"/>
              </a:spcBef>
              <a:defRPr/>
            </a:pPr>
            <a:r>
              <a:rPr lang="el-GR" sz="800" dirty="0"/>
              <a:t> </a:t>
            </a:r>
          </a:p>
          <a:p>
            <a:pPr marL="1147763" lvl="2" indent="-342900">
              <a:spcBef>
                <a:spcPct val="20000"/>
              </a:spcBef>
              <a:buFontTx/>
              <a:buBlip>
                <a:blip r:embed="rId6"/>
              </a:buBlip>
              <a:defRPr/>
            </a:pPr>
            <a:r>
              <a:rPr lang="el-GR" sz="1600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Συγκέντρωση των αλάτων</a:t>
            </a:r>
            <a:r>
              <a:rPr lang="el-GR" sz="1600" dirty="0"/>
              <a:t> στο αίμα </a:t>
            </a:r>
            <a:endParaRPr lang="en-US" sz="1600" dirty="0" smtClean="0"/>
          </a:p>
          <a:p>
            <a:pPr marL="804863" lvl="2">
              <a:spcBef>
                <a:spcPct val="20000"/>
              </a:spcBef>
              <a:defRPr/>
            </a:pPr>
            <a:endParaRPr lang="el-GR" sz="1600" dirty="0" smtClean="0"/>
          </a:p>
          <a:p>
            <a:pPr marL="1147763" lvl="2" indent="-342900">
              <a:spcBef>
                <a:spcPct val="20000"/>
              </a:spcBef>
              <a:buBlip>
                <a:blip r:embed="rId6"/>
              </a:buBlip>
              <a:defRPr/>
            </a:pPr>
            <a:r>
              <a:rPr lang="el-GR" sz="160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Πίεση αίματος </a:t>
            </a:r>
            <a:r>
              <a:rPr lang="el-GR" sz="1600" dirty="0" smtClean="0"/>
              <a:t>(12</a:t>
            </a:r>
            <a:r>
              <a:rPr lang="en-US" sz="1600" dirty="0" smtClean="0"/>
              <a:t>mmHg/8mmHg)</a:t>
            </a:r>
            <a:endParaRPr lang="el-GR" sz="1600" dirty="0"/>
          </a:p>
          <a:p>
            <a:pPr marL="1147763" lvl="2" indent="-342900">
              <a:spcBef>
                <a:spcPct val="20000"/>
              </a:spcBef>
              <a:defRPr/>
            </a:pPr>
            <a:endParaRPr lang="el-GR" sz="800" dirty="0"/>
          </a:p>
        </p:txBody>
      </p:sp>
      <p:pic>
        <p:nvPicPr>
          <p:cNvPr id="4150" name="Picture 54" descr="thermometer copy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4002088"/>
            <a:ext cx="1433512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2" name="Picture 5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3616325"/>
            <a:ext cx="2078037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7" name="Picture 6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0" y="476250"/>
            <a:ext cx="473392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871385"/>
      </p:ext>
    </p:extLst>
  </p:cSld>
  <p:clrMapOvr>
    <a:masterClrMapping/>
  </p:clrMapOvr>
  <p:transition spd="med">
    <p:newsfla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1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1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1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3" name="Text Box 3"/>
          <p:cNvSpPr txBox="1">
            <a:spLocks noChangeArrowheads="1"/>
          </p:cNvSpPr>
          <p:nvPr/>
        </p:nvSpPr>
        <p:spPr bwMode="auto">
          <a:xfrm>
            <a:off x="179388" y="115888"/>
            <a:ext cx="8964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400" u="sng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ΔΟΜΗ ΤΟΥ ΔΕΡΜΑΤΟΣ</a:t>
            </a:r>
            <a:r>
              <a:rPr lang="el-GR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5632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9144000" cy="57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64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36" name="Rectangle 12"/>
          <p:cNvSpPr>
            <a:spLocks noChangeArrowheads="1"/>
          </p:cNvSpPr>
          <p:nvPr/>
        </p:nvSpPr>
        <p:spPr bwMode="auto">
          <a:xfrm>
            <a:off x="0" y="44450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l-GR" sz="2400" u="sng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ΜΗΧΑΝΙΣΜΟΣ ΡΥΘΜΙΣΗΣ ΤΗΣ ΘΕΡΜΟΚΡΑΣΙΑΣ</a:t>
            </a:r>
            <a:r>
              <a:rPr lang="en-US" sz="2400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400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l-GR" sz="1600" dirty="0">
                <a:solidFill>
                  <a:schemeClr val="tx2"/>
                </a:solidFill>
              </a:rPr>
              <a:t>Όταν η </a:t>
            </a:r>
            <a:r>
              <a:rPr lang="el-GR" sz="1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εξωτερική θερμοκρασία</a:t>
            </a:r>
            <a:r>
              <a:rPr lang="el-GR" sz="1600" dirty="0">
                <a:solidFill>
                  <a:schemeClr val="tx2"/>
                </a:solidFill>
              </a:rPr>
              <a:t> είναι </a:t>
            </a:r>
            <a:r>
              <a:rPr lang="el-GR" sz="1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υψηλότερη</a:t>
            </a:r>
            <a:r>
              <a:rPr lang="el-GR" sz="1600" dirty="0">
                <a:solidFill>
                  <a:schemeClr val="tx2"/>
                </a:solidFill>
              </a:rPr>
              <a:t> από αυτήν του σώματος </a:t>
            </a:r>
            <a:r>
              <a:rPr lang="el-G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36,6</a:t>
            </a:r>
            <a:endParaRPr lang="el-GR" sz="4000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56424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9144000" cy="559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4140200" y="836613"/>
            <a:ext cx="5040313" cy="4392612"/>
            <a:chOff x="2608" y="527"/>
            <a:chExt cx="3175" cy="2767"/>
          </a:xfrm>
        </p:grpSpPr>
        <p:pic>
          <p:nvPicPr>
            <p:cNvPr id="4111" name="Picture 1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9" y="527"/>
              <a:ext cx="964" cy="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2" name="Line 18"/>
            <p:cNvSpPr>
              <a:spLocks noChangeShapeType="1"/>
            </p:cNvSpPr>
            <p:nvPr/>
          </p:nvSpPr>
          <p:spPr bwMode="auto">
            <a:xfrm flipV="1">
              <a:off x="2608" y="2251"/>
              <a:ext cx="2539" cy="1043"/>
            </a:xfrm>
            <a:prstGeom prst="line">
              <a:avLst/>
            </a:prstGeom>
            <a:noFill/>
            <a:ln w="5715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113" name="Line 19"/>
            <p:cNvSpPr>
              <a:spLocks noChangeShapeType="1"/>
            </p:cNvSpPr>
            <p:nvPr/>
          </p:nvSpPr>
          <p:spPr bwMode="auto">
            <a:xfrm flipV="1">
              <a:off x="5148" y="1389"/>
              <a:ext cx="136" cy="862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64250" name="Text Box 26"/>
            <p:cNvSpPr txBox="1">
              <a:spLocks noChangeArrowheads="1"/>
            </p:cNvSpPr>
            <p:nvPr/>
          </p:nvSpPr>
          <p:spPr bwMode="auto">
            <a:xfrm>
              <a:off x="5284" y="1298"/>
              <a:ext cx="27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solidFill>
                    <a:srgbClr val="00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  <a:endParaRPr lang="el-GR" sz="24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3635375" y="1341438"/>
            <a:ext cx="4032250" cy="3186112"/>
            <a:chOff x="2290" y="845"/>
            <a:chExt cx="2540" cy="2007"/>
          </a:xfrm>
        </p:grpSpPr>
        <p:sp>
          <p:nvSpPr>
            <p:cNvPr id="4105" name="Line 20"/>
            <p:cNvSpPr>
              <a:spLocks noChangeShapeType="1"/>
            </p:cNvSpPr>
            <p:nvPr/>
          </p:nvSpPr>
          <p:spPr bwMode="auto">
            <a:xfrm flipH="1">
              <a:off x="4694" y="845"/>
              <a:ext cx="136" cy="0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106" name="Line 21"/>
            <p:cNvSpPr>
              <a:spLocks noChangeShapeType="1"/>
            </p:cNvSpPr>
            <p:nvPr/>
          </p:nvSpPr>
          <p:spPr bwMode="auto">
            <a:xfrm>
              <a:off x="4694" y="845"/>
              <a:ext cx="0" cy="1224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107" name="Line 22"/>
            <p:cNvSpPr>
              <a:spLocks noChangeShapeType="1"/>
            </p:cNvSpPr>
            <p:nvPr/>
          </p:nvSpPr>
          <p:spPr bwMode="auto">
            <a:xfrm flipH="1">
              <a:off x="4558" y="2069"/>
              <a:ext cx="136" cy="0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108" name="Line 23"/>
            <p:cNvSpPr>
              <a:spLocks noChangeShapeType="1"/>
            </p:cNvSpPr>
            <p:nvPr/>
          </p:nvSpPr>
          <p:spPr bwMode="auto">
            <a:xfrm>
              <a:off x="4558" y="1888"/>
              <a:ext cx="0" cy="453"/>
            </a:xfrm>
            <a:prstGeom prst="line">
              <a:avLst/>
            </a:prstGeom>
            <a:noFill/>
            <a:ln w="57150">
              <a:solidFill>
                <a:srgbClr val="66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109" name="Line 25"/>
            <p:cNvSpPr>
              <a:spLocks noChangeShapeType="1"/>
            </p:cNvSpPr>
            <p:nvPr/>
          </p:nvSpPr>
          <p:spPr bwMode="auto">
            <a:xfrm flipH="1">
              <a:off x="2472" y="1888"/>
              <a:ext cx="2086" cy="952"/>
            </a:xfrm>
            <a:prstGeom prst="line">
              <a:avLst/>
            </a:prstGeom>
            <a:noFill/>
            <a:ln w="57150">
              <a:solidFill>
                <a:srgbClr val="66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64251" name="Text Box 27"/>
            <p:cNvSpPr txBox="1">
              <a:spLocks noChangeArrowheads="1"/>
            </p:cNvSpPr>
            <p:nvPr/>
          </p:nvSpPr>
          <p:spPr bwMode="auto">
            <a:xfrm>
              <a:off x="2290" y="2564"/>
              <a:ext cx="3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solidFill>
                    <a:srgbClr val="66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  <a:endParaRPr lang="el-GR" sz="2400">
                <a:solidFill>
                  <a:srgbClr val="66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5724525" y="3716338"/>
            <a:ext cx="1511300" cy="576262"/>
            <a:chOff x="3606" y="2341"/>
            <a:chExt cx="952" cy="363"/>
          </a:xfrm>
        </p:grpSpPr>
        <p:sp>
          <p:nvSpPr>
            <p:cNvPr id="4103" name="Line 24"/>
            <p:cNvSpPr>
              <a:spLocks noChangeShapeType="1"/>
            </p:cNvSpPr>
            <p:nvPr/>
          </p:nvSpPr>
          <p:spPr bwMode="auto">
            <a:xfrm flipH="1">
              <a:off x="3606" y="2341"/>
              <a:ext cx="952" cy="363"/>
            </a:xfrm>
            <a:prstGeom prst="line">
              <a:avLst/>
            </a:prstGeom>
            <a:noFill/>
            <a:ln w="57150">
              <a:solidFill>
                <a:srgbClr val="66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64252" name="Text Box 28"/>
            <p:cNvSpPr txBox="1">
              <a:spLocks noChangeArrowheads="1"/>
            </p:cNvSpPr>
            <p:nvPr/>
          </p:nvSpPr>
          <p:spPr bwMode="auto">
            <a:xfrm>
              <a:off x="3606" y="2371"/>
              <a:ext cx="3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solidFill>
                    <a:srgbClr val="66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  <a:endParaRPr lang="el-GR" sz="2400">
                <a:solidFill>
                  <a:srgbClr val="66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206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4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431800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b="1" u="sng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ΜΗΧΑΝΙΣΜΟΣ ΡΥΘΜΙΣΗΣ ΤΗΣ ΘΕΡΜΟΚΡΑΣΙΑΣ</a:t>
            </a:r>
            <a:r>
              <a:rPr lang="el-GR" sz="2400" smtClean="0">
                <a:latin typeface="Verdana" pitchFamily="34" charset="0"/>
              </a:rPr>
              <a:t> </a:t>
            </a:r>
          </a:p>
        </p:txBody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" y="500063"/>
            <a:ext cx="6337300" cy="5905500"/>
          </a:xfrm>
        </p:spPr>
        <p:txBody>
          <a:bodyPr/>
          <a:lstStyle/>
          <a:p>
            <a:pPr marL="182563" indent="-182563" eaLnBrk="1" hangingPunct="1">
              <a:buFontTx/>
              <a:buBlip>
                <a:blip r:embed="rId3"/>
              </a:buBlip>
              <a:defRPr/>
            </a:pPr>
            <a:r>
              <a:rPr lang="el-GR" sz="1600" b="1" dirty="0" smtClean="0">
                <a:latin typeface="Verdana" pitchFamily="34" charset="0"/>
              </a:rPr>
              <a:t>Όταν η </a:t>
            </a:r>
            <a:r>
              <a:rPr lang="el-GR" sz="1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εξωτερική θερμοκρασία</a:t>
            </a:r>
            <a:r>
              <a:rPr lang="el-GR" sz="1600" b="1" dirty="0" smtClean="0">
                <a:latin typeface="Verdana" pitchFamily="34" charset="0"/>
              </a:rPr>
              <a:t> είναι </a:t>
            </a:r>
            <a:r>
              <a:rPr lang="el-GR" sz="1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υψηλότερη</a:t>
            </a:r>
            <a:r>
              <a:rPr lang="el-G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l-GR" sz="1600" b="1" dirty="0" smtClean="0">
                <a:latin typeface="Verdana" pitchFamily="34" charset="0"/>
              </a:rPr>
              <a:t>από αυτήν του σώματος </a:t>
            </a:r>
            <a:r>
              <a:rPr lang="el-GR" sz="1600" b="1" dirty="0" smtClean="0">
                <a:solidFill>
                  <a:srgbClr val="C00000"/>
                </a:solidFill>
                <a:latin typeface="Verdana" pitchFamily="34" charset="0"/>
              </a:rPr>
              <a:t>36,6</a:t>
            </a:r>
          </a:p>
          <a:p>
            <a:pPr marL="182563" indent="-182563" eaLnBrk="1" hangingPunct="1">
              <a:buFontTx/>
              <a:buNone/>
              <a:defRPr/>
            </a:pPr>
            <a:r>
              <a:rPr lang="en-US" sz="800" dirty="0" smtClean="0">
                <a:latin typeface="Verdana" pitchFamily="34" charset="0"/>
              </a:rPr>
              <a:t>                  </a:t>
            </a:r>
            <a:r>
              <a:rPr lang="en-US" sz="1200" dirty="0" smtClean="0">
                <a:latin typeface="Verdana" pitchFamily="34" charset="0"/>
              </a:rPr>
              <a:t>     </a:t>
            </a:r>
            <a:r>
              <a:rPr lang="el-GR" sz="1200" dirty="0" smtClean="0">
                <a:latin typeface="Verdana" pitchFamily="34" charset="0"/>
              </a:rPr>
              <a:t>                                                </a:t>
            </a:r>
            <a:endParaRPr lang="en-US" sz="1200" dirty="0" smtClean="0">
              <a:latin typeface="Verdana" pitchFamily="34" charset="0"/>
            </a:endParaRPr>
          </a:p>
          <a:p>
            <a:pPr lvl="1" eaLnBrk="1" hangingPunct="1">
              <a:buFontTx/>
              <a:buBlip>
                <a:blip r:embed="rId4"/>
              </a:buBlip>
              <a:defRPr/>
            </a:pPr>
            <a:r>
              <a:rPr lang="el-GR" sz="1600" b="1" dirty="0" smtClean="0">
                <a:latin typeface="Verdana" pitchFamily="34" charset="0"/>
              </a:rPr>
              <a:t>Η </a:t>
            </a:r>
            <a:r>
              <a:rPr lang="el-GR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θερμότητα </a:t>
            </a:r>
            <a:r>
              <a:rPr lang="el-GR" sz="1600" b="1" dirty="0" smtClean="0">
                <a:latin typeface="Verdana" pitchFamily="34" charset="0"/>
              </a:rPr>
              <a:t>που φτάνει συνεχώς από το περιβάλλοντα χώρο </a:t>
            </a:r>
            <a:r>
              <a:rPr lang="el-GR" sz="16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τείνει να προκαλέσει αύξηση της θερμοκρασίας</a:t>
            </a:r>
            <a:r>
              <a:rPr lang="el-GR" sz="1600" b="1" dirty="0" smtClean="0">
                <a:latin typeface="Verdana" pitchFamily="34" charset="0"/>
              </a:rPr>
              <a:t> του σώματος μας αλλά αυτό δεν συμβαίνει γιατί:</a:t>
            </a:r>
            <a:r>
              <a:rPr lang="el-GR" sz="1800" b="1" dirty="0" smtClean="0">
                <a:latin typeface="Verdana" pitchFamily="34" charset="0"/>
              </a:rPr>
              <a:t> </a:t>
            </a:r>
            <a:endParaRPr lang="en-US" sz="1800" b="1" dirty="0" smtClean="0">
              <a:latin typeface="Verdana" pitchFamily="34" charset="0"/>
            </a:endParaRPr>
          </a:p>
          <a:p>
            <a:pPr marL="182563" indent="-182563" eaLnBrk="1" hangingPunct="1">
              <a:buFontTx/>
              <a:buNone/>
              <a:defRPr/>
            </a:pPr>
            <a:endParaRPr lang="el-GR" sz="800" b="1" dirty="0" smtClean="0">
              <a:latin typeface="Verdana" pitchFamily="34" charset="0"/>
            </a:endParaRPr>
          </a:p>
          <a:p>
            <a:pPr marL="1147763" lvl="2" eaLnBrk="1" hangingPunct="1">
              <a:buFontTx/>
              <a:buBlip>
                <a:blip r:embed="rId5"/>
              </a:buBlip>
              <a:defRPr/>
            </a:pPr>
            <a:r>
              <a:rPr lang="el-GR" sz="1600" b="1" dirty="0" smtClean="0">
                <a:latin typeface="Verdana" pitchFamily="34" charset="0"/>
              </a:rPr>
              <a:t>Οι </a:t>
            </a:r>
            <a:r>
              <a:rPr lang="el-GR" sz="1600" b="1" dirty="0" err="1" smtClean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θερμουποδοχείς</a:t>
            </a:r>
            <a:r>
              <a:rPr lang="el-GR" sz="1600" b="1" dirty="0" smtClean="0">
                <a:latin typeface="Verdana" pitchFamily="34" charset="0"/>
              </a:rPr>
              <a:t> του δέρματος ανιχνεύουν αυτή την αύξηση και </a:t>
            </a:r>
            <a:r>
              <a:rPr lang="en-US" sz="1600" b="1" dirty="0" smtClean="0">
                <a:latin typeface="Verdana" pitchFamily="34" charset="0"/>
              </a:rPr>
              <a:t>«</a:t>
            </a:r>
            <a:r>
              <a:rPr lang="el-GR" sz="1600" b="1" dirty="0" smtClean="0">
                <a:latin typeface="Verdana" pitchFamily="34" charset="0"/>
              </a:rPr>
              <a:t>ειδοποιούν</a:t>
            </a:r>
            <a:r>
              <a:rPr lang="en-US" sz="1600" b="1" dirty="0" smtClean="0">
                <a:latin typeface="Verdana" pitchFamily="34" charset="0"/>
              </a:rPr>
              <a:t>»</a:t>
            </a:r>
            <a:r>
              <a:rPr lang="el-GR" sz="1600" b="1" dirty="0" smtClean="0">
                <a:latin typeface="Verdana" pitchFamily="34" charset="0"/>
              </a:rPr>
              <a:t> τον </a:t>
            </a:r>
            <a:r>
              <a:rPr lang="el-GR" sz="1600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εγκέφαλο</a:t>
            </a:r>
            <a:r>
              <a:rPr lang="el-GR" sz="1600" b="1" dirty="0" smtClean="0">
                <a:latin typeface="Verdana" pitchFamily="34" charset="0"/>
              </a:rPr>
              <a:t> που με την σειρά του στέλνει μήνυμα στους:</a:t>
            </a:r>
            <a:endParaRPr lang="en-US" sz="1600" b="1" dirty="0" smtClean="0">
              <a:latin typeface="Verdana" pitchFamily="34" charset="0"/>
            </a:endParaRPr>
          </a:p>
          <a:p>
            <a:pPr marL="182563" indent="-182563" eaLnBrk="1" hangingPunct="1">
              <a:buFontTx/>
              <a:buNone/>
              <a:defRPr/>
            </a:pPr>
            <a:endParaRPr lang="en-US" sz="800" b="1" dirty="0" smtClean="0">
              <a:latin typeface="Verdana" pitchFamily="34" charset="0"/>
            </a:endParaRPr>
          </a:p>
          <a:p>
            <a:pPr marL="1147763" lvl="2" eaLnBrk="1" hangingPunct="1">
              <a:buFontTx/>
              <a:buBlip>
                <a:blip r:embed="rId5"/>
              </a:buBlip>
              <a:defRPr/>
            </a:pPr>
            <a:r>
              <a:rPr lang="el-GR" sz="1600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Ιδρωτοποιούς αδένες</a:t>
            </a:r>
            <a:r>
              <a:rPr lang="el-GR" sz="1600" b="1" dirty="0" smtClean="0">
                <a:latin typeface="Verdana" pitchFamily="34" charset="0"/>
              </a:rPr>
              <a:t> που εκκρίνουν ιδρώτα και εξατμίζεται με αποτέλεσμα να </a:t>
            </a:r>
            <a:r>
              <a:rPr lang="el-GR" sz="1600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ψυχθεί η επιφάνεια του δέρματος</a:t>
            </a:r>
            <a:endParaRPr lang="en-US" sz="1600" b="1" dirty="0" smtClean="0">
              <a:latin typeface="Verdana" pitchFamily="34" charset="0"/>
            </a:endParaRPr>
          </a:p>
          <a:p>
            <a:pPr marL="182563" indent="-182563" eaLnBrk="1" hangingPunct="1">
              <a:buFontTx/>
              <a:buNone/>
              <a:defRPr/>
            </a:pPr>
            <a:endParaRPr lang="en-US" sz="800" b="1" dirty="0" smtClean="0">
              <a:latin typeface="Verdana" pitchFamily="34" charset="0"/>
            </a:endParaRPr>
          </a:p>
          <a:p>
            <a:pPr marL="1147763" lvl="2" eaLnBrk="1" hangingPunct="1">
              <a:buFontTx/>
              <a:buBlip>
                <a:blip r:embed="rId5"/>
              </a:buBlip>
              <a:defRPr/>
            </a:pPr>
            <a:r>
              <a:rPr lang="en-US" sz="1600" b="1" dirty="0" smtClean="0">
                <a:latin typeface="Verdana" pitchFamily="34" charset="0"/>
              </a:rPr>
              <a:t>T</a:t>
            </a:r>
            <a:r>
              <a:rPr lang="el-GR" sz="1600" b="1" dirty="0" smtClean="0">
                <a:latin typeface="Verdana" pitchFamily="34" charset="0"/>
              </a:rPr>
              <a:t>α </a:t>
            </a:r>
            <a:r>
              <a:rPr lang="el-GR" sz="1600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αγγεία της επιφάνειας</a:t>
            </a:r>
            <a:r>
              <a:rPr lang="el-GR" sz="1600" b="1" dirty="0" smtClean="0">
                <a:latin typeface="Verdana" pitchFamily="34" charset="0"/>
              </a:rPr>
              <a:t> του δέρματος που </a:t>
            </a:r>
            <a:r>
              <a:rPr lang="el-GR" sz="1600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διαστέλλονται φέρουν μεγάλη ποσότητα αίματος που ψύχεται</a:t>
            </a:r>
            <a:r>
              <a:rPr lang="el-GR" sz="1600" b="1" dirty="0" smtClean="0">
                <a:latin typeface="Verdana" pitchFamily="34" charset="0"/>
              </a:rPr>
              <a:t> και επιστρέφει με την κυκλοφορία στο εσωτερικό του οργανισμού</a:t>
            </a:r>
            <a:r>
              <a:rPr lang="el-GR" sz="1400" b="1" dirty="0" smtClean="0">
                <a:latin typeface="Verdana" pitchFamily="34" charset="0"/>
              </a:rPr>
              <a:t>  </a:t>
            </a:r>
            <a:endParaRPr lang="en-US" sz="1400" b="1" dirty="0" smtClean="0">
              <a:latin typeface="Verdana" pitchFamily="34" charset="0"/>
            </a:endParaRPr>
          </a:p>
          <a:p>
            <a:pPr marL="1147763" lvl="2" eaLnBrk="1" hangingPunct="1">
              <a:buFontTx/>
              <a:buNone/>
              <a:defRPr/>
            </a:pPr>
            <a:endParaRPr lang="en-US" sz="800" b="1" u="sng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lvl="3" eaLnBrk="1" hangingPunct="1">
              <a:buFontTx/>
              <a:buBlip>
                <a:blip r:embed="rId6"/>
              </a:buBlip>
              <a:defRPr/>
            </a:pPr>
            <a:r>
              <a:rPr lang="el-GR" sz="1600" b="1" u="sng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Αποτέλεσμα</a:t>
            </a:r>
            <a:r>
              <a:rPr lang="en-US" sz="1600" b="1" u="sng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:</a:t>
            </a:r>
            <a:r>
              <a:rPr lang="en-US" sz="1600" b="1" dirty="0" smtClean="0">
                <a:latin typeface="Verdana" pitchFamily="34" charset="0"/>
              </a:rPr>
              <a:t> </a:t>
            </a:r>
            <a:r>
              <a:rPr lang="el-GR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Αποτρέπεται η αύξηση της</a:t>
            </a:r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l-GR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θερμοκρασίας</a:t>
            </a:r>
            <a:r>
              <a:rPr lang="el-GR" sz="1600" dirty="0" smtClean="0">
                <a:latin typeface="Verdana" pitchFamily="34" charset="0"/>
              </a:rPr>
              <a:t> </a:t>
            </a:r>
          </a:p>
        </p:txBody>
      </p:sp>
      <p:pic>
        <p:nvPicPr>
          <p:cNvPr id="565269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052513"/>
            <a:ext cx="3203575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7308850" y="1052513"/>
            <a:ext cx="1800225" cy="1738312"/>
            <a:chOff x="4604" y="663"/>
            <a:chExt cx="1134" cy="1095"/>
          </a:xfrm>
        </p:grpSpPr>
        <p:pic>
          <p:nvPicPr>
            <p:cNvPr id="5134" name="Picture 2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4" y="663"/>
              <a:ext cx="454" cy="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35" name="Group 32"/>
            <p:cNvGrpSpPr>
              <a:grpSpLocks/>
            </p:cNvGrpSpPr>
            <p:nvPr/>
          </p:nvGrpSpPr>
          <p:grpSpPr bwMode="auto">
            <a:xfrm>
              <a:off x="4604" y="1032"/>
              <a:ext cx="1043" cy="726"/>
              <a:chOff x="4604" y="1032"/>
              <a:chExt cx="1043" cy="726"/>
            </a:xfrm>
          </p:grpSpPr>
          <p:sp>
            <p:nvSpPr>
              <p:cNvPr id="5136" name="Line 23"/>
              <p:cNvSpPr>
                <a:spLocks noChangeShapeType="1"/>
              </p:cNvSpPr>
              <p:nvPr/>
            </p:nvSpPr>
            <p:spPr bwMode="auto">
              <a:xfrm flipV="1">
                <a:off x="4604" y="1441"/>
                <a:ext cx="816" cy="317"/>
              </a:xfrm>
              <a:prstGeom prst="line">
                <a:avLst/>
              </a:prstGeom>
              <a:noFill/>
              <a:ln w="3810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137" name="Line 24"/>
              <p:cNvSpPr>
                <a:spLocks noChangeShapeType="1"/>
              </p:cNvSpPr>
              <p:nvPr/>
            </p:nvSpPr>
            <p:spPr bwMode="auto">
              <a:xfrm flipV="1">
                <a:off x="5417" y="1032"/>
                <a:ext cx="139" cy="409"/>
              </a:xfrm>
              <a:prstGeom prst="line">
                <a:avLst/>
              </a:prstGeom>
              <a:noFill/>
              <a:ln w="38100">
                <a:solidFill>
                  <a:srgbClr val="0033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65277" name="Text Box 29"/>
              <p:cNvSpPr txBox="1">
                <a:spLocks noChangeArrowheads="1"/>
              </p:cNvSpPr>
              <p:nvPr/>
            </p:nvSpPr>
            <p:spPr bwMode="auto">
              <a:xfrm>
                <a:off x="5465" y="1047"/>
                <a:ext cx="18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600">
                    <a:solidFill>
                      <a:srgbClr val="00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+</a:t>
                </a:r>
                <a:endParaRPr lang="el-GR" sz="1600">
                  <a:solidFill>
                    <a:srgbClr val="00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6948488" y="1495425"/>
            <a:ext cx="1446212" cy="736600"/>
            <a:chOff x="4377" y="942"/>
            <a:chExt cx="911" cy="464"/>
          </a:xfrm>
        </p:grpSpPr>
        <p:sp>
          <p:nvSpPr>
            <p:cNvPr id="5130" name="Line 25"/>
            <p:cNvSpPr>
              <a:spLocks noChangeShapeType="1"/>
            </p:cNvSpPr>
            <p:nvPr/>
          </p:nvSpPr>
          <p:spPr bwMode="auto">
            <a:xfrm flipH="1">
              <a:off x="5239" y="987"/>
              <a:ext cx="49" cy="0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131" name="Line 26"/>
            <p:cNvSpPr>
              <a:spLocks noChangeShapeType="1"/>
            </p:cNvSpPr>
            <p:nvPr/>
          </p:nvSpPr>
          <p:spPr bwMode="auto">
            <a:xfrm>
              <a:off x="5239" y="942"/>
              <a:ext cx="0" cy="181"/>
            </a:xfrm>
            <a:prstGeom prst="line">
              <a:avLst/>
            </a:prstGeom>
            <a:noFill/>
            <a:ln w="28575">
              <a:solidFill>
                <a:srgbClr val="66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132" name="Line 28"/>
            <p:cNvSpPr>
              <a:spLocks noChangeShapeType="1"/>
            </p:cNvSpPr>
            <p:nvPr/>
          </p:nvSpPr>
          <p:spPr bwMode="auto">
            <a:xfrm flipH="1">
              <a:off x="4488" y="942"/>
              <a:ext cx="751" cy="448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65278" name="Text Box 30"/>
            <p:cNvSpPr txBox="1">
              <a:spLocks noChangeArrowheads="1"/>
            </p:cNvSpPr>
            <p:nvPr/>
          </p:nvSpPr>
          <p:spPr bwMode="auto">
            <a:xfrm>
              <a:off x="4377" y="1214"/>
              <a:ext cx="1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400">
                  <a:solidFill>
                    <a:srgbClr val="66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  <a:endParaRPr lang="el-GR" sz="1400">
                <a:solidFill>
                  <a:srgbClr val="66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7669213" y="1782763"/>
            <a:ext cx="647700" cy="449262"/>
            <a:chOff x="4831" y="1123"/>
            <a:chExt cx="408" cy="283"/>
          </a:xfrm>
        </p:grpSpPr>
        <p:sp>
          <p:nvSpPr>
            <p:cNvPr id="5128" name="Line 27"/>
            <p:cNvSpPr>
              <a:spLocks noChangeShapeType="1"/>
            </p:cNvSpPr>
            <p:nvPr/>
          </p:nvSpPr>
          <p:spPr bwMode="auto">
            <a:xfrm flipH="1">
              <a:off x="4987" y="1123"/>
              <a:ext cx="252" cy="181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65279" name="Text Box 31"/>
            <p:cNvSpPr txBox="1">
              <a:spLocks noChangeArrowheads="1"/>
            </p:cNvSpPr>
            <p:nvPr/>
          </p:nvSpPr>
          <p:spPr bwMode="auto">
            <a:xfrm>
              <a:off x="4831" y="1214"/>
              <a:ext cx="1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400">
                  <a:solidFill>
                    <a:srgbClr val="66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  <a:endParaRPr lang="el-GR" sz="1400">
                <a:solidFill>
                  <a:srgbClr val="66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266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5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65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65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65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65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65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65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ιδρώτας…..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18" y="1610108"/>
            <a:ext cx="8903764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09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84" name="Rectangle 12"/>
          <p:cNvSpPr>
            <a:spLocks noChangeArrowheads="1"/>
          </p:cNvSpPr>
          <p:nvPr/>
        </p:nvSpPr>
        <p:spPr bwMode="auto">
          <a:xfrm>
            <a:off x="-107950" y="-26988"/>
            <a:ext cx="9324975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l-GR" sz="2400" u="sng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ΜΗΧΑΝΙΣΜΟΣ ΡΥΘΜΙΣΗΣ ΤΗΣ ΘΕΡΜΟΚΡΑΣΙΑΣ</a:t>
            </a:r>
            <a:r>
              <a:rPr lang="en-US" sz="2400" u="sng" dirty="0">
                <a:solidFill>
                  <a:srgbClr val="003399"/>
                </a:solidFill>
              </a:rPr>
              <a:t/>
            </a:r>
            <a:br>
              <a:rPr lang="en-US" sz="2400" u="sng" dirty="0">
                <a:solidFill>
                  <a:srgbClr val="003399"/>
                </a:solidFill>
              </a:rPr>
            </a:br>
            <a:r>
              <a:rPr lang="el-GR" sz="1600" dirty="0">
                <a:solidFill>
                  <a:schemeClr val="tx2"/>
                </a:solidFill>
              </a:rPr>
              <a:t>Όταν η </a:t>
            </a:r>
            <a:r>
              <a:rPr lang="el-GR" sz="16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εξωτερική θερμοκρασία</a:t>
            </a:r>
            <a:r>
              <a:rPr lang="el-GR" sz="1600" dirty="0">
                <a:solidFill>
                  <a:schemeClr val="tx2"/>
                </a:solidFill>
              </a:rPr>
              <a:t> είναι </a:t>
            </a:r>
            <a:r>
              <a:rPr lang="el-GR" sz="16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χαμηλότερη</a:t>
            </a:r>
            <a:r>
              <a:rPr lang="el-GR" sz="1600" dirty="0">
                <a:solidFill>
                  <a:srgbClr val="003399"/>
                </a:solidFill>
              </a:rPr>
              <a:t> </a:t>
            </a:r>
            <a:r>
              <a:rPr lang="el-GR" sz="1600" dirty="0">
                <a:solidFill>
                  <a:schemeClr val="tx2"/>
                </a:solidFill>
              </a:rPr>
              <a:t>από αυτήν του σώματος </a:t>
            </a:r>
            <a:r>
              <a:rPr lang="el-GR" sz="16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36,6</a:t>
            </a:r>
            <a:endParaRPr lang="el-GR" sz="40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6147" name="Rectangle 16"/>
          <p:cNvSpPr>
            <a:spLocks noChangeArrowheads="1"/>
          </p:cNvSpPr>
          <p:nvPr/>
        </p:nvSpPr>
        <p:spPr bwMode="auto">
          <a:xfrm>
            <a:off x="0" y="3152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566293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9144000" cy="559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3995738" y="836613"/>
            <a:ext cx="5184775" cy="4392612"/>
            <a:chOff x="2517" y="527"/>
            <a:chExt cx="3266" cy="2767"/>
          </a:xfrm>
        </p:grpSpPr>
        <p:pic>
          <p:nvPicPr>
            <p:cNvPr id="6165" name="Picture 2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9" y="527"/>
              <a:ext cx="964" cy="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6" name="Line 24"/>
            <p:cNvSpPr>
              <a:spLocks noChangeShapeType="1"/>
            </p:cNvSpPr>
            <p:nvPr/>
          </p:nvSpPr>
          <p:spPr bwMode="auto">
            <a:xfrm flipV="1">
              <a:off x="2517" y="2251"/>
              <a:ext cx="2630" cy="1043"/>
            </a:xfrm>
            <a:prstGeom prst="line">
              <a:avLst/>
            </a:prstGeom>
            <a:noFill/>
            <a:ln w="5715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167" name="Line 25"/>
            <p:cNvSpPr>
              <a:spLocks noChangeShapeType="1"/>
            </p:cNvSpPr>
            <p:nvPr/>
          </p:nvSpPr>
          <p:spPr bwMode="auto">
            <a:xfrm flipV="1">
              <a:off x="5148" y="1389"/>
              <a:ext cx="136" cy="862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66304" name="Text Box 32"/>
            <p:cNvSpPr txBox="1">
              <a:spLocks noChangeArrowheads="1"/>
            </p:cNvSpPr>
            <p:nvPr/>
          </p:nvSpPr>
          <p:spPr bwMode="auto">
            <a:xfrm>
              <a:off x="5284" y="1344"/>
              <a:ext cx="27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solidFill>
                    <a:srgbClr val="00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  <a:endParaRPr lang="el-GR" sz="24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1476375" y="2997200"/>
            <a:ext cx="5759450" cy="576263"/>
            <a:chOff x="930" y="1888"/>
            <a:chExt cx="3628" cy="363"/>
          </a:xfrm>
        </p:grpSpPr>
        <p:sp>
          <p:nvSpPr>
            <p:cNvPr id="6163" name="Line 31"/>
            <p:cNvSpPr>
              <a:spLocks noChangeShapeType="1"/>
            </p:cNvSpPr>
            <p:nvPr/>
          </p:nvSpPr>
          <p:spPr bwMode="auto">
            <a:xfrm flipH="1">
              <a:off x="1066" y="1888"/>
              <a:ext cx="3492" cy="363"/>
            </a:xfrm>
            <a:prstGeom prst="line">
              <a:avLst/>
            </a:prstGeom>
            <a:noFill/>
            <a:ln w="57150">
              <a:solidFill>
                <a:srgbClr val="66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66305" name="Text Box 33"/>
            <p:cNvSpPr txBox="1">
              <a:spLocks noChangeArrowheads="1"/>
            </p:cNvSpPr>
            <p:nvPr/>
          </p:nvSpPr>
          <p:spPr bwMode="auto">
            <a:xfrm>
              <a:off x="930" y="1963"/>
              <a:ext cx="3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solidFill>
                    <a:srgbClr val="66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  <a:endParaRPr lang="el-GR" sz="2400">
                <a:solidFill>
                  <a:srgbClr val="66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5724525" y="1341438"/>
            <a:ext cx="1943100" cy="2951162"/>
            <a:chOff x="3606" y="845"/>
            <a:chExt cx="1224" cy="1859"/>
          </a:xfrm>
        </p:grpSpPr>
        <p:sp>
          <p:nvSpPr>
            <p:cNvPr id="6157" name="Line 26"/>
            <p:cNvSpPr>
              <a:spLocks noChangeShapeType="1"/>
            </p:cNvSpPr>
            <p:nvPr/>
          </p:nvSpPr>
          <p:spPr bwMode="auto">
            <a:xfrm flipH="1">
              <a:off x="4694" y="845"/>
              <a:ext cx="136" cy="0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158" name="Line 27"/>
            <p:cNvSpPr>
              <a:spLocks noChangeShapeType="1"/>
            </p:cNvSpPr>
            <p:nvPr/>
          </p:nvSpPr>
          <p:spPr bwMode="auto">
            <a:xfrm>
              <a:off x="4694" y="845"/>
              <a:ext cx="0" cy="1224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159" name="Line 28"/>
            <p:cNvSpPr>
              <a:spLocks noChangeShapeType="1"/>
            </p:cNvSpPr>
            <p:nvPr/>
          </p:nvSpPr>
          <p:spPr bwMode="auto">
            <a:xfrm flipH="1">
              <a:off x="4558" y="2069"/>
              <a:ext cx="136" cy="0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160" name="Line 29"/>
            <p:cNvSpPr>
              <a:spLocks noChangeShapeType="1"/>
            </p:cNvSpPr>
            <p:nvPr/>
          </p:nvSpPr>
          <p:spPr bwMode="auto">
            <a:xfrm>
              <a:off x="4558" y="1888"/>
              <a:ext cx="0" cy="453"/>
            </a:xfrm>
            <a:prstGeom prst="line">
              <a:avLst/>
            </a:prstGeom>
            <a:noFill/>
            <a:ln w="57150">
              <a:solidFill>
                <a:srgbClr val="66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161" name="Line 30"/>
            <p:cNvSpPr>
              <a:spLocks noChangeShapeType="1"/>
            </p:cNvSpPr>
            <p:nvPr/>
          </p:nvSpPr>
          <p:spPr bwMode="auto">
            <a:xfrm flipH="1">
              <a:off x="3606" y="2341"/>
              <a:ext cx="952" cy="363"/>
            </a:xfrm>
            <a:prstGeom prst="line">
              <a:avLst/>
            </a:prstGeom>
            <a:noFill/>
            <a:ln w="57150">
              <a:solidFill>
                <a:srgbClr val="66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66306" name="Text Box 34"/>
            <p:cNvSpPr txBox="1">
              <a:spLocks noChangeArrowheads="1"/>
            </p:cNvSpPr>
            <p:nvPr/>
          </p:nvSpPr>
          <p:spPr bwMode="auto">
            <a:xfrm>
              <a:off x="3606" y="2296"/>
              <a:ext cx="3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2400">
                  <a:solidFill>
                    <a:srgbClr val="66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_</a:t>
              </a:r>
            </a:p>
          </p:txBody>
        </p:sp>
      </p:grp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7235825" y="3716338"/>
            <a:ext cx="1873250" cy="2671762"/>
            <a:chOff x="4558" y="2341"/>
            <a:chExt cx="1180" cy="1683"/>
          </a:xfrm>
        </p:grpSpPr>
        <p:sp>
          <p:nvSpPr>
            <p:cNvPr id="566307" name="Text Box 35"/>
            <p:cNvSpPr txBox="1">
              <a:spLocks noChangeArrowheads="1"/>
            </p:cNvSpPr>
            <p:nvPr/>
          </p:nvSpPr>
          <p:spPr bwMode="auto">
            <a:xfrm>
              <a:off x="4967" y="3793"/>
              <a:ext cx="7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>
                  <a:solidFill>
                    <a:srgbClr val="D6009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ΜΥΣ</a:t>
              </a:r>
            </a:p>
          </p:txBody>
        </p:sp>
        <p:sp>
          <p:nvSpPr>
            <p:cNvPr id="6154" name="Line 36"/>
            <p:cNvSpPr>
              <a:spLocks noChangeShapeType="1"/>
            </p:cNvSpPr>
            <p:nvPr/>
          </p:nvSpPr>
          <p:spPr bwMode="auto">
            <a:xfrm>
              <a:off x="4558" y="2341"/>
              <a:ext cx="182" cy="817"/>
            </a:xfrm>
            <a:prstGeom prst="line">
              <a:avLst/>
            </a:prstGeom>
            <a:noFill/>
            <a:ln w="57150">
              <a:solidFill>
                <a:srgbClr val="66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66309" name="Text Box 37"/>
            <p:cNvSpPr txBox="1">
              <a:spLocks noChangeArrowheads="1"/>
            </p:cNvSpPr>
            <p:nvPr/>
          </p:nvSpPr>
          <p:spPr bwMode="auto">
            <a:xfrm>
              <a:off x="4694" y="2870"/>
              <a:ext cx="3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solidFill>
                    <a:srgbClr val="66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  <a:endParaRPr lang="el-GR" sz="2400">
                <a:solidFill>
                  <a:srgbClr val="66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pic>
          <p:nvPicPr>
            <p:cNvPr id="6156" name="Picture 3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3158"/>
              <a:ext cx="1180" cy="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189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6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513" y="361950"/>
            <a:ext cx="6264275" cy="6067425"/>
          </a:xfrm>
        </p:spPr>
        <p:txBody>
          <a:bodyPr/>
          <a:lstStyle/>
          <a:p>
            <a:pPr marL="182563" indent="-182563" eaLnBrk="1" hangingPunct="1">
              <a:buFontTx/>
              <a:buBlip>
                <a:blip r:embed="rId3"/>
              </a:buBlip>
              <a:defRPr/>
            </a:pPr>
            <a:r>
              <a:rPr lang="el-GR" sz="1600" b="1" dirty="0" smtClean="0">
                <a:latin typeface="Verdana" pitchFamily="34" charset="0"/>
              </a:rPr>
              <a:t>Όταν η </a:t>
            </a:r>
            <a:r>
              <a:rPr lang="el-GR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εξωτερική θερμοκρασία</a:t>
            </a:r>
            <a:r>
              <a:rPr lang="el-GR" sz="1600" b="1" dirty="0" smtClean="0">
                <a:latin typeface="Verdana" pitchFamily="34" charset="0"/>
              </a:rPr>
              <a:t> είναι </a:t>
            </a:r>
            <a:r>
              <a:rPr lang="el-GR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χαμηλότερη</a:t>
            </a:r>
            <a:r>
              <a:rPr lang="el-GR" sz="1600" b="1" dirty="0" smtClean="0">
                <a:latin typeface="Verdana" pitchFamily="34" charset="0"/>
              </a:rPr>
              <a:t> από αυτήν του σώματος </a:t>
            </a:r>
            <a:r>
              <a:rPr lang="el-G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36,6</a:t>
            </a:r>
          </a:p>
          <a:p>
            <a:pPr marL="182563" indent="-182563" eaLnBrk="1" hangingPunct="1">
              <a:buFontTx/>
              <a:buNone/>
              <a:defRPr/>
            </a:pPr>
            <a:endParaRPr lang="el-GR" sz="800" b="1" dirty="0" smtClean="0">
              <a:latin typeface="Verdana" pitchFamily="34" charset="0"/>
            </a:endParaRPr>
          </a:p>
          <a:p>
            <a:pPr marL="647700" lvl="1" eaLnBrk="1" hangingPunct="1">
              <a:buFontTx/>
              <a:buBlip>
                <a:blip r:embed="rId4"/>
              </a:buBlip>
              <a:defRPr/>
            </a:pPr>
            <a:r>
              <a:rPr lang="el-GR" sz="1600" b="1" dirty="0" smtClean="0">
                <a:latin typeface="Verdana" pitchFamily="34" charset="0"/>
              </a:rPr>
              <a:t>Το </a:t>
            </a:r>
            <a:r>
              <a:rPr lang="el-GR" sz="1600" b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ψύχος</a:t>
            </a:r>
            <a:r>
              <a:rPr lang="el-GR" sz="1600" b="1" dirty="0" smtClean="0">
                <a:solidFill>
                  <a:srgbClr val="0099CC"/>
                </a:solidFill>
                <a:latin typeface="Verdana" pitchFamily="34" charset="0"/>
              </a:rPr>
              <a:t> </a:t>
            </a:r>
            <a:r>
              <a:rPr lang="el-GR" sz="1600" b="1" dirty="0" smtClean="0">
                <a:latin typeface="Verdana" pitchFamily="34" charset="0"/>
              </a:rPr>
              <a:t>που φτάνει συνεχώς από το περιβάλλοντα χώρο </a:t>
            </a:r>
            <a:r>
              <a:rPr lang="el-GR" sz="16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τείνει να προκαλέσει μείωση της θερμοκρασίας</a:t>
            </a:r>
            <a:r>
              <a:rPr lang="el-GR" sz="1600" b="1" dirty="0" smtClean="0">
                <a:latin typeface="Verdana" pitchFamily="34" charset="0"/>
              </a:rPr>
              <a:t> του σώματος μας αλλά αυτό  αποτρέπεται γιατί:</a:t>
            </a:r>
            <a:r>
              <a:rPr lang="el-GR" sz="1600" dirty="0" smtClean="0">
                <a:latin typeface="Verdana" pitchFamily="34" charset="0"/>
              </a:rPr>
              <a:t> </a:t>
            </a:r>
          </a:p>
          <a:p>
            <a:pPr marL="182563" indent="-182563" eaLnBrk="1" hangingPunct="1">
              <a:buFontTx/>
              <a:buNone/>
              <a:defRPr/>
            </a:pPr>
            <a:endParaRPr lang="el-GR" sz="800" dirty="0" smtClean="0">
              <a:latin typeface="Verdana" pitchFamily="34" charset="0"/>
            </a:endParaRPr>
          </a:p>
          <a:p>
            <a:pPr marL="1055688" lvl="2" eaLnBrk="1" hangingPunct="1">
              <a:buFontTx/>
              <a:buBlip>
                <a:blip r:embed="rId5"/>
              </a:buBlip>
              <a:defRPr/>
            </a:pPr>
            <a:r>
              <a:rPr lang="el-GR" sz="1600" b="1" dirty="0" smtClean="0">
                <a:latin typeface="Verdana" pitchFamily="34" charset="0"/>
              </a:rPr>
              <a:t>Οι </a:t>
            </a:r>
            <a:r>
              <a:rPr lang="el-GR" sz="1600" b="1" dirty="0" err="1" smtClean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θερμουποδοχείς</a:t>
            </a:r>
            <a:r>
              <a:rPr lang="el-GR" sz="1600" b="1" dirty="0" smtClean="0">
                <a:latin typeface="Verdana" pitchFamily="34" charset="0"/>
              </a:rPr>
              <a:t> του δέρματος ανιχνεύουν την μείωση και </a:t>
            </a:r>
            <a:r>
              <a:rPr lang="en-US" sz="1600" b="1" dirty="0" smtClean="0">
                <a:latin typeface="Verdana" pitchFamily="34" charset="0"/>
              </a:rPr>
              <a:t>«</a:t>
            </a:r>
            <a:r>
              <a:rPr lang="el-GR" sz="1600" b="1" dirty="0" smtClean="0">
                <a:latin typeface="Verdana" pitchFamily="34" charset="0"/>
              </a:rPr>
              <a:t>ειδοποιούν</a:t>
            </a:r>
            <a:r>
              <a:rPr lang="en-US" sz="1600" b="1" dirty="0" smtClean="0">
                <a:latin typeface="Verdana" pitchFamily="34" charset="0"/>
              </a:rPr>
              <a:t>»</a:t>
            </a:r>
            <a:r>
              <a:rPr lang="el-GR" sz="1600" b="1" dirty="0" smtClean="0">
                <a:latin typeface="Verdana" pitchFamily="34" charset="0"/>
              </a:rPr>
              <a:t> τον</a:t>
            </a:r>
            <a:r>
              <a:rPr lang="el-GR" sz="1600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εγκέφαλο</a:t>
            </a:r>
            <a:r>
              <a:rPr lang="el-GR" sz="1600" b="1" dirty="0" smtClean="0">
                <a:latin typeface="Verdana" pitchFamily="34" charset="0"/>
              </a:rPr>
              <a:t> που στέλνει μήνυμα στα:</a:t>
            </a:r>
          </a:p>
          <a:p>
            <a:pPr marL="182563" indent="-182563" eaLnBrk="1" hangingPunct="1">
              <a:buFontTx/>
              <a:buNone/>
              <a:defRPr/>
            </a:pPr>
            <a:endParaRPr lang="el-GR" sz="800" b="1" dirty="0" smtClean="0">
              <a:latin typeface="Verdana" pitchFamily="34" charset="0"/>
            </a:endParaRPr>
          </a:p>
          <a:p>
            <a:pPr marL="1055688" lvl="2" eaLnBrk="1" hangingPunct="1">
              <a:buFontTx/>
              <a:buBlip>
                <a:blip r:embed="rId5"/>
              </a:buBlip>
              <a:defRPr/>
            </a:pPr>
            <a:r>
              <a:rPr lang="el-GR" sz="1600" b="1" dirty="0" smtClean="0">
                <a:latin typeface="Verdana" pitchFamily="34" charset="0"/>
              </a:rPr>
              <a:t>Στα </a:t>
            </a:r>
            <a:r>
              <a:rPr lang="el-GR" sz="1600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αγγεία της επιφάνειας</a:t>
            </a:r>
            <a:r>
              <a:rPr lang="el-GR" sz="1600" b="1" dirty="0" smtClean="0">
                <a:latin typeface="Verdana" pitchFamily="34" charset="0"/>
              </a:rPr>
              <a:t> του δέρματος που </a:t>
            </a:r>
            <a:r>
              <a:rPr lang="el-GR" sz="1600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συστέλλονται για να μειώσουν τη ποσότητα αίματος</a:t>
            </a:r>
            <a:r>
              <a:rPr lang="el-GR" sz="1600" b="1" dirty="0" smtClean="0">
                <a:latin typeface="Verdana" pitchFamily="34" charset="0"/>
              </a:rPr>
              <a:t> που βρίσκεται κοντά στην επιφάνεια του δέρματος. Έτσι παραμένει στο εσωτερικό του οργανισμού για να διατηρήσει τη θερμοκρασία του</a:t>
            </a:r>
            <a:r>
              <a:rPr lang="el-GR" sz="1600" dirty="0" smtClean="0">
                <a:latin typeface="Verdana" pitchFamily="34" charset="0"/>
              </a:rPr>
              <a:t>  </a:t>
            </a:r>
          </a:p>
          <a:p>
            <a:pPr marL="182563" indent="-182563" eaLnBrk="1" hangingPunct="1">
              <a:buFontTx/>
              <a:buNone/>
              <a:defRPr/>
            </a:pPr>
            <a:endParaRPr lang="el-GR" sz="800" dirty="0" smtClean="0">
              <a:latin typeface="Verdana" pitchFamily="34" charset="0"/>
            </a:endParaRPr>
          </a:p>
          <a:p>
            <a:pPr marL="1055688" lvl="2" eaLnBrk="1" hangingPunct="1">
              <a:buFontTx/>
              <a:buBlip>
                <a:blip r:embed="rId5"/>
              </a:buBlip>
              <a:defRPr/>
            </a:pPr>
            <a:r>
              <a:rPr lang="el-GR" sz="1600" b="1" dirty="0" smtClean="0">
                <a:latin typeface="Verdana" pitchFamily="34" charset="0"/>
              </a:rPr>
              <a:t>Στους </a:t>
            </a:r>
            <a:r>
              <a:rPr lang="el-GR" sz="1600" b="1" dirty="0" err="1" smtClean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ορθοτήρες</a:t>
            </a:r>
            <a:r>
              <a:rPr lang="el-GR" sz="1600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μυς των τριχών</a:t>
            </a:r>
            <a:r>
              <a:rPr lang="el-GR" sz="1600" b="1" dirty="0" smtClean="0">
                <a:latin typeface="Verdana" pitchFamily="34" charset="0"/>
              </a:rPr>
              <a:t> </a:t>
            </a:r>
          </a:p>
          <a:p>
            <a:pPr marL="1055688" lvl="2" eaLnBrk="1" hangingPunct="1">
              <a:buFontTx/>
              <a:buNone/>
              <a:defRPr/>
            </a:pPr>
            <a:r>
              <a:rPr lang="el-GR" sz="800" b="1" dirty="0" smtClean="0">
                <a:latin typeface="Verdana" pitchFamily="34" charset="0"/>
              </a:rPr>
              <a:t>   </a:t>
            </a:r>
          </a:p>
          <a:p>
            <a:pPr marL="1055688" lvl="2" eaLnBrk="1" hangingPunct="1">
              <a:buFontTx/>
              <a:buBlip>
                <a:blip r:embed="rId5"/>
              </a:buBlip>
              <a:defRPr/>
            </a:pPr>
            <a:r>
              <a:rPr lang="el-GR" sz="1600" b="1" dirty="0" smtClean="0">
                <a:latin typeface="Verdana" pitchFamily="34" charset="0"/>
              </a:rPr>
              <a:t>Στους </a:t>
            </a:r>
            <a:r>
              <a:rPr lang="el-GR" sz="1600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μυς που συσπώνται </a:t>
            </a:r>
            <a:r>
              <a:rPr lang="el-GR" sz="1600" b="1" dirty="0" smtClean="0">
                <a:latin typeface="Verdana" pitchFamily="34" charset="0"/>
              </a:rPr>
              <a:t>(τρέμουλο) ώστε να </a:t>
            </a:r>
            <a:r>
              <a:rPr lang="el-GR" sz="1600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παραχθεί θερμότητα</a:t>
            </a:r>
            <a:r>
              <a:rPr lang="el-GR" sz="1600" b="1" dirty="0" smtClean="0">
                <a:latin typeface="Verdana" pitchFamily="34" charset="0"/>
              </a:rPr>
              <a:t> που την έχει ανάγκη ο οργανισμός </a:t>
            </a:r>
          </a:p>
          <a:p>
            <a:pPr marL="1055688" lvl="2" eaLnBrk="1" hangingPunct="1">
              <a:buFontTx/>
              <a:buNone/>
              <a:defRPr/>
            </a:pPr>
            <a:endParaRPr lang="el-GR" sz="800" b="1" dirty="0" smtClean="0">
              <a:latin typeface="Verdana" pitchFamily="34" charset="0"/>
            </a:endParaRPr>
          </a:p>
          <a:p>
            <a:pPr marL="206375" eaLnBrk="1" hangingPunct="1">
              <a:buFontTx/>
              <a:buBlip>
                <a:blip r:embed="rId6"/>
              </a:buBlip>
              <a:defRPr/>
            </a:pPr>
            <a:r>
              <a:rPr lang="el-GR" sz="1400" b="1" u="sng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Αποτέλεσμα</a:t>
            </a:r>
            <a:r>
              <a:rPr lang="en-US" sz="1400" b="1" u="sng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:</a:t>
            </a:r>
            <a:r>
              <a:rPr lang="el-GR" sz="1400" dirty="0" smtClean="0">
                <a:latin typeface="Verdana" pitchFamily="34" charset="0"/>
              </a:rPr>
              <a:t> </a:t>
            </a:r>
            <a:r>
              <a:rPr lang="el-GR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Αποτρέπεται η μείωση της θερμοκρασίας</a:t>
            </a:r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04813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b="1" u="sng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ΜΗΧΑΝΙΣΜΟΣ ΡΥΘΜΙΣΗΣ ΤΗΣ ΘΕΡΜΟΚΡΑΣΙΑΣ</a:t>
            </a:r>
            <a:r>
              <a:rPr lang="el-GR" sz="2400" smtClean="0">
                <a:latin typeface="Verdana" pitchFamily="34" charset="0"/>
              </a:rPr>
              <a:t> </a:t>
            </a:r>
          </a:p>
        </p:txBody>
      </p:sp>
      <p:pic>
        <p:nvPicPr>
          <p:cNvPr id="567333" name="Picture 3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1052513"/>
            <a:ext cx="3203575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7235825" y="1052513"/>
            <a:ext cx="1873250" cy="1762125"/>
            <a:chOff x="4558" y="732"/>
            <a:chExt cx="1180" cy="1110"/>
          </a:xfrm>
        </p:grpSpPr>
        <p:pic>
          <p:nvPicPr>
            <p:cNvPr id="7188" name="Picture 3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4" y="732"/>
              <a:ext cx="454" cy="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9" name="Line 40"/>
            <p:cNvSpPr>
              <a:spLocks noChangeShapeType="1"/>
            </p:cNvSpPr>
            <p:nvPr/>
          </p:nvSpPr>
          <p:spPr bwMode="auto">
            <a:xfrm flipV="1">
              <a:off x="4558" y="1661"/>
              <a:ext cx="771" cy="181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190" name="Line 41"/>
            <p:cNvSpPr>
              <a:spLocks noChangeShapeType="1"/>
            </p:cNvSpPr>
            <p:nvPr/>
          </p:nvSpPr>
          <p:spPr bwMode="auto">
            <a:xfrm flipV="1">
              <a:off x="5329" y="1117"/>
              <a:ext cx="181" cy="544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67338" name="Text Box 42"/>
            <p:cNvSpPr txBox="1">
              <a:spLocks noChangeArrowheads="1"/>
            </p:cNvSpPr>
            <p:nvPr/>
          </p:nvSpPr>
          <p:spPr bwMode="auto">
            <a:xfrm>
              <a:off x="5464" y="1117"/>
              <a:ext cx="27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>
                  <a:solidFill>
                    <a:srgbClr val="00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  <a:endParaRPr lang="el-GR" sz="12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6299200" y="1303338"/>
            <a:ext cx="2016125" cy="792162"/>
            <a:chOff x="3968" y="890"/>
            <a:chExt cx="1270" cy="499"/>
          </a:xfrm>
        </p:grpSpPr>
        <p:sp>
          <p:nvSpPr>
            <p:cNvPr id="7186" name="Line 44"/>
            <p:cNvSpPr>
              <a:spLocks noChangeShapeType="1"/>
            </p:cNvSpPr>
            <p:nvPr/>
          </p:nvSpPr>
          <p:spPr bwMode="auto">
            <a:xfrm flipH="1">
              <a:off x="4059" y="890"/>
              <a:ext cx="1179" cy="499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67341" name="Text Box 45"/>
            <p:cNvSpPr txBox="1">
              <a:spLocks noChangeArrowheads="1"/>
            </p:cNvSpPr>
            <p:nvPr/>
          </p:nvSpPr>
          <p:spPr bwMode="auto">
            <a:xfrm>
              <a:off x="3968" y="1207"/>
              <a:ext cx="31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>
                  <a:solidFill>
                    <a:srgbClr val="66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  <a:endParaRPr lang="el-GR" sz="1200">
                <a:solidFill>
                  <a:srgbClr val="66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7812088" y="1296988"/>
            <a:ext cx="647700" cy="942975"/>
            <a:chOff x="4921" y="886"/>
            <a:chExt cx="408" cy="594"/>
          </a:xfrm>
        </p:grpSpPr>
        <p:grpSp>
          <p:nvGrpSpPr>
            <p:cNvPr id="7181" name="Group 47"/>
            <p:cNvGrpSpPr>
              <a:grpSpLocks/>
            </p:cNvGrpSpPr>
            <p:nvPr/>
          </p:nvGrpSpPr>
          <p:grpSpPr bwMode="auto">
            <a:xfrm>
              <a:off x="5012" y="886"/>
              <a:ext cx="317" cy="594"/>
              <a:chOff x="5012" y="886"/>
              <a:chExt cx="317" cy="594"/>
            </a:xfrm>
          </p:grpSpPr>
          <p:sp>
            <p:nvSpPr>
              <p:cNvPr id="7183" name="Line 48"/>
              <p:cNvSpPr>
                <a:spLocks noChangeShapeType="1"/>
              </p:cNvSpPr>
              <p:nvPr/>
            </p:nvSpPr>
            <p:spPr bwMode="auto">
              <a:xfrm>
                <a:off x="5238" y="886"/>
                <a:ext cx="0" cy="321"/>
              </a:xfrm>
              <a:prstGeom prst="line">
                <a:avLst/>
              </a:prstGeom>
              <a:noFill/>
              <a:ln w="38100">
                <a:solidFill>
                  <a:srgbClr val="66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184" name="Line 49"/>
              <p:cNvSpPr>
                <a:spLocks noChangeShapeType="1"/>
              </p:cNvSpPr>
              <p:nvPr/>
            </p:nvSpPr>
            <p:spPr bwMode="auto">
              <a:xfrm flipH="1">
                <a:off x="5238" y="1071"/>
                <a:ext cx="91" cy="0"/>
              </a:xfrm>
              <a:prstGeom prst="line">
                <a:avLst/>
              </a:prstGeom>
              <a:noFill/>
              <a:ln w="28575">
                <a:solidFill>
                  <a:srgbClr val="66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185" name="Line 50"/>
              <p:cNvSpPr>
                <a:spLocks noChangeShapeType="1"/>
              </p:cNvSpPr>
              <p:nvPr/>
            </p:nvSpPr>
            <p:spPr bwMode="auto">
              <a:xfrm flipH="1">
                <a:off x="5012" y="1207"/>
                <a:ext cx="226" cy="273"/>
              </a:xfrm>
              <a:prstGeom prst="line">
                <a:avLst/>
              </a:prstGeom>
              <a:noFill/>
              <a:ln w="38100">
                <a:solidFill>
                  <a:srgbClr val="6699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567347" name="Text Box 51"/>
            <p:cNvSpPr txBox="1">
              <a:spLocks noChangeArrowheads="1"/>
            </p:cNvSpPr>
            <p:nvPr/>
          </p:nvSpPr>
          <p:spPr bwMode="auto">
            <a:xfrm>
              <a:off x="4921" y="1216"/>
              <a:ext cx="31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1200">
                  <a:solidFill>
                    <a:srgbClr val="66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_</a:t>
              </a:r>
            </a:p>
          </p:txBody>
        </p:sp>
      </p:grpSp>
      <p:grpSp>
        <p:nvGrpSpPr>
          <p:cNvPr id="6" name="Group 52"/>
          <p:cNvGrpSpPr>
            <a:grpSpLocks/>
          </p:cNvGrpSpPr>
          <p:nvPr/>
        </p:nvGrpSpPr>
        <p:grpSpPr bwMode="auto">
          <a:xfrm>
            <a:off x="7667625" y="1806575"/>
            <a:ext cx="1296988" cy="2706688"/>
            <a:chOff x="4830" y="1207"/>
            <a:chExt cx="817" cy="1705"/>
          </a:xfrm>
        </p:grpSpPr>
        <p:sp>
          <p:nvSpPr>
            <p:cNvPr id="567349" name="Text Box 53"/>
            <p:cNvSpPr txBox="1">
              <a:spLocks noChangeArrowheads="1"/>
            </p:cNvSpPr>
            <p:nvPr/>
          </p:nvSpPr>
          <p:spPr bwMode="auto">
            <a:xfrm>
              <a:off x="5012" y="2700"/>
              <a:ext cx="45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l-GR" sz="1600">
                  <a:solidFill>
                    <a:srgbClr val="D6009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ΜΥΣ</a:t>
              </a:r>
            </a:p>
          </p:txBody>
        </p:sp>
        <p:pic>
          <p:nvPicPr>
            <p:cNvPr id="7178" name="Picture 5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0" y="2251"/>
              <a:ext cx="817" cy="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9" name="Line 55"/>
            <p:cNvSpPr>
              <a:spLocks noChangeShapeType="1"/>
            </p:cNvSpPr>
            <p:nvPr/>
          </p:nvSpPr>
          <p:spPr bwMode="auto">
            <a:xfrm flipH="1">
              <a:off x="5102" y="1207"/>
              <a:ext cx="136" cy="1180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67352" name="Text Box 56"/>
            <p:cNvSpPr txBox="1">
              <a:spLocks noChangeArrowheads="1"/>
            </p:cNvSpPr>
            <p:nvPr/>
          </p:nvSpPr>
          <p:spPr bwMode="auto">
            <a:xfrm>
              <a:off x="5057" y="2214"/>
              <a:ext cx="31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>
                  <a:solidFill>
                    <a:srgbClr val="66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  <a:endParaRPr lang="el-GR" sz="1200">
                <a:solidFill>
                  <a:srgbClr val="66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428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7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67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6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67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67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672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672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672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4925" y="2357438"/>
            <a:ext cx="4392613" cy="4105275"/>
          </a:xfrm>
        </p:spPr>
        <p:txBody>
          <a:bodyPr/>
          <a:lstStyle/>
          <a:p>
            <a:pPr marL="0" indent="0" eaLnBrk="1" hangingPunct="1">
              <a:buFontTx/>
              <a:buBlip>
                <a:blip r:embed="rId3"/>
              </a:buBlip>
              <a:defRPr/>
            </a:pPr>
            <a:r>
              <a:rPr lang="el-GR" sz="1600" b="1" dirty="0" smtClean="0">
                <a:latin typeface="Verdana" pitchFamily="34" charset="0"/>
              </a:rPr>
              <a:t>Προκαλούνται </a:t>
            </a:r>
            <a:r>
              <a:rPr lang="el-GR" sz="1600" b="1" dirty="0" err="1" smtClean="0">
                <a:latin typeface="Verdana" pitchFamily="34" charset="0"/>
              </a:rPr>
              <a:t>απο</a:t>
            </a:r>
            <a:r>
              <a:rPr lang="el-GR" sz="1600" b="1" dirty="0" smtClean="0">
                <a:latin typeface="Verdana" pitchFamily="34" charset="0"/>
              </a:rPr>
              <a:t>:</a:t>
            </a:r>
            <a:endParaRPr lang="el-GR" sz="1600" dirty="0" smtClean="0">
              <a:latin typeface="Verdana" pitchFamily="34" charset="0"/>
            </a:endParaRPr>
          </a:p>
          <a:p>
            <a:pPr marL="830263" lvl="1" eaLnBrk="1" hangingPunct="1">
              <a:buFontTx/>
              <a:buBlip>
                <a:blip r:embed="rId4"/>
              </a:buBlip>
              <a:defRPr/>
            </a:pPr>
            <a:r>
              <a:rPr lang="el-GR" sz="1600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Τρόπο ζωής</a:t>
            </a:r>
          </a:p>
          <a:p>
            <a:pPr marL="1238250" lvl="2" eaLnBrk="1" hangingPunct="1">
              <a:buFontTx/>
              <a:buBlip>
                <a:blip r:embed="rId5"/>
              </a:buBlip>
              <a:defRPr/>
            </a:pPr>
            <a:r>
              <a:rPr lang="el-GR" sz="1600" b="1" dirty="0" smtClean="0">
                <a:latin typeface="Verdana" pitchFamily="34" charset="0"/>
              </a:rPr>
              <a:t>Κακή διατροφή,</a:t>
            </a:r>
          </a:p>
          <a:p>
            <a:pPr marL="1238250" lvl="2" eaLnBrk="1" hangingPunct="1">
              <a:buFontTx/>
              <a:buBlip>
                <a:blip r:embed="rId5"/>
              </a:buBlip>
              <a:defRPr/>
            </a:pPr>
            <a:r>
              <a:rPr lang="el-GR" sz="1600" b="1" dirty="0" smtClean="0">
                <a:latin typeface="Verdana" pitchFamily="34" charset="0"/>
              </a:rPr>
              <a:t>κάπνισμα, </a:t>
            </a:r>
          </a:p>
          <a:p>
            <a:pPr marL="1238250" lvl="2" eaLnBrk="1" hangingPunct="1">
              <a:buFontTx/>
              <a:buBlip>
                <a:blip r:embed="rId5"/>
              </a:buBlip>
              <a:defRPr/>
            </a:pPr>
            <a:r>
              <a:rPr lang="el-GR" sz="1600" b="1" dirty="0" smtClean="0">
                <a:latin typeface="Verdana" pitchFamily="34" charset="0"/>
              </a:rPr>
              <a:t>αλκοόλ κ.τ.λ.</a:t>
            </a:r>
          </a:p>
          <a:p>
            <a:pPr marL="0" indent="0" eaLnBrk="1" hangingPunct="1">
              <a:buFontTx/>
              <a:buNone/>
              <a:defRPr/>
            </a:pPr>
            <a:endParaRPr lang="el-GR" sz="800" b="1" dirty="0" smtClean="0">
              <a:latin typeface="Verdana" pitchFamily="34" charset="0"/>
            </a:endParaRPr>
          </a:p>
          <a:p>
            <a:pPr marL="830263" lvl="1" eaLnBrk="1" hangingPunct="1">
              <a:buFontTx/>
              <a:buBlip>
                <a:blip r:embed="rId4"/>
              </a:buBlip>
              <a:defRPr/>
            </a:pPr>
            <a:r>
              <a:rPr lang="el-GR" sz="1600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Ακραίες μεταβολές των περιβαλλοντικών συνθηκών</a:t>
            </a:r>
            <a:r>
              <a:rPr lang="el-GR" sz="1600" b="1" dirty="0" smtClean="0">
                <a:latin typeface="Verdana" pitchFamily="34" charset="0"/>
              </a:rPr>
              <a:t> </a:t>
            </a:r>
          </a:p>
          <a:p>
            <a:pPr marL="1238250" lvl="2" eaLnBrk="1" hangingPunct="1">
              <a:buFontTx/>
              <a:buBlip>
                <a:blip r:embed="rId5"/>
              </a:buBlip>
              <a:defRPr/>
            </a:pPr>
            <a:r>
              <a:rPr lang="el-GR" sz="1600" b="1" dirty="0" smtClean="0">
                <a:latin typeface="Verdana" pitchFamily="34" charset="0"/>
              </a:rPr>
              <a:t>Τ </a:t>
            </a:r>
            <a:r>
              <a:rPr lang="en-US" sz="1600" b="1" dirty="0" smtClean="0">
                <a:latin typeface="Verdana" pitchFamily="34" charset="0"/>
              </a:rPr>
              <a:t>°C</a:t>
            </a:r>
            <a:r>
              <a:rPr lang="el-GR" sz="1600" b="1" dirty="0" smtClean="0">
                <a:latin typeface="Verdana" pitchFamily="34" charset="0"/>
              </a:rPr>
              <a:t>, </a:t>
            </a:r>
          </a:p>
          <a:p>
            <a:pPr marL="1238250" lvl="2" eaLnBrk="1" hangingPunct="1">
              <a:buFontTx/>
              <a:buBlip>
                <a:blip r:embed="rId5"/>
              </a:buBlip>
              <a:defRPr/>
            </a:pPr>
            <a:r>
              <a:rPr lang="el-GR" sz="1600" b="1" dirty="0" smtClean="0">
                <a:latin typeface="Verdana" pitchFamily="34" charset="0"/>
              </a:rPr>
              <a:t>ακτινοβολίες</a:t>
            </a:r>
          </a:p>
          <a:p>
            <a:pPr marL="1238250" lvl="2" eaLnBrk="1" hangingPunct="1">
              <a:buFontTx/>
              <a:buNone/>
              <a:defRPr/>
            </a:pPr>
            <a:endParaRPr lang="el-GR" sz="800" b="1" dirty="0" smtClean="0">
              <a:latin typeface="Verdana" pitchFamily="34" charset="0"/>
            </a:endParaRPr>
          </a:p>
          <a:p>
            <a:pPr marL="830263" lvl="1" eaLnBrk="1" hangingPunct="1">
              <a:buFontTx/>
              <a:buBlip>
                <a:blip r:embed="rId4"/>
              </a:buBlip>
              <a:defRPr/>
            </a:pPr>
            <a:r>
              <a:rPr lang="el-GR" sz="1600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Παθογόνοι μικροοργανισμοί</a:t>
            </a:r>
          </a:p>
          <a:p>
            <a:pPr marL="830263" lvl="1" eaLnBrk="1" hangingPunct="1">
              <a:buFontTx/>
              <a:buNone/>
              <a:defRPr/>
            </a:pPr>
            <a:endParaRPr lang="el-GR" sz="800" b="1" dirty="0" smtClean="0"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marL="830263" lvl="1" eaLnBrk="1" hangingPunct="1">
              <a:buFontTx/>
              <a:buBlip>
                <a:blip r:embed="rId4"/>
              </a:buBlip>
              <a:defRPr/>
            </a:pPr>
            <a:r>
              <a:rPr lang="el-GR" sz="1600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Ψυχολογικές δυσλειτουργίες </a:t>
            </a:r>
          </a:p>
          <a:p>
            <a:pPr marL="830263" lvl="1" eaLnBrk="1" hangingPunct="1">
              <a:buFontTx/>
              <a:buNone/>
              <a:defRPr/>
            </a:pPr>
            <a:endParaRPr lang="el-GR" sz="800" b="1" dirty="0" smtClean="0"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marL="830263" lvl="1" eaLnBrk="1" hangingPunct="1">
              <a:buFontTx/>
              <a:buBlip>
                <a:blip r:embed="rId4"/>
              </a:buBlip>
              <a:defRPr/>
            </a:pPr>
            <a:r>
              <a:rPr lang="el-GR" sz="1600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Κληρονομικές δυσλειτουργίες 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1438"/>
            <a:ext cx="9144000" cy="477837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b="1" smtClean="0">
                <a:latin typeface="Verdana" pitchFamily="34" charset="0"/>
              </a:rPr>
              <a:t>   </a:t>
            </a:r>
            <a:r>
              <a:rPr lang="el-GR" sz="2400" b="1" u="sng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ΔΙΑΤΑΡΑΧΕΣ ΤΗΣ ΟΜΟΙΟΣΤΑΣΗΣ</a:t>
            </a:r>
            <a:endParaRPr lang="el-GR" sz="2400" smtClean="0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55563" y="500063"/>
            <a:ext cx="4587875" cy="1706562"/>
            <a:chOff x="35" y="481"/>
            <a:chExt cx="2890" cy="1075"/>
          </a:xfrm>
        </p:grpSpPr>
        <p:grpSp>
          <p:nvGrpSpPr>
            <p:cNvPr id="5136" name="Group 30"/>
            <p:cNvGrpSpPr>
              <a:grpSpLocks/>
            </p:cNvGrpSpPr>
            <p:nvPr/>
          </p:nvGrpSpPr>
          <p:grpSpPr bwMode="auto">
            <a:xfrm>
              <a:off x="1202" y="481"/>
              <a:ext cx="1723" cy="1044"/>
              <a:chOff x="1202" y="481"/>
              <a:chExt cx="1723" cy="1044"/>
            </a:xfrm>
          </p:grpSpPr>
          <p:sp>
            <p:nvSpPr>
              <p:cNvPr id="5138" name="Line 4"/>
              <p:cNvSpPr>
                <a:spLocks noChangeShapeType="1"/>
              </p:cNvSpPr>
              <p:nvPr/>
            </p:nvSpPr>
            <p:spPr bwMode="auto">
              <a:xfrm>
                <a:off x="2896" y="481"/>
                <a:ext cx="29" cy="2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139" name="Line 5"/>
              <p:cNvSpPr>
                <a:spLocks noChangeShapeType="1"/>
              </p:cNvSpPr>
              <p:nvPr/>
            </p:nvSpPr>
            <p:spPr bwMode="auto">
              <a:xfrm>
                <a:off x="2064" y="709"/>
                <a:ext cx="86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140" name="Line 6"/>
              <p:cNvSpPr>
                <a:spLocks noChangeShapeType="1"/>
              </p:cNvSpPr>
              <p:nvPr/>
            </p:nvSpPr>
            <p:spPr bwMode="auto">
              <a:xfrm>
                <a:off x="2064" y="709"/>
                <a:ext cx="0" cy="22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68328" name="Rectangle 8"/>
              <p:cNvSpPr>
                <a:spLocks noChangeArrowheads="1"/>
              </p:cNvSpPr>
              <p:nvPr/>
            </p:nvSpPr>
            <p:spPr bwMode="auto">
              <a:xfrm>
                <a:off x="1202" y="981"/>
                <a:ext cx="1723" cy="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>
                  <a:spcBef>
                    <a:spcPct val="150000"/>
                  </a:spcBef>
                  <a:tabLst>
                    <a:tab pos="441325" algn="l"/>
                  </a:tabLst>
                  <a:defRPr/>
                </a:pPr>
                <a:r>
                  <a:rPr lang="el-GR" sz="1600" dirty="0">
                    <a:solidFill>
                      <a:schemeClr val="tx2"/>
                    </a:solidFill>
                  </a:rPr>
                  <a:t>Παροδικές διαταραχές</a:t>
                </a:r>
                <a:br>
                  <a:rPr lang="el-GR" sz="1600" dirty="0">
                    <a:solidFill>
                      <a:schemeClr val="tx2"/>
                    </a:solidFill>
                  </a:rPr>
                </a:br>
                <a:r>
                  <a:rPr lang="en-US" sz="1600" dirty="0">
                    <a:solidFill>
                      <a:schemeClr val="tx2"/>
                    </a:solidFill>
                  </a:rPr>
                  <a:t/>
                </a:r>
                <a:br>
                  <a:rPr lang="en-US" sz="1600" dirty="0">
                    <a:solidFill>
                      <a:schemeClr val="tx2"/>
                    </a:solidFill>
                  </a:rPr>
                </a:br>
                <a:r>
                  <a:rPr lang="en-US" sz="1600" dirty="0">
                    <a:solidFill>
                      <a:schemeClr val="tx2"/>
                    </a:solidFill>
                  </a:rPr>
                  <a:t/>
                </a:r>
                <a:br>
                  <a:rPr lang="en-US" sz="1600" dirty="0">
                    <a:solidFill>
                      <a:schemeClr val="tx2"/>
                    </a:solidFill>
                  </a:rPr>
                </a:br>
                <a:r>
                  <a:rPr lang="el-GR" sz="2000" dirty="0">
                    <a:solidFill>
                      <a:srgbClr val="CC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ΑΣΘΕΝΕΙΑ</a:t>
                </a:r>
                <a:endParaRPr lang="el-GR" sz="4000" b="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5142" name="AutoShape 11"/>
              <p:cNvSpPr>
                <a:spLocks noChangeArrowheads="1"/>
              </p:cNvSpPr>
              <p:nvPr/>
            </p:nvSpPr>
            <p:spPr bwMode="auto">
              <a:xfrm>
                <a:off x="1973" y="1163"/>
                <a:ext cx="182" cy="181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66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l-GR" altLang="el-GR"/>
              </a:p>
            </p:txBody>
          </p:sp>
        </p:grpSp>
        <p:pic>
          <p:nvPicPr>
            <p:cNvPr id="5137" name="Picture 12" descr="consegfisic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" y="482"/>
              <a:ext cx="1212" cy="1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68333" name="Picture 13" descr="panin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2857500"/>
            <a:ext cx="11969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8334" name="Picture 14" descr="impoten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0" y="2357438"/>
            <a:ext cx="140970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4643438" y="857250"/>
            <a:ext cx="4500562" cy="1443038"/>
            <a:chOff x="2925" y="709"/>
            <a:chExt cx="2835" cy="909"/>
          </a:xfrm>
        </p:grpSpPr>
        <p:sp>
          <p:nvSpPr>
            <p:cNvPr id="5131" name="Line 7"/>
            <p:cNvSpPr>
              <a:spLocks noChangeShapeType="1"/>
            </p:cNvSpPr>
            <p:nvPr/>
          </p:nvSpPr>
          <p:spPr bwMode="auto">
            <a:xfrm>
              <a:off x="3923" y="709"/>
              <a:ext cx="0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68329" name="Rectangle 9"/>
            <p:cNvSpPr>
              <a:spLocks noChangeArrowheads="1"/>
            </p:cNvSpPr>
            <p:nvPr/>
          </p:nvSpPr>
          <p:spPr bwMode="auto">
            <a:xfrm>
              <a:off x="3243" y="936"/>
              <a:ext cx="1316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130000"/>
                </a:spcBef>
                <a:tabLst>
                  <a:tab pos="441325" algn="l"/>
                </a:tabLst>
                <a:defRPr/>
              </a:pPr>
              <a:r>
                <a:rPr lang="el-GR" sz="1600">
                  <a:solidFill>
                    <a:schemeClr val="tx2"/>
                  </a:solidFill>
                </a:rPr>
                <a:t>Μη αντιστρεπτές διαταραχές </a:t>
              </a:r>
              <a:br>
                <a:rPr lang="el-GR" sz="1600">
                  <a:solidFill>
                    <a:schemeClr val="tx2"/>
                  </a:solidFill>
                </a:rPr>
              </a:br>
              <a:r>
                <a:rPr lang="en-US" sz="2000">
                  <a:solidFill>
                    <a:schemeClr val="tx2"/>
                  </a:solidFill>
                </a:rPr>
                <a:t/>
              </a:r>
              <a:br>
                <a:rPr lang="en-US" sz="2000">
                  <a:solidFill>
                    <a:schemeClr val="tx2"/>
                  </a:solidFill>
                </a:rPr>
              </a:br>
              <a:r>
                <a:rPr lang="el-GR" sz="2000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ΘΑΝΑΤΟ</a:t>
              </a:r>
              <a:r>
                <a:rPr lang="el-GR" sz="2000">
                  <a:solidFill>
                    <a:schemeClr val="hlink"/>
                  </a:solidFill>
                </a:rPr>
                <a:t> </a:t>
              </a:r>
              <a:endParaRPr lang="el-GR" sz="4000" b="0">
                <a:solidFill>
                  <a:schemeClr val="hlink"/>
                </a:solidFill>
              </a:endParaRPr>
            </a:p>
          </p:txBody>
        </p:sp>
        <p:sp>
          <p:nvSpPr>
            <p:cNvPr id="5133" name="AutoShape 10"/>
            <p:cNvSpPr>
              <a:spLocks noChangeArrowheads="1"/>
            </p:cNvSpPr>
            <p:nvPr/>
          </p:nvSpPr>
          <p:spPr bwMode="auto">
            <a:xfrm>
              <a:off x="3833" y="1208"/>
              <a:ext cx="182" cy="181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5134" name="Line 23"/>
            <p:cNvSpPr>
              <a:spLocks noChangeShapeType="1"/>
            </p:cNvSpPr>
            <p:nvPr/>
          </p:nvSpPr>
          <p:spPr bwMode="auto">
            <a:xfrm>
              <a:off x="2925" y="709"/>
              <a:ext cx="99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5135" name="Picture 2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3" y="981"/>
              <a:ext cx="1247" cy="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68345" name="Picture 2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4429125"/>
            <a:ext cx="19812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8346" name="Picture 2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429125"/>
            <a:ext cx="273685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8349" name="Picture 2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360613"/>
            <a:ext cx="129540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520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68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68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68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68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68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68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68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68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68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68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683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68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683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68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5683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5683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</TotalTime>
  <Words>815</Words>
  <Application>Microsoft Office PowerPoint</Application>
  <PresentationFormat>Προβολή στην οθόνη (4:3)</PresentationFormat>
  <Paragraphs>195</Paragraphs>
  <Slides>18</Slides>
  <Notes>16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18</vt:i4>
      </vt:variant>
    </vt:vector>
  </HeadingPairs>
  <TitlesOfParts>
    <vt:vector size="24" baseType="lpstr">
      <vt:lpstr>Arial</vt:lpstr>
      <vt:lpstr>Calibri</vt:lpstr>
      <vt:lpstr>Verdana</vt:lpstr>
      <vt:lpstr>Προεπιλεγμένη σχεδίαση</vt:lpstr>
      <vt:lpstr>Φωτογραφία του Photo Editor</vt:lpstr>
      <vt:lpstr>Εικόνα bitmap</vt:lpstr>
      <vt:lpstr>4 Ομοιόσταση 4.2 Ασθένειες</vt:lpstr>
      <vt:lpstr>ΟΜΟΙΟΣΤΑΣΗ</vt:lpstr>
      <vt:lpstr>Παρουσίαση του PowerPoint</vt:lpstr>
      <vt:lpstr>Παρουσίαση του PowerPoint</vt:lpstr>
      <vt:lpstr>ΜΗΧΑΝΙΣΜΟΣ ΡΥΘΜΙΣΗΣ ΤΗΣ ΘΕΡΜΟΚΡΑΣΙΑΣ </vt:lpstr>
      <vt:lpstr>Ο ιδρώτας…..</vt:lpstr>
      <vt:lpstr>Παρουσίαση του PowerPoint</vt:lpstr>
      <vt:lpstr>ΜΗΧΑΝΙΣΜΟΣ ΡΥΘΜΙΣΗΣ ΤΗΣ ΘΕΡΜΟΚΡΑΣΙΑΣ </vt:lpstr>
      <vt:lpstr>   ΔΙΑΤΑΡΑΧΕΣ ΤΗΣ ΟΜΟΙΟΣΤΑΣΗΣ</vt:lpstr>
      <vt:lpstr>ΠΑΘΟΓΟΝΟΙ ΜΙΚΡΟΟΡΓΑΝΙΣΜΟΙ &amp; ΑΣΘΕΝΕΙΕΣ </vt:lpstr>
      <vt:lpstr>ΜΙΚΡΟΟΡΓΑΝΙΣΜΟΙ   Μέγεθος &lt;0,1mm</vt:lpstr>
      <vt:lpstr>ΠΑΘΟΓΟΝΟΙ ΜΙΚΡΟΟΡΓΑΝΙΣΜΟΙ &amp; ΑΣΘΕΝΕΙΕΣ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electrorama s.a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Single Cell PCR</dc:title>
  <dc:creator>Thanasis Bantis</dc:creator>
  <cp:lastModifiedBy>Λογαριασμός Microsoft</cp:lastModifiedBy>
  <cp:revision>37</cp:revision>
  <dcterms:created xsi:type="dcterms:W3CDTF">2008-01-13T20:09:29Z</dcterms:created>
  <dcterms:modified xsi:type="dcterms:W3CDTF">2022-03-05T19:50:40Z</dcterms:modified>
</cp:coreProperties>
</file>