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99CCFF"/>
    <a:srgbClr val="FFFFFF"/>
    <a:srgbClr val="FFCCFF"/>
    <a:srgbClr val="CCEC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9F13-57DE-49CE-BF39-31BC2C1E8796}" type="datetimeFigureOut">
              <a:rPr lang="el-GR" smtClean="0"/>
              <a:t>20/10/2021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D746-D62B-4A62-9414-AE6128BEF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9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409EA-88C5-4BF9-BB87-98F3DB9602A7}" type="slidenum">
              <a:rPr lang="el-GR" altLang="en-US"/>
              <a:pPr/>
              <a:t>2</a:t>
            </a:fld>
            <a:endParaRPr lang="el-GR" alt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5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54663-4FE8-4C66-A776-C79F4AEE65B6}" type="slidenum">
              <a:rPr lang="el-GR" altLang="en-US"/>
              <a:pPr/>
              <a:t>3</a:t>
            </a:fld>
            <a:endParaRPr lang="el-GR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9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27C73-9E77-429A-B7F6-1019C33CB9F7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2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AFC64-74D4-4FB2-8126-02DC7A5068A0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64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6626-3208-40CA-B411-786ABB11AB8A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073D-0CCD-4814-97E0-42B6EBD1C3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57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EBBB9-3FE9-4203-BB99-FA0E0523ED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70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EF56-DC2F-48F0-863E-A1F4DEEE11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087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4B4423-C9A6-4B43-900A-C6AC293AB3C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60050179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2D30C-B7CD-440E-8283-3728DA59CF5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611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79E15-C7A1-48B1-A80A-386B6D7A68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14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85B75-65A4-4188-BB35-8A7F5903483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44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9B57-30AA-4D13-BA82-8199FCC629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8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EFC9-52B9-4465-AC1D-E4B35F8E08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98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8BB95-7F79-4FBA-83BE-05B8BB15CD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1088D-D77C-460C-B348-E15871FF12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00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8D4B5-868F-4998-992A-42981D8426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52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30D7-8E61-48F0-A565-16D635427E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11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687027-59F0-4D2B-8087-794770A6185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5.jpeg"/><Relationship Id="rId17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2.png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1.4 Το </a:t>
            </a:r>
            <a:r>
              <a:rPr lang="el-GR" altLang="el-GR" dirty="0" err="1" smtClean="0"/>
              <a:t>προκαρυωτικό</a:t>
            </a:r>
            <a:r>
              <a:rPr lang="el-GR" altLang="el-GR" smtClean="0"/>
              <a:t> κύτταρο</a:t>
            </a:r>
            <a:endParaRPr lang="el-GR" altLang="el-G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Δρ. Αγγελική </a:t>
            </a:r>
            <a:r>
              <a:rPr lang="el-GR" altLang="el-GR" sz="2000" dirty="0" err="1" smtClean="0"/>
              <a:t>Γεροβασίλη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AKC, </a:t>
            </a:r>
            <a:r>
              <a:rPr lang="en-US" altLang="el-GR" sz="2000" smtClean="0"/>
              <a:t>BSc, MSc</a:t>
            </a:r>
            <a:r>
              <a:rPr lang="en-US" altLang="el-GR" sz="2000" dirty="0" smtClean="0"/>
              <a:t>, PhD</a:t>
            </a:r>
            <a:r>
              <a:rPr lang="en-US" altLang="el-GR" sz="2000" smtClean="0"/>
              <a:t>, 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Γενετίστρια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l-GR" altLang="en-US" sz="24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ΤΟ ΠΡΟΚΑΡΥΩΤΙΚΟ ΚΥΤΤΑΡΟ</a:t>
            </a: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36513" y="476250"/>
            <a:ext cx="3887787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indent="-171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138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93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l-GR" altLang="en-US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Το γενετικό υλικό τους δεν περιβάλλεται από πυρηνική μεμβράνη</a:t>
            </a:r>
            <a:r>
              <a:rPr lang="el-GR" altLang="en-US" sz="1600" b="1" dirty="0">
                <a:latin typeface="Verdana" panose="020B0604030504040204" pitchFamily="34" charset="0"/>
              </a:rPr>
              <a:t>  </a:t>
            </a:r>
            <a:r>
              <a:rPr lang="el-GR" altLang="en-US" sz="1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lvl="2">
              <a:buFontTx/>
              <a:buBlip>
                <a:blip r:embed="rId5"/>
              </a:buBlip>
            </a:pPr>
            <a:r>
              <a:rPr lang="el-GR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Προκαρυωτικοί</a:t>
            </a:r>
            <a:r>
              <a:rPr lang="el-GR" altLang="en-US" sz="1600" b="1" dirty="0">
                <a:latin typeface="Verdana" panose="020B0604030504040204" pitchFamily="34" charset="0"/>
              </a:rPr>
              <a:t> είναι τα </a:t>
            </a: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βακτήρια</a:t>
            </a:r>
            <a:r>
              <a:rPr lang="el-GR" altLang="en-US" sz="1600" b="1" dirty="0">
                <a:latin typeface="Verdana" panose="020B0604030504040204" pitchFamily="34" charset="0"/>
              </a:rPr>
              <a:t> τα οποία είναι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μονοκύτταροι μικροοργανισμοί</a:t>
            </a:r>
            <a:r>
              <a:rPr lang="el-GR" altLang="en-US" sz="1600" b="1" dirty="0">
                <a:latin typeface="Verdana" panose="020B0604030504040204" pitchFamily="34" charset="0"/>
              </a:rPr>
              <a:t>    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1">
              <a:buFontTx/>
              <a:buBlip>
                <a:blip r:embed="rId6"/>
              </a:buBlip>
            </a:pPr>
            <a:r>
              <a:rPr lang="el-G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Δομή</a:t>
            </a:r>
            <a:r>
              <a:rPr lang="el-GR" altLang="en-US" sz="1600" b="1" dirty="0">
                <a:latin typeface="Verdana" panose="020B0604030504040204" pitchFamily="34" charset="0"/>
              </a:rPr>
              <a:t>  </a:t>
            </a:r>
          </a:p>
          <a:p>
            <a:pPr lvl="2">
              <a:buFontTx/>
              <a:buBlip>
                <a:blip r:embed="rId7"/>
              </a:buBlip>
            </a:pP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Περιβάλλονται</a:t>
            </a:r>
            <a:r>
              <a:rPr lang="el-GR" altLang="en-US" sz="1600" b="1" dirty="0">
                <a:latin typeface="Verdana" panose="020B0604030504040204" pitchFamily="34" charset="0"/>
              </a:rPr>
              <a:t> από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κυτταρική μεμβράνη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7"/>
              </a:buBlip>
            </a:pPr>
            <a:r>
              <a:rPr lang="el-GR" altLang="en-US" sz="1600" b="1" dirty="0">
                <a:latin typeface="Verdana" panose="020B0604030504040204" pitchFamily="34" charset="0"/>
              </a:rPr>
              <a:t>Στο κυτταρόπλασμα </a:t>
            </a: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τα μόνα οργανίδια που διαθέτουν</a:t>
            </a:r>
            <a:r>
              <a:rPr lang="el-GR" altLang="en-US" sz="1600" b="1" dirty="0">
                <a:latin typeface="Verdana" panose="020B0604030504040204" pitchFamily="34" charset="0"/>
              </a:rPr>
              <a:t> είναι τα </a:t>
            </a:r>
            <a:r>
              <a:rPr lang="el-GR" altLang="en-US" sz="16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ριβοσώματα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7"/>
              </a:buBlip>
            </a:pPr>
            <a:r>
              <a:rPr lang="el-GR" altLang="en-US" sz="1600" b="1" dirty="0">
                <a:latin typeface="Verdana" panose="020B0604030504040204" pitchFamily="34" charset="0"/>
              </a:rPr>
              <a:t>Η </a:t>
            </a: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κυτταρική μεμβράνη περιβάλλεται</a:t>
            </a:r>
            <a:r>
              <a:rPr lang="el-GR" altLang="en-US" sz="1600" b="1" dirty="0">
                <a:latin typeface="Verdana" panose="020B0604030504040204" pitchFamily="34" charset="0"/>
              </a:rPr>
              <a:t> από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κυτταρικό τοίχωμα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7"/>
              </a:buBlip>
            </a:pP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Σε μερικά το κυτταρικό τοίχωμα </a:t>
            </a:r>
            <a:r>
              <a:rPr lang="el-GR" altLang="en-US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περιβάλλεται</a:t>
            </a:r>
            <a:r>
              <a:rPr lang="el-GR" altLang="en-US" sz="1600" b="1" dirty="0" smtClean="0">
                <a:latin typeface="Verdana" panose="020B0604030504040204" pitchFamily="34" charset="0"/>
              </a:rPr>
              <a:t> </a:t>
            </a:r>
            <a:r>
              <a:rPr lang="el-GR" altLang="en-US" sz="1600" b="1" dirty="0">
                <a:latin typeface="Verdana" panose="020B0604030504040204" pitchFamily="34" charset="0"/>
              </a:rPr>
              <a:t>από την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κάψα     </a:t>
            </a:r>
          </a:p>
        </p:txBody>
      </p:sp>
      <p:pic>
        <p:nvPicPr>
          <p:cNvPr id="303111" name="Object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357563"/>
            <a:ext cx="43243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1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76250"/>
            <a:ext cx="34575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21541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r>
              <a:rPr lang="el-GR" altLang="en-US" sz="24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ΤΟ ΠΡΟΚΑΡΥΩΤΙΚΟ ΚΥΤΤΑΡΟ</a:t>
            </a:r>
          </a:p>
        </p:txBody>
      </p:sp>
      <p:sp>
        <p:nvSpPr>
          <p:cNvPr id="305155" name="Rectangle 3"/>
          <p:cNvSpPr>
            <a:spLocks noChangeArrowheads="1"/>
          </p:cNvSpPr>
          <p:nvPr/>
        </p:nvSpPr>
        <p:spPr bwMode="auto">
          <a:xfrm>
            <a:off x="36513" y="763588"/>
            <a:ext cx="3167062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indent="-171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138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93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l-GR" altLang="en-US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Προκαρυωτικοί</a:t>
            </a:r>
            <a:r>
              <a:rPr lang="el-GR" altLang="en-US" sz="1600" b="1" dirty="0">
                <a:latin typeface="Verdana" panose="020B0604030504040204" pitchFamily="34" charset="0"/>
              </a:rPr>
              <a:t> είναι τα </a:t>
            </a:r>
            <a:r>
              <a:rPr lang="el-G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βακτήρια</a:t>
            </a:r>
            <a:r>
              <a:rPr lang="el-GR" altLang="en-US" sz="1600" b="1" dirty="0">
                <a:latin typeface="Verdana" panose="020B0604030504040204" pitchFamily="34" charset="0"/>
              </a:rPr>
              <a:t> τα οποία είναι μονοκύτταροι μικροοργανισμοί    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1">
              <a:buFontTx/>
              <a:buBlip>
                <a:blip r:embed="rId5"/>
              </a:buBlip>
            </a:pPr>
            <a:r>
              <a:rPr lang="el-G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Κίνηση</a:t>
            </a:r>
            <a:r>
              <a:rPr lang="el-GR" altLang="en-US" sz="1600" b="1" dirty="0">
                <a:latin typeface="Verdana" panose="020B0604030504040204" pitchFamily="34" charset="0"/>
              </a:rPr>
              <a:t> </a:t>
            </a:r>
          </a:p>
          <a:p>
            <a:pPr lvl="2">
              <a:buFontTx/>
              <a:buBlip>
                <a:blip r:embed="rId6"/>
              </a:buBlip>
            </a:pP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Διαθέτουν</a:t>
            </a:r>
            <a:r>
              <a:rPr lang="el-GR" altLang="en-US" sz="1600" b="1" dirty="0">
                <a:latin typeface="Verdana" panose="020B0604030504040204" pitchFamily="34" charset="0"/>
              </a:rPr>
              <a:t> ειδικούς σχηματισμούς τα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μαστίγια </a:t>
            </a:r>
            <a:r>
              <a:rPr lang="el-GR" altLang="en-US" sz="1600" b="1" dirty="0">
                <a:latin typeface="Verdana" panose="020B0604030504040204" pitchFamily="34" charset="0"/>
              </a:rPr>
              <a:t>   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6"/>
              </a:buBlip>
            </a:pP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Διαθέτουν </a:t>
            </a:r>
            <a:r>
              <a:rPr lang="el-GR" altLang="en-US" sz="1600" b="1" dirty="0">
                <a:latin typeface="Verdana" panose="020B0604030504040204" pitchFamily="34" charset="0"/>
              </a:rPr>
              <a:t>ειδικούς σχηματισμούς τις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βλεφαρίδες</a:t>
            </a:r>
            <a:r>
              <a:rPr lang="el-GR" altLang="en-US" sz="1600" b="1" dirty="0">
                <a:latin typeface="Verdana" panose="020B0604030504040204" pitchFamily="34" charset="0"/>
              </a:rPr>
              <a:t> </a:t>
            </a:r>
          </a:p>
          <a:p>
            <a:pPr lvl="2">
              <a:buFontTx/>
              <a:buNone/>
            </a:pPr>
            <a:endParaRPr lang="el-GR" altLang="en-US" sz="800" b="1" dirty="0">
              <a:latin typeface="Verdana" panose="020B0604030504040204" pitchFamily="34" charset="0"/>
            </a:endParaRPr>
          </a:p>
          <a:p>
            <a:pPr lvl="1">
              <a:buFontTx/>
              <a:buBlip>
                <a:blip r:embed="rId5"/>
              </a:buBlip>
            </a:pPr>
            <a:r>
              <a:rPr lang="el-GR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Επιβίωση σε ακραίες συνθήκες θερμοκρασίας</a:t>
            </a:r>
            <a:r>
              <a:rPr lang="el-GR" altLang="en-US" sz="1600" b="1" dirty="0">
                <a:latin typeface="Verdana" panose="020B0604030504040204" pitchFamily="34" charset="0"/>
              </a:rPr>
              <a:t>   </a:t>
            </a:r>
          </a:p>
          <a:p>
            <a:pPr lvl="2">
              <a:buFontTx/>
              <a:buBlip>
                <a:blip r:embed="rId6"/>
              </a:buBlip>
            </a:pPr>
            <a:r>
              <a:rPr lang="el-GR" altLang="en-US" sz="16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Μετατρέπονται  σε</a:t>
            </a:r>
            <a:r>
              <a:rPr lang="el-GR" altLang="en-US" sz="1600" b="1" dirty="0">
                <a:latin typeface="Verdana" panose="020B0604030504040204" pitchFamily="34" charset="0"/>
              </a:rPr>
              <a:t> </a:t>
            </a:r>
            <a:r>
              <a:rPr lang="el-GR" altLang="en-US" sz="1600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αφυδατωμένα κύτταρα τα </a:t>
            </a:r>
            <a:r>
              <a:rPr lang="el-GR" altLang="en-US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ενδοσπόρια</a:t>
            </a:r>
            <a:r>
              <a:rPr lang="el-GR" altLang="en-US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</a:p>
        </p:txBody>
      </p:sp>
      <p:pic>
        <p:nvPicPr>
          <p:cNvPr id="3051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716338"/>
            <a:ext cx="2987675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6250"/>
            <a:ext cx="292893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76250"/>
            <a:ext cx="2989262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1" name="Object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16338"/>
            <a:ext cx="29765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73434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ph/>
            <p:extLst/>
          </p:nvPr>
        </p:nvGraphicFramePr>
        <p:xfrm>
          <a:off x="323528" y="526955"/>
          <a:ext cx="8534400" cy="5898565"/>
        </p:xfrm>
        <a:graphic>
          <a:graphicData uri="http://schemas.openxmlformats.org/drawingml/2006/table">
            <a:tbl>
              <a:tblPr/>
              <a:tblGrid>
                <a:gridCol w="1976438"/>
                <a:gridCol w="2272034"/>
                <a:gridCol w="2016224"/>
                <a:gridCol w="2269704"/>
              </a:tblGrid>
              <a:tr h="6238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ΠΡΟΚΑΡΥΩΤΙΚΟ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ΕΥΚΑΡΥΩΤΙΚΟ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ΖΩΙΚΟ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ΕΥΚΑΡΥΩΤΙΚΟ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ΦΥΤΙΚΟ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0600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ΜΕΓΕΘΟΣ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ΜΙΚΡΟ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ΜΕΓΑΛΟ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ΜΕΓΑΛΟ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7910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ΠΥΡΗΝΑΣ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3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ΜΕΜΒΡΑΝΙΚΑ ΟΡΓΑΝΙΔΙΑ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Ενδ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Δίκτυο,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Golgi,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μιτοχόνδρια 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λυσοσώματα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Ενδ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Δίκτυο,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Golgi,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μιτοχόνδρια </a:t>
                      </a:r>
                      <a:r>
                        <a:rPr kumimoji="0" 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λυσοσώματα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…)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3494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ΚΥΤΤΑΡΙΚΟ ΤΟΙΧΩΜΑ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ΟΧΙ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  (</a:t>
                      </a: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ΔΙΑΦΟΡΕΤΙΚΗ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ΣΥΣΤΑΣΗ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ΡΙΒΟΣΩΜΑΤΑ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 (ΜΙΚΡΟΤΕΡΑ)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557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ΓΕΝΕΤΙΚΟ ΥΛΙΚΟ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DNA (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ΣΥΝΗΘΩΣ 1 ΚΥΚΛΙΚΟ ΜΟΡΙΟ)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DNA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(ΧΡΩΜΑΤΙΝΗ)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DNA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(ΧΡΩΜΑΤΙΝΗ)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ΜΑΣΤΙΓΙΟ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 (ΑΠΛΟ)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Σπέρμα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ΝΑΙ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(Κύτταρα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ΟΡΙΣΜΕΝΩΝ ΦΥΤΩΝ)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81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ΚΥΤ. ΔΙΑΙΡΕΣΗ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ΔΙΧΟΤΟΜΗΣΗ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ΜΙΤΩΣΗ/ΜΕΙΩΣΗ</a:t>
                      </a:r>
                      <a:endParaRPr kumimoji="0" lang="el-G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ΜΙΤΩΣΗ/ΜΕΙΩΣΗ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683568" y="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/>
              <a:t>Ομοιότητες Διαφορές </a:t>
            </a:r>
            <a:r>
              <a:rPr lang="el-GR" altLang="el-GR" sz="1800" b="1" dirty="0" err="1"/>
              <a:t>Προκαρυωτικών</a:t>
            </a:r>
            <a:r>
              <a:rPr lang="el-GR" altLang="el-GR" sz="1800" b="1" dirty="0"/>
              <a:t> και </a:t>
            </a:r>
            <a:r>
              <a:rPr lang="el-GR" altLang="el-GR" sz="1800" b="1" dirty="0" err="1"/>
              <a:t>Ευκαρυωτικών</a:t>
            </a:r>
            <a:r>
              <a:rPr lang="el-GR" altLang="el-GR" sz="1800" b="1" dirty="0"/>
              <a:t> Κυττάρων</a:t>
            </a:r>
          </a:p>
        </p:txBody>
      </p:sp>
    </p:spTree>
    <p:extLst>
      <p:ext uri="{BB962C8B-B14F-4D97-AF65-F5344CB8AC3E}">
        <p14:creationId xmlns:p14="http://schemas.microsoft.com/office/powerpoint/2010/main" val="35422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3200" y="260350"/>
            <a:ext cx="8291513" cy="1295400"/>
          </a:xfrm>
        </p:spPr>
        <p:txBody>
          <a:bodyPr/>
          <a:lstStyle/>
          <a:p>
            <a:pPr eaLnBrk="1" hangingPunct="1"/>
            <a:r>
              <a:rPr lang="el-GR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ΠΡΟΚΑΡΥΩΤΙΚΟ </a:t>
            </a:r>
            <a:r>
              <a:rPr lang="en-US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l-GR" alt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ΕΥΚΑΡΥΩΤΙΚΟ ΚΥΤΤΑΡΟ</a:t>
            </a:r>
            <a:endParaRPr lang="en-US" alt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2" descr="http://66.media.tumblr.com/12b3328d8a11e7576ba296cb88e16a39/tumblr_npr7umIXcd1sk2szio1_12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789463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2938" y="6000750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b="1" dirty="0" smtClean="0">
                <a:solidFill>
                  <a:schemeClr val="accent6"/>
                </a:solidFill>
              </a:rPr>
              <a:t>ΔΕΝ </a:t>
            </a:r>
            <a:r>
              <a:rPr lang="el-GR" altLang="en-US" sz="1800" b="1" dirty="0">
                <a:solidFill>
                  <a:schemeClr val="accent6"/>
                </a:solidFill>
              </a:rPr>
              <a:t>έχει καλά σχηματισμένο πυρήνα</a:t>
            </a:r>
            <a:endParaRPr lang="en-US" altLang="en-US" sz="1800" b="1" dirty="0">
              <a:solidFill>
                <a:schemeClr val="accent6"/>
              </a:solidFill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004048" y="6000750"/>
            <a:ext cx="2883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b="1" dirty="0">
                <a:solidFill>
                  <a:schemeClr val="accent6"/>
                </a:solidFill>
              </a:rPr>
              <a:t>‘ΕΧΕΙ καλά σχηματισμένο πυρήνα</a:t>
            </a:r>
            <a:endParaRPr lang="en-US" altLang="en-US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360363"/>
          </a:xfrm>
        </p:spPr>
        <p:txBody>
          <a:bodyPr/>
          <a:lstStyle/>
          <a:p>
            <a:r>
              <a:rPr lang="el-GR" altLang="en-US" sz="20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ΔΙΑΦΟΡΕΤΙΚΑ ΚΥΤΤΑΡΑ ΓΙΑ ΔΙΑΦΟΡΕΤΙΚΕΣ ΛΕΙΤΟΥΡΓΙΕΣ</a:t>
            </a:r>
            <a:r>
              <a:rPr lang="el-GR" altLang="en-US" sz="24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36513" y="404813"/>
            <a:ext cx="36718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indent="-171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138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93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l-GR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Οι οργανισμοί μπορεί να είναι μονοκύτταροι ή πολυκύτταροι</a:t>
            </a:r>
            <a:r>
              <a:rPr lang="el-GR" altLang="en-US" sz="1600" b="1">
                <a:latin typeface="Verdana" panose="020B0604030504040204" pitchFamily="34" charset="0"/>
              </a:rPr>
              <a:t>   </a:t>
            </a:r>
            <a:r>
              <a:rPr lang="el-GR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>
              <a:buFontTx/>
              <a:buNone/>
            </a:pPr>
            <a:endParaRPr lang="el-GR" altLang="en-US" sz="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5"/>
              </a:buBlip>
            </a:pPr>
            <a:r>
              <a:rPr lang="el-GR" alt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Μονοκύτταροι προκαρυωτικοί</a:t>
            </a:r>
            <a:r>
              <a:rPr lang="el-GR" altLang="en-US" sz="1600" b="1">
                <a:latin typeface="Verdana" panose="020B0604030504040204" pitchFamily="34" charset="0"/>
              </a:rPr>
              <a:t> </a:t>
            </a: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Τα </a:t>
            </a: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βακτήρια</a:t>
            </a: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Τα </a:t>
            </a: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κυανοβακτήρια </a:t>
            </a:r>
            <a:r>
              <a:rPr lang="el-GR" altLang="en-US" sz="1600" b="1">
                <a:latin typeface="Verdana" panose="020B0604030504040204" pitchFamily="34" charset="0"/>
              </a:rPr>
              <a:t>φωτοσυνθέτουν </a:t>
            </a:r>
          </a:p>
          <a:p>
            <a:pPr lvl="3">
              <a:buFontTx/>
              <a:buNone/>
            </a:pPr>
            <a:r>
              <a:rPr lang="el-GR" altLang="en-US" sz="800" b="1">
                <a:latin typeface="Verdana" panose="020B0604030504040204" pitchFamily="34" charset="0"/>
              </a:rPr>
              <a:t>     </a:t>
            </a:r>
          </a:p>
          <a:p>
            <a:pPr lvl="2">
              <a:buFontTx/>
              <a:buBlip>
                <a:blip r:embed="rId5"/>
              </a:buBlip>
            </a:pPr>
            <a:r>
              <a:rPr lang="el-GR" alt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Μονοκύτταροι ευκαρυωτικοί</a:t>
            </a:r>
            <a:r>
              <a:rPr lang="el-GR" altLang="en-US" sz="1600" b="1">
                <a:latin typeface="Verdana" panose="020B0604030504040204" pitchFamily="34" charset="0"/>
              </a:rPr>
              <a:t>  </a:t>
            </a: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Τα </a:t>
            </a:r>
            <a:r>
              <a:rPr lang="el-GR" altLang="en-US" sz="1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πρωτόζωα </a:t>
            </a:r>
            <a:r>
              <a:rPr lang="el-GR" altLang="en-US" sz="1600" b="1">
                <a:latin typeface="Verdana" panose="020B0604030504040204" pitchFamily="34" charset="0"/>
              </a:rPr>
              <a:t>π.χ. </a:t>
            </a: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αμοιβάδα</a:t>
            </a:r>
            <a:r>
              <a:rPr lang="el-GR" altLang="en-US" sz="1600" b="1">
                <a:latin typeface="Verdana" panose="020B0604030504040204" pitchFamily="34" charset="0"/>
              </a:rPr>
              <a:t>  </a:t>
            </a: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Τα </a:t>
            </a:r>
            <a:r>
              <a:rPr lang="el-GR" altLang="en-US" sz="1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φύκη</a:t>
            </a:r>
            <a:r>
              <a:rPr lang="el-GR" altLang="en-US" sz="1600" b="1">
                <a:latin typeface="Verdana" panose="020B0604030504040204" pitchFamily="34" charset="0"/>
              </a:rPr>
              <a:t>, φωτοσυνθέτουν  </a:t>
            </a: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Οι </a:t>
            </a:r>
            <a:r>
              <a:rPr lang="el-GR" altLang="en-US" sz="1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μύκητες</a:t>
            </a:r>
            <a:endParaRPr lang="el-GR" altLang="en-US" sz="14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09257" name="Object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26638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868863"/>
            <a:ext cx="3457575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9" name="Object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57563"/>
            <a:ext cx="27384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1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8067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72" name="Picture 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7300" y="3357563"/>
            <a:ext cx="2771775" cy="30241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440959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9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331788"/>
          </a:xfrm>
        </p:spPr>
        <p:txBody>
          <a:bodyPr/>
          <a:lstStyle/>
          <a:p>
            <a:r>
              <a:rPr lang="el-GR" altLang="en-US" sz="20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ΔΙΑΦΟΡΕΤΙΚΑ ΚΥΤΤΑΡΑ ΓΙΑ ΔΙΑΦΟΡΕΤΙΚΕΣ ΛΕΙΤΟΥΡΓΙΕΣ</a:t>
            </a:r>
            <a:r>
              <a:rPr lang="el-GR" altLang="en-US" sz="24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36513" y="1484313"/>
            <a:ext cx="309562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indent="-1714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4138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93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l-GR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Κίνηση στους μονοκύτταρους μικροοργανισμούς</a:t>
            </a:r>
            <a:r>
              <a:rPr lang="el-GR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>
              <a:buFontTx/>
              <a:buNone/>
            </a:pPr>
            <a:endParaRPr lang="el-GR" altLang="en-US" sz="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5"/>
              </a:buBlip>
            </a:pPr>
            <a:r>
              <a:rPr lang="el-GR" alt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Με τη βοήθεια</a:t>
            </a:r>
            <a:r>
              <a:rPr lang="en-US" altLang="en-US" sz="1600" b="1">
                <a:latin typeface="Verdana" panose="020B0604030504040204" pitchFamily="34" charset="0"/>
              </a:rPr>
              <a:t>:</a:t>
            </a:r>
            <a:r>
              <a:rPr lang="el-GR" altLang="en-US" sz="1600" b="1">
                <a:latin typeface="Verdana" panose="020B0604030504040204" pitchFamily="34" charset="0"/>
              </a:rPr>
              <a:t>  </a:t>
            </a: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Μαστιγίων </a:t>
            </a:r>
          </a:p>
          <a:p>
            <a:pPr lvl="3">
              <a:buFontTx/>
              <a:buNone/>
            </a:pPr>
            <a:endParaRPr lang="el-GR" altLang="en-US" sz="8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Βλεφαρίδων </a:t>
            </a:r>
          </a:p>
          <a:p>
            <a:pPr lvl="3">
              <a:buFontTx/>
              <a:buNone/>
            </a:pPr>
            <a:endParaRPr lang="el-GR" altLang="en-US" sz="8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lvl="3">
              <a:buFontTx/>
              <a:buBlip>
                <a:blip r:embed="rId6"/>
              </a:buBlip>
            </a:pP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Ψευδοποδίων</a:t>
            </a:r>
            <a:endParaRPr lang="el-GR" altLang="en-US" sz="14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311306" name="Object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6250"/>
            <a:ext cx="2808287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08" name="Object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417671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1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76250"/>
            <a:ext cx="312420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81255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260350"/>
          </a:xfrm>
        </p:spPr>
        <p:txBody>
          <a:bodyPr/>
          <a:lstStyle/>
          <a:p>
            <a:r>
              <a:rPr lang="el-GR" altLang="en-US" sz="20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ΔΙΑΦΟΡΕΤΙΚΑ ΚΥΤΤΑΡΑ ΓΙΑ ΔΙΑΦΟΡΕΤΙΚΕΣ ΛΕΙΤΟΥΡΓΙΕΣ</a:t>
            </a:r>
            <a:r>
              <a:rPr lang="el-GR" altLang="en-US" sz="2400" b="1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36513" y="549275"/>
            <a:ext cx="30956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indent="-317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5963" indent="-1714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395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Οι </a:t>
            </a:r>
            <a:r>
              <a:rPr lang="el-GR" alt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πολυκύτταροι οργανισμοί</a:t>
            </a:r>
            <a:r>
              <a:rPr lang="el-GR" altLang="en-US" sz="1600" b="1">
                <a:latin typeface="Verdana" panose="020B0604030504040204" pitchFamily="34" charset="0"/>
              </a:rPr>
              <a:t> μπορεί να είναι</a:t>
            </a:r>
            <a:r>
              <a:rPr lang="en-US" altLang="en-US" sz="1600" b="1">
                <a:latin typeface="Verdana" panose="020B0604030504040204" pitchFamily="34" charset="0"/>
              </a:rPr>
              <a:t>:</a:t>
            </a:r>
            <a:r>
              <a:rPr lang="el-GR" altLang="en-US" sz="1600" b="1">
                <a:latin typeface="Verdana" panose="020B0604030504040204" pitchFamily="34" charset="0"/>
              </a:rPr>
              <a:t>    </a:t>
            </a:r>
            <a:r>
              <a:rPr lang="el-GR" alt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>
              <a:buFontTx/>
              <a:buNone/>
            </a:pPr>
            <a:endParaRPr lang="el-GR" altLang="en-US" sz="8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lvl="1">
              <a:buFontTx/>
              <a:buBlip>
                <a:blip r:embed="rId5"/>
              </a:buBlip>
            </a:pPr>
            <a:r>
              <a:rPr lang="el-GR" alt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Ζωικοί   </a:t>
            </a:r>
          </a:p>
          <a:p>
            <a:pPr lvl="2">
              <a:buFontTx/>
              <a:buNone/>
            </a:pPr>
            <a:r>
              <a:rPr lang="el-GR" altLang="en-US" sz="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    </a:t>
            </a:r>
          </a:p>
          <a:p>
            <a:pPr lvl="1">
              <a:buFontTx/>
              <a:buBlip>
                <a:blip r:embed="rId5"/>
              </a:buBlip>
            </a:pPr>
            <a:r>
              <a:rPr lang="el-GR" alt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Φυτικοί</a:t>
            </a:r>
            <a:r>
              <a:rPr lang="el-GR" altLang="en-US" sz="1600" b="1">
                <a:latin typeface="Verdana" panose="020B0604030504040204" pitchFamily="34" charset="0"/>
              </a:rPr>
              <a:t>   </a:t>
            </a:r>
          </a:p>
          <a:p>
            <a:pPr lvl="2">
              <a:buFontTx/>
              <a:buNone/>
            </a:pPr>
            <a:r>
              <a:rPr lang="el-GR" altLang="en-US" sz="800" b="1">
                <a:latin typeface="Verdana" panose="020B0604030504040204" pitchFamily="34" charset="0"/>
              </a:rPr>
              <a:t>  </a:t>
            </a:r>
          </a:p>
          <a:p>
            <a:pPr lvl="2">
              <a:buFontTx/>
              <a:buBlip>
                <a:blip r:embed="rId6"/>
              </a:buBlip>
            </a:pPr>
            <a:r>
              <a:rPr lang="el-GR" altLang="en-US" sz="1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Αποτελούνται από πολλά κύτταρα</a:t>
            </a:r>
            <a:r>
              <a:rPr lang="el-GR" altLang="en-US" sz="1600" b="1">
                <a:latin typeface="Verdana" panose="020B0604030504040204" pitchFamily="34" charset="0"/>
              </a:rPr>
              <a:t> </a:t>
            </a: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με διαφορετική δομή και λειτουργία </a:t>
            </a:r>
          </a:p>
          <a:p>
            <a:pPr lvl="2">
              <a:buFontTx/>
              <a:buNone/>
            </a:pPr>
            <a:endParaRPr lang="el-GR" altLang="en-US" sz="8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lvl="2">
              <a:buFontTx/>
              <a:buBlip>
                <a:blip r:embed="rId6"/>
              </a:buBlip>
            </a:pPr>
            <a:r>
              <a:rPr lang="el-GR" altLang="en-US" sz="1600" b="1">
                <a:latin typeface="Verdana" panose="020B0604030504040204" pitchFamily="34" charset="0"/>
              </a:rPr>
              <a:t>Τα </a:t>
            </a:r>
            <a:r>
              <a:rPr lang="el-GR" altLang="en-US" sz="1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κύτταρα συνλειτουργούν</a:t>
            </a:r>
            <a:r>
              <a:rPr lang="el-GR" altLang="en-US" sz="1600" b="1">
                <a:latin typeface="Verdana" panose="020B0604030504040204" pitchFamily="34" charset="0"/>
              </a:rPr>
              <a:t> για να μπορεί ο </a:t>
            </a:r>
            <a:r>
              <a:rPr lang="el-GR" altLang="en-US" sz="16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οργανισμός να λειτουργήσει και επιβιώσει</a:t>
            </a:r>
            <a:r>
              <a:rPr lang="el-GR" altLang="en-US" sz="1600" b="1">
                <a:latin typeface="Verdana" panose="020B0604030504040204" pitchFamily="34" charset="0"/>
              </a:rPr>
              <a:t> </a:t>
            </a:r>
          </a:p>
        </p:txBody>
      </p:sp>
      <p:grpSp>
        <p:nvGrpSpPr>
          <p:cNvPr id="313363" name="Group 19"/>
          <p:cNvGrpSpPr>
            <a:grpSpLocks/>
          </p:cNvGrpSpPr>
          <p:nvPr/>
        </p:nvGrpSpPr>
        <p:grpSpPr bwMode="auto">
          <a:xfrm>
            <a:off x="3598863" y="2565400"/>
            <a:ext cx="5545137" cy="1573213"/>
            <a:chOff x="2245" y="1842"/>
            <a:chExt cx="3493" cy="991"/>
          </a:xfrm>
        </p:grpSpPr>
        <p:pic>
          <p:nvPicPr>
            <p:cNvPr id="313358" name="Picture 14" descr="baum5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842"/>
              <a:ext cx="967" cy="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59" name="Picture 15" descr="02_roos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872"/>
              <a:ext cx="680" cy="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60" name="Picture 16" descr="carro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" y="1888"/>
              <a:ext cx="834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61" name="Picture 17" descr="mais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" y="1842"/>
              <a:ext cx="902" cy="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370" name="Group 26"/>
          <p:cNvGrpSpPr>
            <a:grpSpLocks/>
          </p:cNvGrpSpPr>
          <p:nvPr/>
        </p:nvGrpSpPr>
        <p:grpSpPr bwMode="auto">
          <a:xfrm>
            <a:off x="3048000" y="4321175"/>
            <a:ext cx="6096000" cy="2060575"/>
            <a:chOff x="1898" y="2840"/>
            <a:chExt cx="3840" cy="1452"/>
          </a:xfrm>
        </p:grpSpPr>
        <p:pic>
          <p:nvPicPr>
            <p:cNvPr id="313365" name="Picture 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2840"/>
              <a:ext cx="1274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66" name="Picture 2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840"/>
              <a:ext cx="1270" cy="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69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840"/>
              <a:ext cx="1270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373" name="Group 29"/>
          <p:cNvGrpSpPr>
            <a:grpSpLocks/>
          </p:cNvGrpSpPr>
          <p:nvPr/>
        </p:nvGrpSpPr>
        <p:grpSpPr bwMode="auto">
          <a:xfrm>
            <a:off x="3492500" y="260350"/>
            <a:ext cx="4897438" cy="2376488"/>
            <a:chOff x="2200" y="255"/>
            <a:chExt cx="3085" cy="1497"/>
          </a:xfrm>
        </p:grpSpPr>
        <p:pic>
          <p:nvPicPr>
            <p:cNvPr id="313354" name="Picture 10" descr="elephant9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5"/>
              <a:ext cx="1316" cy="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56" name="Picture 12" descr="kujira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" y="1253"/>
              <a:ext cx="164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57" name="Picture 13" descr="sport285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572"/>
              <a:ext cx="1723" cy="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72" name="Picture 28" descr="migra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036"/>
              <a:ext cx="980" cy="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6285502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308</Words>
  <Application>Microsoft Office PowerPoint</Application>
  <PresentationFormat>Προβολή στην οθόνη (4:3)</PresentationFormat>
  <Paragraphs>108</Paragraphs>
  <Slides>8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Προεπιλεγμένη σχεδίαση</vt:lpstr>
      <vt:lpstr>1.4 Το προκαρυωτικό κύτταρο</vt:lpstr>
      <vt:lpstr>ΤΟ ΠΡΟΚΑΡΥΩΤΙΚΟ ΚΥΤΤΑΡΟ</vt:lpstr>
      <vt:lpstr>ΤΟ ΠΡΟΚΑΡΥΩΤΙΚΟ ΚΥΤΤΑΡΟ</vt:lpstr>
      <vt:lpstr>Παρουσίαση του PowerPoint</vt:lpstr>
      <vt:lpstr>ΠΡΟΚΑΡΥΩΤΙΚΟ vs ΕΥΚΑΡΥΩΤΙΚΟ ΚΥΤΤΑΡΟ</vt:lpstr>
      <vt:lpstr>ΔΙΑΦΟΡΕΤΙΚΑ ΚΥΤΤΑΡΑ ΓΙΑ ΔΙΑΦΟΡΕΤΙΚΕΣ ΛΕΙΤΟΥΡΓΙΕΣ </vt:lpstr>
      <vt:lpstr>ΔΙΑΦΟΡΕΤΙΚΑ ΚΥΤΤΑΡΑ ΓΙΑ ΔΙΑΦΟΡΕΤΙΚΕΣ ΛΕΙΤΟΥΡΓΙΕΣ </vt:lpstr>
      <vt:lpstr>ΔΙΑΦΟΡΕΤΙΚΑ ΚΥΤΤΑΡΑ ΓΙΑ ΔΙΑΦΟΡΕΤΙΚΕΣ ΛΕΙΤΟΥΡΓΙΕΣ </vt:lpstr>
    </vt:vector>
  </TitlesOfParts>
  <Company>electrorama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PCR</dc:title>
  <dc:creator>Thanasis Bantis</dc:creator>
  <cp:lastModifiedBy>Λογαριασμός Microsoft</cp:lastModifiedBy>
  <cp:revision>33</cp:revision>
  <dcterms:created xsi:type="dcterms:W3CDTF">2008-01-13T20:09:29Z</dcterms:created>
  <dcterms:modified xsi:type="dcterms:W3CDTF">2021-10-20T14:53:45Z</dcterms:modified>
</cp:coreProperties>
</file>