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92" r:id="rId4"/>
    <p:sldId id="267" r:id="rId5"/>
    <p:sldId id="269" r:id="rId6"/>
    <p:sldId id="271" r:id="rId7"/>
    <p:sldId id="272" r:id="rId8"/>
    <p:sldId id="273" r:id="rId9"/>
    <p:sldId id="264" r:id="rId10"/>
    <p:sldId id="275" r:id="rId11"/>
    <p:sldId id="265" r:id="rId12"/>
    <p:sldId id="277" r:id="rId13"/>
    <p:sldId id="279" r:id="rId14"/>
    <p:sldId id="293" r:id="rId15"/>
    <p:sldId id="281" r:id="rId16"/>
    <p:sldId id="284" r:id="rId17"/>
    <p:sldId id="285" r:id="rId18"/>
    <p:sldId id="287" r:id="rId19"/>
    <p:sldId id="289" r:id="rId20"/>
    <p:sldId id="290" r:id="rId21"/>
    <p:sldId id="291" r:id="rId22"/>
    <p:sldId id="259" r:id="rId23"/>
    <p:sldId id="260" r:id="rId24"/>
    <p:sldId id="280" r:id="rId25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CCFF"/>
    <a:srgbClr val="99CCFF"/>
    <a:srgbClr val="FFFFFF"/>
    <a:srgbClr val="FFCCFF"/>
    <a:srgbClr val="CCECFF"/>
    <a:srgbClr val="CC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C9F13-57DE-49CE-BF39-31BC2C1E8796}" type="datetimeFigureOut">
              <a:rPr lang="el-GR" smtClean="0"/>
              <a:t>25/3/2022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AD746-D62B-4A62-9414-AE6128BEFD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091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l-GR" smtClean="0"/>
          </a:p>
        </p:txBody>
      </p:sp>
    </p:spTree>
    <p:extLst>
      <p:ext uri="{BB962C8B-B14F-4D97-AF65-F5344CB8AC3E}">
        <p14:creationId xmlns:p14="http://schemas.microsoft.com/office/powerpoint/2010/main" val="76400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hape 335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</a:ln>
        </p:spPr>
      </p:sp>
      <p:sp>
        <p:nvSpPr>
          <p:cNvPr id="100355" name="Shape 33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203319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A3073D-0CCD-4814-97E0-42B6EBD1C3C0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9572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DEBBB9-3FE9-4203-BB99-FA0E0523EDF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55702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0EF56-DC2F-48F0-863E-A1F4DEEE11F9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50874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7"/>
          <p:cNvSpPr>
            <a:spLocks noChangeArrowheads="1"/>
          </p:cNvSpPr>
          <p:nvPr/>
        </p:nvSpPr>
        <p:spPr bwMode="auto">
          <a:xfrm>
            <a:off x="3121025" y="1533525"/>
            <a:ext cx="3060700" cy="14288"/>
          </a:xfrm>
          <a:custGeom>
            <a:avLst/>
            <a:gdLst>
              <a:gd name="T0" fmla="*/ 0 w 122413"/>
              <a:gd name="T1" fmla="*/ 0 h 613"/>
              <a:gd name="T2" fmla="*/ 122413 w 122413"/>
              <a:gd name="T3" fmla="*/ 613 h 613"/>
            </a:gdLst>
            <a:ahLst/>
            <a:cxnLst/>
            <a:rect l="T0" t="T1" r="T2" b="T3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>
            <a:solidFill>
              <a:srgbClr val="979CB8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" name="Shape 28"/>
          <p:cNvSpPr>
            <a:spLocks noChangeArrowheads="1"/>
          </p:cNvSpPr>
          <p:nvPr/>
        </p:nvSpPr>
        <p:spPr bwMode="auto">
          <a:xfrm>
            <a:off x="3068638" y="1577975"/>
            <a:ext cx="3225800" cy="15875"/>
          </a:xfrm>
          <a:custGeom>
            <a:avLst/>
            <a:gdLst>
              <a:gd name="T0" fmla="*/ 0 w 129074"/>
              <a:gd name="T1" fmla="*/ 0 h 635"/>
              <a:gd name="T2" fmla="*/ 129074 w 129074"/>
              <a:gd name="T3" fmla="*/ 635 h 635"/>
            </a:gdLst>
            <a:ahLst/>
            <a:cxnLst/>
            <a:rect l="T0" t="T1" r="T2" b="T3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>
            <a:solidFill>
              <a:srgbClr val="979CB8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</p:spPr>
        <p:txBody>
          <a:bodyPr spcFirstLastPara="1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▧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470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05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>
            <a:spLocks noChangeArrowheads="1"/>
          </p:cNvSpPr>
          <p:nvPr/>
        </p:nvSpPr>
        <p:spPr bwMode="auto">
          <a:xfrm>
            <a:off x="3121025" y="1533525"/>
            <a:ext cx="3060700" cy="14288"/>
          </a:xfrm>
          <a:custGeom>
            <a:avLst/>
            <a:gdLst>
              <a:gd name="T0" fmla="*/ 0 w 122413"/>
              <a:gd name="T1" fmla="*/ 0 h 613"/>
              <a:gd name="T2" fmla="*/ 122413 w 122413"/>
              <a:gd name="T3" fmla="*/ 613 h 613"/>
            </a:gdLst>
            <a:ahLst/>
            <a:cxnLst/>
            <a:rect l="T0" t="T1" r="T2" b="T3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>
            <a:solidFill>
              <a:srgbClr val="979CB8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" name="Shape 34"/>
          <p:cNvSpPr>
            <a:spLocks noChangeArrowheads="1"/>
          </p:cNvSpPr>
          <p:nvPr/>
        </p:nvSpPr>
        <p:spPr bwMode="auto">
          <a:xfrm>
            <a:off x="3068638" y="1577975"/>
            <a:ext cx="3225800" cy="15875"/>
          </a:xfrm>
          <a:custGeom>
            <a:avLst/>
            <a:gdLst>
              <a:gd name="T0" fmla="*/ 0 w 129074"/>
              <a:gd name="T1" fmla="*/ 0 h 635"/>
              <a:gd name="T2" fmla="*/ 129074 w 129074"/>
              <a:gd name="T3" fmla="*/ 635 h 635"/>
            </a:gdLst>
            <a:ahLst/>
            <a:cxnLst/>
            <a:rect l="T0" t="T1" r="T2" b="T3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>
            <a:solidFill>
              <a:srgbClr val="979CB8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109975" y="1831450"/>
            <a:ext cx="3266400" cy="4114800"/>
          </a:xfrm>
          <a:prstGeom prst="rect">
            <a:avLst/>
          </a:prstGeom>
        </p:spPr>
        <p:txBody>
          <a:bodyPr spcFirstLastPara="1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915550" y="1831450"/>
            <a:ext cx="3155400" cy="4114800"/>
          </a:xfrm>
          <a:prstGeom prst="rect">
            <a:avLst/>
          </a:prstGeom>
        </p:spPr>
        <p:txBody>
          <a:bodyPr spcFirstLastPara="1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spcFirstLastPara="1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02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A79E15-C7A1-48B1-A80A-386B6D7A681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1140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D85B75-65A4-4188-BB35-8A7F5903483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8446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79B57-30AA-4D13-BA82-8199FCC6290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6480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3EFC9-52B9-4465-AC1D-E4B35F8E0873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1198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48BB95-7F79-4FBA-83BE-05B8BB15CDD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59506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1088D-D77C-460C-B348-E15871FF120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5004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8D4B5-868F-4998-992A-42981D8426F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82520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630D7-8E61-48F0-A565-16D635427ED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8119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επεξεργασία του τίτλου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687027-59F0-4D2B-8087-794770A61854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hyperlink" Target="https://www.youtube.com/watch?v=6h7wqWKu2p8&amp;feature=youtu.b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m.ac.uk/discover/who-were-the-neanderthals.html" TargetMode="Externa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7.2 Η Εξέλιξη του ανθρώπου</a:t>
            </a:r>
            <a:endParaRPr lang="el-GR" altLang="el-GR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l-GR" altLang="el-GR" sz="2000" dirty="0" smtClean="0"/>
              <a:t>Δρ. Αγγελική </a:t>
            </a:r>
            <a:r>
              <a:rPr lang="el-GR" altLang="el-GR" sz="2000" dirty="0" err="1" smtClean="0"/>
              <a:t>Γεροβασίλη</a:t>
            </a:r>
            <a:r>
              <a:rPr lang="el-GR" altLang="el-GR" sz="2000" dirty="0" smtClean="0"/>
              <a:t>, </a:t>
            </a:r>
            <a:r>
              <a:rPr lang="en-US" altLang="el-GR" sz="2000" dirty="0" smtClean="0"/>
              <a:t>AKC, </a:t>
            </a:r>
            <a:r>
              <a:rPr lang="en-US" altLang="el-GR" sz="2000" smtClean="0"/>
              <a:t>BSc, MSc</a:t>
            </a:r>
            <a:r>
              <a:rPr lang="en-US" altLang="el-GR" sz="2000" dirty="0" smtClean="0"/>
              <a:t>, PhD</a:t>
            </a:r>
            <a:r>
              <a:rPr lang="en-US" altLang="el-GR" sz="2000" smtClean="0"/>
              <a:t>, </a:t>
            </a:r>
            <a:endParaRPr lang="el-GR" altLang="el-GR" sz="2000" dirty="0" smtClean="0"/>
          </a:p>
          <a:p>
            <a:pPr eaLnBrk="1" hangingPunct="1"/>
            <a:r>
              <a:rPr lang="el-GR" altLang="el-GR" sz="2000" dirty="0" smtClean="0"/>
              <a:t>Γενετίστρια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Τίτλος 1"/>
          <p:cNvSpPr txBox="1">
            <a:spLocks noGrp="1"/>
          </p:cNvSpPr>
          <p:nvPr>
            <p:ph type="title"/>
          </p:nvPr>
        </p:nvSpPr>
        <p:spPr>
          <a:xfrm>
            <a:off x="1876150" y="236037"/>
            <a:ext cx="5943859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n-US" altLang="el-GR" sz="3600" b="1" dirty="0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  <a:sym typeface="Shadows Into Light" charset="0"/>
              </a:rPr>
              <a:t>Homo </a:t>
            </a:r>
            <a:r>
              <a:rPr lang="en-US" altLang="el-GR" sz="3600" b="1" dirty="0" err="1" smtClean="0">
                <a:solidFill>
                  <a:schemeClr val="accent6"/>
                </a:solidFill>
                <a:latin typeface="+mn-lt"/>
                <a:cs typeface="Arial" panose="020B0604020202020204" pitchFamily="34" charset="0"/>
                <a:sym typeface="Shadows Into Light" charset="0"/>
              </a:rPr>
              <a:t>habilis</a:t>
            </a:r>
            <a:endParaRPr lang="en-US" altLang="el-GR" sz="3600" b="1" dirty="0" smtClean="0">
              <a:solidFill>
                <a:schemeClr val="accent6"/>
              </a:solidFill>
              <a:latin typeface="+mn-lt"/>
              <a:cs typeface="Arial" panose="020B0604020202020204" pitchFamily="34" charset="0"/>
              <a:sym typeface="Shadows Into Light" charset="0"/>
            </a:endParaRPr>
          </a:p>
        </p:txBody>
      </p:sp>
      <p:pic>
        <p:nvPicPr>
          <p:cNvPr id="61443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722368"/>
            <a:ext cx="2447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251520" y="3410466"/>
            <a:ext cx="5688632" cy="3283990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Άνθρωπος ο επιδέξιος</a:t>
            </a:r>
            <a:endParaRPr lang="en-US" altLang="el-GR" sz="2400" dirty="0" smtClean="0">
              <a:solidFill>
                <a:schemeClr val="accent6"/>
              </a:solidFill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Περπατούσε όρθιος</a:t>
            </a:r>
            <a:endParaRPr lang="en-US" altLang="el-GR" sz="2000" dirty="0" smtClean="0">
              <a:solidFill>
                <a:schemeClr val="accent6"/>
              </a:solidFill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Είχε δόντια που έμοιαζαν περισσότερο με αυτά του ανθρώπου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Μεγαλύτερο εγκέφαλο από αυτούς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Έφτιαχνε &amp; χρησιμοποιούσε πολλά πέτρινα εργαλεία και είχε μεγάλη επιδεξιότητα</a:t>
            </a:r>
            <a:endParaRPr lang="en-US" altLang="el-GR" sz="2000" dirty="0" smtClean="0">
              <a:solidFill>
                <a:schemeClr val="accent6"/>
              </a:solidFill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Έζησε στην Αφρική για 500.000 χρόνια και μετά εξαφανίστηκε</a:t>
            </a:r>
            <a:endParaRPr lang="en-US" altLang="el-GR" sz="2000" dirty="0" smtClean="0">
              <a:solidFill>
                <a:schemeClr val="accent6"/>
              </a:solidFill>
              <a:cs typeface="Varela Round" charset="-79"/>
              <a:sym typeface="Varela Round" charset="-79"/>
            </a:endParaRPr>
          </a:p>
        </p:txBody>
      </p:sp>
      <p:pic>
        <p:nvPicPr>
          <p:cNvPr id="6144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93688"/>
            <a:ext cx="242252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774  Homo habilis based on KNM ER 1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63" y="-18669"/>
            <a:ext cx="2010461" cy="256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Θέση κειμένου 2"/>
          <p:cNvSpPr txBox="1">
            <a:spLocks/>
          </p:cNvSpPr>
          <p:nvPr/>
        </p:nvSpPr>
        <p:spPr bwMode="auto">
          <a:xfrm>
            <a:off x="271074" y="2204864"/>
            <a:ext cx="5453053" cy="120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lvl="0" indent="-381000" algn="l" rtl="0" eaLnBrk="0" fontAlgn="base" hangingPunct="0">
              <a:spcBef>
                <a:spcPts val="600"/>
              </a:spcBef>
              <a:spcAft>
                <a:spcPts val="0"/>
              </a:spcAft>
              <a:buSzPts val="2400"/>
              <a:buChar char="▧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400" lvl="1" indent="-355600" algn="l" rtl="0" eaLnBrk="0" fontAlgn="base" hangingPunct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800">
                <a:solidFill>
                  <a:schemeClr val="accent2"/>
                </a:solidFill>
                <a:latin typeface="+mn-lt"/>
              </a:defRPr>
            </a:lvl2pPr>
            <a:lvl3pPr marL="1371600" lvl="2" indent="-355600" algn="l" rtl="0" eaLnBrk="0" fontAlgn="base" hangingPunct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400">
                <a:solidFill>
                  <a:schemeClr val="accent2"/>
                </a:solidFill>
                <a:latin typeface="+mn-lt"/>
              </a:defRPr>
            </a:lvl3pPr>
            <a:lvl4pPr marL="1828800" lvl="3" indent="-330200" algn="l" rtl="0" eaLnBrk="0" fontAlgn="base" hangingPunct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000">
                <a:solidFill>
                  <a:schemeClr val="accent2"/>
                </a:solidFill>
                <a:latin typeface="+mn-lt"/>
              </a:defRPr>
            </a:lvl4pPr>
            <a:lvl5pPr marL="2286000" lvl="4" indent="-330200" algn="l" rtl="0" eaLnBrk="0" fontAlgn="base" hangingPunct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000">
                <a:solidFill>
                  <a:schemeClr val="accent2"/>
                </a:solidFill>
                <a:latin typeface="+mn-lt"/>
              </a:defRPr>
            </a:lvl5pPr>
            <a:lvl6pPr marL="2743200" lvl="5" indent="-330200" algn="l" rtl="0" fontAlgn="base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000">
                <a:solidFill>
                  <a:schemeClr val="accent2"/>
                </a:solidFill>
                <a:latin typeface="+mn-lt"/>
              </a:defRPr>
            </a:lvl6pPr>
            <a:lvl7pPr marL="3200400" lvl="6" indent="-330200" algn="l" rtl="0" fontAlgn="base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000">
                <a:solidFill>
                  <a:schemeClr val="accent2"/>
                </a:solidFill>
                <a:latin typeface="+mn-lt"/>
              </a:defRPr>
            </a:lvl7pPr>
            <a:lvl8pPr marL="3657600" lvl="7" indent="-330200" algn="l" rtl="0" fontAlgn="base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000">
                <a:solidFill>
                  <a:schemeClr val="accent2"/>
                </a:solidFill>
                <a:latin typeface="+mn-lt"/>
              </a:defRPr>
            </a:lvl8pPr>
            <a:lvl9pPr marL="4114800" lvl="8" indent="-330200" algn="l" rtl="0" fontAlgn="base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kern="0" dirty="0" smtClean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Θεωρείται ένα μεγάλο βήμα από τη </a:t>
            </a:r>
            <a:r>
              <a:rPr lang="el-GR" altLang="el-GR" sz="2400" b="1" kern="0" dirty="0" smtClean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ζωώδη</a:t>
            </a:r>
            <a:r>
              <a:rPr lang="el-GR" altLang="el-GR" sz="2400" kern="0" dirty="0" smtClean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 προς την </a:t>
            </a:r>
            <a:r>
              <a:rPr lang="el-GR" altLang="el-GR" sz="2400" b="1" kern="0" dirty="0" smtClean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ανθρώπινη κατάσταση</a:t>
            </a:r>
            <a:endParaRPr lang="en-US" altLang="el-GR" sz="2400" b="1" kern="0" dirty="0" smtClean="0">
              <a:solidFill>
                <a:schemeClr val="accent6"/>
              </a:solidFill>
              <a:cs typeface="Varela Round" charset="-79"/>
              <a:sym typeface="Varela Round" charset="-79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27" y="0"/>
            <a:ext cx="1715090" cy="223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304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73980" y="11253"/>
            <a:ext cx="8267561" cy="1207008"/>
          </a:xfrm>
        </p:spPr>
        <p:txBody>
          <a:bodyPr/>
          <a:lstStyle/>
          <a:p>
            <a:r>
              <a:rPr lang="el-GR" dirty="0" smtClean="0"/>
              <a:t>3. </a:t>
            </a:r>
            <a:r>
              <a:rPr lang="el-GR" b="1" i="1" dirty="0" err="1" smtClean="0"/>
              <a:t>Homo</a:t>
            </a:r>
            <a:r>
              <a:rPr lang="el-GR" b="1" i="1" dirty="0" smtClean="0"/>
              <a:t> </a:t>
            </a:r>
            <a:r>
              <a:rPr lang="el-GR" b="1" i="1" dirty="0" err="1"/>
              <a:t>erectus</a:t>
            </a:r>
            <a:r>
              <a:rPr lang="el-GR" b="1" i="1" dirty="0"/>
              <a:t> </a:t>
            </a:r>
            <a:r>
              <a:rPr lang="el-GR" b="1" dirty="0"/>
              <a:t>(</a:t>
            </a:r>
            <a:r>
              <a:rPr lang="el-GR" sz="2400" b="1" dirty="0" smtClean="0"/>
              <a:t>ο άνθρωπος ο όρθιος</a:t>
            </a:r>
            <a:r>
              <a:rPr lang="el-GR" b="1" dirty="0" smtClean="0"/>
              <a:t>)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3980" y="1116604"/>
            <a:ext cx="8622102" cy="3038094"/>
          </a:xfrm>
        </p:spPr>
        <p:txBody>
          <a:bodyPr/>
          <a:lstStyle/>
          <a:p>
            <a:r>
              <a:rPr lang="el-GR" sz="2000" dirty="0" smtClean="0">
                <a:solidFill>
                  <a:schemeClr val="accent6"/>
                </a:solidFill>
              </a:rPr>
              <a:t>Έζησε </a:t>
            </a:r>
            <a:r>
              <a:rPr lang="el-GR" sz="2000" dirty="0">
                <a:solidFill>
                  <a:schemeClr val="accent6"/>
                </a:solidFill>
              </a:rPr>
              <a:t>στην Αφρική </a:t>
            </a:r>
            <a:r>
              <a:rPr lang="el-GR" sz="2000" dirty="0" smtClean="0">
                <a:solidFill>
                  <a:schemeClr val="accent6"/>
                </a:solidFill>
              </a:rPr>
              <a:t>και εξαπλώθηκε </a:t>
            </a:r>
            <a:r>
              <a:rPr lang="el-GR" sz="2000" dirty="0">
                <a:solidFill>
                  <a:schemeClr val="accent6"/>
                </a:solidFill>
              </a:rPr>
              <a:t>μέχρι την Κίνα και την Ιάβα κατά το </a:t>
            </a:r>
            <a:r>
              <a:rPr lang="el-GR" sz="2000" dirty="0" smtClean="0">
                <a:solidFill>
                  <a:schemeClr val="accent6"/>
                </a:solidFill>
              </a:rPr>
              <a:t>Πλειστόκαινο</a:t>
            </a:r>
          </a:p>
          <a:p>
            <a:r>
              <a:rPr lang="el-GR" sz="2000" dirty="0" smtClean="0">
                <a:solidFill>
                  <a:schemeClr val="accent6"/>
                </a:solidFill>
              </a:rPr>
              <a:t>Το πρώτο ανθρώπινο είδος που μετανάστευσε στην Ασία και την Ευρώπη</a:t>
            </a:r>
            <a:endParaRPr lang="el-GR" sz="2000" dirty="0" smtClean="0">
              <a:solidFill>
                <a:schemeClr val="accent6"/>
              </a:solidFill>
            </a:endParaRPr>
          </a:p>
          <a:p>
            <a:r>
              <a:rPr lang="el-GR" sz="2000" dirty="0" smtClean="0">
                <a:solidFill>
                  <a:schemeClr val="accent6"/>
                </a:solidFill>
              </a:rPr>
              <a:t>Αποτελεί </a:t>
            </a:r>
            <a:r>
              <a:rPr lang="el-GR" sz="2000" dirty="0">
                <a:solidFill>
                  <a:schemeClr val="accent6"/>
                </a:solidFill>
              </a:rPr>
              <a:t>ένα από τα μακροβιότερα είδη του </a:t>
            </a:r>
            <a:r>
              <a:rPr lang="el-GR" sz="2000" dirty="0" smtClean="0">
                <a:solidFill>
                  <a:schemeClr val="accent6"/>
                </a:solidFill>
              </a:rPr>
              <a:t>γένους έχοντας </a:t>
            </a:r>
            <a:r>
              <a:rPr lang="el-GR" sz="2000" dirty="0">
                <a:solidFill>
                  <a:schemeClr val="accent6"/>
                </a:solidFill>
              </a:rPr>
              <a:t>επιβιώσει για περισσότερα από 1 εκ. χρόνια (πιθανά 1.8 </a:t>
            </a:r>
            <a:r>
              <a:rPr lang="el-GR" sz="2000" dirty="0" smtClean="0">
                <a:solidFill>
                  <a:schemeClr val="accent6"/>
                </a:solidFill>
              </a:rPr>
              <a:t>με 0.3 </a:t>
            </a:r>
            <a:r>
              <a:rPr lang="el-GR" sz="2000" dirty="0">
                <a:solidFill>
                  <a:schemeClr val="accent6"/>
                </a:solidFill>
              </a:rPr>
              <a:t>εκ. </a:t>
            </a:r>
            <a:r>
              <a:rPr lang="el-GR" sz="2000" dirty="0" smtClean="0">
                <a:solidFill>
                  <a:schemeClr val="accent6"/>
                </a:solidFill>
              </a:rPr>
              <a:t>χρόνια πριν) </a:t>
            </a:r>
            <a:r>
              <a:rPr lang="el-GR" sz="2000" dirty="0" smtClean="0">
                <a:solidFill>
                  <a:srgbClr val="C00000"/>
                </a:solidFill>
              </a:rPr>
              <a:t>Περισσότερο από κάθε άλλο είδος!</a:t>
            </a:r>
          </a:p>
          <a:p>
            <a:pPr eaLnBrk="1" hangingPunct="1"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000" dirty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Εξαφανίστηκε από την Αφρική και την Ευρώπη πριν από 500.000 χρόνια, με την εμφάνιση του </a:t>
            </a:r>
            <a:r>
              <a:rPr lang="el-GR" altLang="el-GR" sz="2000" b="1" i="1" dirty="0" err="1">
                <a:solidFill>
                  <a:schemeClr val="accent6"/>
                </a:solidFill>
                <a:cs typeface="Varela Round" charset="-79"/>
                <a:sym typeface="Varela Round" charset="-79"/>
              </a:rPr>
              <a:t>Ηomo</a:t>
            </a:r>
            <a:r>
              <a:rPr lang="el-GR" altLang="el-GR" sz="2000" b="1" i="1" dirty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 </a:t>
            </a:r>
            <a:r>
              <a:rPr lang="el-GR" altLang="el-GR" sz="2000" b="1" i="1" dirty="0" err="1">
                <a:solidFill>
                  <a:schemeClr val="accent6"/>
                </a:solidFill>
                <a:cs typeface="Varela Round" charset="-79"/>
                <a:sym typeface="Varela Round" charset="-79"/>
              </a:rPr>
              <a:t>sapiens</a:t>
            </a:r>
            <a:r>
              <a:rPr lang="el-GR" altLang="el-GR" sz="2000" dirty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 (άνθρωπος ο σοφός)</a:t>
            </a:r>
            <a:endParaRPr lang="en-US" altLang="el-GR" sz="2000" dirty="0">
              <a:solidFill>
                <a:schemeClr val="accent6"/>
              </a:solidFill>
              <a:cs typeface="Varela Round" charset="-79"/>
              <a:sym typeface="Varela Round" charset="-79"/>
            </a:endParaRPr>
          </a:p>
          <a:p>
            <a:pPr eaLnBrk="1" hangingPunct="1"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000" dirty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Έζησε</a:t>
            </a:r>
            <a:r>
              <a:rPr lang="en-US" altLang="el-GR" sz="2000" dirty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 </a:t>
            </a:r>
            <a:r>
              <a:rPr lang="el-GR" altLang="el-GR" sz="2000" dirty="0">
                <a:solidFill>
                  <a:schemeClr val="accent6"/>
                </a:solidFill>
                <a:cs typeface="Varela Round" charset="-79"/>
                <a:sym typeface="Varela Round" charset="-79"/>
              </a:rPr>
              <a:t>στην Ασία μέχρι πριν από 250.000 χρόνια</a:t>
            </a:r>
            <a:endParaRPr lang="en-US" altLang="el-GR" sz="2000" dirty="0">
              <a:solidFill>
                <a:schemeClr val="accent6"/>
              </a:solidFill>
              <a:cs typeface="Varela Round" charset="-79"/>
              <a:sym typeface="Varela Round" charset="-79"/>
            </a:endParaRPr>
          </a:p>
          <a:p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4759400"/>
            <a:ext cx="1814588" cy="1759647"/>
          </a:xfrm>
          <a:prstGeom prst="rect">
            <a:avLst/>
          </a:prstGeom>
        </p:spPr>
      </p:pic>
      <p:pic>
        <p:nvPicPr>
          <p:cNvPr id="3074" name="Picture 2" descr="Αποτέλεσμα εικόνας για homo erect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0" y="4867218"/>
            <a:ext cx="2774254" cy="184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Αποτέλεσμα εικόνας για homo erec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4104311"/>
            <a:ext cx="2267744" cy="275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3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Τίτλος 1"/>
          <p:cNvSpPr txBox="1">
            <a:spLocks noGrp="1"/>
          </p:cNvSpPr>
          <p:nvPr>
            <p:ph type="title"/>
          </p:nvPr>
        </p:nvSpPr>
        <p:spPr>
          <a:xfrm>
            <a:off x="1259632" y="0"/>
            <a:ext cx="7088188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n-US" altLang="el-GR" sz="3000" smtClean="0">
                <a:solidFill>
                  <a:srgbClr val="002060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Homo erectus</a:t>
            </a:r>
          </a:p>
        </p:txBody>
      </p:sp>
      <p:sp>
        <p:nvSpPr>
          <p:cNvPr id="63491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251520" y="692696"/>
            <a:ext cx="8784976" cy="3711575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Άνθρωπος ο όρθιος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Ακόμα μεγαλύτερος εγκέφαλος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Ζούσε σε ομάδες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Κατοικούσε σε σπηλιές ή και σε ξύλινα καταλύματα που κατασκεύαζε ο ίδιος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Χρησιμοποιούσε τη φωτιά 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Παρουσίασε μια μεγάλη στροφή στη δίαιτά του, καθώς έψηνε το κρέας που έτρωγε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Πιθανότατα είχε την ικανότητα </a:t>
            </a:r>
            <a:endParaRPr lang="el-GR" altLang="el-GR" sz="2000" dirty="0" smtClean="0">
              <a:solidFill>
                <a:srgbClr val="002060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marL="76200" indent="0" eaLnBrk="1" hangingPunct="1">
              <a:spcAft>
                <a:spcPct val="0"/>
              </a:spcAft>
              <a:buClr>
                <a:srgbClr val="505670"/>
              </a:buClr>
              <a:buNone/>
            </a:pPr>
            <a:r>
              <a:rPr lang="el-GR" altLang="el-GR" sz="2000" dirty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 </a:t>
            </a: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     </a:t>
            </a: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ομιλίας</a:t>
            </a:r>
            <a:endParaRPr lang="en-US" altLang="el-GR" sz="2000" b="1" dirty="0" smtClean="0">
              <a:solidFill>
                <a:srgbClr val="002060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89" y="3376595"/>
            <a:ext cx="4776027" cy="31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>
            <a:spLocks noChangeArrowheads="1"/>
          </p:cNvSpPr>
          <p:nvPr/>
        </p:nvSpPr>
        <p:spPr bwMode="auto">
          <a:xfrm>
            <a:off x="2915816" y="6527866"/>
            <a:ext cx="629254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i="1" dirty="0">
                <a:solidFill>
                  <a:srgbClr val="002060"/>
                </a:solidFill>
                <a:latin typeface="adobe-garamond-pro"/>
              </a:rPr>
              <a:t>Homo erectus</a:t>
            </a:r>
            <a:r>
              <a:rPr lang="en-US" altLang="el-GR" dirty="0">
                <a:solidFill>
                  <a:srgbClr val="002060"/>
                </a:solidFill>
                <a:latin typeface="adobe-garamond-pro"/>
              </a:rPr>
              <a:t> (Turkana Boy) </a:t>
            </a:r>
            <a:r>
              <a:rPr lang="el-GR" altLang="el-GR" dirty="0">
                <a:solidFill>
                  <a:srgbClr val="002060"/>
                </a:solidFill>
                <a:latin typeface="adobe-garamond-pro"/>
              </a:rPr>
              <a:t>  </a:t>
            </a:r>
            <a:r>
              <a:rPr lang="en-US" altLang="el-GR" i="1" dirty="0">
                <a:solidFill>
                  <a:srgbClr val="002060"/>
                </a:solidFill>
                <a:latin typeface="adobe-garamond-pro"/>
              </a:rPr>
              <a:t>Australopithecus </a:t>
            </a:r>
            <a:r>
              <a:rPr lang="en-US" altLang="el-GR" i="1" dirty="0" err="1">
                <a:solidFill>
                  <a:srgbClr val="002060"/>
                </a:solidFill>
                <a:latin typeface="adobe-garamond-pro"/>
              </a:rPr>
              <a:t>sediba</a:t>
            </a:r>
            <a:r>
              <a:rPr lang="en-US" altLang="el-GR" dirty="0">
                <a:solidFill>
                  <a:srgbClr val="002060"/>
                </a:solidFill>
                <a:latin typeface="adobe-garamond-pro"/>
              </a:rPr>
              <a:t>  </a:t>
            </a:r>
            <a:r>
              <a:rPr lang="el-GR" altLang="el-GR" dirty="0">
                <a:solidFill>
                  <a:srgbClr val="002060"/>
                </a:solidFill>
                <a:latin typeface="adobe-garamond-pro"/>
              </a:rPr>
              <a:t>   </a:t>
            </a:r>
            <a:r>
              <a:rPr lang="en-US" altLang="el-GR" i="1" dirty="0">
                <a:solidFill>
                  <a:srgbClr val="002060"/>
                </a:solidFill>
                <a:latin typeface="adobe-garamond-pro"/>
              </a:rPr>
              <a:t>A. afarensis</a:t>
            </a:r>
            <a:r>
              <a:rPr lang="en-US" altLang="el-GR" dirty="0">
                <a:solidFill>
                  <a:srgbClr val="002060"/>
                </a:solidFill>
                <a:latin typeface="adobe-garamond-pro"/>
              </a:rPr>
              <a:t> (Lucy)</a:t>
            </a:r>
            <a:endParaRPr lang="en-US" altLang="el-G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791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Τίτλος 1"/>
          <p:cNvSpPr txBox="1">
            <a:spLocks noGrp="1"/>
          </p:cNvSpPr>
          <p:nvPr>
            <p:ph type="title"/>
          </p:nvPr>
        </p:nvSpPr>
        <p:spPr>
          <a:xfrm>
            <a:off x="957610" y="46831"/>
            <a:ext cx="7863780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l-GR" altLang="el-GR" dirty="0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Εξέλιξη μεγέθους εγκεφάλου </a:t>
            </a:r>
            <a:endParaRPr lang="en-US" altLang="el-GR" dirty="0" smtClean="0">
              <a:solidFill>
                <a:schemeClr val="accent6"/>
              </a:solidFill>
              <a:latin typeface="Shadows Into Light" charset="0"/>
              <a:cs typeface="Arial" panose="020B0604020202020204" pitchFamily="34" charset="0"/>
              <a:sym typeface="Shadows Into Light" charset="0"/>
            </a:endParaRPr>
          </a:p>
        </p:txBody>
      </p:sp>
      <p:pic>
        <p:nvPicPr>
          <p:cNvPr id="65540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145381"/>
            <a:ext cx="5975350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Ορθογώνιο 4"/>
          <p:cNvSpPr>
            <a:spLocks noChangeArrowheads="1"/>
          </p:cNvSpPr>
          <p:nvPr/>
        </p:nvSpPr>
        <p:spPr bwMode="auto">
          <a:xfrm>
            <a:off x="736683" y="5210969"/>
            <a:ext cx="1901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dirty="0">
                <a:solidFill>
                  <a:srgbClr val="3F4041"/>
                </a:solidFill>
                <a:latin typeface="lato"/>
              </a:rPr>
              <a:t> 4. Neanderthal</a:t>
            </a:r>
            <a:endParaRPr lang="en-US" altLang="el-GR" dirty="0"/>
          </a:p>
        </p:txBody>
      </p:sp>
      <p:sp>
        <p:nvSpPr>
          <p:cNvPr id="65542" name="Ορθογώνιο 5"/>
          <p:cNvSpPr>
            <a:spLocks noChangeArrowheads="1"/>
          </p:cNvSpPr>
          <p:nvPr/>
        </p:nvSpPr>
        <p:spPr bwMode="auto">
          <a:xfrm>
            <a:off x="210956" y="2679699"/>
            <a:ext cx="130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dirty="0">
                <a:solidFill>
                  <a:srgbClr val="3F4041"/>
                </a:solidFill>
                <a:latin typeface="lato"/>
              </a:rPr>
              <a:t>1. </a:t>
            </a:r>
            <a:r>
              <a:rPr lang="el-GR" altLang="el-GR" dirty="0">
                <a:solidFill>
                  <a:srgbClr val="3F4041"/>
                </a:solidFill>
                <a:latin typeface="lato"/>
              </a:rPr>
              <a:t>Χιμπαντζής</a:t>
            </a:r>
            <a:endParaRPr lang="en-US" altLang="el-GR" dirty="0"/>
          </a:p>
        </p:txBody>
      </p:sp>
      <p:sp>
        <p:nvSpPr>
          <p:cNvPr id="65543" name="Ορθογώνιο 6"/>
          <p:cNvSpPr>
            <a:spLocks noChangeArrowheads="1"/>
          </p:cNvSpPr>
          <p:nvPr/>
        </p:nvSpPr>
        <p:spPr bwMode="auto">
          <a:xfrm>
            <a:off x="2214925" y="2987674"/>
            <a:ext cx="181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dirty="0">
                <a:solidFill>
                  <a:srgbClr val="3F4041"/>
                </a:solidFill>
                <a:latin typeface="lato"/>
              </a:rPr>
              <a:t>2. Αυστραλοπίθηκος</a:t>
            </a:r>
            <a:endParaRPr lang="en-US" altLang="el-GR" dirty="0"/>
          </a:p>
        </p:txBody>
      </p:sp>
      <p:sp>
        <p:nvSpPr>
          <p:cNvPr id="65544" name="Ορθογώνιο 8"/>
          <p:cNvSpPr>
            <a:spLocks noChangeArrowheads="1"/>
          </p:cNvSpPr>
          <p:nvPr/>
        </p:nvSpPr>
        <p:spPr bwMode="auto">
          <a:xfrm>
            <a:off x="5339149" y="2833687"/>
            <a:ext cx="149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dirty="0">
                <a:solidFill>
                  <a:srgbClr val="3F4041"/>
                </a:solidFill>
                <a:latin typeface="lato"/>
              </a:rPr>
              <a:t>3. </a:t>
            </a:r>
            <a:r>
              <a:rPr lang="en-US" altLang="el-GR" i="1" dirty="0">
                <a:solidFill>
                  <a:srgbClr val="3F4041"/>
                </a:solidFill>
                <a:latin typeface="lato"/>
              </a:rPr>
              <a:t>Homo erectus</a:t>
            </a:r>
            <a:endParaRPr lang="en-US" altLang="el-GR" dirty="0"/>
          </a:p>
        </p:txBody>
      </p:sp>
      <p:sp>
        <p:nvSpPr>
          <p:cNvPr id="65545" name="Ορθογώνιο 9"/>
          <p:cNvSpPr>
            <a:spLocks noChangeArrowheads="1"/>
          </p:cNvSpPr>
          <p:nvPr/>
        </p:nvSpPr>
        <p:spPr bwMode="auto">
          <a:xfrm>
            <a:off x="3122975" y="4911591"/>
            <a:ext cx="1377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dirty="0">
                <a:solidFill>
                  <a:srgbClr val="3F4041"/>
                </a:solidFill>
                <a:latin typeface="lato"/>
              </a:rPr>
              <a:t>5. Cro-Magnon</a:t>
            </a:r>
            <a:endParaRPr lang="en-US" altLang="el-GR" dirty="0"/>
          </a:p>
        </p:txBody>
      </p:sp>
      <p:pic>
        <p:nvPicPr>
          <p:cNvPr id="11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4" y="4210050"/>
            <a:ext cx="46450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0799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Θέση κειμένου 1"/>
          <p:cNvSpPr txBox="1">
            <a:spLocks noGrp="1"/>
          </p:cNvSpPr>
          <p:nvPr>
            <p:ph type="body" idx="1"/>
          </p:nvPr>
        </p:nvSpPr>
        <p:spPr>
          <a:xfrm>
            <a:off x="1109663" y="1831975"/>
            <a:ext cx="3267075" cy="4114800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endParaRPr lang="en-US" altLang="el-GR" smtClean="0">
              <a:solidFill>
                <a:srgbClr val="505670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sp>
        <p:nvSpPr>
          <p:cNvPr id="30723" name="Θέση κειμένου 2"/>
          <p:cNvSpPr txBox="1">
            <a:spLocks noGrp="1"/>
          </p:cNvSpPr>
          <p:nvPr>
            <p:ph type="body" idx="2"/>
          </p:nvPr>
        </p:nvSpPr>
        <p:spPr>
          <a:xfrm>
            <a:off x="4914900" y="1831975"/>
            <a:ext cx="3155950" cy="4114800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endParaRPr lang="en-US" altLang="el-GR" smtClean="0">
              <a:solidFill>
                <a:srgbClr val="505670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sp>
        <p:nvSpPr>
          <p:cNvPr id="30724" name="Τίτλος 3"/>
          <p:cNvSpPr txBox="1">
            <a:spLocks noGrp="1"/>
          </p:cNvSpPr>
          <p:nvPr>
            <p:ph type="title"/>
          </p:nvPr>
        </p:nvSpPr>
        <p:spPr>
          <a:xfrm>
            <a:off x="1028700" y="690563"/>
            <a:ext cx="7086600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endParaRPr lang="en-US" altLang="el-GR" sz="3000" smtClean="0">
              <a:latin typeface="Shadows Into Light" charset="0"/>
              <a:cs typeface="Arial" panose="020B0604020202020204" pitchFamily="34" charset="0"/>
              <a:sym typeface="Shadows Into Light" charset="0"/>
            </a:endParaRPr>
          </a:p>
        </p:txBody>
      </p:sp>
      <p:pic>
        <p:nvPicPr>
          <p:cNvPr id="30725" name="Picture 2" descr="Αποτέλεσμα εικόνας για increase in brain size during human 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858838"/>
            <a:ext cx="691832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2998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Τίτλος 1"/>
          <p:cNvSpPr txBox="1">
            <a:spLocks noGrp="1"/>
          </p:cNvSpPr>
          <p:nvPr>
            <p:ph type="title"/>
          </p:nvPr>
        </p:nvSpPr>
        <p:spPr>
          <a:xfrm>
            <a:off x="2127796" y="32296"/>
            <a:ext cx="6532562" cy="9112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n-US" altLang="el-GR" sz="3000" b="1" i="1" dirty="0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Homo sapiens </a:t>
            </a:r>
            <a:r>
              <a:rPr lang="en-US" altLang="el-GR" sz="3000" b="1" i="1" dirty="0" err="1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neanderthalensis</a:t>
            </a:r>
            <a:endParaRPr lang="en-US" altLang="el-GR" sz="3000" dirty="0" smtClean="0">
              <a:solidFill>
                <a:schemeClr val="accent6"/>
              </a:solidFill>
              <a:latin typeface="Shadows Into Light" charset="0"/>
              <a:cs typeface="Arial" panose="020B0604020202020204" pitchFamily="34" charset="0"/>
              <a:sym typeface="Shadows Into Light" charset="0"/>
            </a:endParaRPr>
          </a:p>
        </p:txBody>
      </p:sp>
      <p:sp>
        <p:nvSpPr>
          <p:cNvPr id="73731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2259558" y="976313"/>
            <a:ext cx="6884442" cy="4016375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Το 1856 στην κοιλάδα </a:t>
            </a:r>
            <a:r>
              <a:rPr lang="el-GR" altLang="el-GR" sz="2400" dirty="0" err="1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Neander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της Γερμανίας βρέθηκε ένα κρανίο που αποδόθηκε στον </a:t>
            </a:r>
            <a:r>
              <a:rPr lang="el-GR" altLang="el-GR" sz="2400" i="1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Άνθρωπο του </a:t>
            </a:r>
            <a:r>
              <a:rPr lang="el-GR" altLang="el-GR" sz="2400" i="1" dirty="0" err="1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Νεάντερταλ</a:t>
            </a:r>
            <a:endParaRPr lang="en-US" altLang="el-GR" sz="2400" i="1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i="1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Θ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εωρείται σήμερα ως ένα υποείδος του </a:t>
            </a:r>
            <a:r>
              <a:rPr lang="el-GR" altLang="el-GR" sz="2400" i="1" dirty="0" err="1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Homo</a:t>
            </a:r>
            <a:r>
              <a:rPr lang="el-GR" altLang="el-GR" sz="2400" i="1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</a:t>
            </a:r>
            <a:r>
              <a:rPr lang="el-GR" altLang="el-GR" sz="2400" i="1" dirty="0" err="1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sapiens</a:t>
            </a:r>
            <a:endParaRPr lang="el-GR" altLang="el-GR" sz="2400" i="1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i="1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Ε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μφανίστηκε πριν από 130.000 περίπου χρόνια και έζησε μέχρι πριν από 35.000 χρόνια </a:t>
            </a:r>
          </a:p>
        </p:txBody>
      </p:sp>
      <p:pic>
        <p:nvPicPr>
          <p:cNvPr id="73732" name="Picture 2" descr="Skull cast Homo neanderthalensis Amud 1 fro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6069"/>
            <a:ext cx="168116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 descr="Reconstructed Neanderthal m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6" y="2894012"/>
            <a:ext cx="18161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07747"/>
            <a:ext cx="2200601" cy="236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99" y="4188882"/>
            <a:ext cx="2112962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6721" y="5682762"/>
            <a:ext cx="3145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dirty="0">
                <a:hlinkClick r:id="rId7"/>
              </a:rPr>
              <a:t>https://www.youtube.com/watch?v=6h7wqWKu2p8&amp;feature=youtu.be</a:t>
            </a:r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35077694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 txBox="1">
            <a:spLocks noGrp="1"/>
          </p:cNvSpPr>
          <p:nvPr>
            <p:ph type="title"/>
          </p:nvPr>
        </p:nvSpPr>
        <p:spPr>
          <a:xfrm>
            <a:off x="899592" y="160032"/>
            <a:ext cx="7086600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n-US" altLang="el-GR" sz="3000" b="1" i="1" dirty="0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Homo sapiens </a:t>
            </a:r>
            <a:r>
              <a:rPr lang="en-US" altLang="el-GR" sz="3000" b="1" i="1" dirty="0" err="1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neanderthalensis</a:t>
            </a:r>
            <a:endParaRPr lang="en-US" altLang="el-GR" sz="3000" dirty="0" smtClean="0">
              <a:solidFill>
                <a:schemeClr val="accent6"/>
              </a:solidFill>
              <a:latin typeface="Shadows Into Light" charset="0"/>
              <a:cs typeface="Arial" panose="020B0604020202020204" pitchFamily="34" charset="0"/>
              <a:sym typeface="Shadows Into Light" charset="0"/>
            </a:endParaRPr>
          </a:p>
        </p:txBody>
      </p:sp>
      <p:sp>
        <p:nvSpPr>
          <p:cNvPr id="76803" name="Text Placeholder 2"/>
          <p:cNvSpPr txBox="1">
            <a:spLocks noGrp="1"/>
          </p:cNvSpPr>
          <p:nvPr>
            <p:ph type="body" idx="1"/>
          </p:nvPr>
        </p:nvSpPr>
        <p:spPr>
          <a:xfrm>
            <a:off x="159553" y="2420888"/>
            <a:ext cx="7056438" cy="3581450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Ζούσε ομαδικά σε σπηλιές ή καλύβες</a:t>
            </a:r>
            <a:r>
              <a:rPr lang="en-US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-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κατασκεύαζε </a:t>
            </a:r>
            <a:r>
              <a:rPr lang="en-US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&amp; 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χρησιμοποιούσε εργαλεία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Έδωσε δείγματα της πρωτόγονης τέχνης του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Έκανε χρήση της φωτιάς - Ντυνόταν με προβιές- Έθαβε τους νεκρούς του  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Wingdings" panose="05000000000000000000" pitchFamily="2" charset="2"/>
              </a:rPr>
              <a:t> 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μαζί με τους νεκρούς έθαβε &amp; φαγητό, όπλα &amp; άνθη 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Wingdings" panose="05000000000000000000" pitchFamily="2" charset="2"/>
              </a:rPr>
              <a:t>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υποδηλώνει ότι πίστευε στη μεταθανάτια ζωή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Παρουσιάζονται τα πρώτα στοιχεία συμβολικής σκέψης που χαρακτηρίζουν το σημερινό άνθρωπο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endParaRPr lang="en-US" altLang="el-GR" sz="2400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sp>
        <p:nvSpPr>
          <p:cNvPr id="76804" name="Text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907315" y="6381328"/>
            <a:ext cx="6808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dirty="0">
                <a:solidFill>
                  <a:schemeClr val="accent6"/>
                </a:solidFill>
                <a:hlinkClick r:id="rId3" tooltip="https://www.nhm.ac.uk/discover/who-were-the-neanderthals.html"/>
              </a:rPr>
              <a:t>https://www.nhm.ac.uk/discover/who-were-the-neanderthals.html</a:t>
            </a:r>
            <a:endParaRPr lang="en-US" altLang="el-GR" dirty="0">
              <a:solidFill>
                <a:schemeClr val="accent6"/>
              </a:solidFill>
            </a:endParaRPr>
          </a:p>
        </p:txBody>
      </p:sp>
      <p:sp>
        <p:nvSpPr>
          <p:cNvPr id="5" name="Θέση κειμένου 2"/>
          <p:cNvSpPr txBox="1">
            <a:spLocks/>
          </p:cNvSpPr>
          <p:nvPr/>
        </p:nvSpPr>
        <p:spPr bwMode="auto">
          <a:xfrm>
            <a:off x="176156" y="1052736"/>
            <a:ext cx="879936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lvl="0" indent="-381000" algn="l" rtl="0" eaLnBrk="0" fontAlgn="base" hangingPunct="0">
              <a:spcBef>
                <a:spcPts val="600"/>
              </a:spcBef>
              <a:spcAft>
                <a:spcPts val="0"/>
              </a:spcAft>
              <a:buSzPts val="2400"/>
              <a:buChar char="▧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400" lvl="1" indent="-355600" algn="l" rtl="0" eaLnBrk="0" fontAlgn="base" hangingPunct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800">
                <a:solidFill>
                  <a:schemeClr val="accent2"/>
                </a:solidFill>
                <a:latin typeface="+mn-lt"/>
              </a:defRPr>
            </a:lvl2pPr>
            <a:lvl3pPr marL="1371600" lvl="2" indent="-355600" algn="l" rtl="0" eaLnBrk="0" fontAlgn="base" hangingPunct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400">
                <a:solidFill>
                  <a:schemeClr val="accent2"/>
                </a:solidFill>
                <a:latin typeface="+mn-lt"/>
              </a:defRPr>
            </a:lvl3pPr>
            <a:lvl4pPr marL="1828800" lvl="3" indent="-330200" algn="l" rtl="0" eaLnBrk="0" fontAlgn="base" hangingPunct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000">
                <a:solidFill>
                  <a:schemeClr val="accent2"/>
                </a:solidFill>
                <a:latin typeface="+mn-lt"/>
              </a:defRPr>
            </a:lvl4pPr>
            <a:lvl5pPr marL="2286000" lvl="4" indent="-330200" algn="l" rtl="0" eaLnBrk="0" fontAlgn="base" hangingPunct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000">
                <a:solidFill>
                  <a:schemeClr val="accent2"/>
                </a:solidFill>
                <a:latin typeface="+mn-lt"/>
              </a:defRPr>
            </a:lvl5pPr>
            <a:lvl6pPr marL="2743200" lvl="5" indent="-330200" algn="l" rtl="0" fontAlgn="base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000">
                <a:solidFill>
                  <a:schemeClr val="accent2"/>
                </a:solidFill>
                <a:latin typeface="+mn-lt"/>
              </a:defRPr>
            </a:lvl6pPr>
            <a:lvl7pPr marL="3200400" lvl="6" indent="-330200" algn="l" rtl="0" fontAlgn="base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000">
                <a:solidFill>
                  <a:schemeClr val="accent2"/>
                </a:solidFill>
                <a:latin typeface="+mn-lt"/>
              </a:defRPr>
            </a:lvl7pPr>
            <a:lvl8pPr marL="3657600" lvl="7" indent="-330200" algn="l" rtl="0" fontAlgn="base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000">
                <a:solidFill>
                  <a:schemeClr val="accent2"/>
                </a:solidFill>
                <a:latin typeface="+mn-lt"/>
              </a:defRPr>
            </a:lvl8pPr>
            <a:lvl9pPr marL="4114800" lvl="8" indent="-330200" algn="l" rtl="0" fontAlgn="base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kern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Ήταν πιο δυνατός σωματικά από το σύγχρονο άνθρωπο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kern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Προτεταμένο μέτωπο - Τονισμένα υπερόφρυα τόξα – </a:t>
            </a:r>
            <a:endParaRPr lang="en-US" altLang="el-GR" sz="2400" kern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None/>
            </a:pPr>
            <a:r>
              <a:rPr lang="el-GR" altLang="el-GR" sz="2400" kern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Δόντια μεγαλύτερα του σύγχρονου ανθρώπου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endParaRPr lang="el-GR" altLang="el-GR" sz="2400" kern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822" y="1962373"/>
            <a:ext cx="16383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983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hape 292"/>
          <p:cNvSpPr txBox="1">
            <a:spLocks/>
          </p:cNvSpPr>
          <p:nvPr/>
        </p:nvSpPr>
        <p:spPr bwMode="auto">
          <a:xfrm>
            <a:off x="743743" y="74795"/>
            <a:ext cx="5484441" cy="61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505670"/>
              </a:buClr>
              <a:buSzPts val="2400"/>
              <a:buFont typeface="Varela Round" charset="-79"/>
              <a:buNone/>
            </a:pPr>
            <a:r>
              <a:rPr lang="en-US" altLang="el-GR" sz="3200" b="1" i="1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Homo sapiens  </a:t>
            </a:r>
            <a:r>
              <a:rPr lang="en-US" altLang="el-GR" sz="3200" b="1" i="1" dirty="0" err="1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sapiens</a:t>
            </a:r>
            <a:endParaRPr lang="en-US" altLang="el-GR" sz="1800" dirty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sp>
        <p:nvSpPr>
          <p:cNvPr id="79875" name="Rectangle 2"/>
          <p:cNvSpPr>
            <a:spLocks noChangeArrowheads="1"/>
          </p:cNvSpPr>
          <p:nvPr/>
        </p:nvSpPr>
        <p:spPr bwMode="auto">
          <a:xfrm>
            <a:off x="709050" y="836712"/>
            <a:ext cx="3471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2400" dirty="0">
                <a:cs typeface="Varela Round" charset="-79"/>
              </a:rPr>
              <a:t>Πριν από 34.000 χρόνια</a:t>
            </a:r>
            <a:endParaRPr lang="en-US" altLang="el-GR" sz="2400" dirty="0">
              <a:latin typeface="Varela Round" charset="-79"/>
              <a:cs typeface="Varela Round" charset="-79"/>
            </a:endParaRPr>
          </a:p>
        </p:txBody>
      </p:sp>
      <p:pic>
        <p:nvPicPr>
          <p:cNvPr id="79876" name="Picture 2" descr="Εικόνα 3.28: Κρανίο Homo sapi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97" y="3682020"/>
            <a:ext cx="2483768" cy="300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4"/>
          <p:cNvSpPr>
            <a:spLocks noChangeArrowheads="1"/>
          </p:cNvSpPr>
          <p:nvPr/>
        </p:nvSpPr>
        <p:spPr bwMode="auto">
          <a:xfrm>
            <a:off x="730588" y="1310943"/>
            <a:ext cx="54975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2400" dirty="0">
                <a:cs typeface="Varela Round" charset="-79"/>
              </a:rPr>
              <a:t>Δεν διαφέρει από το σύγχρονο άνθρωπο ως προς τα σκελετικά χαρακτηριστικά του</a:t>
            </a:r>
            <a:endParaRPr lang="en-US" altLang="el-GR" sz="2400" dirty="0">
              <a:latin typeface="Varela Round" charset="-79"/>
              <a:cs typeface="Varela Round" charset="-79"/>
            </a:endParaRPr>
          </a:p>
        </p:txBody>
      </p:sp>
      <p:pic>
        <p:nvPicPr>
          <p:cNvPr id="6" name="Picture 2" descr="Cro-Magnon 1 Cranium and J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0"/>
            <a:ext cx="34861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Αποτέλεσμα εικόνας για cro magnon f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1" y="3682020"/>
            <a:ext cx="36988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09050" y="2852936"/>
            <a:ext cx="4150982" cy="82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2400" i="1" dirty="0">
                <a:cs typeface="Varela Round" charset="-79"/>
              </a:rPr>
              <a:t>Άνθρωπος του </a:t>
            </a:r>
            <a:r>
              <a:rPr lang="el-GR" altLang="el-GR" sz="2400" i="1" dirty="0" err="1">
                <a:cs typeface="Varela Round" charset="-79"/>
              </a:rPr>
              <a:t>Κρο-Μανιόν</a:t>
            </a:r>
            <a:r>
              <a:rPr lang="el-GR" altLang="el-GR" sz="2400" dirty="0">
                <a:cs typeface="Varela Round" charset="-79"/>
              </a:rPr>
              <a:t> </a:t>
            </a:r>
          </a:p>
          <a:p>
            <a:pPr eaLnBrk="1" hangingPunct="1"/>
            <a:r>
              <a:rPr lang="el-GR" altLang="el-GR" sz="2400" dirty="0">
                <a:cs typeface="Varela Round" charset="-79"/>
              </a:rPr>
              <a:t>από την κοιλάδα της Γαλλίας</a:t>
            </a:r>
            <a:endParaRPr lang="en-US" altLang="el-GR" sz="2400" dirty="0">
              <a:latin typeface="Varela Round" charset="-79"/>
              <a:cs typeface="Varela Round" charset="-79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40792" y="6455382"/>
            <a:ext cx="819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dirty="0"/>
              <a:t>https://www.youtube.com/watch?time_continue=1387&amp;v=ajWVm4ZS72E&amp;feature=emb_logo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7779747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hape 338"/>
          <p:cNvSpPr txBox="1">
            <a:spLocks noGrp="1"/>
          </p:cNvSpPr>
          <p:nvPr>
            <p:ph type="title"/>
          </p:nvPr>
        </p:nvSpPr>
        <p:spPr>
          <a:xfrm>
            <a:off x="1082452" y="332656"/>
            <a:ext cx="7086600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l-GR" altLang="el-GR" sz="3000" b="1" dirty="0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O Άνθρωπος του </a:t>
            </a:r>
            <a:r>
              <a:rPr lang="el-GR" altLang="el-GR" sz="3000" b="1" dirty="0" err="1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Κρο</a:t>
            </a:r>
            <a:r>
              <a:rPr lang="el-GR" altLang="el-GR" sz="3000" b="1" dirty="0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 – </a:t>
            </a:r>
            <a:r>
              <a:rPr lang="el-GR" altLang="el-GR" sz="3000" b="1" dirty="0" err="1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Μανιον</a:t>
            </a:r>
            <a:r>
              <a:rPr lang="el-GR" altLang="el-GR" sz="3000" b="1" dirty="0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 </a:t>
            </a:r>
          </a:p>
        </p:txBody>
      </p:sp>
      <p:sp>
        <p:nvSpPr>
          <p:cNvPr id="81923" name="Shape 339"/>
          <p:cNvSpPr txBox="1">
            <a:spLocks noGrp="1"/>
          </p:cNvSpPr>
          <p:nvPr>
            <p:ph type="body" idx="1"/>
          </p:nvPr>
        </p:nvSpPr>
        <p:spPr>
          <a:xfrm>
            <a:off x="107504" y="1600200"/>
            <a:ext cx="9036496" cy="3552825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n-US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Ξεκίνησε από την Αφρική</a:t>
            </a:r>
            <a:endParaRPr lang="en-US" altLang="el-GR" sz="2400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n-US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Πέρασε από τη Μέση Ανατολή 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Εξαπλώθηκε στην Ευρώπη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Πιθανόν να ζούσε για ένα διάστημα παράλληλα με πληθυσμούς του </a:t>
            </a:r>
            <a:r>
              <a:rPr lang="el-GR" altLang="el-GR" sz="2400" dirty="0" err="1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Νεάντερταλ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Πιθανόν να διασταυρωνόταν μαζί του για πολλές χιλιάδες χρόνια 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Wingdings" panose="05000000000000000000" pitchFamily="2" charset="2"/>
              </a:rPr>
              <a:t> 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Μερικά απολιθώματα που βρέθηκαν θεωρούνται ότι είναι υβρίδια </a:t>
            </a:r>
            <a:r>
              <a:rPr lang="el-GR" altLang="el-GR" sz="2400" dirty="0" err="1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Νεάντερταλ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και </a:t>
            </a:r>
            <a:r>
              <a:rPr lang="el-GR" altLang="el-GR" sz="2400" dirty="0" err="1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Κρο-Μανιόν</a:t>
            </a:r>
            <a:endParaRPr lang="el-GR" altLang="el-GR" sz="2400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Η ύπαρξη υβριδίων  </a:t>
            </a:r>
            <a:r>
              <a:rPr lang="el-GR" altLang="el-GR" sz="2400" dirty="0" err="1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Νεάντερταλ</a:t>
            </a: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&amp; </a:t>
            </a:r>
            <a:r>
              <a:rPr lang="el-GR" altLang="el-GR" sz="2400" dirty="0" err="1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Κρο-Μανιόν</a:t>
            </a: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μπορεί να σημαίνει ότι οι </a:t>
            </a:r>
            <a:r>
              <a:rPr lang="el-GR" altLang="el-GR" sz="2400" dirty="0" err="1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Νεάντερταλ</a:t>
            </a: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αφομοιώθηκαν γενετικά από το σύγχρονο άνθρωπο </a:t>
            </a: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Wingdings" panose="05000000000000000000" pitchFamily="2" charset="2"/>
              </a:rPr>
              <a:t> </a:t>
            </a: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Ο </a:t>
            </a:r>
            <a:r>
              <a:rPr lang="el-GR" altLang="el-GR" sz="2400" dirty="0" err="1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Νεάντερταλ</a:t>
            </a: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έπαψε να υπάρχει </a:t>
            </a:r>
            <a:endParaRPr lang="el-GR" altLang="el-GR" sz="2400" b="1" dirty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endParaRPr lang="el-GR" altLang="el-GR" sz="2400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51309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 txBox="1">
            <a:spLocks noGrp="1"/>
          </p:cNvSpPr>
          <p:nvPr>
            <p:ph type="title"/>
          </p:nvPr>
        </p:nvSpPr>
        <p:spPr>
          <a:xfrm>
            <a:off x="1028700" y="690563"/>
            <a:ext cx="7086600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endParaRPr lang="en-US" altLang="el-GR" sz="3000" smtClean="0">
              <a:latin typeface="Shadows Into Light" charset="0"/>
              <a:cs typeface="Arial" panose="020B0604020202020204" pitchFamily="34" charset="0"/>
              <a:sym typeface="Shadows Into Light" charset="0"/>
            </a:endParaRP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0"/>
            <a:ext cx="52768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Shape 371"/>
          <p:cNvSpPr>
            <a:spLocks noChangeArrowheads="1"/>
          </p:cNvSpPr>
          <p:nvPr/>
        </p:nvSpPr>
        <p:spPr bwMode="auto">
          <a:xfrm>
            <a:off x="996950" y="2106613"/>
            <a:ext cx="365125" cy="366712"/>
          </a:xfrm>
          <a:custGeom>
            <a:avLst/>
            <a:gdLst>
              <a:gd name="T0" fmla="*/ 0 w 16717"/>
              <a:gd name="T1" fmla="*/ 0 h 16790"/>
              <a:gd name="T2" fmla="*/ 16717 w 16717"/>
              <a:gd name="T3" fmla="*/ 16790 h 16790"/>
            </a:gdLst>
            <a:ahLst/>
            <a:cxnLst/>
            <a:rect l="T0" t="T1" r="T2" b="T3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207" y="2130425"/>
            <a:ext cx="51831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" y="4579938"/>
            <a:ext cx="450435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4087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481012"/>
            <a:ext cx="5076056" cy="1143000"/>
          </a:xfrm>
        </p:spPr>
        <p:txBody>
          <a:bodyPr/>
          <a:lstStyle/>
          <a:p>
            <a:r>
              <a:rPr lang="el-GR" sz="3600" dirty="0" smtClean="0"/>
              <a:t>Παρακολούθηση της εξελικτικής πορείας του ανθρώπου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2132857"/>
            <a:ext cx="8507288" cy="3960440"/>
          </a:xfrm>
        </p:spPr>
        <p:txBody>
          <a:bodyPr/>
          <a:lstStyle/>
          <a:p>
            <a:r>
              <a:rPr lang="el-GR" dirty="0" smtClean="0"/>
              <a:t>Μελέτη απολιθωμάτων</a:t>
            </a:r>
          </a:p>
          <a:p>
            <a:r>
              <a:rPr lang="el-GR" dirty="0" smtClean="0"/>
              <a:t>Εργαλεία</a:t>
            </a:r>
          </a:p>
          <a:p>
            <a:r>
              <a:rPr lang="el-GR" dirty="0" smtClean="0"/>
              <a:t>Ανάλυση </a:t>
            </a:r>
            <a:r>
              <a:rPr lang="en-US" dirty="0" smtClean="0"/>
              <a:t>DNA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Συμπέρασμα:</a:t>
            </a:r>
          </a:p>
          <a:p>
            <a:r>
              <a:rPr lang="el-GR" i="1" dirty="0" smtClean="0"/>
              <a:t>Η ιστορία της ανθρώπινης εξέλιξης ξεκίνησε 4.000.000 χρόνια πριν στην Ανατολική Αφρική από τους </a:t>
            </a:r>
            <a:r>
              <a:rPr lang="el-GR" i="1" dirty="0" smtClean="0">
                <a:solidFill>
                  <a:srgbClr val="C00000"/>
                </a:solidFill>
              </a:rPr>
              <a:t>Αυστραλοπιθήκους</a:t>
            </a:r>
          </a:p>
        </p:txBody>
      </p:sp>
      <p:pic>
        <p:nvPicPr>
          <p:cNvPr id="4" name="Picture 4" descr="Ο αυστραλοπίθηκος Λούσι σκοτώθηκε πέφτοντας από ένα δέντρο πριν από 3 εκατομμύρια χρόνι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1" r="613"/>
          <a:stretch/>
        </p:blipFill>
        <p:spPr bwMode="auto">
          <a:xfrm>
            <a:off x="5555318" y="481012"/>
            <a:ext cx="359859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27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3910"/>
            <a:ext cx="7397502" cy="528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2"/>
          <p:cNvSpPr>
            <a:spLocks noChangeArrowheads="1"/>
          </p:cNvSpPr>
          <p:nvPr/>
        </p:nvSpPr>
        <p:spPr bwMode="auto">
          <a:xfrm>
            <a:off x="1154113" y="5795963"/>
            <a:ext cx="2093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/>
              <a:t>Mason and Short., 2011</a:t>
            </a:r>
          </a:p>
        </p:txBody>
      </p:sp>
    </p:spTree>
    <p:extLst>
      <p:ext uri="{BB962C8B-B14F-4D97-AF65-F5344CB8AC3E}">
        <p14:creationId xmlns:p14="http://schemas.microsoft.com/office/powerpoint/2010/main" val="11707664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 txBox="1">
            <a:spLocks noGrp="1"/>
          </p:cNvSpPr>
          <p:nvPr>
            <p:ph type="title"/>
          </p:nvPr>
        </p:nvSpPr>
        <p:spPr>
          <a:xfrm>
            <a:off x="323528" y="211733"/>
            <a:ext cx="8640960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n-US" altLang="el-GR" sz="3000" dirty="0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Homo sapiens </a:t>
            </a:r>
            <a:r>
              <a:rPr lang="en-US" altLang="el-GR" sz="3000" dirty="0" err="1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sapiens</a:t>
            </a:r>
            <a:endParaRPr lang="en-US" altLang="el-GR" sz="3000" dirty="0" smtClean="0">
              <a:solidFill>
                <a:schemeClr val="accent6"/>
              </a:solidFill>
              <a:latin typeface="Shadows Into Light" charset="0"/>
              <a:cs typeface="Arial" panose="020B0604020202020204" pitchFamily="34" charset="0"/>
              <a:sym typeface="Shadows Into Light" charset="0"/>
            </a:endParaRPr>
          </a:p>
        </p:txBody>
      </p:sp>
      <p:sp>
        <p:nvSpPr>
          <p:cNvPr id="86019" name="Text Placeholder 2"/>
          <p:cNvSpPr txBox="1">
            <a:spLocks noGrp="1"/>
          </p:cNvSpPr>
          <p:nvPr>
            <p:ph type="body" idx="1"/>
          </p:nvPr>
        </p:nvSpPr>
        <p:spPr>
          <a:xfrm>
            <a:off x="32875" y="1121370"/>
            <a:ext cx="9143999" cy="5578475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Είχαν καλή κοινωνική οργάνωση 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Πλήρη ικανότητα ομιλίας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Τρέφονταν με το κρέας των ζώων που κυνηγούσαν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Ζωγράφιζαν τους τοίχους των σπηλαίων με πιο εκλεπτυσμένο τρόπο από ό,τι οι </a:t>
            </a:r>
            <a:r>
              <a:rPr lang="el-GR" altLang="el-GR" sz="2400" dirty="0" err="1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Νεάντερταλ</a:t>
            </a:r>
            <a:endParaRPr lang="el-GR" altLang="el-GR" sz="2400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Πριν από 10.000 χρόνια άρχισαν να εγκαθίστανται μόνιμα σε περιοχές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Πριν από 3.000 χρόνια να </a:t>
            </a:r>
            <a:endParaRPr lang="el-GR" altLang="el-GR" sz="2400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marL="76200" indent="0" eaLnBrk="1" hangingPunct="1">
              <a:spcAft>
                <a:spcPct val="0"/>
              </a:spcAft>
              <a:buClr>
                <a:srgbClr val="505670"/>
              </a:buClr>
              <a:buNone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φτιάχνουν 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τις πρώτες 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πόλεις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Οι </a:t>
            </a:r>
            <a:r>
              <a:rPr lang="el-GR" altLang="el-GR" sz="2400" i="1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Άνθρωποι του </a:t>
            </a:r>
            <a:endParaRPr lang="el-GR" altLang="el-GR" sz="2400" i="1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marL="76200" indent="0" eaLnBrk="1" hangingPunct="1">
              <a:spcAft>
                <a:spcPct val="0"/>
              </a:spcAft>
              <a:buClr>
                <a:srgbClr val="505670"/>
              </a:buClr>
              <a:buNone/>
            </a:pPr>
            <a:r>
              <a:rPr lang="el-GR" altLang="el-GR" sz="2400" i="1" dirty="0" err="1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Κρο-Μανιόν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 </a:t>
            </a: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δημιούργησαν </a:t>
            </a: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το</a:t>
            </a:r>
          </a:p>
          <a:p>
            <a:pPr marL="76200" indent="0" eaLnBrk="1" hangingPunct="1">
              <a:spcAft>
                <a:spcPct val="0"/>
              </a:spcAft>
              <a:buClr>
                <a:srgbClr val="505670"/>
              </a:buClr>
              <a:buNone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νεολιθικό </a:t>
            </a: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πολιτισμό </a:t>
            </a: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Wingdings" panose="05000000000000000000" pitchFamily="2" charset="2"/>
              </a:rPr>
              <a:t> </a:t>
            </a:r>
            <a:endParaRPr lang="el-GR" altLang="el-GR" sz="2400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Wingdings" panose="05000000000000000000" pitchFamily="2" charset="2"/>
            </a:endParaRPr>
          </a:p>
          <a:p>
            <a:pPr marL="76200" indent="0" eaLnBrk="1" hangingPunct="1">
              <a:spcAft>
                <a:spcPct val="0"/>
              </a:spcAft>
              <a:buClr>
                <a:srgbClr val="505670"/>
              </a:buClr>
              <a:buNone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ιστορικούς </a:t>
            </a:r>
            <a:r>
              <a:rPr lang="el-GR" altLang="el-GR" sz="2400" dirty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χρόνους</a:t>
            </a:r>
          </a:p>
          <a:p>
            <a:pPr marL="76200" indent="0" eaLnBrk="1" hangingPunct="1">
              <a:spcAft>
                <a:spcPct val="0"/>
              </a:spcAft>
              <a:buClr>
                <a:srgbClr val="505670"/>
              </a:buClr>
              <a:buNone/>
            </a:pPr>
            <a:endParaRPr lang="en-US" altLang="el-GR" sz="2400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pic>
        <p:nvPicPr>
          <p:cNvPr id="4" name="Picture 2" descr="Αποτέλεσμα εικόνας για νεολιθικη εποχ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4029373"/>
            <a:ext cx="48768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4814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ΕΞΕΛΙΞΗ ΣΕ ΚΟΜΙΚ</a:t>
            </a:r>
            <a:endParaRPr lang="en-US" alt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2" descr="Αποτέλεσμα εικόνας για εξελιξη σε κομι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" y="1200613"/>
            <a:ext cx="5181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Αποτέλεσμα εικόνας για εξελιξη σε κομι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545" y="1196752"/>
            <a:ext cx="366998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Αποτέλεσμα εικόνας για εξελιξη σε κομι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5189929" cy="217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41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9232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0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57608771_1555253251277498_2850835064420302848_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964333" cy="565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6368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Αποτέλεσμα εικόνας για εξελιξη ανθρωπινου ειδου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65"/>
            <a:ext cx="4427984" cy="280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683568" y="404664"/>
            <a:ext cx="388843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Shaping Humanity: How Science, Art, and Imagination </a:t>
            </a:r>
            <a:endParaRPr lang="en-US" altLang="en-US" sz="18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Help </a:t>
            </a:r>
            <a:r>
              <a:rPr lang="en-US" altLang="en-US" sz="1800" dirty="0">
                <a:latin typeface="Arial" panose="020B0604020202020204" pitchFamily="34" charset="0"/>
              </a:rPr>
              <a:t>Us Understand Our Origins, Yale University Press, </a:t>
            </a:r>
            <a:endParaRPr lang="en-US" altLang="en-US" sz="180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November </a:t>
            </a:r>
            <a:r>
              <a:rPr lang="en-US" altLang="en-US" sz="1800" dirty="0">
                <a:latin typeface="Arial" panose="020B0604020202020204" pitchFamily="34" charset="0"/>
              </a:rPr>
              <a:t>2013.</a:t>
            </a:r>
            <a:br>
              <a:rPr lang="en-US" altLang="en-US" sz="1800" dirty="0">
                <a:latin typeface="Arial" panose="020B0604020202020204" pitchFamily="34" charset="0"/>
              </a:rPr>
            </a:b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780928"/>
            <a:ext cx="5895261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Τίτλος 1"/>
          <p:cNvSpPr txBox="1">
            <a:spLocks noGrp="1"/>
          </p:cNvSpPr>
          <p:nvPr>
            <p:ph type="title"/>
          </p:nvPr>
        </p:nvSpPr>
        <p:spPr>
          <a:xfrm>
            <a:off x="1028700" y="690563"/>
            <a:ext cx="7086600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l-GR" altLang="el-GR" sz="3000" dirty="0" smtClean="0">
                <a:solidFill>
                  <a:srgbClr val="002060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1. </a:t>
            </a:r>
            <a:r>
              <a:rPr lang="en-US" altLang="el-GR" sz="3000" dirty="0" smtClean="0">
                <a:solidFill>
                  <a:srgbClr val="002060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Australopithecus</a:t>
            </a:r>
            <a:endParaRPr lang="en-US" altLang="el-GR" sz="3000" dirty="0" smtClean="0">
              <a:solidFill>
                <a:srgbClr val="002060"/>
              </a:solidFill>
              <a:latin typeface="Shadows Into Light" charset="0"/>
              <a:cs typeface="Arial" panose="020B0604020202020204" pitchFamily="34" charset="0"/>
              <a:sym typeface="Shadows Into Light" charset="0"/>
            </a:endParaRPr>
          </a:p>
        </p:txBody>
      </p:sp>
      <p:sp>
        <p:nvSpPr>
          <p:cNvPr id="50179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2757173" y="2060818"/>
            <a:ext cx="4034308" cy="3224213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1924 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Βρετανός ανθρωπολόγος </a:t>
            </a:r>
            <a:r>
              <a:rPr lang="el-GR" altLang="el-GR" sz="2000" dirty="0" err="1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Ρέυμοντ</a:t>
            </a: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 </a:t>
            </a:r>
            <a:r>
              <a:rPr lang="el-GR" altLang="el-GR" sz="2000" dirty="0" err="1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Νταρτ</a:t>
            </a: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 ανακάλυψε σε λατομείο της Ανατολικής Αφρικής ένα κρανίο ηλικίας 2,8 με 3,8 εκατομμυρίων χρόνων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Tx/>
              <a:buChar char="-"/>
            </a:pP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Ονόμασε το εύρημά του Αυστραλοπίθηκο </a:t>
            </a: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Wingdings" panose="05000000000000000000" pitchFamily="2" charset="2"/>
              </a:rPr>
              <a:t> </a:t>
            </a: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βρέθηκε στις νότιες περιοχές (</a:t>
            </a:r>
            <a:r>
              <a:rPr lang="el-GR" altLang="el-GR" sz="2000" dirty="0" err="1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Austral</a:t>
            </a:r>
            <a:r>
              <a:rPr lang="el-GR" altLang="el-GR" sz="2000" dirty="0" smtClean="0">
                <a:solidFill>
                  <a:srgbClr val="002060"/>
                </a:solidFill>
                <a:latin typeface="Varela Round" charset="-79"/>
                <a:cs typeface="Varela Round" charset="-79"/>
                <a:sym typeface="Varela Round" charset="-79"/>
              </a:rPr>
              <a:t>) της Ανατολικής Αφρικής. </a:t>
            </a:r>
            <a:endParaRPr lang="en-US" altLang="el-GR" sz="2000" dirty="0" smtClean="0">
              <a:solidFill>
                <a:srgbClr val="002060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pic>
        <p:nvPicPr>
          <p:cNvPr id="50180" name="Picture 2" descr="https://cdn.the-scientist.com/assets/articleNo/40797/iImg/24142/dd15d4a0-9855-48e8-afa9-8131656dc362-the-first-australopithecus-1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4" y="725841"/>
            <a:ext cx="201136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AutoShape 4" descr="Αποτέλεσμα εικόνας για raymond dart australopithecus sku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l-GR"/>
          </a:p>
        </p:txBody>
      </p:sp>
      <p:pic>
        <p:nvPicPr>
          <p:cNvPr id="50182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6" y="4016897"/>
            <a:ext cx="22002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" descr="https://upload.wikimedia.org/wikipedia/commons/thumb/f/fe/Map_of_the_fossil_sites_of_the_early_hominids_%284.4-1M_BP%29.svg/220px-Map_of_the_fossil_sites_of_the_early_hominids_%284.4-1M_BP%29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479425"/>
            <a:ext cx="23876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421" y="3306278"/>
            <a:ext cx="1377961" cy="32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898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Τίτλος 1"/>
          <p:cNvSpPr txBox="1">
            <a:spLocks noGrp="1"/>
          </p:cNvSpPr>
          <p:nvPr>
            <p:ph type="title"/>
          </p:nvPr>
        </p:nvSpPr>
        <p:spPr>
          <a:xfrm>
            <a:off x="2769990" y="213121"/>
            <a:ext cx="5504233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n-US" altLang="el-GR" sz="3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hadows Into Light" charset="0"/>
              </a:rPr>
              <a:t>“LUCY”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2453384" y="1117858"/>
            <a:ext cx="6690616" cy="4083050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000" dirty="0" smtClean="0">
                <a:solidFill>
                  <a:srgbClr val="002060"/>
                </a:solidFill>
                <a:cs typeface="Varela Round" charset="-79"/>
                <a:sym typeface="Varela Round" charset="-79"/>
              </a:rPr>
              <a:t>Το καλύτερα διατηρημένο </a:t>
            </a:r>
            <a:r>
              <a:rPr lang="en-US" altLang="el-GR" sz="2000" dirty="0" smtClean="0">
                <a:solidFill>
                  <a:srgbClr val="002060"/>
                </a:solidFill>
                <a:cs typeface="Varela Round" charset="-79"/>
                <a:sym typeface="Varela Round" charset="-79"/>
              </a:rPr>
              <a:t>&amp;</a:t>
            </a:r>
            <a:r>
              <a:rPr lang="el-GR" altLang="el-GR" sz="2000" dirty="0" smtClean="0">
                <a:solidFill>
                  <a:srgbClr val="002060"/>
                </a:solidFill>
                <a:cs typeface="Varela Round" charset="-79"/>
                <a:sym typeface="Varela Round" charset="-79"/>
              </a:rPr>
              <a:t> πληρέστερο απολίθωμα </a:t>
            </a:r>
            <a:endParaRPr lang="en-US" altLang="el-GR" sz="2000" dirty="0" smtClean="0">
              <a:solidFill>
                <a:srgbClr val="002060"/>
              </a:solidFill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None/>
            </a:pPr>
            <a:r>
              <a:rPr lang="en-US" altLang="el-GR" sz="2000" dirty="0" smtClean="0">
                <a:solidFill>
                  <a:srgbClr val="002060"/>
                </a:solidFill>
                <a:cs typeface="Varela Round" charset="-79"/>
                <a:sym typeface="Wingdings" panose="05000000000000000000" pitchFamily="2" charset="2"/>
              </a:rPr>
              <a:t> </a:t>
            </a:r>
            <a:r>
              <a:rPr lang="el-GR" altLang="el-GR" sz="2000" dirty="0" smtClean="0">
                <a:solidFill>
                  <a:srgbClr val="002060"/>
                </a:solidFill>
                <a:cs typeface="Varela Round" charset="-79"/>
                <a:sym typeface="Varela Round" charset="-79"/>
              </a:rPr>
              <a:t>Αποτελείται από τα 2/3 του σκελετού </a:t>
            </a:r>
            <a:endParaRPr lang="en-US" altLang="el-GR" sz="2000" dirty="0" smtClean="0">
              <a:solidFill>
                <a:srgbClr val="002060"/>
              </a:solidFill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Wingdings" panose="05000000000000000000" pitchFamily="2" charset="2"/>
              <a:buChar char="à"/>
            </a:pPr>
            <a:r>
              <a:rPr lang="el-GR" altLang="el-GR" sz="2000" dirty="0" smtClean="0">
                <a:solidFill>
                  <a:srgbClr val="002060"/>
                </a:solidFill>
                <a:cs typeface="Varela Round" charset="-79"/>
                <a:sym typeface="Varela Round" charset="-79"/>
              </a:rPr>
              <a:t>Έχει άθικτες μερικές ανατομικές συνδέσεις</a:t>
            </a:r>
            <a:endParaRPr lang="en-US" altLang="el-GR" sz="2000" dirty="0" smtClean="0">
              <a:solidFill>
                <a:srgbClr val="002060"/>
              </a:solidFill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Wingdings" panose="05000000000000000000" pitchFamily="2" charset="2"/>
              <a:buChar char="à"/>
            </a:pPr>
            <a:r>
              <a:rPr lang="el-GR" altLang="el-GR" sz="2000" dirty="0" smtClean="0">
                <a:solidFill>
                  <a:srgbClr val="002060"/>
                </a:solidFill>
                <a:cs typeface="Varela Round" charset="-79"/>
                <a:sym typeface="Varela Round" charset="-79"/>
              </a:rPr>
              <a:t>Βρέθηκε στην Αιθιοπία το 1974, στην περιοχή </a:t>
            </a:r>
            <a:r>
              <a:rPr lang="el-GR" altLang="el-GR" sz="2000" dirty="0" err="1" smtClean="0">
                <a:solidFill>
                  <a:srgbClr val="002060"/>
                </a:solidFill>
                <a:cs typeface="Varela Round" charset="-79"/>
                <a:sym typeface="Varela Round" charset="-79"/>
              </a:rPr>
              <a:t>Αφάρ</a:t>
            </a:r>
            <a:endParaRPr lang="el-GR" altLang="el-GR" sz="2000" dirty="0" smtClean="0">
              <a:solidFill>
                <a:srgbClr val="002060"/>
              </a:solidFill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000" dirty="0" smtClean="0">
                <a:solidFill>
                  <a:srgbClr val="002060"/>
                </a:solidFill>
                <a:cs typeface="Varela Round" charset="-79"/>
                <a:sym typeface="Varela Round" charset="-79"/>
              </a:rPr>
              <a:t>Ένας νεαρός θηλυκός Αυστραλοπίθηκος που έζησε πριν από 3 εκ. </a:t>
            </a:r>
            <a:r>
              <a:rPr lang="el-GR" altLang="el-GR" sz="2000" dirty="0" smtClean="0">
                <a:solidFill>
                  <a:srgbClr val="002060"/>
                </a:solidFill>
                <a:cs typeface="Varela Round" charset="-79"/>
                <a:sym typeface="Varela Round" charset="-79"/>
              </a:rPr>
              <a:t>χρόνια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000" dirty="0">
                <a:solidFill>
                  <a:srgbClr val="002060"/>
                </a:solidFill>
                <a:cs typeface="Varela Round" charset="-79"/>
                <a:sym typeface="Varela Round" charset="-79"/>
              </a:rPr>
              <a:t>Πήρε το όνομά της από το δημοφιλές τραγούδι των </a:t>
            </a:r>
            <a:r>
              <a:rPr lang="el-GR" altLang="el-GR" sz="2000" dirty="0" err="1">
                <a:solidFill>
                  <a:srgbClr val="002060"/>
                </a:solidFill>
                <a:cs typeface="Varela Round" charset="-79"/>
                <a:sym typeface="Varela Round" charset="-79"/>
              </a:rPr>
              <a:t>Μπιτλς</a:t>
            </a:r>
            <a:r>
              <a:rPr lang="el-GR" altLang="el-GR" sz="2000" dirty="0">
                <a:solidFill>
                  <a:srgbClr val="002060"/>
                </a:solidFill>
                <a:cs typeface="Varela Round" charset="-79"/>
                <a:sym typeface="Varela Round" charset="-79"/>
              </a:rPr>
              <a:t> </a:t>
            </a:r>
            <a:r>
              <a:rPr lang="el-GR" altLang="el-GR" sz="2000" i="1" dirty="0">
                <a:solidFill>
                  <a:srgbClr val="002060"/>
                </a:solidFill>
                <a:cs typeface="Varela Round" charset="-79"/>
                <a:sym typeface="Varela Round" charset="-79"/>
              </a:rPr>
              <a:t>(</a:t>
            </a:r>
            <a:r>
              <a:rPr lang="el-GR" altLang="el-GR" sz="2000" i="1" dirty="0" err="1">
                <a:solidFill>
                  <a:srgbClr val="002060"/>
                </a:solidFill>
                <a:cs typeface="Varela Round" charset="-79"/>
                <a:sym typeface="Varela Round" charset="-79"/>
              </a:rPr>
              <a:t>Lucy</a:t>
            </a:r>
            <a:r>
              <a:rPr lang="el-GR" altLang="el-GR" sz="2000" i="1" dirty="0">
                <a:solidFill>
                  <a:srgbClr val="002060"/>
                </a:solidFill>
                <a:cs typeface="Varela Round" charset="-79"/>
                <a:sym typeface="Varela Round" charset="-79"/>
              </a:rPr>
              <a:t> in the </a:t>
            </a:r>
            <a:r>
              <a:rPr lang="el-GR" altLang="el-GR" sz="2000" i="1" dirty="0" err="1">
                <a:solidFill>
                  <a:srgbClr val="002060"/>
                </a:solidFill>
                <a:cs typeface="Varela Round" charset="-79"/>
                <a:sym typeface="Varela Round" charset="-79"/>
              </a:rPr>
              <a:t>sky</a:t>
            </a:r>
            <a:r>
              <a:rPr lang="el-GR" altLang="el-GR" sz="2000" i="1" dirty="0">
                <a:solidFill>
                  <a:srgbClr val="002060"/>
                </a:solidFill>
                <a:cs typeface="Varela Round" charset="-79"/>
                <a:sym typeface="Varela Round" charset="-79"/>
              </a:rPr>
              <a:t> </a:t>
            </a:r>
            <a:r>
              <a:rPr lang="el-GR" altLang="el-GR" sz="2000" i="1" dirty="0" err="1">
                <a:solidFill>
                  <a:srgbClr val="002060"/>
                </a:solidFill>
                <a:cs typeface="Varela Round" charset="-79"/>
                <a:sym typeface="Varela Round" charset="-79"/>
              </a:rPr>
              <a:t>with</a:t>
            </a:r>
            <a:r>
              <a:rPr lang="el-GR" altLang="el-GR" sz="2000" i="1" dirty="0">
                <a:solidFill>
                  <a:srgbClr val="002060"/>
                </a:solidFill>
                <a:cs typeface="Varela Round" charset="-79"/>
                <a:sym typeface="Varela Round" charset="-79"/>
              </a:rPr>
              <a:t> </a:t>
            </a:r>
            <a:r>
              <a:rPr lang="el-GR" altLang="el-GR" sz="2000" i="1" dirty="0" err="1">
                <a:solidFill>
                  <a:srgbClr val="002060"/>
                </a:solidFill>
                <a:cs typeface="Varela Round" charset="-79"/>
                <a:sym typeface="Varela Round" charset="-79"/>
              </a:rPr>
              <a:t>diamonds</a:t>
            </a:r>
            <a:r>
              <a:rPr lang="el-GR" altLang="el-GR" sz="2000" i="1" dirty="0">
                <a:solidFill>
                  <a:srgbClr val="002060"/>
                </a:solidFill>
                <a:cs typeface="Varela Round" charset="-79"/>
                <a:sym typeface="Varela Round" charset="-79"/>
              </a:rPr>
              <a:t>) </a:t>
            </a:r>
            <a:r>
              <a:rPr lang="el-GR" altLang="el-GR" sz="2000" dirty="0">
                <a:solidFill>
                  <a:srgbClr val="002060"/>
                </a:solidFill>
                <a:cs typeface="Varela Round" charset="-79"/>
                <a:sym typeface="Varela Round" charset="-79"/>
              </a:rPr>
              <a:t>που άκουγαν οι ερευνητές κατά τη διάρκεια των εργασιών τους</a:t>
            </a:r>
            <a:endParaRPr lang="en-US" altLang="el-GR" sz="2000" dirty="0">
              <a:solidFill>
                <a:srgbClr val="002060"/>
              </a:solidFill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endParaRPr lang="el-GR" altLang="el-GR" sz="2000" dirty="0" smtClean="0">
              <a:solidFill>
                <a:srgbClr val="505670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endParaRPr lang="en-US" altLang="el-GR" sz="2000" dirty="0" smtClean="0">
              <a:solidFill>
                <a:srgbClr val="505670"/>
              </a:solidFill>
              <a:latin typeface="Varela Round" charset="-79"/>
              <a:cs typeface="Varela Round" charset="-79"/>
              <a:sym typeface="Varela Round" charset="-79"/>
            </a:endParaRP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endParaRPr lang="en-US" altLang="el-GR" sz="2000" dirty="0" smtClean="0">
              <a:solidFill>
                <a:srgbClr val="505670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pic>
        <p:nvPicPr>
          <p:cNvPr id="52228" name="Picture 2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201863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34" y="4437112"/>
            <a:ext cx="3109723" cy="240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2853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Τίτλος 1"/>
          <p:cNvSpPr txBox="1">
            <a:spLocks noGrp="1"/>
          </p:cNvSpPr>
          <p:nvPr>
            <p:ph type="title"/>
          </p:nvPr>
        </p:nvSpPr>
        <p:spPr>
          <a:xfrm>
            <a:off x="1028700" y="690563"/>
            <a:ext cx="7086600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n-US" altLang="el-GR" sz="3000" dirty="0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Australopithecus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609975" y="1919288"/>
            <a:ext cx="4362450" cy="4083050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00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Αποτυπώματα ενός ζευγαριού Αυστραλοπιθήκων 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00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Στις στάχτες του ηφαιστείου Σαντιμάν πριν από 3 εκ. χρόνια,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None/>
            </a:pPr>
            <a:r>
              <a:rPr lang="el-GR" altLang="el-GR" sz="200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Wingdings" panose="05000000000000000000" pitchFamily="2" charset="2"/>
              </a:rPr>
              <a:t> </a:t>
            </a:r>
            <a:r>
              <a:rPr lang="el-GR" altLang="el-GR" sz="200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η όρθια στάση &amp; η δίποδη βάδιση δύο χαρακτηριστικά που εμφανίστηκαν αρκετά νωρίς στην εξελικτική ιστορία του ανθρώπου</a:t>
            </a:r>
            <a:endParaRPr lang="en-US" altLang="el-GR" sz="200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pic>
        <p:nvPicPr>
          <p:cNvPr id="54276" name="Picture 2" descr="Σχετική εικόν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70063"/>
            <a:ext cx="229235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Θέση κειμένου 2"/>
          <p:cNvSpPr txBox="1">
            <a:spLocks/>
          </p:cNvSpPr>
          <p:nvPr/>
        </p:nvSpPr>
        <p:spPr bwMode="auto">
          <a:xfrm>
            <a:off x="752475" y="5167313"/>
            <a:ext cx="76390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marL="762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505670"/>
              </a:buClr>
              <a:buSzPts val="2400"/>
              <a:buFont typeface="Varela Round" charset="-79"/>
              <a:buNone/>
            </a:pPr>
            <a:r>
              <a:rPr lang="el-GR" altLang="el-GR" sz="200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Αναγνωρίζεται το ανθρώπινο πέλμα με τα ευθυγραμμισμένα δάχτυλα &amp; την κατασκευή που ευνοεί τη στήριξη του βάρους του σώματος</a:t>
            </a:r>
            <a:endParaRPr lang="en-US" altLang="el-GR" sz="200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262723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Τίτλος 1"/>
          <p:cNvSpPr txBox="1">
            <a:spLocks noGrp="1"/>
          </p:cNvSpPr>
          <p:nvPr>
            <p:ph type="title"/>
          </p:nvPr>
        </p:nvSpPr>
        <p:spPr>
          <a:xfrm>
            <a:off x="1028700" y="690563"/>
            <a:ext cx="7086600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l-GR" altLang="el-GR" sz="3000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ΧΑΡΑΚΤΗΡΙΣΤΙΚΑ </a:t>
            </a:r>
            <a:r>
              <a:rPr lang="en-US" altLang="el-GR" sz="3000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Australopithecus</a:t>
            </a:r>
          </a:p>
        </p:txBody>
      </p:sp>
      <p:sp>
        <p:nvSpPr>
          <p:cNvPr id="55299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787400" y="1600200"/>
            <a:ext cx="8004175" cy="4083050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0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Ο εγκέφαλος των Αυστραλοπιθήκων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Wingdings" panose="05000000000000000000" pitchFamily="2" charset="2"/>
              <a:buChar char="à"/>
            </a:pPr>
            <a:r>
              <a:rPr lang="el-GR" altLang="el-GR" sz="20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Ήταν μικρότερος από τον εγκέφαλο του ανθρώπου (περίπου το 1/3)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Wingdings" panose="05000000000000000000" pitchFamily="2" charset="2"/>
              <a:buChar char="à"/>
            </a:pPr>
            <a:r>
              <a:rPr lang="el-GR" altLang="el-GR" sz="20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Ήταν μεγαλύτερος από αυτόν των πιθήκων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0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Ήταν παμφάγοι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Wingdings" panose="05000000000000000000" pitchFamily="2" charset="2"/>
              <a:buChar char="à"/>
            </a:pPr>
            <a:r>
              <a:rPr lang="el-GR" altLang="el-GR" sz="20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Από την οδοντοφυΐα τους </a:t>
            </a:r>
          </a:p>
          <a:p>
            <a:pPr eaLnBrk="1" hangingPunct="1">
              <a:spcAft>
                <a:spcPct val="0"/>
              </a:spcAft>
              <a:buClr>
                <a:srgbClr val="505670"/>
              </a:buClr>
              <a:buFont typeface="Wingdings" panose="05000000000000000000" pitchFamily="2" charset="2"/>
              <a:buChar char="à"/>
            </a:pPr>
            <a:r>
              <a:rPr lang="el-GR" altLang="el-GR" sz="20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Από τα οστά των ζώων που βρέθηκαν κοντά στα απολιθώματά τους</a:t>
            </a:r>
            <a:endParaRPr lang="en-US" altLang="el-GR" sz="2000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pic>
        <p:nvPicPr>
          <p:cNvPr id="55300" name="Picture 2" descr="http://pages.vassar.edu/realarchaeology/files/2017/02/afarensis_dentition-300x17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4318000"/>
            <a:ext cx="30130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525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Τίτλος 1"/>
          <p:cNvSpPr txBox="1">
            <a:spLocks noGrp="1"/>
          </p:cNvSpPr>
          <p:nvPr>
            <p:ph type="title"/>
          </p:nvPr>
        </p:nvSpPr>
        <p:spPr>
          <a:xfrm>
            <a:off x="1091481" y="290215"/>
            <a:ext cx="7086600" cy="90963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hadows Into Light" charset="0"/>
              <a:buNone/>
            </a:pPr>
            <a:r>
              <a:rPr lang="el-GR" altLang="el-GR" sz="3200" smtClean="0">
                <a:solidFill>
                  <a:schemeClr val="accent6"/>
                </a:solidFill>
                <a:latin typeface="Shadows Into Light" charset="0"/>
                <a:cs typeface="Arial" panose="020B0604020202020204" pitchFamily="34" charset="0"/>
                <a:sym typeface="Shadows Into Light" charset="0"/>
              </a:rPr>
              <a:t>Πρώτοι Άνθρωποι</a:t>
            </a:r>
            <a:endParaRPr lang="en-US" altLang="el-GR" sz="3200" smtClean="0">
              <a:solidFill>
                <a:schemeClr val="accent6"/>
              </a:solidFill>
              <a:latin typeface="Shadows Into Light" charset="0"/>
              <a:cs typeface="Arial" panose="020B0604020202020204" pitchFamily="34" charset="0"/>
              <a:sym typeface="Shadows Into Light" charset="0"/>
            </a:endParaRPr>
          </a:p>
        </p:txBody>
      </p:sp>
      <p:sp>
        <p:nvSpPr>
          <p:cNvPr id="58371" name="Θέση κειμένου 2"/>
          <p:cNvSpPr txBox="1">
            <a:spLocks noGrp="1"/>
          </p:cNvSpPr>
          <p:nvPr>
            <p:ph type="body" idx="1"/>
          </p:nvPr>
        </p:nvSpPr>
        <p:spPr>
          <a:xfrm>
            <a:off x="1091481" y="1052736"/>
            <a:ext cx="7054850" cy="913498"/>
          </a:xfrm>
        </p:spPr>
        <p:txBody>
          <a:bodyPr/>
          <a:lstStyle/>
          <a:p>
            <a:pPr eaLnBrk="1" hangingPunct="1">
              <a:spcAft>
                <a:spcPct val="0"/>
              </a:spcAft>
              <a:buClr>
                <a:srgbClr val="505670"/>
              </a:buClr>
              <a:buFont typeface="Varela Round" charset="-79"/>
              <a:buChar char="▧"/>
            </a:pPr>
            <a:r>
              <a:rPr lang="el-GR" altLang="el-GR" sz="2400" dirty="0" smtClean="0">
                <a:solidFill>
                  <a:schemeClr val="accent6"/>
                </a:solidFill>
                <a:latin typeface="Varela Round" charset="-79"/>
                <a:cs typeface="Varela Round" charset="-79"/>
                <a:sym typeface="Varela Round" charset="-79"/>
              </a:rPr>
              <a:t>Εξελίχθηκαν από τους Αυστραλοπιθήκους πριν από 2 εκ. χρόνια περίπου</a:t>
            </a:r>
            <a:endParaRPr lang="en-US" altLang="el-GR" sz="2400" dirty="0" smtClean="0">
              <a:solidFill>
                <a:schemeClr val="accent6"/>
              </a:solidFill>
              <a:latin typeface="Varela Round" charset="-79"/>
              <a:cs typeface="Varela Round" charset="-79"/>
              <a:sym typeface="Varela Round" charset="-79"/>
            </a:endParaRPr>
          </a:p>
        </p:txBody>
      </p:sp>
      <p:pic>
        <p:nvPicPr>
          <p:cNvPr id="58372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0" y="2113350"/>
            <a:ext cx="7414010" cy="44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4791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77749"/>
            <a:ext cx="8210958" cy="1207008"/>
          </a:xfrm>
        </p:spPr>
        <p:txBody>
          <a:bodyPr/>
          <a:lstStyle/>
          <a:p>
            <a:r>
              <a:rPr lang="el-GR" b="1" i="1" dirty="0" smtClean="0"/>
              <a:t>2. </a:t>
            </a:r>
            <a:r>
              <a:rPr lang="el-GR" b="1" i="1" dirty="0" err="1" smtClean="0"/>
              <a:t>Homo</a:t>
            </a:r>
            <a:r>
              <a:rPr lang="el-GR" b="1" i="1" dirty="0" smtClean="0"/>
              <a:t> </a:t>
            </a:r>
            <a:r>
              <a:rPr lang="el-GR" b="1" i="1" dirty="0" err="1"/>
              <a:t>habilis</a:t>
            </a:r>
            <a:r>
              <a:rPr lang="el-GR" b="1" i="1" dirty="0"/>
              <a:t> </a:t>
            </a:r>
            <a:r>
              <a:rPr lang="el-GR" b="1" dirty="0"/>
              <a:t>(</a:t>
            </a:r>
            <a:r>
              <a:rPr lang="el-GR" sz="2400" b="1" dirty="0"/>
              <a:t>ο άνθρωπος </a:t>
            </a:r>
            <a:r>
              <a:rPr lang="el-GR" sz="2400" b="1" dirty="0" smtClean="0"/>
              <a:t>επιδέξιος</a:t>
            </a:r>
            <a:r>
              <a:rPr lang="el-GR" b="1" dirty="0" smtClean="0"/>
              <a:t>)</a:t>
            </a:r>
            <a:endParaRPr lang="en-US" dirty="0">
              <a:latin typeface="Rockwell Condensed" panose="020606030504050201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409069"/>
            <a:ext cx="7543800" cy="3038094"/>
          </a:xfrm>
        </p:spPr>
        <p:txBody>
          <a:bodyPr/>
          <a:lstStyle/>
          <a:p>
            <a:r>
              <a:rPr lang="el-GR" b="1" dirty="0"/>
              <a:t>1.9-1.44 εκ. χρ. </a:t>
            </a:r>
            <a:r>
              <a:rPr lang="el-GR" b="1" dirty="0" smtClean="0"/>
              <a:t>Πριν</a:t>
            </a:r>
          </a:p>
          <a:p>
            <a:r>
              <a:rPr lang="el-GR" dirty="0"/>
              <a:t>Κένυα, Τανζανία 1960</a:t>
            </a:r>
          </a:p>
          <a:p>
            <a:r>
              <a:rPr lang="en-US" dirty="0" smtClean="0"/>
              <a:t>~</a:t>
            </a:r>
            <a:r>
              <a:rPr lang="en-US" dirty="0"/>
              <a:t>600cc</a:t>
            </a:r>
          </a:p>
          <a:p>
            <a:r>
              <a:rPr lang="el-GR" dirty="0" smtClean="0"/>
              <a:t>1.3 </a:t>
            </a:r>
            <a:r>
              <a:rPr lang="el-GR" dirty="0"/>
              <a:t>μ. ύψος</a:t>
            </a:r>
          </a:p>
          <a:p>
            <a:r>
              <a:rPr lang="el-GR" dirty="0" smtClean="0"/>
              <a:t>επιμήκη </a:t>
            </a:r>
            <a:r>
              <a:rPr lang="el-GR" dirty="0"/>
              <a:t>χέρια</a:t>
            </a:r>
          </a:p>
          <a:p>
            <a:r>
              <a:rPr lang="el-GR" dirty="0" smtClean="0"/>
              <a:t>μικρός </a:t>
            </a:r>
            <a:r>
              <a:rPr lang="el-GR" dirty="0"/>
              <a:t>προγναθισμός</a:t>
            </a:r>
          </a:p>
          <a:p>
            <a:r>
              <a:rPr lang="el-GR" dirty="0" smtClean="0"/>
              <a:t>ανθρώπινη </a:t>
            </a:r>
            <a:r>
              <a:rPr lang="el-GR" dirty="0"/>
              <a:t>κατασκευή κρανίου-δοντιών</a:t>
            </a:r>
          </a:p>
          <a:p>
            <a:r>
              <a:rPr lang="el-GR" dirty="0" err="1" smtClean="0"/>
              <a:t>Ολντουβαία</a:t>
            </a:r>
            <a:r>
              <a:rPr lang="el-GR" dirty="0" smtClean="0"/>
              <a:t> </a:t>
            </a:r>
            <a:r>
              <a:rPr lang="el-GR" dirty="0" err="1"/>
              <a:t>λιθοτεχνία</a:t>
            </a:r>
            <a:endParaRPr lang="en-US" dirty="0"/>
          </a:p>
        </p:txBody>
      </p:sp>
      <p:pic>
        <p:nvPicPr>
          <p:cNvPr id="2050" name="Picture 2" descr="Αποτέλεσμα εικόνας για homo habi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334" y="1045072"/>
            <a:ext cx="1902083" cy="181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Αποτέλεσμα εικόνας για homo habil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376" y="4799916"/>
            <a:ext cx="2249812" cy="205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Αποτέλεσμα εικόνας για homo habilis too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657" y="2928116"/>
            <a:ext cx="2308531" cy="168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70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800</Words>
  <Application>Microsoft Office PowerPoint</Application>
  <PresentationFormat>Προβολή στην οθόνη (4:3)</PresentationFormat>
  <Paragraphs>118</Paragraphs>
  <Slides>24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33" baseType="lpstr">
      <vt:lpstr>adobe-garamond-pro</vt:lpstr>
      <vt:lpstr>Arial</vt:lpstr>
      <vt:lpstr>Calibri</vt:lpstr>
      <vt:lpstr>lato</vt:lpstr>
      <vt:lpstr>Rockwell Condensed</vt:lpstr>
      <vt:lpstr>Shadows Into Light</vt:lpstr>
      <vt:lpstr>Varela Round</vt:lpstr>
      <vt:lpstr>Wingdings</vt:lpstr>
      <vt:lpstr>Προεπιλεγμένη σχεδίαση</vt:lpstr>
      <vt:lpstr>7.2 Η Εξέλιξη του ανθρώπου</vt:lpstr>
      <vt:lpstr>Παρακολούθηση της εξελικτικής πορείας του ανθρώπου</vt:lpstr>
      <vt:lpstr>Παρουσίαση του PowerPoint</vt:lpstr>
      <vt:lpstr>1. Australopithecus</vt:lpstr>
      <vt:lpstr>“LUCY”</vt:lpstr>
      <vt:lpstr>Australopithecus</vt:lpstr>
      <vt:lpstr>ΧΑΡΑΚΤΗΡΙΣΤΙΚΑ Australopithecus</vt:lpstr>
      <vt:lpstr>Πρώτοι Άνθρωποι</vt:lpstr>
      <vt:lpstr>2. Homo habilis (ο άνθρωπος επιδέξιος)</vt:lpstr>
      <vt:lpstr>Homo habilis</vt:lpstr>
      <vt:lpstr>3. Homo erectus (ο άνθρωπος ο όρθιος)</vt:lpstr>
      <vt:lpstr>Homo erectus</vt:lpstr>
      <vt:lpstr>Εξέλιξη μεγέθους εγκεφάλου </vt:lpstr>
      <vt:lpstr>Παρουσίαση του PowerPoint</vt:lpstr>
      <vt:lpstr>Homo sapiens neanderthalensis</vt:lpstr>
      <vt:lpstr>Homo sapiens neanderthalensis</vt:lpstr>
      <vt:lpstr>Παρουσίαση του PowerPoint</vt:lpstr>
      <vt:lpstr>O Άνθρωπος του Κρο – Μανιον </vt:lpstr>
      <vt:lpstr>Παρουσίαση του PowerPoint</vt:lpstr>
      <vt:lpstr>Παρουσίαση του PowerPoint</vt:lpstr>
      <vt:lpstr>Homo sapiens sapiens</vt:lpstr>
      <vt:lpstr>ΕΞΕΛΙΞΗ ΣΕ ΚΟΜΙΚ</vt:lpstr>
      <vt:lpstr>Παρουσίαση του PowerPoint</vt:lpstr>
      <vt:lpstr>Παρουσίαση του PowerPoint</vt:lpstr>
    </vt:vector>
  </TitlesOfParts>
  <Company>electrorama s.a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Cell PCR</dc:title>
  <dc:creator>Thanasis Bantis</dc:creator>
  <cp:lastModifiedBy>Λογαριασμός Microsoft</cp:lastModifiedBy>
  <cp:revision>37</cp:revision>
  <dcterms:created xsi:type="dcterms:W3CDTF">2008-01-13T20:09:29Z</dcterms:created>
  <dcterms:modified xsi:type="dcterms:W3CDTF">2022-03-25T08:20:08Z</dcterms:modified>
</cp:coreProperties>
</file>