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4" r:id="rId9"/>
    <p:sldId id="265" r:id="rId10"/>
    <p:sldId id="266" r:id="rId11"/>
    <p:sldId id="267" r:id="rId12"/>
    <p:sldId id="276" r:id="rId13"/>
    <p:sldId id="268" r:id="rId14"/>
    <p:sldId id="269" r:id="rId15"/>
    <p:sldId id="275" r:id="rId16"/>
    <p:sldId id="274" r:id="rId1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CCFF"/>
    <a:srgbClr val="99CCFF"/>
    <a:srgbClr val="FFFFFF"/>
    <a:srgbClr val="FFCCFF"/>
    <a:srgbClr val="CCECFF"/>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C9F13-57DE-49CE-BF39-31BC2C1E8796}" type="datetimeFigureOut">
              <a:rPr lang="el-GR" smtClean="0"/>
              <a:t>25/3/2022</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AD746-D62B-4A62-9414-AE6128BEFD26}" type="slidenum">
              <a:rPr lang="el-GR" smtClean="0"/>
              <a:t>‹#›</a:t>
            </a:fld>
            <a:endParaRPr lang="el-GR"/>
          </a:p>
        </p:txBody>
      </p:sp>
    </p:spTree>
    <p:extLst>
      <p:ext uri="{BB962C8B-B14F-4D97-AF65-F5344CB8AC3E}">
        <p14:creationId xmlns:p14="http://schemas.microsoft.com/office/powerpoint/2010/main" val="2790918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2291" name="2 - Θέση σημειώσεων"/>
          <p:cNvSpPr>
            <a:spLocks noGrp="1"/>
          </p:cNvSpPr>
          <p:nvPr>
            <p:ph type="body" sz="quarter" idx="1"/>
          </p:nvPr>
        </p:nvSpPr>
        <p:spPr bwMode="auto">
          <a:xfrm>
            <a:off x="685800" y="4343400"/>
            <a:ext cx="5486400" cy="403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000000"/>
              </a:solidFill>
              <a:latin typeface="Arial" panose="020B0604020202020204" pitchFamily="34" charset="0"/>
              <a:ea typeface="MS Gothic" panose="020B0609070205080204" pitchFamily="49" charset="-128"/>
              <a:cs typeface="Tahoma" panose="020B0604030504040204" pitchFamily="34" charset="0"/>
            </a:endParaRPr>
          </a:p>
        </p:txBody>
      </p:sp>
    </p:spTree>
    <p:extLst>
      <p:ext uri="{BB962C8B-B14F-4D97-AF65-F5344CB8AC3E}">
        <p14:creationId xmlns:p14="http://schemas.microsoft.com/office/powerpoint/2010/main" val="228588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ln>
        </p:spPr>
      </p:sp>
      <p:sp>
        <p:nvSpPr>
          <p:cNvPr id="16387" name="2 - Θέση σημειώσεων"/>
          <p:cNvSpPr>
            <a:spLocks noGrp="1"/>
          </p:cNvSpPr>
          <p:nvPr>
            <p:ph type="body" sz="quarter" idx="1"/>
          </p:nvPr>
        </p:nvSpPr>
        <p:spPr bwMode="auto">
          <a:xfrm>
            <a:off x="685800" y="4343400"/>
            <a:ext cx="5486400" cy="403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000000"/>
              </a:solidFill>
              <a:latin typeface="Arial" panose="020B0604020202020204" pitchFamily="34" charset="0"/>
              <a:ea typeface="MS Gothic" panose="020B0609070205080204" pitchFamily="49" charset="-128"/>
              <a:cs typeface="Tahoma" panose="020B0604030504040204" pitchFamily="34" charset="0"/>
            </a:endParaRPr>
          </a:p>
        </p:txBody>
      </p:sp>
    </p:spTree>
    <p:extLst>
      <p:ext uri="{BB962C8B-B14F-4D97-AF65-F5344CB8AC3E}">
        <p14:creationId xmlns:p14="http://schemas.microsoft.com/office/powerpoint/2010/main" val="119299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5BA3073D-0CCD-4814-97E0-42B6EBD1C3C0}" type="slidenum">
              <a:rPr lang="el-GR" altLang="el-GR"/>
              <a:pPr/>
              <a:t>‹#›</a:t>
            </a:fld>
            <a:endParaRPr lang="el-GR" altLang="el-GR"/>
          </a:p>
        </p:txBody>
      </p:sp>
    </p:spTree>
    <p:extLst>
      <p:ext uri="{BB962C8B-B14F-4D97-AF65-F5344CB8AC3E}">
        <p14:creationId xmlns:p14="http://schemas.microsoft.com/office/powerpoint/2010/main" val="309572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F8DEBBB9-3FE9-4203-BB99-FA0E0523EDFA}" type="slidenum">
              <a:rPr lang="el-GR" altLang="el-GR"/>
              <a:pPr/>
              <a:t>‹#›</a:t>
            </a:fld>
            <a:endParaRPr lang="el-GR" altLang="el-GR"/>
          </a:p>
        </p:txBody>
      </p:sp>
    </p:spTree>
    <p:extLst>
      <p:ext uri="{BB962C8B-B14F-4D97-AF65-F5344CB8AC3E}">
        <p14:creationId xmlns:p14="http://schemas.microsoft.com/office/powerpoint/2010/main" val="355702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88A0EF56-DC2F-48F0-863E-A1F4DEEE11F9}" type="slidenum">
              <a:rPr lang="el-GR" altLang="el-GR"/>
              <a:pPr/>
              <a:t>‹#›</a:t>
            </a:fld>
            <a:endParaRPr lang="el-GR" altLang="el-GR"/>
          </a:p>
        </p:txBody>
      </p:sp>
    </p:spTree>
    <p:extLst>
      <p:ext uri="{BB962C8B-B14F-4D97-AF65-F5344CB8AC3E}">
        <p14:creationId xmlns:p14="http://schemas.microsoft.com/office/powerpoint/2010/main" val="105087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87A79E15-C7A1-48B1-A80A-386B6D7A681C}" type="slidenum">
              <a:rPr lang="el-GR" altLang="el-GR"/>
              <a:pPr/>
              <a:t>‹#›</a:t>
            </a:fld>
            <a:endParaRPr lang="el-GR" altLang="el-GR"/>
          </a:p>
        </p:txBody>
      </p:sp>
    </p:spTree>
    <p:extLst>
      <p:ext uri="{BB962C8B-B14F-4D97-AF65-F5344CB8AC3E}">
        <p14:creationId xmlns:p14="http://schemas.microsoft.com/office/powerpoint/2010/main" val="161140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D0D85B75-65A4-4188-BB35-8A7F59034832}" type="slidenum">
              <a:rPr lang="el-GR" altLang="el-GR"/>
              <a:pPr/>
              <a:t>‹#›</a:t>
            </a:fld>
            <a:endParaRPr lang="el-GR" altLang="el-GR"/>
          </a:p>
        </p:txBody>
      </p:sp>
    </p:spTree>
    <p:extLst>
      <p:ext uri="{BB962C8B-B14F-4D97-AF65-F5344CB8AC3E}">
        <p14:creationId xmlns:p14="http://schemas.microsoft.com/office/powerpoint/2010/main" val="268446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27C79B57-30AA-4D13-BA82-8199FCC6290D}" type="slidenum">
              <a:rPr lang="el-GR" altLang="el-GR"/>
              <a:pPr/>
              <a:t>‹#›</a:t>
            </a:fld>
            <a:endParaRPr lang="el-GR" altLang="el-GR"/>
          </a:p>
        </p:txBody>
      </p:sp>
    </p:spTree>
    <p:extLst>
      <p:ext uri="{BB962C8B-B14F-4D97-AF65-F5344CB8AC3E}">
        <p14:creationId xmlns:p14="http://schemas.microsoft.com/office/powerpoint/2010/main" val="426480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0A13EFC9-52B9-4465-AC1D-E4B35F8E0873}" type="slidenum">
              <a:rPr lang="el-GR" altLang="el-GR"/>
              <a:pPr/>
              <a:t>‹#›</a:t>
            </a:fld>
            <a:endParaRPr lang="el-GR" altLang="el-GR"/>
          </a:p>
        </p:txBody>
      </p:sp>
    </p:spTree>
    <p:extLst>
      <p:ext uri="{BB962C8B-B14F-4D97-AF65-F5344CB8AC3E}">
        <p14:creationId xmlns:p14="http://schemas.microsoft.com/office/powerpoint/2010/main" val="111986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0148BB95-7F79-4FBA-83BE-05B8BB15CDD8}" type="slidenum">
              <a:rPr lang="el-GR" altLang="el-GR"/>
              <a:pPr/>
              <a:t>‹#›</a:t>
            </a:fld>
            <a:endParaRPr lang="el-GR" altLang="el-GR"/>
          </a:p>
        </p:txBody>
      </p:sp>
    </p:spTree>
    <p:extLst>
      <p:ext uri="{BB962C8B-B14F-4D97-AF65-F5344CB8AC3E}">
        <p14:creationId xmlns:p14="http://schemas.microsoft.com/office/powerpoint/2010/main" val="215950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3D61088D-D77C-460C-B348-E15871FF120D}" type="slidenum">
              <a:rPr lang="el-GR" altLang="el-GR"/>
              <a:pPr/>
              <a:t>‹#›</a:t>
            </a:fld>
            <a:endParaRPr lang="el-GR" altLang="el-GR"/>
          </a:p>
        </p:txBody>
      </p:sp>
    </p:spTree>
    <p:extLst>
      <p:ext uri="{BB962C8B-B14F-4D97-AF65-F5344CB8AC3E}">
        <p14:creationId xmlns:p14="http://schemas.microsoft.com/office/powerpoint/2010/main" val="385004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8F48D4B5-868F-4998-992A-42981D8426FE}" type="slidenum">
              <a:rPr lang="el-GR" altLang="el-GR"/>
              <a:pPr/>
              <a:t>‹#›</a:t>
            </a:fld>
            <a:endParaRPr lang="el-GR" altLang="el-GR"/>
          </a:p>
        </p:txBody>
      </p:sp>
    </p:spTree>
    <p:extLst>
      <p:ext uri="{BB962C8B-B14F-4D97-AF65-F5344CB8AC3E}">
        <p14:creationId xmlns:p14="http://schemas.microsoft.com/office/powerpoint/2010/main" val="382520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891630D7-8E61-48F0-A565-16D635427EDF}" type="slidenum">
              <a:rPr lang="el-GR" altLang="el-GR"/>
              <a:pPr/>
              <a:t>‹#›</a:t>
            </a:fld>
            <a:endParaRPr lang="el-GR" altLang="el-GR"/>
          </a:p>
        </p:txBody>
      </p:sp>
    </p:spTree>
    <p:extLst>
      <p:ext uri="{BB962C8B-B14F-4D97-AF65-F5344CB8AC3E}">
        <p14:creationId xmlns:p14="http://schemas.microsoft.com/office/powerpoint/2010/main" val="408119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687027-59F0-4D2B-8087-794770A61854}"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charset="0"/>
        </a:defRPr>
      </a:lvl2pPr>
      <a:lvl3pPr algn="ctr" rtl="0" eaLnBrk="0" fontAlgn="base" hangingPunct="0">
        <a:spcBef>
          <a:spcPct val="0"/>
        </a:spcBef>
        <a:spcAft>
          <a:spcPct val="0"/>
        </a:spcAft>
        <a:defRPr sz="4400">
          <a:solidFill>
            <a:schemeClr val="accent2"/>
          </a:solidFill>
          <a:latin typeface="Arial" charset="0"/>
        </a:defRPr>
      </a:lvl3pPr>
      <a:lvl4pPr algn="ctr" rtl="0" eaLnBrk="0" fontAlgn="base" hangingPunct="0">
        <a:spcBef>
          <a:spcPct val="0"/>
        </a:spcBef>
        <a:spcAft>
          <a:spcPct val="0"/>
        </a:spcAft>
        <a:defRPr sz="4400">
          <a:solidFill>
            <a:schemeClr val="accent2"/>
          </a:solidFill>
          <a:latin typeface="Arial" charset="0"/>
        </a:defRPr>
      </a:lvl4pPr>
      <a:lvl5pPr algn="ctr" rtl="0" eaLnBrk="0" fontAlgn="base" hangingPunct="0">
        <a:spcBef>
          <a:spcPct val="0"/>
        </a:spcBef>
        <a:spcAft>
          <a:spcPct val="0"/>
        </a:spcAft>
        <a:defRPr sz="4400">
          <a:solidFill>
            <a:schemeClr val="accent2"/>
          </a:solidFill>
          <a:latin typeface="Arial"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audio" Target="file:///C:\Users\Admin\Desktop\3\13.wav" TargetMode="External"/><Relationship Id="rId6" Type="http://schemas.openxmlformats.org/officeDocument/2006/relationships/image" Target="../media/image22.jpeg"/><Relationship Id="rId5" Type="http://schemas.openxmlformats.org/officeDocument/2006/relationships/image" Target="../media/image1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el.wikipedia.org/wiki/%CE%A6%CF%85%CF%83%CE%B9%CE%BA%CE%AE_%CE%B5%CF%80%CE%B9%CE%BB%CE%BF%CE%B3%CE%AE"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audio" Target="file:///C:\Users\Admin\Desktop\3\11.wav"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l-GR" altLang="el-GR" dirty="0" smtClean="0"/>
              <a:t>7 Εξέλιξη</a:t>
            </a:r>
          </a:p>
        </p:txBody>
      </p:sp>
      <p:sp>
        <p:nvSpPr>
          <p:cNvPr id="3075" name="Rectangle 3"/>
          <p:cNvSpPr>
            <a:spLocks noGrp="1" noChangeArrowheads="1"/>
          </p:cNvSpPr>
          <p:nvPr>
            <p:ph type="subTitle" idx="1"/>
          </p:nvPr>
        </p:nvSpPr>
        <p:spPr/>
        <p:txBody>
          <a:bodyPr/>
          <a:lstStyle/>
          <a:p>
            <a:pPr eaLnBrk="1" hangingPunct="1"/>
            <a:r>
              <a:rPr lang="el-GR" altLang="el-GR" sz="2000" dirty="0" smtClean="0"/>
              <a:t>Δρ. Αγγελική </a:t>
            </a:r>
            <a:r>
              <a:rPr lang="el-GR" altLang="el-GR" sz="2000" dirty="0" err="1" smtClean="0"/>
              <a:t>Γεροβασίλη</a:t>
            </a:r>
            <a:r>
              <a:rPr lang="el-GR" altLang="el-GR" sz="2000" dirty="0" smtClean="0"/>
              <a:t>, </a:t>
            </a:r>
            <a:r>
              <a:rPr lang="en-US" altLang="el-GR" sz="2000" dirty="0" smtClean="0"/>
              <a:t>AKC, </a:t>
            </a:r>
            <a:r>
              <a:rPr lang="en-US" altLang="el-GR" sz="2000" smtClean="0"/>
              <a:t>BSc, MSc</a:t>
            </a:r>
            <a:r>
              <a:rPr lang="en-US" altLang="el-GR" sz="2000" dirty="0" smtClean="0"/>
              <a:t>, PhD</a:t>
            </a:r>
            <a:r>
              <a:rPr lang="en-US" altLang="el-GR" sz="2000" smtClean="0"/>
              <a:t>, </a:t>
            </a:r>
            <a:endParaRPr lang="el-GR" altLang="el-GR" sz="2000" dirty="0" smtClean="0"/>
          </a:p>
          <a:p>
            <a:pPr eaLnBrk="1" hangingPunct="1"/>
            <a:r>
              <a:rPr lang="el-GR" altLang="el-GR" sz="2000" dirty="0" smtClean="0"/>
              <a:t>Γενετίστρια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Αποτέλεσμα εικόνας για χελωνες γκαλαπαγκ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457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Αποτέλεσμα εικόνας για χελωνες γκαλαπαγκος κελυφη σελ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2420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p:cNvSpPr txBox="1">
            <a:spLocks noChangeArrowheads="1"/>
          </p:cNvSpPr>
          <p:nvPr/>
        </p:nvSpPr>
        <p:spPr bwMode="auto">
          <a:xfrm>
            <a:off x="6019800" y="7620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n-US" sz="1800">
                <a:latin typeface="Arial" panose="020B0604020202020204" pitchFamily="34" charset="0"/>
              </a:rPr>
              <a:t>Χελώνες γκαλαμπάγκος</a:t>
            </a:r>
            <a:endParaRPr lang="en-US" altLang="en-US" sz="1800">
              <a:latin typeface="Arial" panose="020B0604020202020204" pitchFamily="34" charset="0"/>
            </a:endParaRPr>
          </a:p>
        </p:txBody>
      </p:sp>
    </p:spTree>
    <p:extLst>
      <p:ext uri="{BB962C8B-B14F-4D97-AF65-F5344CB8AC3E}">
        <p14:creationId xmlns:p14="http://schemas.microsoft.com/office/powerpoint/2010/main" val="188128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219075" y="190500"/>
            <a:ext cx="8755063" cy="1049338"/>
          </a:xfrm>
        </p:spPr>
        <p:txBody>
          <a:bodyPr rtlCol="0">
            <a:normAutofit/>
          </a:bodyPr>
          <a:lstStyle/>
          <a:p>
            <a:pPr algn="just" eaLnBrk="1" fontAlgn="auto" hangingPunct="1">
              <a:spcAft>
                <a:spcPts val="0"/>
              </a:spcAft>
              <a:defRPr/>
            </a:pPr>
            <a:r>
              <a:rPr sz="2200" b="1" smtClean="0">
                <a:solidFill>
                  <a:schemeClr val="accent6"/>
                </a:solidFill>
                <a:effectLst>
                  <a:outerShdw blurRad="38100" dist="38100" dir="2700000" algn="tl">
                    <a:srgbClr val="C0C0C0"/>
                  </a:outerShdw>
                </a:effectLst>
                <a:latin typeface="Comic Sans MS" pitchFamily="66" charset="0"/>
                <a:ea typeface="MS Gothic" pitchFamily="49" charset="-128"/>
                <a:cs typeface="Tahoma" pitchFamily="34" charset="0"/>
              </a:rPr>
              <a:t>ΚΑΤΑΓΩΓΗ ΤΩΝ ΕΙΔΩΝ</a:t>
            </a:r>
            <a:r>
              <a:rPr sz="2200" b="1" smtClean="0">
                <a:solidFill>
                  <a:schemeClr val="accent6"/>
                </a:solidFill>
                <a:latin typeface="Comic Sans MS" pitchFamily="66" charset="0"/>
                <a:ea typeface="MS Gothic" pitchFamily="49" charset="-128"/>
                <a:cs typeface="Tahoma" pitchFamily="34" charset="0"/>
              </a:rPr>
              <a:t> - το βιβλίο που τάραξε την κοινωνία &amp; άλλαξε την ιστορία της ανθρωπότητας</a:t>
            </a:r>
          </a:p>
        </p:txBody>
      </p:sp>
      <p:pic>
        <p:nvPicPr>
          <p:cNvPr id="15363" name="3 - Εικόνα"/>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324505"/>
            <a:ext cx="1782763"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3.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959100" y="-322263"/>
            <a:ext cx="2857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Αποτέλεσμα εικόνας για ΚΑΤΑΓΩΓΗ ΤΩΝ ΕΙΔΩΝ"/>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581" y="1430338"/>
            <a:ext cx="2057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Αποτέλεσμα εικόνας για ΚΑΤΑΓΩΓΗ ΤΩΝ ΕΙΔΩΝ"/>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7666" y="1430338"/>
            <a:ext cx="4191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245666" y="4869160"/>
            <a:ext cx="4572000" cy="1754326"/>
          </a:xfrm>
          <a:prstGeom prst="rect">
            <a:avLst/>
          </a:prstGeom>
        </p:spPr>
        <p:txBody>
          <a:bodyPr>
            <a:spAutoFit/>
          </a:bodyPr>
          <a:lstStyle/>
          <a:p>
            <a:pPr>
              <a:buClr>
                <a:srgbClr val="505670"/>
              </a:buClr>
              <a:buFont typeface="Varela Round" charset="-79"/>
              <a:buChar char="▧"/>
            </a:pPr>
            <a:r>
              <a:rPr lang="el-GR" altLang="el-GR" dirty="0" smtClean="0">
                <a:solidFill>
                  <a:schemeClr val="accent6"/>
                </a:solidFill>
                <a:latin typeface="Varela Round" charset="-79"/>
                <a:cs typeface="Varela Round" charset="-79"/>
                <a:sym typeface="Varela Round" charset="-79"/>
              </a:rPr>
              <a:t>Το βιβλίο του  Κάρολου Δαρβίνου «Η Καταγωγή του Ανθρώπου» </a:t>
            </a:r>
            <a:endParaRPr lang="el-GR" altLang="el-GR" dirty="0">
              <a:solidFill>
                <a:schemeClr val="accent6"/>
              </a:solidFill>
              <a:latin typeface="Varela Round" charset="-79"/>
              <a:cs typeface="Varela Round" charset="-79"/>
              <a:sym typeface="Varela Round" charset="-79"/>
            </a:endParaRPr>
          </a:p>
          <a:p>
            <a:pPr>
              <a:buClr>
                <a:srgbClr val="505670"/>
              </a:buClr>
              <a:buFont typeface="Varela Round" charset="-79"/>
              <a:buChar char="▧"/>
            </a:pPr>
            <a:r>
              <a:rPr lang="el-GR" altLang="el-GR" dirty="0">
                <a:solidFill>
                  <a:schemeClr val="accent6"/>
                </a:solidFill>
                <a:latin typeface="Varela Round" charset="-79"/>
                <a:cs typeface="Varela Round" charset="-79"/>
                <a:sym typeface="Varela Round" charset="-79"/>
              </a:rPr>
              <a:t>12 χρόνια μετά το βιβλίο «Καταγωγή των ειδών»</a:t>
            </a:r>
          </a:p>
          <a:p>
            <a:pPr>
              <a:buClr>
                <a:srgbClr val="505670"/>
              </a:buClr>
              <a:buFont typeface="Varela Round" charset="-79"/>
              <a:buChar char="▧"/>
            </a:pPr>
            <a:r>
              <a:rPr lang="el-GR" altLang="el-GR" dirty="0">
                <a:solidFill>
                  <a:schemeClr val="accent6"/>
                </a:solidFill>
                <a:latin typeface="Varela Round" charset="-79"/>
                <a:cs typeface="Varela Round" charset="-79"/>
                <a:sym typeface="Varela Round" charset="-79"/>
              </a:rPr>
              <a:t>Υποστήριζε ότι ο άνθρωπος &amp; ο πίθηκος έχουν 1 κοινό πρόγονο</a:t>
            </a:r>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126" y="4178207"/>
            <a:ext cx="36385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9842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171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685800"/>
            <a:ext cx="8229600" cy="4525963"/>
          </a:xfrm>
        </p:spPr>
        <p:txBody>
          <a:bodyPr/>
          <a:lstStyle/>
          <a:p>
            <a:pPr marL="0" indent="0" eaLnBrk="1" hangingPunct="1">
              <a:buNone/>
            </a:pPr>
            <a:r>
              <a:rPr lang="el-GR" altLang="en-US" sz="2800" dirty="0" smtClean="0"/>
              <a:t>Παρανόηση…..</a:t>
            </a:r>
          </a:p>
          <a:p>
            <a:pPr marL="0" indent="0" eaLnBrk="1" hangingPunct="1">
              <a:buNone/>
            </a:pPr>
            <a:r>
              <a:rPr lang="el-GR" altLang="en-US" sz="2800" dirty="0" smtClean="0"/>
              <a:t>Ο άνθρωπος κατάγεται από τον πίθηκο????</a:t>
            </a:r>
            <a:endParaRPr lang="en-US" altLang="en-US" dirty="0" smtClean="0"/>
          </a:p>
        </p:txBody>
      </p:sp>
      <p:pic>
        <p:nvPicPr>
          <p:cNvPr id="19459" name="3 - Εικόνα"/>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8413" y="1981200"/>
            <a:ext cx="2160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4 - Εικόνα"/>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197961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1143000" y="5541963"/>
            <a:ext cx="6629400" cy="461962"/>
          </a:xfrm>
          <a:prstGeom prst="rect">
            <a:avLst/>
          </a:prstGeom>
        </p:spPr>
        <p:txBody>
          <a:bodyPr wrap="none">
            <a:spAutoFit/>
          </a:bodyPr>
          <a:lstStyle>
            <a:defPPr>
              <a:defRPr lang="el-GR"/>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eaLnBrk="1" hangingPunct="1"/>
            <a:r>
              <a:rPr lang="el-GR" altLang="el-GR" sz="2400">
                <a:solidFill>
                  <a:srgbClr val="C00000"/>
                </a:solidFill>
                <a:cs typeface="Varela Round" charset="-79"/>
              </a:rPr>
              <a:t>Ο Άνθρωπος ΔΕΝ προέρχεται από τον Πίθηκο</a:t>
            </a:r>
            <a:endParaRPr lang="en-US" altLang="el-GR" sz="2400">
              <a:solidFill>
                <a:srgbClr val="C00000"/>
              </a:solidFill>
              <a:latin typeface="Varela Round" charset="-79"/>
              <a:cs typeface="Varela Round" charset="-79"/>
            </a:endParaRPr>
          </a:p>
        </p:txBody>
      </p:sp>
      <p:pic>
        <p:nvPicPr>
          <p:cNvPr id="6" name="Picture 4" descr="Αποτέλεσμα εικόνας για origin of human darw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4801" y="1967963"/>
            <a:ext cx="1761390" cy="28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Ορθογώνιο 1"/>
          <p:cNvSpPr>
            <a:spLocks noChangeArrowheads="1"/>
          </p:cNvSpPr>
          <p:nvPr/>
        </p:nvSpPr>
        <p:spPr bwMode="auto">
          <a:xfrm>
            <a:off x="76200" y="152400"/>
            <a:ext cx="9067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l-GR" altLang="el-GR" dirty="0">
                <a:solidFill>
                  <a:srgbClr val="000000"/>
                </a:solidFill>
                <a:latin typeface="Tahoma" panose="020B0604030504040204" pitchFamily="34" charset="0"/>
              </a:rPr>
              <a:t>Σε έναν πληθυσμό κάποια άτομα είναι καλύτερα προσαρμοσμένα στο συγκεκριμένο περιβάλλον</a:t>
            </a:r>
          </a:p>
          <a:p>
            <a:pPr eaLnBrk="1" hangingPunct="1">
              <a:buFont typeface="Arial" panose="020B0604020202020204" pitchFamily="34" charset="0"/>
              <a:buChar char="•"/>
            </a:pPr>
            <a:r>
              <a:rPr lang="el-GR" altLang="el-GR" dirty="0">
                <a:solidFill>
                  <a:srgbClr val="000000"/>
                </a:solidFill>
                <a:latin typeface="Tahoma" panose="020B0604030504040204" pitchFamily="34" charset="0"/>
              </a:rPr>
              <a:t>Αυτά έχουν περισσότερες πιθανότητες να επιβιώσουν, αλλά και να δώσουν και τους περισσότερους απογόνους</a:t>
            </a:r>
          </a:p>
          <a:p>
            <a:pPr eaLnBrk="1" hangingPunct="1">
              <a:buFont typeface="Arial" panose="020B0604020202020204" pitchFamily="34" charset="0"/>
              <a:buChar char="•"/>
            </a:pPr>
            <a:r>
              <a:rPr lang="el-GR" altLang="el-GR" dirty="0">
                <a:solidFill>
                  <a:srgbClr val="000000"/>
                </a:solidFill>
                <a:latin typeface="Tahoma" panose="020B0604030504040204" pitchFamily="34" charset="0"/>
              </a:rPr>
              <a:t>Οι απόγονοί τους θα τους μοιάζουν, άρα θα πολλαπλασιαστούν τα άτομα με τα «ευνοϊκά» χαρακτηριστικά μέσα στον πληθυσμό</a:t>
            </a:r>
          </a:p>
          <a:p>
            <a:pPr eaLnBrk="1" hangingPunct="1">
              <a:buFont typeface="Arial" panose="020B0604020202020204" pitchFamily="34" charset="0"/>
              <a:buChar char="•"/>
            </a:pPr>
            <a:r>
              <a:rPr lang="el-GR" altLang="el-GR" dirty="0">
                <a:solidFill>
                  <a:srgbClr val="000000"/>
                </a:solidFill>
                <a:latin typeface="Tahoma" panose="020B0604030504040204" pitchFamily="34" charset="0"/>
              </a:rPr>
              <a:t>Ταυτόχρονα, θα μειώνονται τα άτομα που δεν φέρουν αυτά τα χαρακτηριστικά, αφού δεν θα είναι τόσο καλά προσαρμοσμένα στο συγκεκριμένο περιβάλλον</a:t>
            </a:r>
          </a:p>
          <a:p>
            <a:pPr eaLnBrk="1" hangingPunct="1">
              <a:buFont typeface="Arial" panose="020B0604020202020204" pitchFamily="34" charset="0"/>
              <a:buChar char="•"/>
            </a:pPr>
            <a:r>
              <a:rPr lang="el-GR" altLang="el-GR" dirty="0">
                <a:solidFill>
                  <a:srgbClr val="000000"/>
                </a:solidFill>
                <a:latin typeface="Tahoma" panose="020B0604030504040204" pitchFamily="34" charset="0"/>
              </a:rPr>
              <a:t>Με το πέρασμα του χρόνου ο πληθυσμός θα αποτελείται, όλο και περισσότερο, κυρίως από άτομα που θα φέρουν τα </a:t>
            </a:r>
            <a:r>
              <a:rPr lang="el-GR" altLang="el-GR" dirty="0">
                <a:solidFill>
                  <a:srgbClr val="C00000"/>
                </a:solidFill>
                <a:latin typeface="Tahoma" panose="020B0604030504040204" pitchFamily="34" charset="0"/>
              </a:rPr>
              <a:t>«ευνοϊκά»</a:t>
            </a:r>
            <a:r>
              <a:rPr lang="el-GR" altLang="el-GR" dirty="0">
                <a:solidFill>
                  <a:srgbClr val="000000"/>
                </a:solidFill>
                <a:latin typeface="Tahoma" panose="020B0604030504040204" pitchFamily="34" charset="0"/>
              </a:rPr>
              <a:t> χαρακτηριστικά</a:t>
            </a:r>
          </a:p>
          <a:p>
            <a:pPr eaLnBrk="1" hangingPunct="1">
              <a:buFont typeface="Arial" panose="020B0604020202020204" pitchFamily="34" charset="0"/>
              <a:buChar char="•"/>
            </a:pPr>
            <a:r>
              <a:rPr lang="el-GR" altLang="el-GR" dirty="0">
                <a:solidFill>
                  <a:srgbClr val="C00000"/>
                </a:solidFill>
                <a:latin typeface="Tahoma" panose="020B0604030504040204" pitchFamily="34" charset="0"/>
              </a:rPr>
              <a:t>Αυτή η διαδικασία της επιβίωσης του καλύτερα προσαρμοσμένου οργανισμού ονομάζεται </a:t>
            </a:r>
            <a:r>
              <a:rPr lang="el-GR" altLang="el-GR" b="1" dirty="0">
                <a:solidFill>
                  <a:srgbClr val="C00000"/>
                </a:solidFill>
                <a:latin typeface="Tahoma" panose="020B0604030504040204" pitchFamily="34" charset="0"/>
                <a:hlinkClick r:id="rId2" tooltip="ΦΥΣΙΚΗ ΕΠΙΛΟΓΗ"/>
              </a:rPr>
              <a:t>Φυσική Επιλογή</a:t>
            </a:r>
            <a:endParaRPr lang="el-GR" altLang="el-GR" dirty="0">
              <a:solidFill>
                <a:srgbClr val="C00000"/>
              </a:solidFill>
              <a:latin typeface="Tahoma" panose="020B0604030504040204" pitchFamily="34" charset="0"/>
            </a:endParaRPr>
          </a:p>
          <a:p>
            <a:pPr eaLnBrk="1" hangingPunct="1">
              <a:buFont typeface="Arial" panose="020B0604020202020204" pitchFamily="34" charset="0"/>
              <a:buChar char="•"/>
            </a:pPr>
            <a:r>
              <a:rPr lang="el-GR" altLang="el-GR" dirty="0">
                <a:solidFill>
                  <a:srgbClr val="000000"/>
                </a:solidFill>
                <a:latin typeface="Tahoma" panose="020B0604030504040204" pitchFamily="34" charset="0"/>
              </a:rPr>
              <a:t>Χάρη στη διαδικασία της Φυσικής Επιλογής κάθε πληθυσμός διαφοροποιείται όλο και περισσότερο </a:t>
            </a:r>
            <a:r>
              <a:rPr lang="el-GR" altLang="el-GR" dirty="0">
                <a:solidFill>
                  <a:srgbClr val="000000"/>
                </a:solidFill>
                <a:latin typeface="Tahoma" panose="020B0604030504040204" pitchFamily="34" charset="0"/>
                <a:sym typeface="Wingdings" panose="05000000000000000000" pitchFamily="2" charset="2"/>
              </a:rPr>
              <a:t> </a:t>
            </a:r>
            <a:r>
              <a:rPr lang="el-GR" altLang="el-GR" dirty="0">
                <a:solidFill>
                  <a:srgbClr val="000000"/>
                </a:solidFill>
                <a:latin typeface="Tahoma" panose="020B0604030504040204" pitchFamily="34" charset="0"/>
              </a:rPr>
              <a:t>δημιουργία νέων ειδών &amp; άλλα είδη οδηγούνται σε εξαφάνιση</a:t>
            </a:r>
            <a:endParaRPr lang="en-US" altLang="el-GR" dirty="0"/>
          </a:p>
        </p:txBody>
      </p:sp>
      <p:pic>
        <p:nvPicPr>
          <p:cNvPr id="17411" name="Εικόνα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947" y="4160838"/>
            <a:ext cx="34099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Εικόνα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178805"/>
            <a:ext cx="3259137"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58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Εικ. 7.3 Καθώς οι συνθήκες στη Γη μεταβάλλονται συνεχώς, κάποιοι οργανισμοί προσαρμόζονται και κάποιοι όχι. Παράδειγμα οργανισμών που δεν προσαρμόστηκαν είναι οι δεινόσαυροι. Κάποτε αποτελούσαν μία από τις πιο επιτυχημένες ομάδες οργανισμών πάνω στη Γη, αλλά εξαφανίστηκαν κάτω από αδιευκρίνιστες συνθήκες. Οι υποθέσεις που κάνουμε είναι πολλές και μία από αυτές υποστηρίζει ότι δεν μπόρεσαν να προσαρμοστούν στις μεταβαλλόμενες συνθήκ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857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Ορθογώνιο 1"/>
          <p:cNvSpPr>
            <a:spLocks noChangeArrowheads="1"/>
          </p:cNvSpPr>
          <p:nvPr/>
        </p:nvSpPr>
        <p:spPr bwMode="auto">
          <a:xfrm>
            <a:off x="152400" y="2590800"/>
            <a:ext cx="868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solidFill>
                  <a:srgbClr val="000000"/>
                </a:solidFill>
                <a:latin typeface="Tahoma" panose="020B0604030504040204" pitchFamily="34" charset="0"/>
              </a:rPr>
              <a:t>Παράδειγμα οργανισμών που δεν</a:t>
            </a:r>
            <a:r>
              <a:rPr lang="el-GR" altLang="el-GR"/>
              <a:t> </a:t>
            </a:r>
            <a:r>
              <a:rPr lang="el-GR" altLang="el-GR">
                <a:solidFill>
                  <a:srgbClr val="000000"/>
                </a:solidFill>
                <a:latin typeface="Tahoma" panose="020B0604030504040204" pitchFamily="34" charset="0"/>
              </a:rPr>
              <a:t>προσαρμόστηκαν είναι οι </a:t>
            </a:r>
            <a:r>
              <a:rPr lang="el-GR" altLang="el-GR">
                <a:latin typeface="Tahoma" panose="020B0604030504040204" pitchFamily="34" charset="0"/>
              </a:rPr>
              <a:t>δεινόσαυροι</a:t>
            </a:r>
            <a:r>
              <a:rPr lang="el-GR" altLang="el-GR"/>
              <a:t/>
            </a:r>
            <a:br>
              <a:rPr lang="el-GR" altLang="el-GR"/>
            </a:br>
            <a:r>
              <a:rPr lang="el-GR" altLang="el-GR">
                <a:solidFill>
                  <a:srgbClr val="000000"/>
                </a:solidFill>
                <a:latin typeface="Tahoma" panose="020B0604030504040204" pitchFamily="34" charset="0"/>
              </a:rPr>
              <a:t>Κάποτε αποτελούσαν μία</a:t>
            </a:r>
            <a:r>
              <a:rPr lang="el-GR" altLang="el-GR"/>
              <a:t> </a:t>
            </a:r>
            <a:r>
              <a:rPr lang="el-GR" altLang="el-GR">
                <a:solidFill>
                  <a:srgbClr val="000000"/>
                </a:solidFill>
                <a:latin typeface="Tahoma" panose="020B0604030504040204" pitchFamily="34" charset="0"/>
              </a:rPr>
              <a:t>από τις πιο επιτυχημένες ομάδες</a:t>
            </a:r>
            <a:r>
              <a:rPr lang="el-GR" altLang="el-GR"/>
              <a:t> </a:t>
            </a:r>
            <a:r>
              <a:rPr lang="el-GR" altLang="el-GR">
                <a:solidFill>
                  <a:srgbClr val="000000"/>
                </a:solidFill>
                <a:latin typeface="Tahoma" panose="020B0604030504040204" pitchFamily="34" charset="0"/>
              </a:rPr>
              <a:t>οργανισμών πάνω στη Γη, αλλά</a:t>
            </a:r>
            <a:r>
              <a:rPr lang="el-GR" altLang="el-GR"/>
              <a:t> </a:t>
            </a:r>
            <a:r>
              <a:rPr lang="el-GR" altLang="el-GR">
                <a:solidFill>
                  <a:srgbClr val="000000"/>
                </a:solidFill>
                <a:latin typeface="Tahoma" panose="020B0604030504040204" pitchFamily="34" charset="0"/>
              </a:rPr>
              <a:t>εξαφανίστηκαν</a:t>
            </a:r>
            <a:endParaRPr lang="en-US" altLang="el-GR"/>
          </a:p>
        </p:txBody>
      </p:sp>
      <p:pic>
        <p:nvPicPr>
          <p:cNvPr id="18436" name="Picture 4" descr="Αποτέλεσμα εικόνας για δεινοσαυροι εξαφανι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43325"/>
            <a:ext cx="2895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Εικόνα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 y="4086225"/>
            <a:ext cx="47434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Εικόνα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52400"/>
            <a:ext cx="40290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092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Μεταλλάξεις και Φυσική Επιλογή</a:t>
            </a:r>
            <a:endParaRPr lang="el-GR" sz="4000" dirty="0"/>
          </a:p>
        </p:txBody>
      </p:sp>
      <p:sp>
        <p:nvSpPr>
          <p:cNvPr id="3" name="Θέση περιεχομένου 2"/>
          <p:cNvSpPr>
            <a:spLocks noGrp="1"/>
          </p:cNvSpPr>
          <p:nvPr>
            <p:ph idx="1"/>
          </p:nvPr>
        </p:nvSpPr>
        <p:spPr>
          <a:xfrm>
            <a:off x="0" y="1600200"/>
            <a:ext cx="5292080" cy="5257800"/>
          </a:xfrm>
        </p:spPr>
        <p:txBody>
          <a:bodyPr/>
          <a:lstStyle/>
          <a:p>
            <a:r>
              <a:rPr lang="el-GR" sz="2400" dirty="0" smtClean="0"/>
              <a:t>Για να δράσει η φυσική επιλογή χρειάζεται την γενετική ποικιλομορφία η οποία συντελείται τις περισσότερες φορές από τις </a:t>
            </a:r>
            <a:r>
              <a:rPr lang="el-GR" sz="2400" dirty="0" smtClean="0">
                <a:solidFill>
                  <a:srgbClr val="C00000"/>
                </a:solidFill>
              </a:rPr>
              <a:t>μεταλλάξεις </a:t>
            </a:r>
          </a:p>
          <a:p>
            <a:r>
              <a:rPr lang="el-GR" sz="2400" dirty="0" smtClean="0"/>
              <a:t>Τα άτομα που φέρουν  </a:t>
            </a:r>
            <a:r>
              <a:rPr lang="el-GR" sz="2400" dirty="0" smtClean="0">
                <a:solidFill>
                  <a:srgbClr val="C00000"/>
                </a:solidFill>
              </a:rPr>
              <a:t>ευνοϊκές μεταλλάξεις </a:t>
            </a:r>
            <a:r>
              <a:rPr lang="el-GR" sz="2400" dirty="0" smtClean="0"/>
              <a:t>θα λειτουργήσουν καλύτερα στις συνθήκες του περιβάλλοντος και θα </a:t>
            </a:r>
            <a:r>
              <a:rPr lang="el-GR" sz="2400" dirty="0" smtClean="0">
                <a:solidFill>
                  <a:srgbClr val="C00000"/>
                </a:solidFill>
              </a:rPr>
              <a:t>επιβιώσουν ευκολότερα</a:t>
            </a:r>
          </a:p>
          <a:p>
            <a:r>
              <a:rPr lang="el-GR" sz="2400" dirty="0" smtClean="0"/>
              <a:t>Θα παράγουν περισσότερους απογόνους και θα μεταβιβάζουν σε αυτούς τα ευνοϊκά γονίδια</a:t>
            </a:r>
            <a:endParaRPr lang="el-GR" sz="2400" dirty="0"/>
          </a:p>
        </p:txBody>
      </p:sp>
      <p:pic>
        <p:nvPicPr>
          <p:cNvPr id="4" name="Εικόνα 3"/>
          <p:cNvPicPr>
            <a:picLocks noChangeAspect="1"/>
          </p:cNvPicPr>
          <p:nvPr/>
        </p:nvPicPr>
        <p:blipFill>
          <a:blip r:embed="rId2"/>
          <a:stretch>
            <a:fillRect/>
          </a:stretch>
        </p:blipFill>
        <p:spPr>
          <a:xfrm>
            <a:off x="5214669" y="1417638"/>
            <a:ext cx="3889492" cy="3019474"/>
          </a:xfrm>
          <a:prstGeom prst="rect">
            <a:avLst/>
          </a:prstGeom>
        </p:spPr>
      </p:pic>
    </p:spTree>
    <p:extLst>
      <p:ext uri="{BB962C8B-B14F-4D97-AF65-F5344CB8AC3E}">
        <p14:creationId xmlns:p14="http://schemas.microsoft.com/office/powerpoint/2010/main" val="2870661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Αποδείξεις της Εξέλιξης</a:t>
            </a:r>
            <a:endParaRPr lang="el-GR" dirty="0"/>
          </a:p>
        </p:txBody>
      </p:sp>
      <p:sp>
        <p:nvSpPr>
          <p:cNvPr id="3" name="Θέση περιεχομένου 2"/>
          <p:cNvSpPr>
            <a:spLocks noGrp="1"/>
          </p:cNvSpPr>
          <p:nvPr>
            <p:ph idx="1"/>
          </p:nvPr>
        </p:nvSpPr>
        <p:spPr>
          <a:xfrm>
            <a:off x="251520" y="1366307"/>
            <a:ext cx="6264696" cy="5276835"/>
          </a:xfrm>
        </p:spPr>
        <p:txBody>
          <a:bodyPr/>
          <a:lstStyle/>
          <a:p>
            <a:r>
              <a:rPr lang="el-GR" sz="2400" dirty="0" smtClean="0"/>
              <a:t>Επειδή η εξέλιξη συντελείται με αργούς ρυθμούς  η παρακολούθησή της γίνεται με την μελέτη πετρωμάτων και απολιθωμάτων </a:t>
            </a:r>
          </a:p>
          <a:p>
            <a:r>
              <a:rPr lang="el-GR" sz="2400" b="1" dirty="0" smtClean="0"/>
              <a:t>Απολίθωμα: </a:t>
            </a:r>
            <a:r>
              <a:rPr lang="el-GR" sz="2400" dirty="0" smtClean="0"/>
              <a:t>πέτρινο ομοίωμα νεκρού οργανισμού που καλύφθηκε από λάσπη και ανόργανες ουσίες αντικατέστησαν τα σκληρά μέρη του με αποτέλεσμα να μείνει αναλλοίωτο στον χρόνο</a:t>
            </a:r>
          </a:p>
          <a:p>
            <a:r>
              <a:rPr lang="el-GR" sz="2400" b="1" dirty="0" smtClean="0"/>
              <a:t>Βιοχημικές αποδείξεις: </a:t>
            </a:r>
            <a:r>
              <a:rPr lang="el-GR" sz="2400" dirty="0" smtClean="0"/>
              <a:t>μελέτη πρωτεϊνών για παρακολούθηση εξελικτικής πορείας οργανισμών. Κοινές λειτουργίες και αλληλουχία </a:t>
            </a:r>
            <a:r>
              <a:rPr lang="en-US" sz="2400" dirty="0" smtClean="0"/>
              <a:t>DNA</a:t>
            </a:r>
            <a:r>
              <a:rPr lang="el-GR" sz="2400" dirty="0" smtClean="0"/>
              <a:t> υποδηλώνουν πρόσφατο κοινό πρόγονο</a:t>
            </a:r>
            <a:endParaRPr lang="el-GR" sz="2400" dirty="0"/>
          </a:p>
        </p:txBody>
      </p:sp>
      <p:pic>
        <p:nvPicPr>
          <p:cNvPr id="4" name="Picture 2" descr="Σχετική εικό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1332" y="1462087"/>
            <a:ext cx="231457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get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863429"/>
            <a:ext cx="20574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46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l-GR" altLang="en-US" smtClean="0"/>
              <a:t>ΕΞΕΛΙΞΗ</a:t>
            </a:r>
            <a:endParaRPr lang="en-US" altLang="en-US" smtClean="0"/>
          </a:p>
        </p:txBody>
      </p:sp>
      <p:sp>
        <p:nvSpPr>
          <p:cNvPr id="2" name="Θέση περιεχομένου 1"/>
          <p:cNvSpPr>
            <a:spLocks noGrp="1"/>
          </p:cNvSpPr>
          <p:nvPr>
            <p:ph sz="half" idx="1"/>
          </p:nvPr>
        </p:nvSpPr>
        <p:spPr>
          <a:xfrm>
            <a:off x="179512" y="1268761"/>
            <a:ext cx="6851104" cy="2232248"/>
          </a:xfrm>
        </p:spPr>
        <p:txBody>
          <a:bodyPr/>
          <a:lstStyle/>
          <a:p>
            <a:r>
              <a:rPr lang="el-GR" sz="2000" dirty="0" smtClean="0"/>
              <a:t>Πολύ μεγάλη ποικιλομορφία οργανισμών </a:t>
            </a:r>
          </a:p>
          <a:p>
            <a:r>
              <a:rPr lang="el-GR" sz="2000" dirty="0" smtClean="0"/>
              <a:t>Αλλά και πολλές ομοιότητες</a:t>
            </a:r>
          </a:p>
          <a:p>
            <a:pPr marL="0" indent="0">
              <a:buNone/>
            </a:pPr>
            <a:r>
              <a:rPr lang="el-GR" sz="2000" dirty="0" smtClean="0"/>
              <a:t>Όλοι  οι οργανισμοί: </a:t>
            </a:r>
          </a:p>
          <a:p>
            <a:pPr lvl="1"/>
            <a:r>
              <a:rPr lang="el-GR" sz="1600" dirty="0" smtClean="0"/>
              <a:t>Αποτελούνται από κύτταρα</a:t>
            </a:r>
          </a:p>
          <a:p>
            <a:pPr lvl="1"/>
            <a:r>
              <a:rPr lang="el-GR" sz="1600" dirty="0" smtClean="0"/>
              <a:t>Έχουν ανάγκη από νερό </a:t>
            </a:r>
          </a:p>
          <a:p>
            <a:pPr lvl="1"/>
            <a:r>
              <a:rPr lang="el-GR" sz="1600" dirty="0" smtClean="0"/>
              <a:t>Τα θηλαστικά έχουν τρίχες  </a:t>
            </a:r>
            <a:r>
              <a:rPr lang="el-GR" sz="1600" dirty="0" err="1" smtClean="0"/>
              <a:t>κ.ο.κ.</a:t>
            </a:r>
            <a:endParaRPr lang="el-GR" sz="1600" dirty="0" smtClean="0"/>
          </a:p>
          <a:p>
            <a:endParaRPr lang="el-GR" sz="2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35909"/>
            <a:ext cx="5714656" cy="285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72200" y="1268760"/>
            <a:ext cx="2160240" cy="923330"/>
          </a:xfrm>
          <a:prstGeom prst="rect">
            <a:avLst/>
          </a:prstGeom>
          <a:noFill/>
          <a:ln w="12700">
            <a:solidFill>
              <a:schemeClr val="accent6">
                <a:lumMod val="50000"/>
              </a:schemeClr>
            </a:solidFill>
          </a:ln>
        </p:spPr>
        <p:txBody>
          <a:bodyPr wrap="square" rtlCol="0">
            <a:spAutoFit/>
          </a:bodyPr>
          <a:lstStyle/>
          <a:p>
            <a:r>
              <a:rPr lang="el-GR" dirty="0" smtClean="0"/>
              <a:t>Η ποικιλομορφία οφείλεται στην εξέλιξη</a:t>
            </a:r>
            <a:endParaRPr lang="el-GR" dirty="0"/>
          </a:p>
        </p:txBody>
      </p:sp>
    </p:spTree>
    <p:extLst>
      <p:ext uri="{BB962C8B-B14F-4D97-AF65-F5344CB8AC3E}">
        <p14:creationId xmlns:p14="http://schemas.microsoft.com/office/powerpoint/2010/main" val="3559320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2743200"/>
            <a:ext cx="46450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57600" y="762000"/>
            <a:ext cx="4572000" cy="1200150"/>
          </a:xfrm>
          <a:prstGeom prst="rect">
            <a:avLst/>
          </a:prstGeom>
        </p:spPr>
        <p:txBody>
          <a:bodyPr>
            <a:spAutoFit/>
          </a:bodyPr>
          <a:lstStyle/>
          <a:p>
            <a:pPr algn="r" eaLnBrk="1" fontAlgn="auto" hangingPunct="1">
              <a:spcAft>
                <a:spcPts val="0"/>
              </a:spcAft>
              <a:buSzPct val="45000"/>
              <a:buFont typeface="StarSymbol"/>
              <a:buNone/>
              <a:defRPr/>
            </a:pPr>
            <a:r>
              <a:rPr lang="en-US" b="1" dirty="0">
                <a:solidFill>
                  <a:srgbClr val="000000"/>
                </a:solidFill>
                <a:effectLst>
                  <a:outerShdw blurRad="38100" dist="38100" dir="2700000" algn="tl">
                    <a:srgbClr val="C0C0C0"/>
                  </a:outerShdw>
                </a:effectLst>
                <a:latin typeface="Comic Sans MS" pitchFamily="66" charset="0"/>
                <a:ea typeface="MS Gothic" pitchFamily="49" charset="-128"/>
                <a:cs typeface="Tahoma" pitchFamily="34" charset="0"/>
              </a:rPr>
              <a:t>“ΤΙΠΟΤΑ ΔΕΝ ΕΧΕΙ ΝΟΗΜΑ ΣΤΗ ΒΙΟΛΟΓΙΑ, ΠΑΡΑ ΜΟΝΟ ΥΠΟ ΤΟ ΦΩΣ ΤΗΣ ΕΞΕΛΙΞΗΣ”</a:t>
            </a:r>
          </a:p>
          <a:p>
            <a:pPr algn="r" eaLnBrk="1" fontAlgn="auto" hangingPunct="1">
              <a:spcAft>
                <a:spcPts val="0"/>
              </a:spcAft>
              <a:buSzPct val="45000"/>
              <a:buFont typeface="StarSymbol"/>
              <a:buNone/>
              <a:defRPr/>
            </a:pPr>
            <a:r>
              <a:rPr lang="en-US" b="1" dirty="0">
                <a:solidFill>
                  <a:srgbClr val="000000"/>
                </a:solidFill>
                <a:latin typeface="Comic Sans MS" pitchFamily="66" charset="0"/>
                <a:ea typeface="MS Gothic" pitchFamily="49" charset="-128"/>
                <a:cs typeface="Tahoma" pitchFamily="34" charset="0"/>
              </a:rPr>
              <a:t>(Theodosius </a:t>
            </a:r>
            <a:r>
              <a:rPr lang="en-US" b="1" dirty="0" err="1">
                <a:solidFill>
                  <a:srgbClr val="000000"/>
                </a:solidFill>
                <a:latin typeface="Comic Sans MS" pitchFamily="66" charset="0"/>
                <a:ea typeface="MS Gothic" pitchFamily="49" charset="-128"/>
                <a:cs typeface="Tahoma" pitchFamily="34" charset="0"/>
              </a:rPr>
              <a:t>Dobzhansky</a:t>
            </a:r>
            <a:r>
              <a:rPr lang="en-US" b="1" dirty="0">
                <a:solidFill>
                  <a:srgbClr val="000000"/>
                </a:solidFill>
                <a:latin typeface="Comic Sans MS" pitchFamily="66" charset="0"/>
                <a:ea typeface="MS Gothic" pitchFamily="49" charset="-128"/>
                <a:cs typeface="Tahoma" pitchFamily="34" charset="0"/>
              </a:rPr>
              <a:t>)</a:t>
            </a:r>
          </a:p>
        </p:txBody>
      </p:sp>
      <p:pic>
        <p:nvPicPr>
          <p:cNvPr id="4100" name="4 - Εικόνα"/>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23622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ChangeArrowheads="1"/>
          </p:cNvSpPr>
          <p:nvPr/>
        </p:nvSpPr>
        <p:spPr bwMode="auto">
          <a:xfrm>
            <a:off x="5715000" y="2057400"/>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a:spcBef>
                <a:spcPct val="0"/>
              </a:spcBef>
              <a:buFontTx/>
              <a:buNone/>
            </a:pPr>
            <a:r>
              <a:rPr lang="en-US" altLang="en-US" sz="1800" b="1">
                <a:solidFill>
                  <a:srgbClr val="000000"/>
                </a:solidFill>
                <a:latin typeface="Comic Sans MS" panose="030F0702030302020204" pitchFamily="66" charset="0"/>
                <a:ea typeface="MS Gothic" panose="020B0609070205080204" pitchFamily="49" charset="-128"/>
                <a:cs typeface="Tahoma" panose="020B0604030504040204" pitchFamily="34" charset="0"/>
              </a:rPr>
              <a:t>(1900 – 1975)</a:t>
            </a:r>
          </a:p>
        </p:txBody>
      </p:sp>
    </p:spTree>
    <p:extLst>
      <p:ext uri="{BB962C8B-B14F-4D97-AF65-F5344CB8AC3E}">
        <p14:creationId xmlns:p14="http://schemas.microsoft.com/office/powerpoint/2010/main" val="1563115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46" y="2074571"/>
            <a:ext cx="76866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Ορθογώνιο 1"/>
          <p:cNvSpPr>
            <a:spLocks noChangeArrowheads="1"/>
          </p:cNvSpPr>
          <p:nvPr/>
        </p:nvSpPr>
        <p:spPr bwMode="auto">
          <a:xfrm>
            <a:off x="0" y="332656"/>
            <a:ext cx="903649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dirty="0">
                <a:solidFill>
                  <a:srgbClr val="000000"/>
                </a:solidFill>
                <a:latin typeface="Tahoma" panose="020B0604030504040204" pitchFamily="34" charset="0"/>
              </a:rPr>
              <a:t>Όλες οι μορφές ζωής</a:t>
            </a:r>
            <a:r>
              <a:rPr lang="en-US" altLang="el-GR" dirty="0">
                <a:solidFill>
                  <a:srgbClr val="000000"/>
                </a:solidFill>
                <a:latin typeface="Tahoma" panose="020B0604030504040204" pitchFamily="34" charset="0"/>
              </a:rPr>
              <a:t> </a:t>
            </a:r>
            <a:r>
              <a:rPr lang="el-GR" altLang="el-GR" dirty="0">
                <a:solidFill>
                  <a:srgbClr val="000000"/>
                </a:solidFill>
                <a:latin typeface="Tahoma" panose="020B0604030504040204" pitchFamily="34" charset="0"/>
              </a:rPr>
              <a:t>που ζουν σήμερα κατάγονται από κάποιες άλλες που υπήρχαν πριν από πολλά χρόνια και σταδιακά αντικαταστάθηκαν από </a:t>
            </a:r>
            <a:r>
              <a:rPr lang="el-GR" altLang="el-GR" dirty="0" smtClean="0">
                <a:solidFill>
                  <a:srgbClr val="000000"/>
                </a:solidFill>
                <a:latin typeface="Tahoma" panose="020B0604030504040204" pitchFamily="34" charset="0"/>
              </a:rPr>
              <a:t>νέες</a:t>
            </a:r>
          </a:p>
          <a:p>
            <a:pPr algn="ctr" eaLnBrk="1" hangingPunct="1"/>
            <a:endParaRPr lang="el-GR" altLang="el-GR" dirty="0" smtClean="0">
              <a:solidFill>
                <a:srgbClr val="000000"/>
              </a:solidFill>
              <a:latin typeface="Tahoma" panose="020B0604030504040204" pitchFamily="34" charset="0"/>
            </a:endParaRPr>
          </a:p>
          <a:p>
            <a:pPr algn="ctr" eaLnBrk="1" hangingPunct="1"/>
            <a:r>
              <a:rPr lang="el-GR" altLang="el-GR" sz="2000" dirty="0" smtClean="0">
                <a:solidFill>
                  <a:srgbClr val="C00000"/>
                </a:solidFill>
              </a:rPr>
              <a:t>Η εξέλιξη είναι μια συνεχής διαδικασία που ξεκίνησε από τότε που εμφανίστηκε ζωή πάνω στον πλανήτη μας και συντελείται ακόμη και σήμερα</a:t>
            </a:r>
          </a:p>
          <a:p>
            <a:pPr eaLnBrk="1" hangingPunct="1"/>
            <a:endParaRPr lang="en-US" altLang="el-GR" dirty="0"/>
          </a:p>
        </p:txBody>
      </p:sp>
    </p:spTree>
    <p:extLst>
      <p:ext uri="{BB962C8B-B14F-4D97-AF65-F5344CB8AC3E}">
        <p14:creationId xmlns:p14="http://schemas.microsoft.com/office/powerpoint/2010/main" val="182886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762250" y="274638"/>
            <a:ext cx="5924550" cy="1143000"/>
          </a:xfrm>
        </p:spPr>
        <p:txBody>
          <a:bodyPr/>
          <a:lstStyle/>
          <a:p>
            <a:r>
              <a:rPr lang="el-GR" altLang="en-US" dirty="0" smtClean="0"/>
              <a:t>ΑΡΙΣΤΟΤΕΛΗΣ</a:t>
            </a:r>
            <a:endParaRPr lang="en-US" altLang="en-US" dirty="0" smtClean="0"/>
          </a:p>
        </p:txBody>
      </p:sp>
      <p:pic>
        <p:nvPicPr>
          <p:cNvPr id="6148" name="Picture 2" descr="Αποτέλεσμα εικόνας για αριστοτελ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238125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Αποτέλεσμα εικόνας για αριστοτελης ΚΛΙΜΑΚΑ ΕΞΕΛΙΞΗΣ ΑΝΘΡΩΠΟ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8832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97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l-GR" altLang="en-US" smtClean="0"/>
              <a:t>ΛΑΜΑΡΚ</a:t>
            </a:r>
            <a:endParaRPr lang="en-US" altLang="en-US" smtClean="0"/>
          </a:p>
        </p:txBody>
      </p:sp>
      <p:pic>
        <p:nvPicPr>
          <p:cNvPr id="7171" name="Picture 2" descr="Αποτέλεσμα εικόνας για ΛΑΜΑΡ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2095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20097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p:cNvSpPr txBox="1">
            <a:spLocks noChangeArrowheads="1"/>
          </p:cNvSpPr>
          <p:nvPr/>
        </p:nvSpPr>
        <p:spPr bwMode="auto">
          <a:xfrm>
            <a:off x="685800" y="4191000"/>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eriod"/>
            </a:pPr>
            <a:r>
              <a:rPr lang="el-GR" altLang="en-US" sz="1800">
                <a:latin typeface="Arial" panose="020B0604020202020204" pitchFamily="34" charset="0"/>
              </a:rPr>
              <a:t>Νοητή Φυσική Κλίμακα</a:t>
            </a:r>
          </a:p>
          <a:p>
            <a:pPr eaLnBrk="1" hangingPunct="1">
              <a:spcBef>
                <a:spcPct val="0"/>
              </a:spcBef>
              <a:buFontTx/>
              <a:buAutoNum type="arabicPeriod"/>
            </a:pPr>
            <a:r>
              <a:rPr lang="el-GR" altLang="en-US" sz="1800">
                <a:latin typeface="Arial" panose="020B0604020202020204" pitchFamily="34" charset="0"/>
              </a:rPr>
              <a:t>Αρχή χρήσης και αχρησίας</a:t>
            </a:r>
          </a:p>
          <a:p>
            <a:pPr eaLnBrk="1" hangingPunct="1">
              <a:spcBef>
                <a:spcPct val="0"/>
              </a:spcBef>
              <a:buFontTx/>
              <a:buAutoNum type="arabicPeriod"/>
            </a:pPr>
            <a:r>
              <a:rPr lang="el-GR" altLang="en-US" sz="1800">
                <a:latin typeface="Arial" panose="020B0604020202020204" pitchFamily="34" charset="0"/>
              </a:rPr>
              <a:t>Κληρονόμηση επίκτητων χαρακτηριστικών</a:t>
            </a:r>
            <a:endParaRPr lang="en-US" altLang="en-US" sz="1800">
              <a:latin typeface="Arial" panose="020B0604020202020204" pitchFamily="34" charset="0"/>
            </a:endParaRPr>
          </a:p>
        </p:txBody>
      </p:sp>
    </p:spTree>
    <p:extLst>
      <p:ext uri="{BB962C8B-B14F-4D97-AF65-F5344CB8AC3E}">
        <p14:creationId xmlns:p14="http://schemas.microsoft.com/office/powerpoint/2010/main" val="273523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126207"/>
            <a:ext cx="4923739" cy="1143000"/>
          </a:xfrm>
        </p:spPr>
        <p:txBody>
          <a:bodyPr/>
          <a:lstStyle/>
          <a:p>
            <a:r>
              <a:rPr lang="el-GR" altLang="en-US" dirty="0" smtClean="0"/>
              <a:t>ΔΑΡΒΙΝΟΣ</a:t>
            </a:r>
            <a:endParaRPr lang="en-US" altLang="en-US" dirty="0" smtClean="0"/>
          </a:p>
        </p:txBody>
      </p:sp>
      <p:pic>
        <p:nvPicPr>
          <p:cNvPr id="8195" name="Picture 2" descr="Αποτέλεσμα εικόνας για ΔΑΡΒΙΝ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4744"/>
            <a:ext cx="3238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Αποτέλεσμα εικόνας για ΔΑΡΒΙΝΟ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931" y="1412776"/>
            <a:ext cx="2742539" cy="328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Ορθογώνιο 1"/>
          <p:cNvSpPr>
            <a:spLocks noChangeArrowheads="1"/>
          </p:cNvSpPr>
          <p:nvPr/>
        </p:nvSpPr>
        <p:spPr bwMode="auto">
          <a:xfrm>
            <a:off x="219389" y="4437112"/>
            <a:ext cx="33444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dirty="0">
                <a:solidFill>
                  <a:srgbClr val="000000"/>
                </a:solidFill>
                <a:latin typeface="Tahoma" panose="020B0604030504040204" pitchFamily="34" charset="0"/>
              </a:rPr>
              <a:t> Ο Δαρβίνος παρατήρησε ότι εκτός από την ποικιλομορφία μεταξύ των διαφορετικών ειδών συναντάμε και </a:t>
            </a:r>
            <a:r>
              <a:rPr lang="el-GR" altLang="el-GR" b="1" dirty="0">
                <a:solidFill>
                  <a:srgbClr val="000000"/>
                </a:solidFill>
                <a:latin typeface="Tahoma" panose="020B0604030504040204" pitchFamily="34" charset="0"/>
              </a:rPr>
              <a:t>ποικιλομορφία μεταξύ των ατόμων ενός είδους</a:t>
            </a:r>
            <a:endParaRPr lang="en-US" altLang="el-GR" b="1" dirty="0"/>
          </a:p>
        </p:txBody>
      </p:sp>
      <p:pic>
        <p:nvPicPr>
          <p:cNvPr id="6" name="2 - Εικόνα"/>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7301" y="0"/>
            <a:ext cx="2646699" cy="4217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p:cNvSpPr/>
          <p:nvPr/>
        </p:nvSpPr>
        <p:spPr>
          <a:xfrm>
            <a:off x="4572000" y="5079855"/>
            <a:ext cx="4572000" cy="646331"/>
          </a:xfrm>
          <a:prstGeom prst="rect">
            <a:avLst/>
          </a:prstGeom>
        </p:spPr>
        <p:txBody>
          <a:bodyPr>
            <a:spAutoFit/>
          </a:bodyPr>
          <a:lstStyle/>
          <a:p>
            <a:r>
              <a:rPr lang="en-US" altLang="en-US" b="1" u="sng" dirty="0">
                <a:solidFill>
                  <a:srgbClr val="000000"/>
                </a:solidFill>
                <a:ea typeface="MS Gothic" panose="020B0609070205080204" pitchFamily="49" charset="-128"/>
                <a:cs typeface="Tahoma" panose="020B0604030504040204" pitchFamily="34" charset="0"/>
              </a:rPr>
              <a:t>ΔΑΡΒΙΝΟΣ-150 ΧΡΟΝΙΑ ΑΠΟ ΤΗΝ “ΚΑΤΑΓΩΓΗ ΤΩΝ ΕΙΔΩΝ”</a:t>
            </a:r>
            <a:r>
              <a:rPr lang="el-GR" altLang="en-US" b="1" u="sng" dirty="0">
                <a:solidFill>
                  <a:srgbClr val="000000"/>
                </a:solidFill>
                <a:ea typeface="MS Gothic" panose="020B0609070205080204" pitchFamily="49" charset="-128"/>
                <a:cs typeface="Tahoma" panose="020B0604030504040204" pitchFamily="34" charset="0"/>
              </a:rPr>
              <a:t> (2009)</a:t>
            </a:r>
            <a:endParaRPr lang="el-GR" dirty="0"/>
          </a:p>
        </p:txBody>
      </p:sp>
    </p:spTree>
    <p:extLst>
      <p:ext uri="{BB962C8B-B14F-4D97-AF65-F5344CB8AC3E}">
        <p14:creationId xmlns:p14="http://schemas.microsoft.com/office/powerpoint/2010/main" val="42040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idx="4294967295"/>
          </p:nvPr>
        </p:nvSpPr>
        <p:spPr>
          <a:xfrm>
            <a:off x="6264275" y="0"/>
            <a:ext cx="2422525" cy="571500"/>
          </a:xfrm>
        </p:spPr>
        <p:txBody>
          <a:bodyPr rtlCol="0">
            <a:normAutofit/>
          </a:bodyPr>
          <a:lstStyle/>
          <a:p>
            <a:pPr algn="l" eaLnBrk="1" fontAlgn="auto" hangingPunct="1">
              <a:spcBef>
                <a:spcPts val="0"/>
              </a:spcBef>
              <a:spcAft>
                <a:spcPts val="0"/>
              </a:spcAft>
              <a:defRPr/>
            </a:pPr>
            <a:r>
              <a:rPr sz="2200" b="1" dirty="0" err="1" smtClean="0">
                <a:solidFill>
                  <a:sysClr val="windowText" lastClr="000000"/>
                </a:solidFill>
                <a:effectLst>
                  <a:outerShdw dist="17961" dir="2700000">
                    <a:scrgbClr r="0" g="0" b="0"/>
                  </a:outerShdw>
                </a:effectLst>
                <a:latin typeface="Comic Sans MS" pitchFamily="66"/>
              </a:rPr>
              <a:t>Το</a:t>
            </a:r>
            <a:r>
              <a:rPr sz="2200" b="1" dirty="0" smtClean="0">
                <a:solidFill>
                  <a:sysClr val="windowText" lastClr="000000"/>
                </a:solidFill>
                <a:effectLst>
                  <a:outerShdw dist="17961" dir="2700000">
                    <a:scrgbClr r="0" g="0" b="0"/>
                  </a:outerShdw>
                </a:effectLst>
                <a:latin typeface="Comic Sans MS" pitchFamily="66"/>
              </a:rPr>
              <a:t> </a:t>
            </a:r>
            <a:r>
              <a:rPr sz="2200" b="1" dirty="0" err="1" smtClean="0">
                <a:solidFill>
                  <a:sysClr val="windowText" lastClr="000000"/>
                </a:solidFill>
                <a:effectLst>
                  <a:outerShdw dist="17961" dir="2700000">
                    <a:scrgbClr r="0" g="0" b="0"/>
                  </a:outerShdw>
                </a:effectLst>
                <a:latin typeface="Comic Sans MS" pitchFamily="66"/>
              </a:rPr>
              <a:t>πλοίο</a:t>
            </a:r>
            <a:r>
              <a:rPr sz="2200" b="1" dirty="0" smtClean="0">
                <a:solidFill>
                  <a:sysClr val="windowText" lastClr="000000"/>
                </a:solidFill>
                <a:effectLst>
                  <a:outerShdw dist="17961" dir="2700000">
                    <a:scrgbClr r="0" g="0" b="0"/>
                  </a:outerShdw>
                </a:effectLst>
                <a:latin typeface="Comic Sans MS" pitchFamily="66"/>
              </a:rPr>
              <a:t> Beagle</a:t>
            </a:r>
          </a:p>
        </p:txBody>
      </p:sp>
      <p:sp>
        <p:nvSpPr>
          <p:cNvPr id="3" name="2 - Θέση κειμένου"/>
          <p:cNvSpPr txBox="1">
            <a:spLocks noGrp="1"/>
          </p:cNvSpPr>
          <p:nvPr>
            <p:ph type="body" idx="4294967295"/>
          </p:nvPr>
        </p:nvSpPr>
        <p:spPr>
          <a:xfrm>
            <a:off x="0" y="0"/>
            <a:ext cx="2471738" cy="404813"/>
          </a:xfrm>
        </p:spPr>
        <p:txBody>
          <a:bodyPr rtlCol="0">
            <a:normAutofit fontScale="92500"/>
          </a:bodyPr>
          <a:lstStyle/>
          <a:p>
            <a:pPr eaLnBrk="1" fontAlgn="auto" hangingPunct="1">
              <a:spcAft>
                <a:spcPts val="0"/>
              </a:spcAft>
              <a:buSzPct val="45000"/>
              <a:buFont typeface="StarSymbol"/>
              <a:buNone/>
              <a:defRPr/>
            </a:pPr>
            <a:r>
              <a:rPr sz="2200" b="1" dirty="0" err="1" smtClean="0">
                <a:solidFill>
                  <a:srgbClr val="000000"/>
                </a:solidFill>
                <a:effectLst>
                  <a:outerShdw blurRad="38100" dist="38100" dir="2700000" algn="tl">
                    <a:srgbClr val="C0C0C0"/>
                  </a:outerShdw>
                </a:effectLst>
                <a:latin typeface="Comic Sans MS" pitchFamily="66" charset="0"/>
                <a:ea typeface="MS Gothic" pitchFamily="49" charset="-128"/>
                <a:cs typeface="Tahoma" pitchFamily="34" charset="0"/>
              </a:rPr>
              <a:t>Κάρολος</a:t>
            </a:r>
            <a:r>
              <a:rPr sz="2200" b="1" dirty="0" smtClean="0">
                <a:solidFill>
                  <a:srgbClr val="000000"/>
                </a:solidFill>
                <a:effectLst>
                  <a:outerShdw blurRad="38100" dist="38100" dir="2700000" algn="tl">
                    <a:srgbClr val="C0C0C0"/>
                  </a:outerShdw>
                </a:effectLst>
                <a:latin typeface="Comic Sans MS" pitchFamily="66" charset="0"/>
                <a:ea typeface="MS Gothic" pitchFamily="49" charset="-128"/>
                <a:cs typeface="Tahoma" pitchFamily="34" charset="0"/>
              </a:rPr>
              <a:t> </a:t>
            </a:r>
            <a:r>
              <a:rPr sz="2200" b="1" dirty="0" err="1" smtClean="0">
                <a:solidFill>
                  <a:srgbClr val="000000"/>
                </a:solidFill>
                <a:effectLst>
                  <a:outerShdw blurRad="38100" dist="38100" dir="2700000" algn="tl">
                    <a:srgbClr val="C0C0C0"/>
                  </a:outerShdw>
                </a:effectLst>
                <a:latin typeface="Comic Sans MS" pitchFamily="66" charset="0"/>
                <a:ea typeface="MS Gothic" pitchFamily="49" charset="-128"/>
                <a:cs typeface="Tahoma" pitchFamily="34" charset="0"/>
              </a:rPr>
              <a:t>Δαρβίνος</a:t>
            </a:r>
            <a:endParaRPr sz="2200" b="1" dirty="0" smtClean="0">
              <a:solidFill>
                <a:srgbClr val="000000"/>
              </a:solidFill>
              <a:effectLst>
                <a:outerShdw blurRad="38100" dist="38100" dir="2700000" algn="tl">
                  <a:srgbClr val="C0C0C0"/>
                </a:outerShdw>
              </a:effectLst>
              <a:latin typeface="Comic Sans MS" pitchFamily="66" charset="0"/>
              <a:ea typeface="MS Gothic" pitchFamily="49" charset="-128"/>
              <a:cs typeface="Tahoma" pitchFamily="34" charset="0"/>
            </a:endParaRPr>
          </a:p>
        </p:txBody>
      </p:sp>
      <p:pic>
        <p:nvPicPr>
          <p:cNvPr id="11268" name="3 - Εικόνα"/>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9863" y="571500"/>
            <a:ext cx="3554412"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4 - Εικόνα"/>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6000" y="3619500"/>
            <a:ext cx="67738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5 - Εικόνα"/>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8138" y="481013"/>
            <a:ext cx="2030412"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Θέση κειμένου"/>
          <p:cNvSpPr txBox="1">
            <a:spLocks noGrp="1"/>
          </p:cNvSpPr>
          <p:nvPr>
            <p:ph type="body" idx="4294967295"/>
          </p:nvPr>
        </p:nvSpPr>
        <p:spPr>
          <a:xfrm>
            <a:off x="2201863" y="1295400"/>
            <a:ext cx="2978150" cy="2133600"/>
          </a:xfrm>
        </p:spPr>
        <p:txBody>
          <a:bodyPr rtlCol="0">
            <a:normAutofit/>
          </a:bodyPr>
          <a:lstStyle/>
          <a:p>
            <a:pPr algn="ctr" eaLnBrk="1" fontAlgn="auto" hangingPunct="1">
              <a:spcAft>
                <a:spcPts val="563"/>
              </a:spcAft>
              <a:buSzPct val="45000"/>
              <a:buFont typeface="StarSymbol"/>
              <a:buNone/>
              <a:defRPr/>
            </a:pPr>
            <a:r>
              <a:rPr sz="2200" b="1" u="sng" dirty="0" smtClean="0">
                <a:solidFill>
                  <a:srgbClr val="000000"/>
                </a:solidFill>
                <a:effectLst>
                  <a:outerShdw blurRad="38100" dist="38100" dir="2700000" algn="tl">
                    <a:srgbClr val="C0C0C0"/>
                  </a:outerShdw>
                </a:effectLst>
                <a:latin typeface="Comic Sans MS" pitchFamily="66" charset="0"/>
                <a:ea typeface="MS Gothic" pitchFamily="49" charset="-128"/>
                <a:cs typeface="Tahoma" pitchFamily="34" charset="0"/>
              </a:rPr>
              <a:t>1831-1836</a:t>
            </a:r>
          </a:p>
          <a:p>
            <a:pPr algn="just" eaLnBrk="1" fontAlgn="auto" hangingPunct="1">
              <a:spcAft>
                <a:spcPts val="0"/>
              </a:spcAft>
              <a:buSzPct val="45000"/>
              <a:buFont typeface="StarSymbol"/>
              <a:buNone/>
              <a:defRPr/>
            </a:pP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Το</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ταξίδι</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διάρκειας</a:t>
            </a:r>
            <a:r>
              <a:rPr sz="2200" dirty="0" smtClean="0">
                <a:solidFill>
                  <a:srgbClr val="000000"/>
                </a:solidFill>
                <a:latin typeface="Comic Sans MS" pitchFamily="66" charset="0"/>
                <a:ea typeface="MS Gothic" pitchFamily="49" charset="-128"/>
                <a:cs typeface="Tahoma" pitchFamily="34" charset="0"/>
              </a:rPr>
              <a:t> 5 </a:t>
            </a:r>
            <a:r>
              <a:rPr sz="2200" dirty="0" err="1" smtClean="0">
                <a:solidFill>
                  <a:srgbClr val="000000"/>
                </a:solidFill>
                <a:latin typeface="Comic Sans MS" pitchFamily="66" charset="0"/>
                <a:ea typeface="MS Gothic" pitchFamily="49" charset="-128"/>
                <a:cs typeface="Tahoma" pitchFamily="34" charset="0"/>
              </a:rPr>
              <a:t>ετών</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στη</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Νότια</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Αμερική</a:t>
            </a:r>
            <a:r>
              <a:rPr sz="2200" dirty="0" smtClean="0">
                <a:solidFill>
                  <a:srgbClr val="000000"/>
                </a:solidFill>
                <a:latin typeface="Comic Sans MS" pitchFamily="66" charset="0"/>
                <a:ea typeface="MS Gothic" pitchFamily="49" charset="-128"/>
                <a:cs typeface="Tahoma" pitchFamily="34" charset="0"/>
              </a:rPr>
              <a:t> &amp; </a:t>
            </a:r>
            <a:r>
              <a:rPr sz="2200" dirty="0" err="1" smtClean="0">
                <a:solidFill>
                  <a:srgbClr val="000000"/>
                </a:solidFill>
                <a:latin typeface="Comic Sans MS" pitchFamily="66" charset="0"/>
                <a:ea typeface="MS Gothic" pitchFamily="49" charset="-128"/>
                <a:cs typeface="Tahoma" pitchFamily="34" charset="0"/>
              </a:rPr>
              <a:t>στα</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νησιά</a:t>
            </a:r>
            <a:r>
              <a:rPr sz="2200" dirty="0" smtClean="0">
                <a:solidFill>
                  <a:srgbClr val="000000"/>
                </a:solidFill>
                <a:latin typeface="Comic Sans MS" pitchFamily="66" charset="0"/>
                <a:ea typeface="MS Gothic" pitchFamily="49" charset="-128"/>
                <a:cs typeface="Tahoma" pitchFamily="34" charset="0"/>
              </a:rPr>
              <a:t> </a:t>
            </a:r>
            <a:r>
              <a:rPr sz="2200" dirty="0" err="1" smtClean="0">
                <a:solidFill>
                  <a:srgbClr val="000000"/>
                </a:solidFill>
                <a:latin typeface="Comic Sans MS" pitchFamily="66" charset="0"/>
                <a:ea typeface="MS Gothic" pitchFamily="49" charset="-128"/>
                <a:cs typeface="Tahoma" pitchFamily="34" charset="0"/>
              </a:rPr>
              <a:t>Γκαλαπάγκος</a:t>
            </a:r>
            <a:endParaRPr sz="2200" dirty="0" smtClean="0">
              <a:solidFill>
                <a:srgbClr val="000000"/>
              </a:solidFill>
              <a:latin typeface="Comic Sans MS" pitchFamily="66" charset="0"/>
              <a:ea typeface="MS Gothic" pitchFamily="49" charset="-128"/>
              <a:cs typeface="Tahoma" pitchFamily="34" charset="0"/>
            </a:endParaRPr>
          </a:p>
        </p:txBody>
      </p:sp>
      <p:pic>
        <p:nvPicPr>
          <p:cNvPr id="8" name="11.wav">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2286000" y="-577850"/>
            <a:ext cx="2873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719159"/>
      </p:ext>
    </p:ext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txBox="1">
            <a:spLocks/>
          </p:cNvSpPr>
          <p:nvPr/>
        </p:nvSpPr>
        <p:spPr>
          <a:xfrm>
            <a:off x="404813" y="177800"/>
            <a:ext cx="3944937" cy="411163"/>
          </a:xfrm>
          <a:prstGeom prst="rect">
            <a:avLst/>
          </a:prstGeom>
        </p:spPr>
        <p:txBody>
          <a:bodyPr anchor="ctr">
            <a:normAutofit fontScale="97500" lnSpcReduction="10000"/>
          </a:bodyPr>
          <a:lstStyle/>
          <a:p>
            <a:pPr algn="ctr" eaLnBrk="1" fontAlgn="auto" hangingPunct="1">
              <a:spcAft>
                <a:spcPts val="0"/>
              </a:spcAft>
              <a:defRPr/>
            </a:pPr>
            <a:r>
              <a:rPr lang="el-GR" sz="2200" b="1" u="sng">
                <a:solidFill>
                  <a:srgbClr val="000000"/>
                </a:solidFill>
                <a:latin typeface="Comic Sans MS" pitchFamily="66" charset="0"/>
                <a:ea typeface="MS Gothic" pitchFamily="49" charset="-128"/>
                <a:cs typeface="Tahoma" pitchFamily="34" charset="0"/>
              </a:rPr>
              <a:t>Το ταξίδι του </a:t>
            </a:r>
            <a:r>
              <a:rPr lang="en-US" sz="2200" b="1" u="sng">
                <a:solidFill>
                  <a:srgbClr val="000000"/>
                </a:solidFill>
                <a:latin typeface="Comic Sans MS" pitchFamily="66" charset="0"/>
                <a:ea typeface="MS Gothic" pitchFamily="49" charset="-128"/>
                <a:cs typeface="Tahoma" pitchFamily="34" charset="0"/>
              </a:rPr>
              <a:t>Beagle</a:t>
            </a:r>
          </a:p>
        </p:txBody>
      </p:sp>
      <p:pic>
        <p:nvPicPr>
          <p:cNvPr id="13315" name="Picture 5" descr="Darwin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114800"/>
            <a:ext cx="1676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3" descr="Finch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68230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52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459</Words>
  <Application>Microsoft Office PowerPoint</Application>
  <PresentationFormat>Προβολή στην οθόνη (4:3)</PresentationFormat>
  <Paragraphs>54</Paragraphs>
  <Slides>16</Slides>
  <Notes>2</Notes>
  <HiddenSlides>1</HiddenSlides>
  <MMClips>2</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16</vt:i4>
      </vt:variant>
    </vt:vector>
  </HeadingPairs>
  <TitlesOfParts>
    <vt:vector size="25" baseType="lpstr">
      <vt:lpstr>MS Gothic</vt:lpstr>
      <vt:lpstr>Arial</vt:lpstr>
      <vt:lpstr>Calibri</vt:lpstr>
      <vt:lpstr>Comic Sans MS</vt:lpstr>
      <vt:lpstr>StarSymbol</vt:lpstr>
      <vt:lpstr>Tahoma</vt:lpstr>
      <vt:lpstr>Varela Round</vt:lpstr>
      <vt:lpstr>Wingdings</vt:lpstr>
      <vt:lpstr>Προεπιλεγμένη σχεδίαση</vt:lpstr>
      <vt:lpstr>7 Εξέλιξη</vt:lpstr>
      <vt:lpstr>ΕΞΕΛΙΞΗ</vt:lpstr>
      <vt:lpstr>Παρουσίαση του PowerPoint</vt:lpstr>
      <vt:lpstr>Παρουσίαση του PowerPoint</vt:lpstr>
      <vt:lpstr>ΑΡΙΣΤΟΤΕΛΗΣ</vt:lpstr>
      <vt:lpstr>ΛΑΜΑΡΚ</vt:lpstr>
      <vt:lpstr>ΔΑΡΒΙΝΟΣ</vt:lpstr>
      <vt:lpstr>Το πλοίο Beagle</vt:lpstr>
      <vt:lpstr>Παρουσίαση του PowerPoint</vt:lpstr>
      <vt:lpstr>Παρουσίαση του PowerPoint</vt:lpstr>
      <vt:lpstr>ΚΑΤΑΓΩΓΗ ΤΩΝ ΕΙΔΩΝ - το βιβλίο που τάραξε την κοινωνία &amp; άλλαξε την ιστορία της ανθρωπότητας</vt:lpstr>
      <vt:lpstr>Παρουσίαση του PowerPoint</vt:lpstr>
      <vt:lpstr>Παρουσίαση του PowerPoint</vt:lpstr>
      <vt:lpstr>Παρουσίαση του PowerPoint</vt:lpstr>
      <vt:lpstr>Μεταλλάξεις και Φυσική Επιλογή</vt:lpstr>
      <vt:lpstr>Αποδείξεις της Εξέλιξης</vt:lpstr>
    </vt:vector>
  </TitlesOfParts>
  <Company>electrorama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Cell PCR</dc:title>
  <dc:creator>Thanasis Bantis</dc:creator>
  <cp:lastModifiedBy>Λογαριασμός Microsoft</cp:lastModifiedBy>
  <cp:revision>38</cp:revision>
  <dcterms:created xsi:type="dcterms:W3CDTF">2008-01-13T20:09:29Z</dcterms:created>
  <dcterms:modified xsi:type="dcterms:W3CDTF">2022-03-25T08:17:54Z</dcterms:modified>
</cp:coreProperties>
</file>