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CCFF"/>
    <a:srgbClr val="99CCFF"/>
    <a:srgbClr val="FFFFFF"/>
    <a:srgbClr val="FFCCFF"/>
    <a:srgbClr val="CCEC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C9F13-57DE-49CE-BF39-31BC2C1E8796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AD746-D62B-4A62-9414-AE6128BEF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9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6827461-FCF2-419D-81B8-F41E2B2CBE32}" type="slidenum">
              <a:rPr lang="el-GR" altLang="el-GR" b="0">
                <a:latin typeface="Arial" panose="020B0604020202020204" pitchFamily="34" charset="0"/>
              </a:rPr>
              <a:pPr eaLnBrk="1" hangingPunct="1"/>
              <a:t>2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16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F8A373A-12FB-4313-B0D1-75EEBF9D44C9}" type="slidenum">
              <a:rPr lang="el-GR" altLang="el-GR" b="0">
                <a:latin typeface="Arial" panose="020B0604020202020204" pitchFamily="34" charset="0"/>
              </a:rPr>
              <a:pPr eaLnBrk="1" hangingPunct="1"/>
              <a:t>12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51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4F922F-8713-4940-BC25-5C298262FD45}" type="slidenum">
              <a:rPr lang="el-GR" altLang="el-GR" b="0">
                <a:latin typeface="Arial" panose="020B0604020202020204" pitchFamily="34" charset="0"/>
              </a:rPr>
              <a:pPr eaLnBrk="1" hangingPunct="1"/>
              <a:t>13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9471D0F-6F0C-4E6D-BA2D-86C1F5E2C153}" type="slidenum">
              <a:rPr lang="el-GR" altLang="el-GR" b="0">
                <a:latin typeface="Arial" panose="020B0604020202020204" pitchFamily="34" charset="0"/>
              </a:rPr>
              <a:pPr eaLnBrk="1" hangingPunct="1"/>
              <a:t>3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A829E8F-FDDF-4C73-BB3D-3D856A02FD82}" type="slidenum">
              <a:rPr lang="el-GR" altLang="el-GR" b="0">
                <a:latin typeface="Arial" panose="020B0604020202020204" pitchFamily="34" charset="0"/>
              </a:rPr>
              <a:pPr eaLnBrk="1" hangingPunct="1"/>
              <a:t>4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2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0D373D2-D6DA-4FD7-8E0A-C13AC351C785}" type="slidenum">
              <a:rPr lang="el-GR" altLang="el-GR" b="0">
                <a:latin typeface="Arial" panose="020B0604020202020204" pitchFamily="34" charset="0"/>
              </a:rPr>
              <a:pPr eaLnBrk="1" hangingPunct="1"/>
              <a:t>5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8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9F7790A-0AA7-403D-88E5-C4C3FF80046A}" type="slidenum">
              <a:rPr lang="el-GR" altLang="el-GR" b="0">
                <a:latin typeface="Arial" panose="020B0604020202020204" pitchFamily="34" charset="0"/>
              </a:rPr>
              <a:pPr eaLnBrk="1" hangingPunct="1"/>
              <a:t>6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9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1300786-D86B-4D60-A419-E6D41A0D9A84}" type="slidenum">
              <a:rPr lang="el-GR" altLang="el-GR" b="0">
                <a:latin typeface="Arial" panose="020B0604020202020204" pitchFamily="34" charset="0"/>
              </a:rPr>
              <a:pPr eaLnBrk="1" hangingPunct="1"/>
              <a:t>7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9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3508077-49E7-44CB-B2AF-502A341AFB89}" type="slidenum">
              <a:rPr lang="el-GR" altLang="el-GR" b="0">
                <a:latin typeface="Arial" panose="020B0604020202020204" pitchFamily="34" charset="0"/>
              </a:rPr>
              <a:pPr eaLnBrk="1" hangingPunct="1"/>
              <a:t>9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0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75318FE-633B-4721-9AC9-91C7D0D2BB0A}" type="slidenum">
              <a:rPr lang="el-GR" altLang="el-GR" b="0">
                <a:latin typeface="Arial" panose="020B0604020202020204" pitchFamily="34" charset="0"/>
              </a:rPr>
              <a:pPr eaLnBrk="1" hangingPunct="1"/>
              <a:t>10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6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93E0F81-EF67-4383-8875-341EBD3AFF3F}" type="slidenum">
              <a:rPr lang="el-GR" altLang="el-GR" b="0">
                <a:latin typeface="Arial" panose="020B0604020202020204" pitchFamily="34" charset="0"/>
              </a:rPr>
              <a:pPr eaLnBrk="1" hangingPunct="1"/>
              <a:t>11</a:t>
            </a:fld>
            <a:endParaRPr lang="el-GR" altLang="el-GR" b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4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073D-0CCD-4814-97E0-42B6EBD1C3C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9572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EBBB9-3FE9-4203-BB99-FA0E0523ED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5702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0EF56-DC2F-48F0-863E-A1F4DEEE11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0874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D714E-D738-488C-96E2-7BF58D7A68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469913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79E15-C7A1-48B1-A80A-386B6D7A68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14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85B75-65A4-4188-BB35-8A7F5903483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44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79B57-30AA-4D13-BA82-8199FCC629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6480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3EFC9-52B9-4465-AC1D-E4B35F8E08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98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8BB95-7F79-4FBA-83BE-05B8BB15CDD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950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1088D-D77C-460C-B348-E15871FF120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00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8D4B5-868F-4998-992A-42981D8426F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252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30D7-8E61-48F0-A565-16D635427ED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119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687027-59F0-4D2B-8087-794770A6185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1/Simple_transcription_elongation1.sv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41.gif"/><Relationship Id="rId5" Type="http://schemas.openxmlformats.org/officeDocument/2006/relationships/image" Target="../media/image3.png"/><Relationship Id="rId10" Type="http://schemas.openxmlformats.org/officeDocument/2006/relationships/image" Target="../media/image40.gif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5.png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9.gif"/><Relationship Id="rId4" Type="http://schemas.openxmlformats.org/officeDocument/2006/relationships/image" Target="../media/image46.gif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21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abasci@tin.it?subject=Alimentazione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6.jpe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31.gif"/><Relationship Id="rId5" Type="http://schemas.openxmlformats.org/officeDocument/2006/relationships/image" Target="../media/image2.png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hyperlink" Target="mailto:sabasci@tin.it?subject=Alimentazio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5.2 Ροή της γενετικής πληροφορίας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l-GR" altLang="el-GR" sz="2000" dirty="0" smtClean="0"/>
              <a:t>Δρ. Αγγελική </a:t>
            </a:r>
            <a:r>
              <a:rPr lang="el-GR" altLang="el-GR" sz="2000" dirty="0" err="1" smtClean="0"/>
              <a:t>Γεροβασίλη</a:t>
            </a:r>
            <a:r>
              <a:rPr lang="el-GR" altLang="el-GR" sz="2000" dirty="0" smtClean="0"/>
              <a:t>, </a:t>
            </a:r>
            <a:r>
              <a:rPr lang="en-US" altLang="el-GR" sz="2000" dirty="0" smtClean="0"/>
              <a:t>AKC, </a:t>
            </a:r>
            <a:r>
              <a:rPr lang="en-US" altLang="el-GR" sz="2000" smtClean="0"/>
              <a:t>BSc, MSc</a:t>
            </a:r>
            <a:r>
              <a:rPr lang="en-US" altLang="el-GR" sz="2000" dirty="0" smtClean="0"/>
              <a:t>, PhD</a:t>
            </a:r>
            <a:r>
              <a:rPr lang="en-US" altLang="el-GR" sz="2000" smtClean="0"/>
              <a:t>, </a:t>
            </a:r>
            <a:endParaRPr lang="el-GR" altLang="el-GR" sz="2000" dirty="0" smtClean="0"/>
          </a:p>
          <a:p>
            <a:pPr eaLnBrk="1" hangingPunct="1"/>
            <a:r>
              <a:rPr lang="el-GR" altLang="el-GR" sz="2000" dirty="0" smtClean="0"/>
              <a:t>Γενετίστρια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ΜΕΤΑΓΡΑΦΗ ΤΩΝ ΓΟΝΙΔΙΩΝ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76250"/>
            <a:ext cx="4643438" cy="62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γονίδιο ξετυλίγεται και η μια αλυσίδα απομακρύνεται από την άλλη </a:t>
            </a:r>
            <a:r>
              <a:rPr lang="el-GR" sz="9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722313" lvl="1" indent="-268288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αζευγάρωτες αζωτούχες βάσεις της μιας αλυσίδας του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δημιουργούν δεσμούς με συμπληρωματικές 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αζωτούχες </a:t>
            </a: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βάσεις των ελεύθερων </a:t>
            </a:r>
            <a:r>
              <a:rPr lang="el-GR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ριβονουκλεοτιδίων</a:t>
            </a:r>
            <a:r>
              <a:rPr lang="el-GR" sz="9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sz="900" dirty="0"/>
          </a:p>
          <a:p>
            <a:pPr marL="1260475" lvl="3" indent="-179388">
              <a:lnSpc>
                <a:spcPct val="85000"/>
              </a:lnSpc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/>
              <a:t>Απέναντι από την</a:t>
            </a:r>
            <a:r>
              <a:rPr lang="en-US" dirty="0"/>
              <a:t>:</a:t>
            </a:r>
            <a:endParaRPr lang="el-GR" dirty="0"/>
          </a:p>
          <a:p>
            <a:pPr marL="1620838" lvl="4" indent="-180975">
              <a:lnSpc>
                <a:spcPct val="85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el-GR" dirty="0"/>
              <a:t> τοποθετείται 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endParaRPr lang="el-GR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20838" lvl="4" indent="-180975">
              <a:lnSpc>
                <a:spcPct val="85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</a:t>
            </a:r>
            <a:r>
              <a:rPr lang="el-GR" dirty="0"/>
              <a:t> τοποθετείται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</a:t>
            </a:r>
            <a:r>
              <a:rPr lang="el-GR" dirty="0"/>
              <a:t> </a:t>
            </a:r>
          </a:p>
          <a:p>
            <a:pPr marL="1620838" lvl="4" indent="-180975">
              <a:lnSpc>
                <a:spcPct val="85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US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dirty="0"/>
              <a:t> </a:t>
            </a:r>
            <a:r>
              <a:rPr lang="el-GR" dirty="0"/>
              <a:t>τοποθετείται 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el-GR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620838" lvl="4" indent="-180975">
              <a:lnSpc>
                <a:spcPct val="85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n-US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dirty="0"/>
              <a:t> </a:t>
            </a:r>
            <a:r>
              <a:rPr lang="el-GR" dirty="0"/>
              <a:t>τοποθετείται 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l-GR" dirty="0"/>
              <a:t>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900" dirty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 </a:t>
            </a:r>
            <a:r>
              <a:rPr lang="el-GR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ριβονουκλεοτίδια</a:t>
            </a: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αυτά ενώνονται μεταξύ τους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σχηματίζοντας  ένα μόριο 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m-RNA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στο οποίο έχει καταγραφεί η γενετική πληροφορία ως αλληλουχία </a:t>
            </a:r>
            <a:r>
              <a:rPr lang="el-GR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ριβονουκλεοτιδίων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158875" lvl="2" indent="-182563">
              <a:spcBef>
                <a:spcPct val="20000"/>
              </a:spcBef>
              <a:defRPr/>
            </a:pPr>
            <a:r>
              <a:rPr lang="el-GR" sz="9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722313" lvl="1" indent="-268288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μόριο αυτό απομακρύνεται και οι δύο αλυσίδες του </a:t>
            </a:r>
            <a:r>
              <a:rPr lang="en-US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ενώνονται και πάλι</a:t>
            </a:r>
          </a:p>
        </p:txBody>
      </p:sp>
      <p:pic>
        <p:nvPicPr>
          <p:cNvPr id="4" name="Picture 16" descr="Αρχείο:Simple transcription elongation1.sv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44640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atcani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4464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transcriptio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0338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35531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ΕΙΔΗ ΜΟΡΙΩΝ </a:t>
            </a:r>
            <a:r>
              <a:rPr lang="en-US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RNA</a:t>
            </a: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ΕΚΤΟΣ ΤΟΥ </a:t>
            </a:r>
            <a:r>
              <a:rPr lang="en-US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m-RNA</a:t>
            </a: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0" y="476250"/>
            <a:ext cx="33480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 defTabSz="723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Υπάρχουν άλλα 2 είδη μορίων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που παράγονται με τη μεταγραφή </a:t>
            </a:r>
          </a:p>
          <a:p>
            <a:pPr marL="177800" indent="-177800" defTabSz="723900">
              <a:spcBef>
                <a:spcPct val="20000"/>
              </a:spcBef>
              <a:defRPr/>
            </a:pPr>
            <a:endParaRPr lang="el-GR" sz="9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lvl="1" indent="-176213" defTabSz="723900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Ριβοσωμικό</a:t>
            </a:r>
            <a:r>
              <a:rPr 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US" sz="1600" b="1" dirty="0"/>
              <a:t>(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r-RNA</a:t>
            </a:r>
            <a:r>
              <a:rPr lang="en-US" sz="1600" b="1" dirty="0"/>
              <a:t>)</a:t>
            </a:r>
            <a:r>
              <a:rPr lang="el-GR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7800" indent="-177800" defTabSz="723900">
              <a:spcBef>
                <a:spcPct val="20000"/>
              </a:spcBef>
              <a:defRPr/>
            </a:pPr>
            <a:endParaRPr lang="el-GR" sz="9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1700" lvl="2" indent="-188913" defTabSz="723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Τα μόρια </a:t>
            </a:r>
            <a:r>
              <a:rPr lang="en-US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r-RNA </a:t>
            </a:r>
            <a:r>
              <a:rPr lang="el-GR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συνδέονται με πρωτεΐνες</a:t>
            </a:r>
            <a:r>
              <a:rPr lang="el-GR" b="1" dirty="0"/>
              <a:t> και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σχηματίζουν τα ριβοσώματα</a:t>
            </a:r>
          </a:p>
          <a:p>
            <a:pPr marL="533400" lvl="1" indent="-176213" defTabSz="723900">
              <a:spcBef>
                <a:spcPct val="20000"/>
              </a:spcBef>
              <a:defRPr/>
            </a:pPr>
            <a:endParaRPr lang="el-GR" sz="900" b="1" dirty="0"/>
          </a:p>
          <a:p>
            <a:pPr marL="901700" lvl="2" indent="-188913" defTabSz="723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Οργανίδια</a:t>
            </a:r>
            <a:r>
              <a:rPr lang="el-GR" b="1" dirty="0"/>
              <a:t>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παραγωγής</a:t>
            </a:r>
            <a:r>
              <a:rPr lang="el-GR" b="1" dirty="0"/>
              <a:t> των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πρωτεϊνών</a:t>
            </a:r>
          </a:p>
          <a:p>
            <a:pPr marL="901700" lvl="2" indent="-188913" defTabSz="723900">
              <a:spcBef>
                <a:spcPct val="20000"/>
              </a:spcBef>
              <a:defRPr/>
            </a:pPr>
            <a:endParaRPr lang="el-GR" sz="900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31670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12" name="Object 12"/>
          <p:cNvGraphicFramePr>
            <a:graphicFrameLocks noChangeAspect="1"/>
          </p:cNvGraphicFramePr>
          <p:nvPr/>
        </p:nvGraphicFramePr>
        <p:xfrm>
          <a:off x="6084888" y="549275"/>
          <a:ext cx="295275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Φωτογραφία του Photo Editor" r:id="rId8" imgW="3486637" imgH="3296110" progId="MSPhotoEd.3">
                  <p:embed/>
                </p:oleObj>
              </mc:Choice>
              <mc:Fallback>
                <p:oleObj name="Φωτογραφία του Photo Editor" r:id="rId8" imgW="3486637" imgH="32961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49275"/>
                        <a:ext cx="2952750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14" name="Picture 14" descr="ANd9GcTjDx78QxZnGpqw_Vh-DJcJR3gHMX0cctQTcKk_wTbAmZQvvK0&amp;t=1&amp;usg=__8gmmAesamwnWC7hc-GTNAGZExFg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7638"/>
            <a:ext cx="11525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0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1550988"/>
            <a:ext cx="11572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64" name="Rectangle 12"/>
          <p:cNvSpPr>
            <a:spLocks noChangeArrowheads="1"/>
          </p:cNvSpPr>
          <p:nvPr/>
        </p:nvSpPr>
        <p:spPr bwMode="auto">
          <a:xfrm>
            <a:off x="0" y="476250"/>
            <a:ext cx="37798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 defTabSz="723900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Υπάρχουν άλλα 2 είδη μορίων 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l-GR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που παράγονται με τη μεταγραφή </a:t>
            </a:r>
          </a:p>
          <a:p>
            <a:pPr marL="177800" indent="-177800" defTabSz="723900">
              <a:spcBef>
                <a:spcPct val="20000"/>
              </a:spcBef>
              <a:defRPr/>
            </a:pPr>
            <a:endParaRPr lang="el-GR" sz="9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lvl="1" indent="-176213" defTabSz="723900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Μεταφορικό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t-RNA</a:t>
            </a: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7800" indent="-177800" defTabSz="723900">
              <a:spcBef>
                <a:spcPct val="20000"/>
              </a:spcBef>
              <a:defRPr/>
            </a:pPr>
            <a:endParaRPr lang="el-GR" sz="9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01700" lvl="2" indent="-188913" defTabSz="723900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Διαθέτει μια ειδική θέση σύνδεσης με ένα συγκεκριμένο αμινοξύ </a:t>
            </a:r>
            <a:r>
              <a:rPr lang="el-GR" dirty="0"/>
              <a:t>και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μεταφέρει στα ριβοσώματα </a:t>
            </a:r>
            <a:endParaRPr lang="en-US" sz="9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ΕΙΔΗ ΜΟΡΙΩΝ </a:t>
            </a:r>
            <a:r>
              <a:rPr lang="en-US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RNA</a:t>
            </a: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ΕΚΤΟΣ ΤΟΥ </a:t>
            </a:r>
            <a:r>
              <a:rPr lang="en-US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m-RNA</a:t>
            </a:r>
            <a:r>
              <a:rPr lang="el-GR" sz="24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</p:txBody>
      </p:sp>
      <p:pic>
        <p:nvPicPr>
          <p:cNvPr id="9" name="Picture 16" descr="translation_ani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42497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http://legacy.hopkinsville.kctcs.edu/sitecore/instructors/Jason-Arnold/VLI/Module%201/m1DNAfunction/f11-13a_trna_structure__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692150"/>
            <a:ext cx="32385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6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6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6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ransl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716463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ΜΕΤΑΦΡΑΣΗ ΤΟΥ </a:t>
            </a:r>
            <a:r>
              <a:rPr lang="en-US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m-RNA </a:t>
            </a:r>
            <a:endParaRPr lang="el-GR" sz="2400" b="1" u="sng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04813"/>
            <a:ext cx="450056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m-RNA 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προκύπτει από την μεταγραφή ενός γονιδίου καταλήγει από τον πυρήνα στο κυτταρόπλασμα και προσδένεται σε ένα ριβόσωμα για να ξεκινήσει η μετάφραση </a:t>
            </a:r>
          </a:p>
          <a:p>
            <a:pPr marL="176213" indent="-176213">
              <a:spcBef>
                <a:spcPct val="20000"/>
              </a:spcBef>
              <a:defRPr/>
            </a:pPr>
            <a:r>
              <a:rPr lang="el-GR" sz="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722313" lvl="1" indent="-268288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Κατά τη μετάφραση του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m-RNA 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παράγεται τελικά η πρωτεΐνη</a:t>
            </a:r>
            <a:r>
              <a:rPr lang="el-GR" sz="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l-GR" sz="800" dirty="0"/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m-RNA 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προσδένεται   στο ριβόσωμα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τη βοήθεια του </a:t>
            </a:r>
            <a:r>
              <a:rPr lang="en-US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r-RNA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ριβοσώματος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συνέχεια κατάλληλα    </a:t>
            </a:r>
            <a:r>
              <a:rPr lang="en-US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t-RNA</a:t>
            </a: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εμφανίζουν συμπληρωματικότητα σε κάποιο ειδικό σημείο τους με το </a:t>
            </a:r>
            <a:r>
              <a:rPr lang="en-US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m-RNA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μεταφέρουν διαδοχικά στο ριβόσωμα συγκεκριμένα αμινοξέα</a:t>
            </a:r>
            <a:r>
              <a:rPr lang="en-US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n-US" sz="8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αμινοξύ συνδέεται   με χημικό δεσμό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το επόμενο του και έτσι σχηματίζεται η πρωτεΐνη </a:t>
            </a: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46799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44275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gsinpr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1321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38602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FFBAA2-5744-C54E-8B99-C0141B15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Μεταγραφή</a:t>
            </a:r>
            <a:r>
              <a:rPr lang="el-GR" dirty="0"/>
              <a:t> – </a:t>
            </a:r>
            <a:r>
              <a:rPr lang="el-GR" dirty="0">
                <a:solidFill>
                  <a:srgbClr val="7030A0"/>
                </a:solidFill>
              </a:rPr>
              <a:t>Μετάφραση</a:t>
            </a:r>
            <a:r>
              <a:rPr lang="el-GR" dirty="0"/>
              <a:t> – Έκφραση της γενετικής πληροφορίας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00930E-6125-2748-9B15-A2528986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36" y="2742521"/>
            <a:ext cx="60960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Κεντρικό Δόγμα Βιολογίας</a:t>
            </a:r>
            <a:endParaRPr lang="el-GR" dirty="0"/>
          </a:p>
        </p:txBody>
      </p:sp>
      <p:sp>
        <p:nvSpPr>
          <p:cNvPr id="9" name="Δεξιό βέλος 8"/>
          <p:cNvSpPr/>
          <p:nvPr/>
        </p:nvSpPr>
        <p:spPr>
          <a:xfrm>
            <a:off x="2276476" y="10772527"/>
            <a:ext cx="857250" cy="16192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Δεξιό βέλος 9"/>
          <p:cNvSpPr/>
          <p:nvPr/>
        </p:nvSpPr>
        <p:spPr>
          <a:xfrm>
            <a:off x="3638551" y="10801102"/>
            <a:ext cx="857250" cy="16192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Καμπύλο δεξιό βέλος 10"/>
          <p:cNvSpPr/>
          <p:nvPr/>
        </p:nvSpPr>
        <p:spPr>
          <a:xfrm>
            <a:off x="1247141" y="10677277"/>
            <a:ext cx="600075" cy="514350"/>
          </a:xfrm>
          <a:prstGeom prst="curvedRightArrow">
            <a:avLst>
              <a:gd name="adj1" fmla="val 14198"/>
              <a:gd name="adj2" fmla="val 32986"/>
              <a:gd name="adj3" fmla="val 25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1897088"/>
            <a:ext cx="9144000" cy="24314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Αντιγραφή	Μεταγραφή 	Μετάφραση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  <a:r>
              <a: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mRNA</a:t>
            </a:r>
            <a:r>
              <a: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Πρωτεΐνη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Καμπύλο δεξιό βέλος 13"/>
          <p:cNvSpPr/>
          <p:nvPr/>
        </p:nvSpPr>
        <p:spPr>
          <a:xfrm>
            <a:off x="743949" y="2798711"/>
            <a:ext cx="1390016" cy="1475587"/>
          </a:xfrm>
          <a:prstGeom prst="curvedRightArrow">
            <a:avLst>
              <a:gd name="adj1" fmla="val 17287"/>
              <a:gd name="adj2" fmla="val 53078"/>
              <a:gd name="adj3" fmla="val 3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Δεξιό βέλος 14"/>
          <p:cNvSpPr/>
          <p:nvPr/>
        </p:nvSpPr>
        <p:spPr>
          <a:xfrm>
            <a:off x="2915816" y="3112805"/>
            <a:ext cx="157998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Δεξιό βέλος 15"/>
          <p:cNvSpPr/>
          <p:nvPr/>
        </p:nvSpPr>
        <p:spPr>
          <a:xfrm>
            <a:off x="5796136" y="3104457"/>
            <a:ext cx="157998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7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ΔΟΜΗ ΤΩΝ ΝΟΥΚΛΕΙΚΩΝ ΟΞΕΩΝ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3493" y="719592"/>
            <a:ext cx="3779838" cy="617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δομείται  από απλούστερες επαναλαμβανόμενες μονάδες, </a:t>
            </a:r>
            <a:r>
              <a:rPr lang="el-GR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νουκλεοτίδια 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συνδέονται μεταξύ τους με ισχυρούς χημικούς δεσμούς  σχηματίζοντας  μια αλυσίδα </a:t>
            </a:r>
          </a:p>
          <a:p>
            <a:pPr marL="176213" indent="-176213">
              <a:spcBef>
                <a:spcPct val="20000"/>
              </a:spcBef>
              <a:defRPr/>
            </a:pPr>
            <a:endParaRPr lang="el-GR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Στο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ονομάζονται </a:t>
            </a:r>
            <a:r>
              <a:rPr lang="el-GR" sz="1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Δεσοξυριβονουκλεοτίδια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και αποτελούνται από</a:t>
            </a:r>
            <a:r>
              <a:rPr lang="en-US" sz="1600" dirty="0"/>
              <a:t>:</a:t>
            </a:r>
            <a:r>
              <a:rPr lang="el-GR" sz="1600" dirty="0"/>
              <a:t> </a:t>
            </a: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σάκχαρο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 </a:t>
            </a:r>
            <a:r>
              <a:rPr lang="el-GR" sz="1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δεοξυριβόζη</a:t>
            </a:r>
            <a:endParaRPr lang="el-GR" sz="1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φωσφορική ομάδα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συνδέεται με τη </a:t>
            </a:r>
            <a:r>
              <a:rPr lang="el-GR" sz="1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δεοξυριβόζη</a:t>
            </a:r>
            <a:endParaRPr lang="el-GR" sz="1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Μία αζωτούχα βάση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συνδέεται με τη </a:t>
            </a:r>
            <a:r>
              <a:rPr lang="el-GR" sz="1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δεοξυριβόζη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600" dirty="0"/>
              <a:t>και μπορεί να είναι</a:t>
            </a:r>
            <a:r>
              <a:rPr lang="en-US" sz="1600" dirty="0"/>
              <a:t>:</a:t>
            </a:r>
            <a:endParaRPr lang="el-GR" sz="1600" dirty="0"/>
          </a:p>
          <a:p>
            <a:pPr marL="1622425" lvl="4" indent="-112713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Αδενίνη</a:t>
            </a:r>
            <a:r>
              <a:rPr lang="el-GR" sz="1600" dirty="0"/>
              <a:t>, 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Θυμίνη</a:t>
            </a:r>
          </a:p>
          <a:p>
            <a:pPr marL="1622425" lvl="4" indent="-112713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Κυτοσίνη</a:t>
            </a:r>
            <a:r>
              <a:rPr lang="el-GR" sz="1600" dirty="0"/>
              <a:t>,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Γουανίνη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05263"/>
            <a:ext cx="25558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20775"/>
            <a:ext cx="33210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25447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00663"/>
            <a:ext cx="25193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5263"/>
            <a:ext cx="25209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9275"/>
            <a:ext cx="18716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33836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ΔΟΜΗ ΤΩΝ ΝΟΥΚΛΕΙΚΩΝ ΟΞΕΩΝ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764704"/>
            <a:ext cx="399573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RNA 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δομείται από απλούστερες επαναλαμβανόμενες μονάδες, </a:t>
            </a:r>
            <a:r>
              <a:rPr lang="el-GR" sz="1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νουκλεοτίδια 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συνδέονται μεταξύ τους με ισχυρούς χημικούς δεσμούς  σχηματίζοντας μια αλυσίδα </a:t>
            </a:r>
          </a:p>
          <a:p>
            <a:pPr marL="176213" indent="-176213">
              <a:spcBef>
                <a:spcPct val="20000"/>
              </a:spcBef>
              <a:defRPr/>
            </a:pPr>
            <a:endParaRPr lang="el-GR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Στο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ονομάζονται Ριβονουκλεοτίδια και αποτελούνται από</a:t>
            </a:r>
            <a:r>
              <a:rPr lang="en-US" sz="1600" dirty="0"/>
              <a:t>:</a:t>
            </a:r>
            <a:r>
              <a:rPr lang="el-GR" sz="1600" dirty="0"/>
              <a:t> </a:t>
            </a: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σάκχαρο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τη </a:t>
            </a:r>
            <a:r>
              <a:rPr lang="el-GR" sz="1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ριβόζη</a:t>
            </a:r>
            <a:endParaRPr lang="el-GR" sz="1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φωσφορική ομάδα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συνδέεται με τη </a:t>
            </a:r>
            <a:r>
              <a:rPr lang="el-GR" sz="1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ριβόζη</a:t>
            </a:r>
            <a:endParaRPr lang="el-GR" sz="1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Μία αζωτούχα βάση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που συνδέεται με τη </a:t>
            </a:r>
            <a:r>
              <a:rPr lang="el-GR" sz="1600" dirty="0" err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ριβόζη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600" dirty="0"/>
              <a:t>και μπορεί να είναι</a:t>
            </a:r>
            <a:r>
              <a:rPr lang="en-US" sz="1600" dirty="0"/>
              <a:t>:</a:t>
            </a:r>
            <a:endParaRPr lang="el-GR" sz="1600" dirty="0"/>
          </a:p>
          <a:p>
            <a:pPr marL="1622425" lvl="4" indent="-112713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Αδενίνη</a:t>
            </a:r>
            <a:r>
              <a:rPr lang="el-GR" sz="1600" dirty="0"/>
              <a:t>, </a:t>
            </a:r>
            <a:r>
              <a:rPr lang="el-GR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Ουρακίλη</a:t>
            </a:r>
            <a:r>
              <a:rPr lang="el-GR" sz="16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622425" lvl="4" indent="-112713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Κυτοσίνη</a:t>
            </a:r>
            <a:r>
              <a:rPr lang="el-GR" sz="1600" dirty="0"/>
              <a:t>,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Γουανίνη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25538"/>
            <a:ext cx="30956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549275"/>
            <a:ext cx="18415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05263"/>
            <a:ext cx="2447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29075"/>
            <a:ext cx="24495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300663"/>
            <a:ext cx="23796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24479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66292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ΔΟΜΗ ΤΩΝ ΝΟΥΚΛΕΙΚΩΝ ΟΞΕΩΝ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952500"/>
            <a:ext cx="4500563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</a:t>
            </a: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αποτελείται από δύο πολυνουκλεοτιδικές αλυσίδες που είναι μεταξύ τους συμπληρωματικές </a:t>
            </a:r>
          </a:p>
          <a:p>
            <a:pPr marL="176213" indent="-176213">
              <a:spcBef>
                <a:spcPct val="20000"/>
              </a:spcBef>
              <a:defRPr/>
            </a:pPr>
            <a:endParaRPr lang="el-GR" sz="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δύο αλυσίδες ενώνονται μεταξύ τους με ασθενείς δεσμούς που σχηματίζονται ανάμεσα στις αζωτούχες  βάσεις τους</a:t>
            </a:r>
            <a:r>
              <a:rPr lang="en-US" sz="1600" dirty="0"/>
              <a:t>:</a:t>
            </a:r>
            <a:r>
              <a:rPr lang="el-GR" sz="1600" dirty="0"/>
              <a:t> </a:t>
            </a:r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αδενίνη της μιας αλυσίδας είναι συμπληρωματική και συνδέεται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τη θυμίνη   της άλλης και αντίστροφα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γουανίνη της μιας αλυσίδας είναι συμπληρωματική και συνδέεται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τη κυτοσίνη της άλλης και αντίστροφα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8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01675" lvl="1" indent="-182563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l-GR" sz="16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προκύπτει ένα δίκλωνο μόριο</a:t>
            </a:r>
            <a:r>
              <a:rPr lang="el-GR" sz="1600" dirty="0"/>
              <a:t>, το οποίο στη συνέχεια περιελίσσεται στο χώρο, </a:t>
            </a:r>
            <a:r>
              <a:rPr lang="el-GR" sz="1600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σχηματίζοντας μια διπλή έλικα</a:t>
            </a:r>
            <a:endParaRPr lang="el-GR" sz="16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1655762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227763" y="549275"/>
          <a:ext cx="1368425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Φωτογραφία του Photo Editor" r:id="rId10" imgW="1552792" imgH="3666667" progId="MSPhotoEd.3">
                  <p:embed/>
                </p:oleObj>
              </mc:Choice>
              <mc:Fallback>
                <p:oleObj name="Φωτογραφία του Photo Editor" r:id="rId10" imgW="1552792" imgH="3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49275"/>
                        <a:ext cx="1368425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new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368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3 - Ομάδα"/>
          <p:cNvGrpSpPr>
            <a:grpSpLocks/>
          </p:cNvGrpSpPr>
          <p:nvPr/>
        </p:nvGrpSpPr>
        <p:grpSpPr bwMode="auto">
          <a:xfrm>
            <a:off x="6264275" y="3687763"/>
            <a:ext cx="2700338" cy="2693987"/>
            <a:chOff x="6264696" y="3688481"/>
            <a:chExt cx="2699792" cy="2692847"/>
          </a:xfrm>
        </p:grpSpPr>
        <p:pic>
          <p:nvPicPr>
            <p:cNvPr id="1033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696" y="3688481"/>
              <a:ext cx="2699792" cy="269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7" name="Object 10"/>
            <p:cNvGraphicFramePr>
              <a:graphicFrameLocks noChangeAspect="1"/>
            </p:cNvGraphicFramePr>
            <p:nvPr/>
          </p:nvGraphicFramePr>
          <p:xfrm>
            <a:off x="8316416" y="3717032"/>
            <a:ext cx="576064" cy="2304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Φωτογραφία του Photo Editor" r:id="rId14" imgW="1552792" imgH="3666667" progId="MSPhotoEd.3">
                    <p:embed/>
                  </p:oleObj>
                </mc:Choice>
                <mc:Fallback>
                  <p:oleObj name="Φωτογραφία του Photo Editor" r:id="rId14" imgW="1552792" imgH="3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6416" y="3717032"/>
                          <a:ext cx="576064" cy="2304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59229591"/>
      </p:ext>
    </p:extLst>
  </p:cSld>
  <p:clrMapOvr>
    <a:masterClrMapping/>
  </p:clrMapOvr>
  <p:transition spd="med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Η ΔΟΜΗ ΤΩΝ ΝΟΥΚΛΕΙΚΩΝ ΟΞΕΩΝ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1275" y="1449955"/>
            <a:ext cx="3708400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είναι μονόκλωνο και δεν σχηματίζει διπλή έλικα  </a:t>
            </a:r>
          </a:p>
          <a:p>
            <a:pPr marL="176213" indent="-176213">
              <a:spcBef>
                <a:spcPct val="20000"/>
              </a:spcBef>
              <a:defRPr/>
            </a:pPr>
            <a:endParaRPr lang="el-GR" sz="9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6213" indent="-176213">
              <a:spcBef>
                <a:spcPct val="20000"/>
              </a:spcBef>
              <a:defRPr/>
            </a:pPr>
            <a:endParaRPr lang="el-GR" sz="9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Υπάρχουν διαφορετικά είδη μορίων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n-US" b="1" dirty="0"/>
              <a:t>:</a:t>
            </a:r>
            <a:endParaRPr lang="el-GR" b="1" dirty="0"/>
          </a:p>
          <a:p>
            <a:pPr marL="722313" lvl="1" indent="-268288">
              <a:spcBef>
                <a:spcPct val="20000"/>
              </a:spcBef>
              <a:defRPr/>
            </a:pPr>
            <a:r>
              <a:rPr lang="el-GR" sz="900" b="1" dirty="0"/>
              <a:t> </a:t>
            </a: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αγγελιοφόρο </a:t>
            </a:r>
            <a:r>
              <a:rPr lang="en-US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ή </a:t>
            </a:r>
            <a:r>
              <a:rPr lang="en-US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m-RNA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1158875" lvl="2" indent="-182563">
              <a:spcBef>
                <a:spcPct val="20000"/>
              </a:spcBef>
              <a:defRPr/>
            </a:pPr>
            <a:r>
              <a:rPr lang="en-US" sz="9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9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μεταφορικό </a:t>
            </a:r>
            <a:r>
              <a:rPr lang="el-GR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el-GR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ή </a:t>
            </a:r>
            <a:r>
              <a:rPr lang="en-US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t-RNA</a:t>
            </a:r>
            <a:r>
              <a:rPr lang="el-GR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b="1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9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</a:t>
            </a:r>
            <a:r>
              <a:rPr lang="el-GR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ριβοσωμικό</a:t>
            </a:r>
            <a:r>
              <a:rPr lang="el-GR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ή </a:t>
            </a:r>
            <a:r>
              <a:rPr lang="en-US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r-RNA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b="1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40200" y="549275"/>
            <a:ext cx="1379538" cy="5688013"/>
            <a:chOff x="4105" y="1769"/>
            <a:chExt cx="869" cy="2432"/>
          </a:xfrm>
        </p:grpSpPr>
        <p:pic>
          <p:nvPicPr>
            <p:cNvPr id="615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69"/>
              <a:ext cx="869" cy="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Rectangle 13"/>
            <p:cNvSpPr>
              <a:spLocks noChangeArrowheads="1"/>
            </p:cNvSpPr>
            <p:nvPr/>
          </p:nvSpPr>
          <p:spPr bwMode="auto">
            <a:xfrm>
              <a:off x="4468" y="2024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4468" y="3248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155" name="Rectangle 15"/>
            <p:cNvSpPr>
              <a:spLocks noChangeArrowheads="1"/>
            </p:cNvSpPr>
            <p:nvPr/>
          </p:nvSpPr>
          <p:spPr bwMode="auto">
            <a:xfrm>
              <a:off x="4468" y="3475"/>
              <a:ext cx="181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pic>
        <p:nvPicPr>
          <p:cNvPr id="17" name="Picture 18" descr="mailuccelinnovola">
            <a:hlinkClick r:id="rId8" tooltip="Scrivici!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10858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8275"/>
            <a:ext cx="11572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ANd9GcTjDx78QxZnGpqw_Vh-DJcJR3gHMX0cctQTcKk_wTbAmZQvvK0&amp;t=1&amp;usg=__8gmmAesamwnWC7hc-GTNAGZExFg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1525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96366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http://www.faqs.org/photo-dict/photofiles/list/644/1052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6250"/>
            <a:ext cx="25193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ΑΝΤΙΓΡΑΦΗ ΤΟΥ </a:t>
            </a:r>
            <a:r>
              <a:rPr lang="en-US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DNA </a:t>
            </a:r>
            <a:endParaRPr lang="el-GR" sz="2400" b="1" u="sng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836712"/>
            <a:ext cx="4644008" cy="57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κυττάρου περιέχει γενετικές πληροφορίες που είναι απαραίτητες για τη δομή και τη λειτουργία του </a:t>
            </a:r>
            <a:endParaRPr lang="el-GR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Κατά τη διαίρεση ενός κυττάρου προκύπτουν δύο νέα κύτταρα που περιέχουν το ίδιο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με το αρχικό</a:t>
            </a:r>
          </a:p>
          <a:p>
            <a:pPr marL="722313" lvl="1" indent="-268288">
              <a:spcBef>
                <a:spcPct val="20000"/>
              </a:spcBef>
              <a:defRPr/>
            </a:pPr>
            <a:endParaRPr lang="el-GR" sz="900" dirty="0"/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επιτυγχάνεται χάρη στην ικανότητα του </a:t>
            </a:r>
            <a:r>
              <a:rPr lang="en-US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</a:t>
            </a: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διπλασιάζεται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 μια διαδικασία που ονομάζεται αντιγραφή 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9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διπλή έλικα ανοίγει σε συγκεκριμένες θέσεις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καθώς σπάνε οι δεσμοί που συγκρατούν τις συμπληρωματικές αζωτούχες βάσεις</a:t>
            </a:r>
            <a:endParaRPr lang="en-US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n-US" sz="9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7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οι βάσεις της κάθε αλυσίδας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μένουν αζευγάρωτες</a:t>
            </a:r>
          </a:p>
        </p:txBody>
      </p:sp>
      <p:pic>
        <p:nvPicPr>
          <p:cNvPr id="12" name="Picture 7" descr="00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8732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76475"/>
            <a:ext cx="35639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37063"/>
            <a:ext cx="33845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replicatio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13684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80943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ΑΝΤΙΓΡΑΦΗ ΤΟΥ </a:t>
            </a:r>
            <a:r>
              <a:rPr lang="en-US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DNA </a:t>
            </a:r>
            <a:endParaRPr lang="el-GR" sz="2400" b="1" u="sng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404813"/>
            <a:ext cx="3924300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δύο πολυνουκλεοτιδικές αλυσίδες λειτουργούν ως καλούπια</a:t>
            </a:r>
          </a:p>
          <a:p>
            <a:pPr marL="176213" indent="-176213">
              <a:spcBef>
                <a:spcPct val="20000"/>
              </a:spcBef>
              <a:defRPr/>
            </a:pPr>
            <a:endParaRPr lang="el-GR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αζευγάρωτες βάσεις τους δημιουργούν δεσμούς με συμπληρωματικές αζωτούχων βάσεις των ελεύθερων νουκλεοτιδίων</a:t>
            </a:r>
          </a:p>
          <a:p>
            <a:pPr marL="722313" lvl="1" indent="-268288">
              <a:spcBef>
                <a:spcPct val="20000"/>
              </a:spcBef>
              <a:defRPr/>
            </a:pPr>
            <a:endParaRPr lang="el-GR" sz="900" dirty="0"/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νουκλεοτίδια αυτά ενώνονται μεταξύ τους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σχηματίζοντας  νέες συμπληρωματικές αλυσίδες των καλουπιών τους 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9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αποτέλεσμα είναι ο σχηματισμός δύο νέων δίκλωνων μορίων </a:t>
            </a:r>
            <a:r>
              <a:rPr lang="en-US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καθένα από τα οποία αποτελείται από μια παλιά και μια νέα αλυσίδα</a:t>
            </a:r>
          </a:p>
        </p:txBody>
      </p:sp>
      <p:pic>
        <p:nvPicPr>
          <p:cNvPr id="13" name="Picture 19" descr="replika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1663"/>
            <a:ext cx="24495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http://musingsofscience.files.wordpress.com/2011/04/dna-replic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6250"/>
            <a:ext cx="511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81525"/>
            <a:ext cx="26289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04956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C7937A-0B79-454E-A740-C5747C6E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0070C0"/>
                </a:solidFill>
              </a:rPr>
              <a:t>Αντιγραφή</a:t>
            </a:r>
            <a:r>
              <a:rPr lang="el-GR" sz="3600" dirty="0"/>
              <a:t> του </a:t>
            </a:r>
            <a:r>
              <a:rPr lang="es-ES" sz="3600" dirty="0"/>
              <a:t>DNA – </a:t>
            </a:r>
            <a:r>
              <a:rPr lang="el-GR" sz="3600" dirty="0"/>
              <a:t>Διατήρηση και μεταβίβαση της Γενετικής </a:t>
            </a:r>
            <a:r>
              <a:rPr lang="el-GR" sz="3600" dirty="0" smtClean="0"/>
              <a:t>πληροφορίας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60355F-8743-AF48-BF12-BDE162566DF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36385" y="1916832"/>
            <a:ext cx="8568878" cy="2483392"/>
          </a:xfrm>
          <a:prstGeom prst="rect">
            <a:avLst/>
          </a:prstGeom>
        </p:spPr>
        <p:txBody>
          <a:bodyPr/>
          <a:lstStyle/>
          <a:p>
            <a:r>
              <a:rPr lang="el-GR" sz="2000" dirty="0"/>
              <a:t>Αποτέλεσμα αντιγραφής του </a:t>
            </a:r>
            <a:r>
              <a:rPr lang="en-US" sz="2000" dirty="0"/>
              <a:t>DNA</a:t>
            </a:r>
            <a:r>
              <a:rPr lang="el-GR" sz="2000" dirty="0"/>
              <a:t>:</a:t>
            </a:r>
          </a:p>
          <a:p>
            <a:pPr lvl="1"/>
            <a:r>
              <a:rPr lang="el-GR" sz="1800" dirty="0"/>
              <a:t>2 νέα μόρια με μια παλιά αλυσίδα (καλούπι) + 1 νέα (</a:t>
            </a:r>
            <a:r>
              <a:rPr lang="el-GR" sz="1800" dirty="0" err="1"/>
              <a:t>νεοσυντιθέμενη</a:t>
            </a:r>
            <a:r>
              <a:rPr lang="el-GR" sz="1800" dirty="0"/>
              <a:t>)</a:t>
            </a:r>
          </a:p>
          <a:p>
            <a:r>
              <a:rPr lang="el-GR" sz="2000" dirty="0"/>
              <a:t>Τυχόν λάθος τοποθετήσεις αντικαθίστανται</a:t>
            </a:r>
          </a:p>
          <a:p>
            <a:r>
              <a:rPr lang="el-GR" sz="2000" dirty="0"/>
              <a:t>Αλληλουχία ίδια με τα αρχικά μόρια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6E208F-E234-AC46-B4F1-84AC9032F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86"/>
          <a:stretch/>
        </p:blipFill>
        <p:spPr>
          <a:xfrm>
            <a:off x="5148064" y="3978429"/>
            <a:ext cx="3857199" cy="2405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30A8995-B13B-C44A-89A8-63D4DC6B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717032"/>
            <a:ext cx="4506131" cy="30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hangingPunct="1">
              <a:tabLst>
                <a:tab pos="1616075" algn="l"/>
              </a:tabLst>
              <a:defRPr/>
            </a:pPr>
            <a:r>
              <a:rPr lang="el-GR" sz="2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ΜΕΤΑΓΡΑΦΗ ΤΩΝ ΓΟΝΙΔΙΩΝ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671691"/>
            <a:ext cx="450056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20000"/>
              </a:spcBef>
              <a:buFontTx/>
              <a:buBlip>
                <a:blip r:embed="rId4"/>
              </a:buBlip>
              <a:defRPr/>
            </a:pP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σειρά των αμινοξέων στις πρωτεΐνες καθορίζεται από την σειρά των αζωτούχων βάσεων στα γονίδια του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2313" lvl="1" indent="-268288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lang="el-GR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σύνθεση του πρωτεϊνών γίνεται στα ριβοσώματα που βρίσκονται στο κυτταρόπλασμα </a:t>
            </a:r>
            <a:endParaRPr lang="el-GR" sz="900" dirty="0"/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n-US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</a:t>
            </a: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μεταφέρεται ολόκληρο στα ριβοσώματα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κάθε φορά που το κύτταρο θέλει να συνθέσει μια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συγκεκριμένη πρωτεΐνη </a:t>
            </a:r>
          </a:p>
          <a:p>
            <a:pPr marL="1158875" lvl="2" indent="-182563">
              <a:spcBef>
                <a:spcPct val="20000"/>
              </a:spcBef>
              <a:defRPr/>
            </a:pPr>
            <a:endParaRPr lang="el-GR" sz="900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πληροφορία μεταφέρεται από το </a:t>
            </a:r>
            <a:r>
              <a:rPr lang="en-US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</a:t>
            </a: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ριβοσώματα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μέσω ενός μορίου 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ΝΑ του αγγελιοφόρου  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endParaRPr lang="el-GR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defRPr/>
            </a:pPr>
            <a:endParaRPr lang="el-GR" sz="900" dirty="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58875" lvl="2" indent="-182563">
              <a:spcBef>
                <a:spcPct val="20000"/>
              </a:spcBef>
              <a:buFontTx/>
              <a:buBlip>
                <a:blip r:embed="rId6"/>
              </a:buBlip>
              <a:defRPr/>
            </a:pPr>
            <a:r>
              <a:rPr lang="el-GR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απαιτείται η σύνθεση μια συγκεκριμένης πρωτεΐνης 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γονίδιο που φέρει την πληροφορία μεταγράφεται σε</a:t>
            </a:r>
            <a:r>
              <a:rPr lang="en-US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m-RNA</a:t>
            </a:r>
            <a:r>
              <a:rPr lang="el-GR" dirty="0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pic>
        <p:nvPicPr>
          <p:cNvPr id="11" name="Picture 18" descr="mailuccelinnovola">
            <a:hlinkClick r:id="rId7" tooltip="Scrivici!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005263"/>
            <a:ext cx="8842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nob_proteinsynthes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46434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44291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46047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793</Words>
  <Application>Microsoft Office PowerPoint</Application>
  <PresentationFormat>Προβολή στην οθόνη (4:3)</PresentationFormat>
  <Paragraphs>127</Paragraphs>
  <Slides>15</Slides>
  <Notes>11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Προεπιλεγμένη σχεδίαση</vt:lpstr>
      <vt:lpstr>Φωτογραφία του Photo Editor</vt:lpstr>
      <vt:lpstr>5.2 Ροή της γενετικής πληροφορίας</vt:lpstr>
      <vt:lpstr>Η ΔΟΜΗ ΤΩΝ ΝΟΥΚΛΕΙΚΩΝ ΟΞΕΩΝ </vt:lpstr>
      <vt:lpstr>Η ΔΟΜΗ ΤΩΝ ΝΟΥΚΛΕΙΚΩΝ ΟΞΕΩΝ </vt:lpstr>
      <vt:lpstr>Η ΔΟΜΗ ΤΩΝ ΝΟΥΚΛΕΙΚΩΝ ΟΞΕΩΝ </vt:lpstr>
      <vt:lpstr>Η ΔΟΜΗ ΤΩΝ ΝΟΥΚΛΕΙΚΩΝ ΟΞΕΩΝ </vt:lpstr>
      <vt:lpstr>ΑΝΤΙΓΡΑΦΗ ΤΟΥ DNA </vt:lpstr>
      <vt:lpstr>ΑΝΤΙΓΡΑΦΗ ΤΟΥ DNA </vt:lpstr>
      <vt:lpstr>Αντιγραφή του DNA – Διατήρηση και μεταβίβαση της Γενετικής πληροφορίας</vt:lpstr>
      <vt:lpstr>ΜΕΤΑΓΡΑΦΗ ΤΩΝ ΓΟΝΙΔΙΩΝ</vt:lpstr>
      <vt:lpstr>ΜΕΤΑΓΡΑΦΗ ΤΩΝ ΓΟΝΙΔΙΩΝ</vt:lpstr>
      <vt:lpstr>ΕΙΔΗ ΜΟΡΙΩΝ RNA ΕΚΤΟΣ ΤΟΥ m-RNA </vt:lpstr>
      <vt:lpstr>ΕΙΔΗ ΜΟΡΙΩΝ RNA ΕΚΤΟΣ ΤΟΥ m-RNA </vt:lpstr>
      <vt:lpstr>ΜΕΤΑΦΡΑΣΗ ΤΟΥ m-RNA </vt:lpstr>
      <vt:lpstr>Μεταγραφή – Μετάφραση – Έκφραση της γενετικής πληροφορίας</vt:lpstr>
      <vt:lpstr>Κεντρικό Δόγμα Βιολογίας</vt:lpstr>
    </vt:vector>
  </TitlesOfParts>
  <Company>electrorama s.a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Cell PCR</dc:title>
  <dc:creator>Thanasis Bantis</dc:creator>
  <cp:lastModifiedBy>Λογαριασμός Microsoft</cp:lastModifiedBy>
  <cp:revision>33</cp:revision>
  <dcterms:created xsi:type="dcterms:W3CDTF">2008-01-13T20:09:29Z</dcterms:created>
  <dcterms:modified xsi:type="dcterms:W3CDTF">2021-12-15T12:47:43Z</dcterms:modified>
</cp:coreProperties>
</file>