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8" r:id="rId8"/>
    <p:sldId id="297" r:id="rId9"/>
    <p:sldId id="273" r:id="rId10"/>
    <p:sldId id="274" r:id="rId11"/>
    <p:sldId id="281" r:id="rId12"/>
    <p:sldId id="284" r:id="rId13"/>
    <p:sldId id="285" r:id="rId14"/>
    <p:sldId id="279" r:id="rId15"/>
    <p:sldId id="280" r:id="rId16"/>
    <p:sldId id="290" r:id="rId17"/>
    <p:sldId id="291" r:id="rId18"/>
    <p:sldId id="295" r:id="rId19"/>
  </p:sldIdLst>
  <p:sldSz cx="9144000" cy="6858000" type="screen4x3"/>
  <p:notesSz cx="6858000" cy="91440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91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4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4BAF8-F189-6D2D-81ED-2E005FE4F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37D73-09DE-40D5-B162-6B6238AFDA55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636DF-D6FB-C406-76F3-CCC373C5D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22596-2F69-FC66-5572-155A084D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0A5FF-7746-497A-BD59-B471C66A186E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24244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C9FF5-896E-0942-1066-D4BE4F1AF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7CE8D-755A-476F-9494-434EF0D411A2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DD43A-8A4C-8107-66D7-61C059B3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83815-DC8C-96D4-2C36-2A0CD6A1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23E5D-B532-4E23-8641-6ACA0928439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764092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8C6B9-4C7D-4153-6D86-CDDBDEA15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D237-8696-475D-90A8-DA4F465ABD9D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2304B-C44D-2D4E-A8E2-069D463AC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C6990-C624-15A3-EC01-2205184C4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55676-CCF2-431B-8E15-4CC36768C3A8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208670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003BF-6967-44CB-04F9-EBC3E3029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C8486-DBBA-4B6F-B6DF-8C5DC3ACD5C0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92A255-4921-9840-405F-2665BAF8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662BF-0FA3-22B1-4E2D-9102168E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95BA5-0A33-4335-804E-B65B8EDE76D7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6076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84BA3F-8BD8-777E-6C52-7E9665EFC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9EFA0-2329-4E0B-8A7B-A3963AAE1B60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DB416-0531-EE87-EE32-DB040A68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FAAD9-CB1D-0FA0-2378-5982F48C9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5B343-E87F-426D-BF23-D6FBA468E3EB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46542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F55098-1664-0BE7-E787-FF53DB66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E9F0-760E-427F-A43C-BFC26B22ADF6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2F08603-41B1-4380-2F73-76550856E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78D95F-5C44-E8A4-6D23-E3D4D73B0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F6149-7DE4-4BA5-9B20-3D92A8CEBFFA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65022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E2CF601-2F31-EC9F-9AC3-67A202916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AB9C2-07FE-46FF-83D2-43D89FAE2849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ED615EB-A1F8-43DA-2E6E-38683BAAC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06890B7-25B5-5E06-196C-95ADE7A67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D67F-0291-4721-8B87-AD83D0F3AF3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85445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85334D-F00B-09EC-E863-25444486F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B3067-7AD5-44D9-9BA8-9DC3E011EC4C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891482F-6A8D-03ED-824E-ACE9A1C3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7AF227-8D17-11A6-F017-922714A9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C69C-E176-4C1C-B821-ACC5D1E2E90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7483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090D4FE-F5B6-39F4-875B-878B0E26E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91C4-C844-484A-9621-5D7727E68C75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FE72D18-C872-F1DF-3BD7-107C6352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18289EB-7DB9-EFAB-6676-8B976F80A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3FC99-9DCE-4ACE-8D79-325FE529453D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685205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28A4DEB-7111-0212-65D6-88B8B206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2FAF4-EB81-4B6F-B5C9-4DEADF53601E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061F504-FD96-8EA5-AF8F-6B4DB4B5A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C64A7A-2D10-4893-80B5-9B7580598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4812-8F27-46BC-B36E-5588B1F6AC54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71403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/>
              <a:t>Κάντε κλικ στο εικονίδιο για να προσθέσετε εικόνα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A94EDD-AE99-2948-A3DE-09F95ECED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6225-FBAB-4C61-A698-EDD6F43E125A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62CDCD8-2542-A906-E511-DF45EDD3A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835F1C-8FFC-473D-27C2-C8006722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2A6D6-C8A6-496D-8648-49F14D4602B9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74203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210DC4D-247B-1C35-6568-E79F770D8B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  <a:endParaRPr lang="en-US" altLang="el-G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1ABB15D-5249-89DA-D01D-E8EFB456E5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  <a:endParaRPr lang="en-US" alt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60E61-1A87-31DE-ADC3-D63916616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8271B2-AB58-44DD-BDE5-CC946378DEE0}" type="datetimeFigureOut">
              <a:rPr lang="el-GR"/>
              <a:pPr>
                <a:defRPr/>
              </a:pPr>
              <a:t>29/11/2023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C3908-9215-ACB2-68A8-AEC55D01B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7C0E88-9825-581B-278D-FCC42CBC22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857277F-8DB5-4A5A-8BF9-21850678E752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E84D2CBB-C52D-8A00-08A3-F4D7A441C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472" y="2484838"/>
            <a:ext cx="3364428" cy="3515558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>
                <a:ln/>
                <a:solidFill>
                  <a:schemeClr val="accent6">
                    <a:lumMod val="75000"/>
                  </a:schemeClr>
                </a:solidFill>
                <a:latin typeface="Harlow Solid Italic" panose="04030604020F02020D02" pitchFamily="82" charset="0"/>
              </a:rPr>
              <a:t>25 décembre 2023</a:t>
            </a:r>
            <a:endParaRPr lang="fr-FR" b="1" dirty="0">
              <a:ln/>
              <a:solidFill>
                <a:schemeClr val="accent4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3900" b="1" dirty="0">
                <a:ln/>
                <a:solidFill>
                  <a:schemeClr val="accent4"/>
                </a:solidFill>
                <a:latin typeface="Harlow Solid Italic" panose="04030604020F02020D02" pitchFamily="82" charset="0"/>
              </a:rPr>
              <a:t>Nous avons     19 jours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3900" b="1" dirty="0">
                <a:ln/>
                <a:solidFill>
                  <a:schemeClr val="accent4"/>
                </a:solidFill>
                <a:latin typeface="Harlow Solid Italic" panose="04030604020F02020D02" pitchFamily="82" charset="0"/>
              </a:rPr>
              <a:t>de surprises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3900" b="1" dirty="0">
                <a:ln/>
                <a:solidFill>
                  <a:schemeClr val="accent4"/>
                </a:solidFill>
                <a:latin typeface="Harlow Solid Italic" panose="04030604020F02020D02" pitchFamily="82" charset="0"/>
              </a:rPr>
              <a:t>avant Noël!</a:t>
            </a:r>
            <a:endParaRPr lang="fr-FR" sz="3900" b="1" dirty="0">
              <a:ln/>
              <a:solidFill>
                <a:schemeClr val="accent4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l-GR" sz="3900" b="1" dirty="0">
              <a:ln/>
              <a:solidFill>
                <a:schemeClr val="accent4"/>
              </a:solidFill>
            </a:endParaRP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2EE3A406-E031-1A5C-4CC0-0E49D63D2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0188" cy="221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Τίτλος 1">
            <a:extLst>
              <a:ext uri="{FF2B5EF4-FFF2-40B4-BE49-F238E27FC236}">
                <a16:creationId xmlns:a16="http://schemas.microsoft.com/office/drawing/2014/main" id="{C6BD447D-1DDC-C66B-EC33-87D6783B9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813" y="1477963"/>
            <a:ext cx="8002587" cy="1030287"/>
          </a:xfrm>
        </p:spPr>
        <p:txBody>
          <a:bodyPr/>
          <a:lstStyle/>
          <a:p>
            <a:pPr eaLnBrk="1" hangingPunct="1"/>
            <a:r>
              <a:rPr lang="fr-FR" altLang="el-GR">
                <a:solidFill>
                  <a:srgbClr val="FF0000"/>
                </a:solidFill>
                <a:latin typeface="Blackadder ITC" panose="04020505051007020D02" pitchFamily="82" charset="0"/>
                <a:ea typeface="Batang" panose="02030600000101010101" pitchFamily="18" charset="-127"/>
              </a:rPr>
              <a:t>Bientôt c’est Noël!</a:t>
            </a:r>
            <a:endParaRPr lang="el-GR" altLang="el-GR">
              <a:solidFill>
                <a:srgbClr val="FF0000"/>
              </a:solidFill>
              <a:latin typeface="Century Schoolbook" panose="02040604050505020304" pitchFamily="18" charset="0"/>
              <a:ea typeface="Batang" panose="02030600000101010101" pitchFamily="18" charset="-127"/>
            </a:endParaRPr>
          </a:p>
        </p:txBody>
      </p:sp>
      <p:pic>
        <p:nvPicPr>
          <p:cNvPr id="2053" name="Picture 3">
            <a:extLst>
              <a:ext uri="{FF2B5EF4-FFF2-40B4-BE49-F238E27FC236}">
                <a16:creationId xmlns:a16="http://schemas.microsoft.com/office/drawing/2014/main" id="{81C5201B-0BDE-F610-25DE-56C90262C6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4" t="19701" r="23032" b="9209"/>
          <a:stretch>
            <a:fillRect/>
          </a:stretch>
        </p:blipFill>
        <p:spPr bwMode="auto">
          <a:xfrm>
            <a:off x="4799013" y="2470150"/>
            <a:ext cx="3722687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Τίτλος 1">
            <a:extLst>
              <a:ext uri="{FF2B5EF4-FFF2-40B4-BE49-F238E27FC236}">
                <a16:creationId xmlns:a16="http://schemas.microsoft.com/office/drawing/2014/main" id="{4ADD32F5-5B8A-1224-F176-659A67A49143}"/>
              </a:ext>
            </a:extLst>
          </p:cNvPr>
          <p:cNvSpPr txBox="1">
            <a:spLocks/>
          </p:cNvSpPr>
          <p:nvPr/>
        </p:nvSpPr>
        <p:spPr>
          <a:xfrm>
            <a:off x="165100" y="5588000"/>
            <a:ext cx="4635500" cy="1028700"/>
          </a:xfrm>
          <a:prstGeom prst="rect">
            <a:avLst/>
          </a:prstGeom>
        </p:spPr>
        <p:txBody>
          <a:bodyPr anchor="b"/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latin typeface="Blackadder ITC" panose="04020505051007020D02" pitchFamily="82" charset="0"/>
                <a:ea typeface="Batang" panose="02030600000101010101" pitchFamily="18" charset="-127"/>
                <a:cs typeface="+mj-cs"/>
              </a:rPr>
              <a:t>Matériel  élaboré par </a:t>
            </a:r>
            <a:r>
              <a:rPr lang="fr-FR" sz="2000" dirty="0" err="1">
                <a:solidFill>
                  <a:srgbClr val="FF0000"/>
                </a:solidFill>
                <a:latin typeface="Blackadder ITC" panose="04020505051007020D02" pitchFamily="82" charset="0"/>
                <a:ea typeface="Batang" panose="02030600000101010101" pitchFamily="18" charset="-127"/>
                <a:cs typeface="+mj-cs"/>
              </a:rPr>
              <a:t>Chaïdo</a:t>
            </a:r>
            <a:r>
              <a:rPr lang="fr-FR" sz="2000" dirty="0">
                <a:solidFill>
                  <a:srgbClr val="FF0000"/>
                </a:solidFill>
                <a:latin typeface="Blackadder ITC" panose="04020505051007020D02" pitchFamily="82" charset="0"/>
                <a:ea typeface="Batang" panose="02030600000101010101" pitchFamily="18" charset="-127"/>
                <a:cs typeface="+mj-cs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Blackadder ITC" panose="04020505051007020D02" pitchFamily="82" charset="0"/>
                <a:ea typeface="Batang" panose="02030600000101010101" pitchFamily="18" charset="-127"/>
                <a:cs typeface="+mj-cs"/>
              </a:rPr>
              <a:t>Natsi</a:t>
            </a:r>
            <a:endParaRPr lang="fr-FR" sz="2000" dirty="0">
              <a:solidFill>
                <a:srgbClr val="FF0000"/>
              </a:solidFill>
              <a:latin typeface="Blackadder ITC" panose="04020505051007020D02" pitchFamily="82" charset="0"/>
              <a:ea typeface="Batang" panose="02030600000101010101" pitchFamily="18" charset="-127"/>
              <a:cs typeface="+mj-cs"/>
            </a:endParaRP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fr-FR" sz="2000" dirty="0">
                <a:solidFill>
                  <a:srgbClr val="FF0000"/>
                </a:solidFill>
                <a:latin typeface="Blackadder ITC" panose="04020505051007020D02" pitchFamily="82" charset="0"/>
                <a:ea typeface="Batang" panose="02030600000101010101" pitchFamily="18" charset="-127"/>
                <a:cs typeface="+mj-cs"/>
              </a:rPr>
              <a:t>Conseillère scolaire pour le français</a:t>
            </a:r>
            <a:endParaRPr lang="el-GR" sz="2000" dirty="0">
              <a:solidFill>
                <a:srgbClr val="FF0000"/>
              </a:solidFill>
              <a:latin typeface="Century Schoolbook" panose="02040604050505020304" pitchFamily="18" charset="0"/>
              <a:ea typeface="Batang" panose="02030600000101010101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Εικόνα 1">
            <a:extLst>
              <a:ext uri="{FF2B5EF4-FFF2-40B4-BE49-F238E27FC236}">
                <a16:creationId xmlns:a16="http://schemas.microsoft.com/office/drawing/2014/main" id="{8E564BA0-F0FC-35B1-C9C4-10C07F646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1" r="8202" b="-677"/>
          <a:stretch>
            <a:fillRect/>
          </a:stretch>
        </p:blipFill>
        <p:spPr bwMode="auto">
          <a:xfrm>
            <a:off x="327025" y="457200"/>
            <a:ext cx="1882775" cy="18859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Θέση εικόνας 8">
            <a:extLst>
              <a:ext uri="{FF2B5EF4-FFF2-40B4-BE49-F238E27FC236}">
                <a16:creationId xmlns:a16="http://schemas.microsoft.com/office/drawing/2014/main" id="{64432F8E-4B68-0C92-2FFC-50C9CB9C4EB4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3" b="10033"/>
          <a:stretch>
            <a:fillRect/>
          </a:stretch>
        </p:blipFill>
        <p:spPr>
          <a:xfrm>
            <a:off x="3533775" y="1187450"/>
            <a:ext cx="4629150" cy="4873625"/>
          </a:xfrm>
        </p:spPr>
      </p:pic>
      <p:sp>
        <p:nvSpPr>
          <p:cNvPr id="11268" name="Θέση κειμένου 7">
            <a:extLst>
              <a:ext uri="{FF2B5EF4-FFF2-40B4-BE49-F238E27FC236}">
                <a16:creationId xmlns:a16="http://schemas.microsoft.com/office/drawing/2014/main" id="{C349758F-0C23-9EEC-6098-FD9913C05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275" y="2514600"/>
            <a:ext cx="3060700" cy="4157663"/>
          </a:xfrm>
          <a:solidFill>
            <a:srgbClr val="C00000"/>
          </a:solidFill>
        </p:spPr>
        <p:txBody>
          <a:bodyPr/>
          <a:lstStyle/>
          <a:p>
            <a:pPr eaLnBrk="1" hangingPunct="1"/>
            <a:r>
              <a:rPr lang="fr-FR" altLang="el-GR" sz="2000" b="1">
                <a:solidFill>
                  <a:schemeClr val="bg1"/>
                </a:solidFill>
              </a:rPr>
              <a:t>Programme de la journée</a:t>
            </a:r>
          </a:p>
          <a:p>
            <a:pPr eaLnBrk="1" hangingPunct="1"/>
            <a:endParaRPr lang="fr-FR" altLang="el-GR" sz="2000" b="1">
              <a:solidFill>
                <a:schemeClr val="bg1"/>
              </a:solidFill>
            </a:endParaRPr>
          </a:p>
          <a:p>
            <a:pPr eaLnBrk="1" hangingPunct="1"/>
            <a:r>
              <a:rPr lang="fr-FR" altLang="el-GR" sz="2000" b="1">
                <a:solidFill>
                  <a:schemeClr val="bg1"/>
                </a:solidFill>
              </a:rPr>
              <a:t>       On écoute la légende     	de Saint Nicolas</a:t>
            </a:r>
          </a:p>
          <a:p>
            <a:pPr eaLnBrk="1" hangingPunct="1"/>
            <a:r>
              <a:rPr lang="fr-FR" altLang="el-GR" sz="2000" b="1">
                <a:solidFill>
                  <a:schemeClr val="bg1"/>
                </a:solidFill>
              </a:rPr>
              <a:t>       On chante</a:t>
            </a:r>
          </a:p>
          <a:p>
            <a:pPr eaLnBrk="1" hangingPunct="1"/>
            <a:r>
              <a:rPr lang="fr-FR" altLang="el-GR" sz="2000" b="1">
                <a:solidFill>
                  <a:schemeClr val="bg1"/>
                </a:solidFill>
              </a:rPr>
              <a:t>       On goûte les friandises   	de Saint Nicolas</a:t>
            </a:r>
          </a:p>
          <a:p>
            <a:pPr eaLnBrk="1" hangingPunct="1"/>
            <a:r>
              <a:rPr lang="fr-FR" altLang="el-GR" sz="2000" b="1">
                <a:solidFill>
                  <a:schemeClr val="bg1"/>
                </a:solidFill>
              </a:rPr>
              <a:t>        On prépare des cartes 	de vœux pour nos 	amis!</a:t>
            </a:r>
          </a:p>
          <a:p>
            <a:pPr eaLnBrk="1" hangingPunct="1"/>
            <a:r>
              <a:rPr lang="fr-FR" altLang="el-GR" sz="2000" b="1">
                <a:solidFill>
                  <a:schemeClr val="bg1"/>
                </a:solidFill>
              </a:rPr>
              <a:t>        On ouvre les cadeaux!</a:t>
            </a:r>
            <a:endParaRPr lang="el-GR" altLang="el-GR" sz="2000" b="1">
              <a:solidFill>
                <a:schemeClr val="bg1"/>
              </a:solidFill>
            </a:endParaRPr>
          </a:p>
        </p:txBody>
      </p:sp>
      <p:sp>
        <p:nvSpPr>
          <p:cNvPr id="6" name="Τίτλος 5">
            <a:extLst>
              <a:ext uri="{FF2B5EF4-FFF2-40B4-BE49-F238E27FC236}">
                <a16:creationId xmlns:a16="http://schemas.microsoft.com/office/drawing/2014/main" id="{462209B6-FA96-795C-D4F4-C60DB8F7F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850" y="177006"/>
            <a:ext cx="5714999" cy="1276350"/>
          </a:xfr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nstantia" panose="02030602050306030303" pitchFamily="18" charset="0"/>
              </a:rPr>
              <a:t>La Fête de Saint Nicolas !</a:t>
            </a:r>
            <a:br>
              <a:rPr lang="fr-FR" dirty="0">
                <a:solidFill>
                  <a:srgbClr val="C00000"/>
                </a:solidFill>
                <a:latin typeface="Constantia" panose="02030602050306030303" pitchFamily="18" charset="0"/>
              </a:rPr>
            </a:br>
            <a:endParaRPr lang="el-GR" dirty="0">
              <a:solidFill>
                <a:srgbClr val="C00000"/>
              </a:solidFill>
              <a:latin typeface="Constantia" panose="02030602050306030303" pitchFamily="18" charset="0"/>
            </a:endParaRPr>
          </a:p>
        </p:txBody>
      </p:sp>
      <p:pic>
        <p:nvPicPr>
          <p:cNvPr id="11270" name="Εικόνα 9">
            <a:extLst>
              <a:ext uri="{FF2B5EF4-FFF2-40B4-BE49-F238E27FC236}">
                <a16:creationId xmlns:a16="http://schemas.microsoft.com/office/drawing/2014/main" id="{BC5832FF-DDBF-C11F-DE5E-F7DA20D8B0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284538"/>
            <a:ext cx="3397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Εικόνα 10">
            <a:extLst>
              <a:ext uri="{FF2B5EF4-FFF2-40B4-BE49-F238E27FC236}">
                <a16:creationId xmlns:a16="http://schemas.microsoft.com/office/drawing/2014/main" id="{D54E9E21-69AE-22A2-DE6C-91F6034F9C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391636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Εικόνα 11">
            <a:extLst>
              <a:ext uri="{FF2B5EF4-FFF2-40B4-BE49-F238E27FC236}">
                <a16:creationId xmlns:a16="http://schemas.microsoft.com/office/drawing/2014/main" id="{AFB3BF6C-B1EE-969B-B88C-55570A671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344988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Εικόνα 12">
            <a:extLst>
              <a:ext uri="{FF2B5EF4-FFF2-40B4-BE49-F238E27FC236}">
                <a16:creationId xmlns:a16="http://schemas.microsoft.com/office/drawing/2014/main" id="{8184220E-E5BD-6F16-1A33-E200995EAD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5961063"/>
            <a:ext cx="341313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Εικόνα 13">
            <a:extLst>
              <a:ext uri="{FF2B5EF4-FFF2-40B4-BE49-F238E27FC236}">
                <a16:creationId xmlns:a16="http://schemas.microsoft.com/office/drawing/2014/main" id="{CA4BEA89-A5AC-7C2E-EA20-EEDDDFF156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4978400"/>
            <a:ext cx="341313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Εικόνα 4">
            <a:extLst>
              <a:ext uri="{FF2B5EF4-FFF2-40B4-BE49-F238E27FC236}">
                <a16:creationId xmlns:a16="http://schemas.microsoft.com/office/drawing/2014/main" id="{EEC7187A-AB3E-9F28-E797-86A50AB6F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Κατακόρυφος πάπυρος 5">
            <a:extLst>
              <a:ext uri="{FF2B5EF4-FFF2-40B4-BE49-F238E27FC236}">
                <a16:creationId xmlns:a16="http://schemas.microsoft.com/office/drawing/2014/main" id="{DF168705-B08C-F07A-63C7-163386807C61}"/>
              </a:ext>
            </a:extLst>
          </p:cNvPr>
          <p:cNvSpPr/>
          <p:nvPr/>
        </p:nvSpPr>
        <p:spPr>
          <a:xfrm>
            <a:off x="1085850" y="1666875"/>
            <a:ext cx="4286250" cy="5095875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C00000"/>
                </a:solidFill>
              </a:rPr>
              <a:t>                                              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solidFill>
                <a:srgbClr val="C00000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993366"/>
                </a:solidFill>
                <a:latin typeface="Bradley Hand ITC" panose="03070402050302030203" pitchFamily="66" charset="0"/>
              </a:rPr>
              <a:t>Le Saint Nicolas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993366"/>
                </a:solidFill>
                <a:latin typeface="Bradley Hand ITC" panose="03070402050302030203" pitchFamily="66" charset="0"/>
              </a:rPr>
              <a:t>ou Nicolas de </a:t>
            </a:r>
            <a:r>
              <a:rPr lang="fr-FR" sz="2000" b="1" dirty="0" err="1">
                <a:solidFill>
                  <a:srgbClr val="993366"/>
                </a:solidFill>
                <a:latin typeface="Bradley Hand ITC" panose="03070402050302030203" pitchFamily="66" charset="0"/>
              </a:rPr>
              <a:t>Myre</a:t>
            </a:r>
            <a:r>
              <a:rPr lang="fr-FR" sz="2000" b="1" dirty="0">
                <a:solidFill>
                  <a:srgbClr val="993366"/>
                </a:solidFill>
                <a:latin typeface="Bradley Hand ITC" panose="03070402050302030203" pitchFamily="66" charset="0"/>
              </a:rPr>
              <a:t>, est né à </a:t>
            </a:r>
            <a:r>
              <a:rPr lang="fr-FR" sz="2000" b="1" dirty="0" err="1">
                <a:solidFill>
                  <a:srgbClr val="993366"/>
                </a:solidFill>
                <a:latin typeface="Bradley Hand ITC" panose="03070402050302030203" pitchFamily="66" charset="0"/>
              </a:rPr>
              <a:t>Patara</a:t>
            </a:r>
            <a:r>
              <a:rPr lang="fr-FR" sz="2000" b="1" dirty="0">
                <a:solidFill>
                  <a:srgbClr val="993366"/>
                </a:solidFill>
                <a:latin typeface="Bradley Hand ITC" panose="03070402050302030203" pitchFamily="66" charset="0"/>
              </a:rPr>
              <a:t> au sud-ouest de la Turquie entre 250 et 270, il fut l’évêque de </a:t>
            </a:r>
            <a:r>
              <a:rPr lang="fr-FR" sz="2000" b="1" dirty="0" err="1">
                <a:solidFill>
                  <a:srgbClr val="993366"/>
                </a:solidFill>
                <a:latin typeface="Bradley Hand ITC" panose="03070402050302030203" pitchFamily="66" charset="0"/>
              </a:rPr>
              <a:t>Myre</a:t>
            </a:r>
            <a:r>
              <a:rPr lang="fr-FR" sz="2000" b="1" dirty="0">
                <a:solidFill>
                  <a:srgbClr val="993366"/>
                </a:solidFill>
                <a:latin typeface="Bradley Hand ITC" panose="03070402050302030203" pitchFamily="66" charset="0"/>
              </a:rPr>
              <a:t>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 sz="2000" b="1" dirty="0">
              <a:solidFill>
                <a:srgbClr val="993366"/>
              </a:solidFill>
              <a:latin typeface="Bradley Hand ITC" panose="03070402050302030203" pitchFamily="66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b="1" dirty="0">
                <a:solidFill>
                  <a:srgbClr val="993366"/>
                </a:solidFill>
                <a:latin typeface="Bradley Hand ITC" panose="03070402050302030203" pitchFamily="66" charset="0"/>
              </a:rPr>
              <a:t>De son vivant, il fut le protecteur des enfants!</a:t>
            </a:r>
            <a:endParaRPr lang="el-GR" sz="2000" b="1" dirty="0">
              <a:solidFill>
                <a:srgbClr val="993366"/>
              </a:solidFill>
            </a:endParaRPr>
          </a:p>
        </p:txBody>
      </p:sp>
      <p:pic>
        <p:nvPicPr>
          <p:cNvPr id="12292" name="Εικόνα 6">
            <a:extLst>
              <a:ext uri="{FF2B5EF4-FFF2-40B4-BE49-F238E27FC236}">
                <a16:creationId xmlns:a16="http://schemas.microsoft.com/office/drawing/2014/main" id="{9F92CCB9-7A78-F2A8-1034-B4B3236C9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13" y="2354263"/>
            <a:ext cx="10763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Εικόνα 1">
            <a:extLst>
              <a:ext uri="{FF2B5EF4-FFF2-40B4-BE49-F238E27FC236}">
                <a16:creationId xmlns:a16="http://schemas.microsoft.com/office/drawing/2014/main" id="{C2D2022B-33EF-3219-13DE-79B0AA689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Εικόνα 5">
            <a:extLst>
              <a:ext uri="{FF2B5EF4-FFF2-40B4-BE49-F238E27FC236}">
                <a16:creationId xmlns:a16="http://schemas.microsoft.com/office/drawing/2014/main" id="{0D1BEABA-6CDC-2090-341D-6D40D5E4A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8"/>
          <a:stretch>
            <a:fillRect/>
          </a:stretch>
        </p:blipFill>
        <p:spPr bwMode="auto">
          <a:xfrm>
            <a:off x="0" y="1466850"/>
            <a:ext cx="23241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Επεξήγηση με στρογγυλεμένο παραλληλόγραμμο 8">
            <a:extLst>
              <a:ext uri="{FF2B5EF4-FFF2-40B4-BE49-F238E27FC236}">
                <a16:creationId xmlns:a16="http://schemas.microsoft.com/office/drawing/2014/main" id="{48DE1359-31C0-DEA7-7365-3ADC1A322F7C}"/>
              </a:ext>
            </a:extLst>
          </p:cNvPr>
          <p:cNvSpPr/>
          <p:nvPr/>
        </p:nvSpPr>
        <p:spPr>
          <a:xfrm>
            <a:off x="2552700" y="4229100"/>
            <a:ext cx="2870200" cy="1471613"/>
          </a:xfrm>
          <a:prstGeom prst="wedgeRoundRectCallout">
            <a:avLst>
              <a:gd name="adj1" fmla="val 39425"/>
              <a:gd name="adj2" fmla="val -84390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Bradley Hand ITC" panose="03070402050302030203" pitchFamily="66" charset="0"/>
              </a:rPr>
              <a:t>… et des friandises - fruits secs, mandarines, gâteaux, bonbons, chocolats et surtout de grands pain d’épices!</a:t>
            </a:r>
            <a:endParaRPr lang="el-GR" b="1" dirty="0"/>
          </a:p>
        </p:txBody>
      </p:sp>
      <p:sp>
        <p:nvSpPr>
          <p:cNvPr id="8" name="Επεξήγηση με στρογγυλεμένο παραλληλόγραμμο 7">
            <a:extLst>
              <a:ext uri="{FF2B5EF4-FFF2-40B4-BE49-F238E27FC236}">
                <a16:creationId xmlns:a16="http://schemas.microsoft.com/office/drawing/2014/main" id="{1E4FC4D9-C2B8-6D0E-899F-642CBC301042}"/>
              </a:ext>
            </a:extLst>
          </p:cNvPr>
          <p:cNvSpPr/>
          <p:nvPr/>
        </p:nvSpPr>
        <p:spPr>
          <a:xfrm>
            <a:off x="3657600" y="1657350"/>
            <a:ext cx="2641600" cy="2133600"/>
          </a:xfrm>
          <a:prstGeom prst="wedgeRoundRectCallout">
            <a:avLst>
              <a:gd name="adj1" fmla="val 83712"/>
              <a:gd name="adj2" fmla="val -4373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>
                <a:latin typeface="Bradley Hand ITC" panose="03070402050302030203" pitchFamily="66" charset="0"/>
              </a:rPr>
              <a:t>Dans la nuit du 5 au 6 décembre, Saint Nicolas passe dans les maisons pour apporter aux enfants sages des cadeaux …</a:t>
            </a:r>
            <a:endParaRPr lang="el-GR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Εικόνα 1">
            <a:extLst>
              <a:ext uri="{FF2B5EF4-FFF2-40B4-BE49-F238E27FC236}">
                <a16:creationId xmlns:a16="http://schemas.microsoft.com/office/drawing/2014/main" id="{254D574C-009D-FF02-5F5A-252DA6911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Εικόνα 2">
            <a:extLst>
              <a:ext uri="{FF2B5EF4-FFF2-40B4-BE49-F238E27FC236}">
                <a16:creationId xmlns:a16="http://schemas.microsoft.com/office/drawing/2014/main" id="{1124E04E-801B-3EC1-35FF-33D256DEB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3578225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Επεξήγηση με στρογγυλεμένο παραλληλόγραμμο 3">
            <a:extLst>
              <a:ext uri="{FF2B5EF4-FFF2-40B4-BE49-F238E27FC236}">
                <a16:creationId xmlns:a16="http://schemas.microsoft.com/office/drawing/2014/main" id="{83D24003-5134-C8D5-D000-BABA0F88B3F2}"/>
              </a:ext>
            </a:extLst>
          </p:cNvPr>
          <p:cNvSpPr/>
          <p:nvPr/>
        </p:nvSpPr>
        <p:spPr>
          <a:xfrm>
            <a:off x="3790950" y="1562100"/>
            <a:ext cx="2057400" cy="1866900"/>
          </a:xfrm>
          <a:prstGeom prst="wedgeRoundRectCallout">
            <a:avLst>
              <a:gd name="adj1" fmla="val 120724"/>
              <a:gd name="adj2" fmla="val 49717"/>
              <a:gd name="adj3" fmla="val 16667"/>
            </a:avLst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dirty="0">
                <a:latin typeface="Bradley Hand ITC" panose="03070402050302030203" pitchFamily="66" charset="0"/>
              </a:rPr>
              <a:t>Les enfants sont contents et ils  chantent!</a:t>
            </a:r>
            <a:endParaRPr lang="el-GR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Εικόνα 4">
            <a:extLst>
              <a:ext uri="{FF2B5EF4-FFF2-40B4-BE49-F238E27FC236}">
                <a16:creationId xmlns:a16="http://schemas.microsoft.com/office/drawing/2014/main" id="{F9EBBE09-A27F-594F-EA92-F0A42C907C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Εικόνα 1">
            <a:extLst>
              <a:ext uri="{FF2B5EF4-FFF2-40B4-BE49-F238E27FC236}">
                <a16:creationId xmlns:a16="http://schemas.microsoft.com/office/drawing/2014/main" id="{DCF41159-2B6C-936A-5FDE-11E7B62AB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Ορθογώνιο 2">
            <a:extLst>
              <a:ext uri="{FF2B5EF4-FFF2-40B4-BE49-F238E27FC236}">
                <a16:creationId xmlns:a16="http://schemas.microsoft.com/office/drawing/2014/main" id="{DB7152E7-96CA-5743-AA07-CFD3CA1E95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2825" y="1588"/>
            <a:ext cx="4727575" cy="535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 b="1">
                <a:solidFill>
                  <a:srgbClr val="C00000"/>
                </a:solidFill>
              </a:rPr>
              <a:t>Ô grand Saint Nicolas,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Patron des écoliers,</a:t>
            </a:r>
            <a:endParaRPr lang="el-G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Apporte-moi des pommes </a:t>
            </a:r>
            <a:endParaRPr lang="el-G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Dans mon petit panier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Je serai toujours sage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Comme une petite image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J'apprendrai mes leçons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Pour avoir des bonbons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Venez, venez, Saint Nicolas,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Venez, venez, Saint Nicolas,</a:t>
            </a:r>
            <a:br>
              <a:rPr lang="fr-FR" altLang="el-GR" sz="1800"/>
            </a:br>
            <a:r>
              <a:rPr lang="fr-FR" altLang="el-GR" sz="1800"/>
              <a:t>Venez, venez, Saint Nicolas,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et tra la la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l-GR" sz="1800"/>
          </a:p>
        </p:txBody>
      </p:sp>
      <p:sp>
        <p:nvSpPr>
          <p:cNvPr id="16388" name="Ορθογώνιο 3">
            <a:extLst>
              <a:ext uri="{FF2B5EF4-FFF2-40B4-BE49-F238E27FC236}">
                <a16:creationId xmlns:a16="http://schemas.microsoft.com/office/drawing/2014/main" id="{1D2A16AB-1EF0-D337-2B86-2021E0421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2263775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 b="1">
                <a:solidFill>
                  <a:srgbClr val="C00000"/>
                </a:solidFill>
              </a:rPr>
              <a:t>Ô grand Saint Nicolas,</a:t>
            </a:r>
            <a:br>
              <a:rPr lang="fr-FR" altLang="el-GR" sz="1800" b="1">
                <a:solidFill>
                  <a:srgbClr val="C00000"/>
                </a:solidFill>
              </a:rPr>
            </a:br>
            <a:r>
              <a:rPr lang="fr-FR" altLang="el-GR" sz="1800"/>
              <a:t>Patron des écoliers</a:t>
            </a:r>
            <a:br>
              <a:rPr lang="fr-FR" altLang="el-GR" sz="1800"/>
            </a:br>
            <a:r>
              <a:rPr lang="fr-FR" altLang="el-GR" sz="1800"/>
              <a:t>Apporte-moi des jouets</a:t>
            </a:r>
            <a:br>
              <a:rPr lang="fr-FR" altLang="el-GR" sz="1800"/>
            </a:br>
            <a:r>
              <a:rPr lang="fr-FR" altLang="el-GR" sz="1800"/>
              <a:t>Dans mon petit panier.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br>
              <a:rPr lang="fr-FR" altLang="el-GR" sz="1800"/>
            </a:br>
            <a:r>
              <a:rPr lang="fr-FR" altLang="el-GR" sz="1800"/>
              <a:t>Je serai toujours sage</a:t>
            </a:r>
            <a:br>
              <a:rPr lang="fr-FR" altLang="el-GR" sz="1800"/>
            </a:br>
            <a:r>
              <a:rPr lang="fr-FR" altLang="el-GR" sz="1800"/>
              <a:t>Comme un petit mouton. </a:t>
            </a:r>
            <a:br>
              <a:rPr lang="fr-FR" altLang="el-GR" sz="1800"/>
            </a:br>
            <a:r>
              <a:rPr lang="fr-FR" altLang="el-GR" sz="1800"/>
              <a:t>J'apprendrai mes leçons</a:t>
            </a:r>
            <a:br>
              <a:rPr lang="fr-FR" altLang="el-GR" sz="1800"/>
            </a:br>
            <a:r>
              <a:rPr lang="fr-FR" altLang="el-GR" sz="1800"/>
              <a:t>Pour avoir des bonbons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el-GR" sz="180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Venez, venez, Saint Nicolas,</a:t>
            </a:r>
            <a:br>
              <a:rPr lang="fr-FR" altLang="el-GR" sz="1800"/>
            </a:br>
            <a:r>
              <a:rPr lang="fr-FR" altLang="el-GR" sz="1800"/>
              <a:t>Venez, venez, Saint Nicolas,</a:t>
            </a:r>
            <a:br>
              <a:rPr lang="fr-FR" altLang="el-GR" sz="1800"/>
            </a:br>
            <a:r>
              <a:rPr lang="fr-FR" altLang="el-GR" sz="1800"/>
              <a:t>Venez, venez, Saint Nicolas,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el-GR" sz="1800"/>
              <a:t>et tra la la</a:t>
            </a:r>
          </a:p>
        </p:txBody>
      </p:sp>
      <p:pic>
        <p:nvPicPr>
          <p:cNvPr id="16389" name="Saint Nicolas, patron des écoliers.flv (1)">
            <a:hlinkClick r:id="" action="ppaction://media"/>
            <a:extLst>
              <a:ext uri="{FF2B5EF4-FFF2-40B4-BE49-F238E27FC236}">
                <a16:creationId xmlns:a16="http://schemas.microsoft.com/office/drawing/2014/main" id="{60E48456-838D-8DF0-BD07-1650835F0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481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Εικόνα 10">
            <a:extLst>
              <a:ext uri="{FF2B5EF4-FFF2-40B4-BE49-F238E27FC236}">
                <a16:creationId xmlns:a16="http://schemas.microsoft.com/office/drawing/2014/main" id="{2E51352C-E519-F808-CA17-49DAD2274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07975"/>
            <a:ext cx="167005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Εικόνα 1">
            <a:extLst>
              <a:ext uri="{FF2B5EF4-FFF2-40B4-BE49-F238E27FC236}">
                <a16:creationId xmlns:a16="http://schemas.microsoft.com/office/drawing/2014/main" id="{6DE4B40E-D997-F057-EAB4-B48317A5B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Εικόνα 1">
            <a:extLst>
              <a:ext uri="{FF2B5EF4-FFF2-40B4-BE49-F238E27FC236}">
                <a16:creationId xmlns:a16="http://schemas.microsoft.com/office/drawing/2014/main" id="{A52376D7-94E3-685D-E3D4-A4981965E9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Εικόνα 1">
            <a:extLst>
              <a:ext uri="{FF2B5EF4-FFF2-40B4-BE49-F238E27FC236}">
                <a16:creationId xmlns:a16="http://schemas.microsoft.com/office/drawing/2014/main" id="{40D78178-6EAC-E494-F19C-1EDC07DE5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Εικόνα 1">
            <a:extLst>
              <a:ext uri="{FF2B5EF4-FFF2-40B4-BE49-F238E27FC236}">
                <a16:creationId xmlns:a16="http://schemas.microsoft.com/office/drawing/2014/main" id="{51008EC0-1BC2-8FCA-EF87-93EDBDB16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138" y="0"/>
            <a:ext cx="9744076" cy="730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Εικόνα 1">
            <a:extLst>
              <a:ext uri="{FF2B5EF4-FFF2-40B4-BE49-F238E27FC236}">
                <a16:creationId xmlns:a16="http://schemas.microsoft.com/office/drawing/2014/main" id="{51B6B55D-F336-4D65-3EE6-D1A1C927BE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Εικόνα 1">
            <a:extLst>
              <a:ext uri="{FF2B5EF4-FFF2-40B4-BE49-F238E27FC236}">
                <a16:creationId xmlns:a16="http://schemas.microsoft.com/office/drawing/2014/main" id="{5C8F678A-E9CB-8C70-AF1E-307E3E84C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Εικόνα 2">
            <a:extLst>
              <a:ext uri="{FF2B5EF4-FFF2-40B4-BE49-F238E27FC236}">
                <a16:creationId xmlns:a16="http://schemas.microsoft.com/office/drawing/2014/main" id="{A99851C6-5DA5-830C-0452-18E5BC7E6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Εικόνα 1">
            <a:extLst>
              <a:ext uri="{FF2B5EF4-FFF2-40B4-BE49-F238E27FC236}">
                <a16:creationId xmlns:a16="http://schemas.microsoft.com/office/drawing/2014/main" id="{56687614-C3FD-B655-3BD5-281C6E64E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Εικόνα 1">
            <a:extLst>
              <a:ext uri="{FF2B5EF4-FFF2-40B4-BE49-F238E27FC236}">
                <a16:creationId xmlns:a16="http://schemas.microsoft.com/office/drawing/2014/main" id="{CEE9F5AF-FB82-BC4F-3C8D-5F64CDF0A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Εικόνα 1">
            <a:extLst>
              <a:ext uri="{FF2B5EF4-FFF2-40B4-BE49-F238E27FC236}">
                <a16:creationId xmlns:a16="http://schemas.microsoft.com/office/drawing/2014/main" id="{8E28D715-F0E2-25DE-B830-1A54CC412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Εικόνα 1">
            <a:extLst>
              <a:ext uri="{FF2B5EF4-FFF2-40B4-BE49-F238E27FC236}">
                <a16:creationId xmlns:a16="http://schemas.microsoft.com/office/drawing/2014/main" id="{F15CF0F0-FD62-B73D-2118-5D02A8019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293</Words>
  <Application>Microsoft Office PowerPoint</Application>
  <PresentationFormat>Προβολή στην οθόνη (4:3)</PresentationFormat>
  <Paragraphs>45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6" baseType="lpstr">
      <vt:lpstr>Calibri</vt:lpstr>
      <vt:lpstr>Arial</vt:lpstr>
      <vt:lpstr>Calibri Light</vt:lpstr>
      <vt:lpstr>Blackadder ITC</vt:lpstr>
      <vt:lpstr>Batang</vt:lpstr>
      <vt:lpstr>Century Schoolbook</vt:lpstr>
      <vt:lpstr>Bradley Hand ITC</vt:lpstr>
      <vt:lpstr>Θέμα του Office</vt:lpstr>
      <vt:lpstr>Bientôt c’est Noël!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La Fête de Saint Nicolas !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Haido Natsi</dc:creator>
  <cp:lastModifiedBy>ΧΑΙΔΩ ΝΑΤΣΗ</cp:lastModifiedBy>
  <cp:revision>39</cp:revision>
  <dcterms:created xsi:type="dcterms:W3CDTF">2013-12-04T13:21:23Z</dcterms:created>
  <dcterms:modified xsi:type="dcterms:W3CDTF">2023-11-29T00:46:49Z</dcterms:modified>
</cp:coreProperties>
</file>