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0" r:id="rId2"/>
    <p:sldId id="262" r:id="rId3"/>
    <p:sldId id="266" r:id="rId4"/>
    <p:sldId id="281" r:id="rId5"/>
    <p:sldId id="278" r:id="rId6"/>
    <p:sldId id="279" r:id="rId7"/>
    <p:sldId id="28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23FA-58D1-4D81-9F42-A81701565DB0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B500-C15D-476C-A0BA-4A3F81046F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94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4001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1973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81098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65943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4779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16765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5359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1F3D3-69C3-468E-ACBA-74E427B9F617}" type="datetime1">
              <a:rPr lang="el-GR"/>
              <a:pPr lvl="0"/>
              <a:t>27/11/2023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E9383-976A-44EE-8914-D2B76F832E4D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4734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511249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Egw97vpkDM?feature=share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08760D7-87BF-4723-3263-73949062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00" y="1152400"/>
            <a:ext cx="9361600" cy="236804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Documents authentiques et </a:t>
            </a:r>
            <a:r>
              <a:rPr lang="fr-FR" sz="4400" dirty="0" err="1">
                <a:solidFill>
                  <a:schemeClr val="tx2"/>
                </a:solidFill>
              </a:rPr>
              <a:t>cr</a:t>
            </a:r>
            <a:r>
              <a:rPr lang="el-GR" sz="4400" dirty="0">
                <a:solidFill>
                  <a:schemeClr val="tx2"/>
                </a:solidFill>
              </a:rPr>
              <a:t>é</a:t>
            </a:r>
            <a:r>
              <a:rPr lang="fr-FR" sz="4400" dirty="0" err="1">
                <a:solidFill>
                  <a:schemeClr val="tx2"/>
                </a:solidFill>
              </a:rPr>
              <a:t>ativité</a:t>
            </a:r>
            <a:endParaRPr lang="el-GR" sz="44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C1752-4DD2-F621-5807-D2318A2B58CA}"/>
              </a:ext>
            </a:extLst>
          </p:cNvPr>
          <p:cNvSpPr txBox="1"/>
          <p:nvPr/>
        </p:nvSpPr>
        <p:spPr>
          <a:xfrm>
            <a:off x="1090422" y="3307003"/>
            <a:ext cx="8977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  <a:latin typeface="Corbel" panose="020B0503020204020204" pitchFamily="34" charset="0"/>
              </a:rPr>
              <a:t>À l’affiche! La famille Bélier</a:t>
            </a:r>
            <a:endParaRPr lang="el-GR" sz="28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7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3A6AC6B-DB95-2D59-7FD7-D269EB5B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utiliser l’affiche d’un film?</a:t>
            </a:r>
            <a:endParaRPr lang="el-GR" dirty="0"/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7EF6097C-2F28-751C-7F63-A9A1D4CF3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La famille Bélier</a:t>
            </a:r>
            <a:endParaRPr lang="el-GR" sz="28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545108B-77D7-DD57-B5BF-FEEA1681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86" y="0"/>
            <a:ext cx="5143500" cy="6858000"/>
          </a:xfrm>
          <a:prstGeom prst="rect">
            <a:avLst/>
          </a:prstGeom>
        </p:spPr>
      </p:pic>
      <p:grpSp>
        <p:nvGrpSpPr>
          <p:cNvPr id="2" name="Google Shape;418;p33">
            <a:extLst>
              <a:ext uri="{FF2B5EF4-FFF2-40B4-BE49-F238E27FC236}">
                <a16:creationId xmlns:a16="http://schemas.microsoft.com/office/drawing/2014/main" id="{0446CFB1-B75A-7C9A-C8A6-1C8065ECEA0F}"/>
              </a:ext>
            </a:extLst>
          </p:cNvPr>
          <p:cNvGrpSpPr/>
          <p:nvPr/>
        </p:nvGrpSpPr>
        <p:grpSpPr>
          <a:xfrm>
            <a:off x="1183718" y="438492"/>
            <a:ext cx="686675" cy="686675"/>
            <a:chOff x="5332625" y="569350"/>
            <a:chExt cx="686675" cy="686675"/>
          </a:xfrm>
        </p:grpSpPr>
        <p:sp>
          <p:nvSpPr>
            <p:cNvPr id="3" name="Google Shape;419;p33">
              <a:extLst>
                <a:ext uri="{FF2B5EF4-FFF2-40B4-BE49-F238E27FC236}">
                  <a16:creationId xmlns:a16="http://schemas.microsoft.com/office/drawing/2014/main" id="{0763080C-D6F9-BB4C-2EFA-75F30112C011}"/>
                </a:ext>
              </a:extLst>
            </p:cNvPr>
            <p:cNvSpPr/>
            <p:nvPr/>
          </p:nvSpPr>
          <p:spPr>
            <a:xfrm>
              <a:off x="5332625" y="569350"/>
              <a:ext cx="686675" cy="686675"/>
            </a:xfrm>
            <a:custGeom>
              <a:avLst/>
              <a:gdLst/>
              <a:ahLst/>
              <a:cxnLst/>
              <a:rect l="l" t="t" r="r" b="b"/>
              <a:pathLst>
                <a:path w="27467" h="27467" extrusionOk="0">
                  <a:moveTo>
                    <a:pt x="13733" y="1"/>
                  </a:moveTo>
                  <a:cubicBezTo>
                    <a:pt x="6124" y="1"/>
                    <a:pt x="0" y="6124"/>
                    <a:pt x="0" y="13734"/>
                  </a:cubicBezTo>
                  <a:cubicBezTo>
                    <a:pt x="0" y="21341"/>
                    <a:pt x="6124" y="27467"/>
                    <a:pt x="13733" y="27467"/>
                  </a:cubicBezTo>
                  <a:cubicBezTo>
                    <a:pt x="21340" y="27467"/>
                    <a:pt x="27466" y="21341"/>
                    <a:pt x="27466" y="13734"/>
                  </a:cubicBezTo>
                  <a:cubicBezTo>
                    <a:pt x="27466" y="6124"/>
                    <a:pt x="21340" y="1"/>
                    <a:pt x="13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20;p33">
              <a:extLst>
                <a:ext uri="{FF2B5EF4-FFF2-40B4-BE49-F238E27FC236}">
                  <a16:creationId xmlns:a16="http://schemas.microsoft.com/office/drawing/2014/main" id="{05A39154-18E4-517A-6E47-9B6F72499759}"/>
                </a:ext>
              </a:extLst>
            </p:cNvPr>
            <p:cNvSpPr/>
            <p:nvPr/>
          </p:nvSpPr>
          <p:spPr>
            <a:xfrm>
              <a:off x="5424904" y="673475"/>
              <a:ext cx="502092" cy="478412"/>
            </a:xfrm>
            <a:custGeom>
              <a:avLst/>
              <a:gdLst/>
              <a:ahLst/>
              <a:cxnLst/>
              <a:rect l="l" t="t" r="r" b="b"/>
              <a:pathLst>
                <a:path w="26059" h="24830" extrusionOk="0">
                  <a:moveTo>
                    <a:pt x="9133" y="1"/>
                  </a:moveTo>
                  <a:cubicBezTo>
                    <a:pt x="9088" y="1"/>
                    <a:pt x="9044" y="7"/>
                    <a:pt x="9002" y="21"/>
                  </a:cubicBezTo>
                  <a:cubicBezTo>
                    <a:pt x="7910" y="376"/>
                    <a:pt x="8865" y="4768"/>
                    <a:pt x="7956" y="5429"/>
                  </a:cubicBezTo>
                  <a:cubicBezTo>
                    <a:pt x="7834" y="5517"/>
                    <a:pt x="7661" y="5554"/>
                    <a:pt x="7450" y="5554"/>
                  </a:cubicBezTo>
                  <a:cubicBezTo>
                    <a:pt x="6343" y="5554"/>
                    <a:pt x="4201" y="4532"/>
                    <a:pt x="3093" y="4532"/>
                  </a:cubicBezTo>
                  <a:cubicBezTo>
                    <a:pt x="2817" y="4532"/>
                    <a:pt x="2605" y="4596"/>
                    <a:pt x="2489" y="4755"/>
                  </a:cubicBezTo>
                  <a:cubicBezTo>
                    <a:pt x="1828" y="5664"/>
                    <a:pt x="5171" y="8653"/>
                    <a:pt x="4814" y="9745"/>
                  </a:cubicBezTo>
                  <a:cubicBezTo>
                    <a:pt x="4473" y="10800"/>
                    <a:pt x="0" y="11246"/>
                    <a:pt x="0" y="12416"/>
                  </a:cubicBezTo>
                  <a:cubicBezTo>
                    <a:pt x="0" y="13584"/>
                    <a:pt x="4473" y="14030"/>
                    <a:pt x="4814" y="15085"/>
                  </a:cubicBezTo>
                  <a:cubicBezTo>
                    <a:pt x="5169" y="16177"/>
                    <a:pt x="1828" y="19166"/>
                    <a:pt x="2489" y="20076"/>
                  </a:cubicBezTo>
                  <a:cubicBezTo>
                    <a:pt x="2605" y="20235"/>
                    <a:pt x="2817" y="20298"/>
                    <a:pt x="3093" y="20298"/>
                  </a:cubicBezTo>
                  <a:cubicBezTo>
                    <a:pt x="4201" y="20298"/>
                    <a:pt x="6343" y="19276"/>
                    <a:pt x="7450" y="19276"/>
                  </a:cubicBezTo>
                  <a:cubicBezTo>
                    <a:pt x="7661" y="19276"/>
                    <a:pt x="7834" y="19313"/>
                    <a:pt x="7956" y="19401"/>
                  </a:cubicBezTo>
                  <a:cubicBezTo>
                    <a:pt x="8865" y="20065"/>
                    <a:pt x="7910" y="24455"/>
                    <a:pt x="9002" y="24809"/>
                  </a:cubicBezTo>
                  <a:cubicBezTo>
                    <a:pt x="9044" y="24823"/>
                    <a:pt x="9088" y="24830"/>
                    <a:pt x="9133" y="24830"/>
                  </a:cubicBezTo>
                  <a:cubicBezTo>
                    <a:pt x="10201" y="24830"/>
                    <a:pt x="11907" y="21050"/>
                    <a:pt x="13031" y="21050"/>
                  </a:cubicBezTo>
                  <a:cubicBezTo>
                    <a:pt x="14152" y="21050"/>
                    <a:pt x="15858" y="24830"/>
                    <a:pt x="16926" y="24830"/>
                  </a:cubicBezTo>
                  <a:cubicBezTo>
                    <a:pt x="16971" y="24830"/>
                    <a:pt x="17015" y="24823"/>
                    <a:pt x="17057" y="24809"/>
                  </a:cubicBezTo>
                  <a:cubicBezTo>
                    <a:pt x="18149" y="24455"/>
                    <a:pt x="17194" y="20065"/>
                    <a:pt x="18104" y="19401"/>
                  </a:cubicBezTo>
                  <a:cubicBezTo>
                    <a:pt x="18225" y="19313"/>
                    <a:pt x="18398" y="19276"/>
                    <a:pt x="18609" y="19276"/>
                  </a:cubicBezTo>
                  <a:cubicBezTo>
                    <a:pt x="19716" y="19276"/>
                    <a:pt x="21858" y="20298"/>
                    <a:pt x="22966" y="20298"/>
                  </a:cubicBezTo>
                  <a:cubicBezTo>
                    <a:pt x="23242" y="20298"/>
                    <a:pt x="23455" y="20235"/>
                    <a:pt x="23570" y="20076"/>
                  </a:cubicBezTo>
                  <a:cubicBezTo>
                    <a:pt x="24234" y="19166"/>
                    <a:pt x="20888" y="16177"/>
                    <a:pt x="21245" y="15085"/>
                  </a:cubicBezTo>
                  <a:cubicBezTo>
                    <a:pt x="21586" y="14030"/>
                    <a:pt x="26059" y="13584"/>
                    <a:pt x="26059" y="12416"/>
                  </a:cubicBezTo>
                  <a:cubicBezTo>
                    <a:pt x="26059" y="11248"/>
                    <a:pt x="21586" y="10800"/>
                    <a:pt x="21245" y="9747"/>
                  </a:cubicBezTo>
                  <a:cubicBezTo>
                    <a:pt x="20890" y="8653"/>
                    <a:pt x="24234" y="5664"/>
                    <a:pt x="23570" y="4755"/>
                  </a:cubicBezTo>
                  <a:cubicBezTo>
                    <a:pt x="23455" y="4596"/>
                    <a:pt x="23242" y="4532"/>
                    <a:pt x="22966" y="4532"/>
                  </a:cubicBezTo>
                  <a:cubicBezTo>
                    <a:pt x="21858" y="4532"/>
                    <a:pt x="19716" y="5554"/>
                    <a:pt x="18609" y="5554"/>
                  </a:cubicBezTo>
                  <a:cubicBezTo>
                    <a:pt x="18398" y="5554"/>
                    <a:pt x="18225" y="5517"/>
                    <a:pt x="18104" y="5429"/>
                  </a:cubicBezTo>
                  <a:cubicBezTo>
                    <a:pt x="17194" y="4768"/>
                    <a:pt x="18149" y="376"/>
                    <a:pt x="17057" y="21"/>
                  </a:cubicBezTo>
                  <a:cubicBezTo>
                    <a:pt x="17015" y="7"/>
                    <a:pt x="16971" y="1"/>
                    <a:pt x="16926" y="1"/>
                  </a:cubicBezTo>
                  <a:cubicBezTo>
                    <a:pt x="15858" y="1"/>
                    <a:pt x="14152" y="3782"/>
                    <a:pt x="13031" y="3782"/>
                  </a:cubicBezTo>
                  <a:cubicBezTo>
                    <a:pt x="11907" y="3782"/>
                    <a:pt x="10201" y="1"/>
                    <a:pt x="9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 b="1" dirty="0">
                  <a:solidFill>
                    <a:schemeClr val="bg1"/>
                  </a:solidFill>
                </a:rPr>
                <a:t>1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078FA-0268-D30A-3E79-44088C9C5CAA}"/>
              </a:ext>
            </a:extLst>
          </p:cNvPr>
          <p:cNvSpPr txBox="1"/>
          <p:nvPr/>
        </p:nvSpPr>
        <p:spPr>
          <a:xfrm>
            <a:off x="1183718" y="5513832"/>
            <a:ext cx="4184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affiches: </a:t>
            </a:r>
            <a:r>
              <a:rPr lang="en-US" dirty="0">
                <a:solidFill>
                  <a:schemeClr val="bg2"/>
                </a:solidFill>
              </a:rPr>
              <a:t>On </a:t>
            </a:r>
            <a:r>
              <a:rPr lang="fr-FR" dirty="0">
                <a:solidFill>
                  <a:schemeClr val="bg2"/>
                </a:solidFill>
              </a:rPr>
              <a:t>choisit</a:t>
            </a:r>
            <a:r>
              <a:rPr lang="en-US" dirty="0">
                <a:solidFill>
                  <a:schemeClr val="bg2"/>
                </a:solidFill>
              </a:rPr>
              <a:t> l</a:t>
            </a:r>
            <a:r>
              <a:rPr lang="fr-FR" dirty="0">
                <a:solidFill>
                  <a:schemeClr val="bg2"/>
                </a:solidFill>
              </a:rPr>
              <a:t>’affiche qui convient le plus à son public et aux objectifs</a:t>
            </a:r>
            <a:endParaRPr lang="el-G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5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3A6AC6B-DB95-2D59-7FD7-D269EB5B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utiliser    l’affiche d’un film?</a:t>
            </a:r>
            <a:endParaRPr lang="el-GR" dirty="0"/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7EF6097C-2F28-751C-7F63-A9A1D4CF3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La Famille Bélier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0C50CA-894F-B891-E121-E4BACF929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"/>
          <a:stretch/>
        </p:blipFill>
        <p:spPr>
          <a:xfrm>
            <a:off x="6607683" y="64008"/>
            <a:ext cx="5048250" cy="6729984"/>
          </a:xfrm>
          <a:prstGeom prst="rect">
            <a:avLst/>
          </a:prstGeom>
        </p:spPr>
      </p:pic>
      <p:grpSp>
        <p:nvGrpSpPr>
          <p:cNvPr id="2" name="Google Shape;418;p33">
            <a:extLst>
              <a:ext uri="{FF2B5EF4-FFF2-40B4-BE49-F238E27FC236}">
                <a16:creationId xmlns:a16="http://schemas.microsoft.com/office/drawing/2014/main" id="{F9246DD5-1D1E-AC9D-1826-940CC8D62419}"/>
              </a:ext>
            </a:extLst>
          </p:cNvPr>
          <p:cNvGrpSpPr/>
          <p:nvPr/>
        </p:nvGrpSpPr>
        <p:grpSpPr>
          <a:xfrm>
            <a:off x="1183718" y="438492"/>
            <a:ext cx="686675" cy="686675"/>
            <a:chOff x="5332625" y="569350"/>
            <a:chExt cx="686675" cy="686675"/>
          </a:xfrm>
        </p:grpSpPr>
        <p:sp>
          <p:nvSpPr>
            <p:cNvPr id="7" name="Google Shape;419;p33">
              <a:extLst>
                <a:ext uri="{FF2B5EF4-FFF2-40B4-BE49-F238E27FC236}">
                  <a16:creationId xmlns:a16="http://schemas.microsoft.com/office/drawing/2014/main" id="{F3AC4403-2113-8439-1A2A-2A41FE03F039}"/>
                </a:ext>
              </a:extLst>
            </p:cNvPr>
            <p:cNvSpPr/>
            <p:nvPr/>
          </p:nvSpPr>
          <p:spPr>
            <a:xfrm>
              <a:off x="5332625" y="569350"/>
              <a:ext cx="686675" cy="686675"/>
            </a:xfrm>
            <a:custGeom>
              <a:avLst/>
              <a:gdLst/>
              <a:ahLst/>
              <a:cxnLst/>
              <a:rect l="l" t="t" r="r" b="b"/>
              <a:pathLst>
                <a:path w="27467" h="27467" extrusionOk="0">
                  <a:moveTo>
                    <a:pt x="13733" y="1"/>
                  </a:moveTo>
                  <a:cubicBezTo>
                    <a:pt x="6124" y="1"/>
                    <a:pt x="0" y="6124"/>
                    <a:pt x="0" y="13734"/>
                  </a:cubicBezTo>
                  <a:cubicBezTo>
                    <a:pt x="0" y="21341"/>
                    <a:pt x="6124" y="27467"/>
                    <a:pt x="13733" y="27467"/>
                  </a:cubicBezTo>
                  <a:cubicBezTo>
                    <a:pt x="21340" y="27467"/>
                    <a:pt x="27466" y="21341"/>
                    <a:pt x="27466" y="13734"/>
                  </a:cubicBezTo>
                  <a:cubicBezTo>
                    <a:pt x="27466" y="6124"/>
                    <a:pt x="21340" y="1"/>
                    <a:pt x="13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20;p33">
              <a:extLst>
                <a:ext uri="{FF2B5EF4-FFF2-40B4-BE49-F238E27FC236}">
                  <a16:creationId xmlns:a16="http://schemas.microsoft.com/office/drawing/2014/main" id="{16947442-2438-1E26-3D41-3C5C768BBD31}"/>
                </a:ext>
              </a:extLst>
            </p:cNvPr>
            <p:cNvSpPr/>
            <p:nvPr/>
          </p:nvSpPr>
          <p:spPr>
            <a:xfrm>
              <a:off x="5424904" y="673475"/>
              <a:ext cx="502092" cy="478412"/>
            </a:xfrm>
            <a:custGeom>
              <a:avLst/>
              <a:gdLst/>
              <a:ahLst/>
              <a:cxnLst/>
              <a:rect l="l" t="t" r="r" b="b"/>
              <a:pathLst>
                <a:path w="26059" h="24830" extrusionOk="0">
                  <a:moveTo>
                    <a:pt x="9133" y="1"/>
                  </a:moveTo>
                  <a:cubicBezTo>
                    <a:pt x="9088" y="1"/>
                    <a:pt x="9044" y="7"/>
                    <a:pt x="9002" y="21"/>
                  </a:cubicBezTo>
                  <a:cubicBezTo>
                    <a:pt x="7910" y="376"/>
                    <a:pt x="8865" y="4768"/>
                    <a:pt x="7956" y="5429"/>
                  </a:cubicBezTo>
                  <a:cubicBezTo>
                    <a:pt x="7834" y="5517"/>
                    <a:pt x="7661" y="5554"/>
                    <a:pt x="7450" y="5554"/>
                  </a:cubicBezTo>
                  <a:cubicBezTo>
                    <a:pt x="6343" y="5554"/>
                    <a:pt x="4201" y="4532"/>
                    <a:pt x="3093" y="4532"/>
                  </a:cubicBezTo>
                  <a:cubicBezTo>
                    <a:pt x="2817" y="4532"/>
                    <a:pt x="2605" y="4596"/>
                    <a:pt x="2489" y="4755"/>
                  </a:cubicBezTo>
                  <a:cubicBezTo>
                    <a:pt x="1828" y="5664"/>
                    <a:pt x="5171" y="8653"/>
                    <a:pt x="4814" y="9745"/>
                  </a:cubicBezTo>
                  <a:cubicBezTo>
                    <a:pt x="4473" y="10800"/>
                    <a:pt x="0" y="11246"/>
                    <a:pt x="0" y="12416"/>
                  </a:cubicBezTo>
                  <a:cubicBezTo>
                    <a:pt x="0" y="13584"/>
                    <a:pt x="4473" y="14030"/>
                    <a:pt x="4814" y="15085"/>
                  </a:cubicBezTo>
                  <a:cubicBezTo>
                    <a:pt x="5169" y="16177"/>
                    <a:pt x="1828" y="19166"/>
                    <a:pt x="2489" y="20076"/>
                  </a:cubicBezTo>
                  <a:cubicBezTo>
                    <a:pt x="2605" y="20235"/>
                    <a:pt x="2817" y="20298"/>
                    <a:pt x="3093" y="20298"/>
                  </a:cubicBezTo>
                  <a:cubicBezTo>
                    <a:pt x="4201" y="20298"/>
                    <a:pt x="6343" y="19276"/>
                    <a:pt x="7450" y="19276"/>
                  </a:cubicBezTo>
                  <a:cubicBezTo>
                    <a:pt x="7661" y="19276"/>
                    <a:pt x="7834" y="19313"/>
                    <a:pt x="7956" y="19401"/>
                  </a:cubicBezTo>
                  <a:cubicBezTo>
                    <a:pt x="8865" y="20065"/>
                    <a:pt x="7910" y="24455"/>
                    <a:pt x="9002" y="24809"/>
                  </a:cubicBezTo>
                  <a:cubicBezTo>
                    <a:pt x="9044" y="24823"/>
                    <a:pt x="9088" y="24830"/>
                    <a:pt x="9133" y="24830"/>
                  </a:cubicBezTo>
                  <a:cubicBezTo>
                    <a:pt x="10201" y="24830"/>
                    <a:pt x="11907" y="21050"/>
                    <a:pt x="13031" y="21050"/>
                  </a:cubicBezTo>
                  <a:cubicBezTo>
                    <a:pt x="14152" y="21050"/>
                    <a:pt x="15858" y="24830"/>
                    <a:pt x="16926" y="24830"/>
                  </a:cubicBezTo>
                  <a:cubicBezTo>
                    <a:pt x="16971" y="24830"/>
                    <a:pt x="17015" y="24823"/>
                    <a:pt x="17057" y="24809"/>
                  </a:cubicBezTo>
                  <a:cubicBezTo>
                    <a:pt x="18149" y="24455"/>
                    <a:pt x="17194" y="20065"/>
                    <a:pt x="18104" y="19401"/>
                  </a:cubicBezTo>
                  <a:cubicBezTo>
                    <a:pt x="18225" y="19313"/>
                    <a:pt x="18398" y="19276"/>
                    <a:pt x="18609" y="19276"/>
                  </a:cubicBezTo>
                  <a:cubicBezTo>
                    <a:pt x="19716" y="19276"/>
                    <a:pt x="21858" y="20298"/>
                    <a:pt x="22966" y="20298"/>
                  </a:cubicBezTo>
                  <a:cubicBezTo>
                    <a:pt x="23242" y="20298"/>
                    <a:pt x="23455" y="20235"/>
                    <a:pt x="23570" y="20076"/>
                  </a:cubicBezTo>
                  <a:cubicBezTo>
                    <a:pt x="24234" y="19166"/>
                    <a:pt x="20888" y="16177"/>
                    <a:pt x="21245" y="15085"/>
                  </a:cubicBezTo>
                  <a:cubicBezTo>
                    <a:pt x="21586" y="14030"/>
                    <a:pt x="26059" y="13584"/>
                    <a:pt x="26059" y="12416"/>
                  </a:cubicBezTo>
                  <a:cubicBezTo>
                    <a:pt x="26059" y="11248"/>
                    <a:pt x="21586" y="10800"/>
                    <a:pt x="21245" y="9747"/>
                  </a:cubicBezTo>
                  <a:cubicBezTo>
                    <a:pt x="20890" y="8653"/>
                    <a:pt x="24234" y="5664"/>
                    <a:pt x="23570" y="4755"/>
                  </a:cubicBezTo>
                  <a:cubicBezTo>
                    <a:pt x="23455" y="4596"/>
                    <a:pt x="23242" y="4532"/>
                    <a:pt x="22966" y="4532"/>
                  </a:cubicBezTo>
                  <a:cubicBezTo>
                    <a:pt x="21858" y="4532"/>
                    <a:pt x="19716" y="5554"/>
                    <a:pt x="18609" y="5554"/>
                  </a:cubicBezTo>
                  <a:cubicBezTo>
                    <a:pt x="18398" y="5554"/>
                    <a:pt x="18225" y="5517"/>
                    <a:pt x="18104" y="5429"/>
                  </a:cubicBezTo>
                  <a:cubicBezTo>
                    <a:pt x="17194" y="4768"/>
                    <a:pt x="18149" y="376"/>
                    <a:pt x="17057" y="21"/>
                  </a:cubicBezTo>
                  <a:cubicBezTo>
                    <a:pt x="17015" y="7"/>
                    <a:pt x="16971" y="1"/>
                    <a:pt x="16926" y="1"/>
                  </a:cubicBezTo>
                  <a:cubicBezTo>
                    <a:pt x="15858" y="1"/>
                    <a:pt x="14152" y="3782"/>
                    <a:pt x="13031" y="3782"/>
                  </a:cubicBezTo>
                  <a:cubicBezTo>
                    <a:pt x="11907" y="3782"/>
                    <a:pt x="10201" y="1"/>
                    <a:pt x="9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 b="1" dirty="0">
                  <a:solidFill>
                    <a:schemeClr val="bg1"/>
                  </a:solidFill>
                </a:rPr>
                <a:t>2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3200" dirty="0">
                <a:solidFill>
                  <a:srgbClr val="009E47"/>
                </a:solidFill>
                <a:latin typeface="Imprint MT Shadow" pitchFamily="82"/>
              </a:rPr>
              <a:t>Musique pour l’activité de production orale</a:t>
            </a:r>
            <a:r>
              <a:rPr lang="es-MX" dirty="0"/>
              <a:t>. </a:t>
            </a:r>
          </a:p>
        </p:txBody>
      </p:sp>
      <p:pic>
        <p:nvPicPr>
          <p:cNvPr id="3" name="Louane Je vole paroles.mp4"/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6284" y="1690688"/>
            <a:ext cx="7842452" cy="44180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55" y="320040"/>
            <a:ext cx="8775286" cy="6217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Ορθογώνιο 2"/>
          <p:cNvSpPr/>
          <p:nvPr/>
        </p:nvSpPr>
        <p:spPr>
          <a:xfrm rot="20227221">
            <a:off x="528405" y="598985"/>
            <a:ext cx="2728633" cy="7694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>
                <a:solidFill>
                  <a:srgbClr val="FF0000"/>
                </a:solidFill>
                <a:uFillTx/>
                <a:latin typeface="Imprint MT Shadow" pitchFamily="82"/>
              </a:rPr>
              <a:t>Ma famille</a:t>
            </a:r>
            <a:endParaRPr lang="el-GR" sz="4400" b="1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031" y="121880"/>
            <a:ext cx="7764975" cy="67361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rcRect l="3794" t="7706" r="75896" b="45252"/>
          <a:stretch>
            <a:fillRect/>
          </a:stretch>
        </p:blipFill>
        <p:spPr>
          <a:xfrm>
            <a:off x="110989" y="2566172"/>
            <a:ext cx="1628775" cy="2028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rcRect l="3794" t="7706" r="75896" b="45252"/>
          <a:stretch>
            <a:fillRect/>
          </a:stretch>
        </p:blipFill>
        <p:spPr>
          <a:xfrm>
            <a:off x="154240" y="4594997"/>
            <a:ext cx="1628775" cy="2028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rcRect l="3794" t="7706" r="75896" b="45252"/>
          <a:stretch>
            <a:fillRect/>
          </a:stretch>
        </p:blipFill>
        <p:spPr>
          <a:xfrm>
            <a:off x="2079430" y="2263003"/>
            <a:ext cx="1628775" cy="2028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rcRect l="3794" t="7706" r="75896" b="45252"/>
          <a:stretch>
            <a:fillRect/>
          </a:stretch>
        </p:blipFill>
        <p:spPr>
          <a:xfrm>
            <a:off x="2225393" y="4594997"/>
            <a:ext cx="1628775" cy="20288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Ορθογώνιο 6"/>
          <p:cNvSpPr/>
          <p:nvPr/>
        </p:nvSpPr>
        <p:spPr>
          <a:xfrm rot="20227221">
            <a:off x="374164" y="515006"/>
            <a:ext cx="2728633" cy="7694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>
                <a:solidFill>
                  <a:srgbClr val="00B0F0"/>
                </a:solidFill>
                <a:uFillTx/>
                <a:latin typeface="Imprint MT Shadow" pitchFamily="82"/>
              </a:rPr>
              <a:t>Ma famille</a:t>
            </a:r>
            <a:endParaRPr lang="el-GR" sz="4400" b="1" i="0" u="none" strike="noStrike" kern="1200" cap="none" spc="0" baseline="0">
              <a:solidFill>
                <a:srgbClr val="00B0F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B2B65-C996-7306-927B-9120FD1E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33640"/>
            <a:ext cx="10251600" cy="713600"/>
          </a:xfrm>
        </p:spPr>
        <p:txBody>
          <a:bodyPr/>
          <a:lstStyle/>
          <a:p>
            <a:r>
              <a:rPr lang="fr-FR" dirty="0"/>
              <a:t>Variante: À la découverte d’une famille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8CE8C9C-7AEB-B37D-4748-6A2BE2CA0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2092960"/>
            <a:ext cx="10251600" cy="3693673"/>
          </a:xfrm>
        </p:spPr>
        <p:txBody>
          <a:bodyPr/>
          <a:lstStyle/>
          <a:p>
            <a:pPr marL="194729" indent="0">
              <a:buNone/>
            </a:pPr>
            <a:r>
              <a:rPr lang="fr-FR" sz="2000" dirty="0"/>
              <a:t>Travailler avec la vidéo (Bande annonce du film)</a:t>
            </a:r>
          </a:p>
          <a:p>
            <a:pPr marL="194729" indent="0">
              <a:buNone/>
            </a:pPr>
            <a:endParaRPr lang="fr-FR" sz="2000" dirty="0"/>
          </a:p>
          <a:p>
            <a:pPr marL="194729" indent="0">
              <a:buNone/>
            </a:pPr>
            <a:r>
              <a:rPr lang="en-US" sz="2000" dirty="0">
                <a:hlinkClick r:id="rId2"/>
              </a:rPr>
              <a:t>https://youtu.be/tEgw97vpkDM?feature=shared</a:t>
            </a:r>
            <a:r>
              <a:rPr lang="en-US" sz="2000" dirty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7616988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88</Words>
  <Application>Microsoft Office PowerPoint</Application>
  <PresentationFormat>Ευρεία οθόνη</PresentationFormat>
  <Paragraphs>16</Paragraphs>
  <Slides>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Imprint MT Shadow</vt:lpstr>
      <vt:lpstr>Lato</vt:lpstr>
      <vt:lpstr>Raleway</vt:lpstr>
      <vt:lpstr>Streamline</vt:lpstr>
      <vt:lpstr>Documents authentiques et créativité</vt:lpstr>
      <vt:lpstr>Comment utiliser l’affiche d’un film?</vt:lpstr>
      <vt:lpstr>Comment utiliser    l’affiche d’un film?</vt:lpstr>
      <vt:lpstr>Musique pour l’activité de production orale. </vt:lpstr>
      <vt:lpstr>Παρουσίαση του PowerPoint</vt:lpstr>
      <vt:lpstr>Παρουσίαση του PowerPoint</vt:lpstr>
      <vt:lpstr>Variante: À la découverte d’une famille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créativité en classe de français. Propositions d’activités</dc:title>
  <dc:creator>ΧΑΙΔΩ ΝΑΤΣΗ</dc:creator>
  <cp:lastModifiedBy>ΧΑΙΔΩ ΝΑΤΣΗ</cp:lastModifiedBy>
  <cp:revision>17</cp:revision>
  <dcterms:created xsi:type="dcterms:W3CDTF">2023-11-21T15:00:27Z</dcterms:created>
  <dcterms:modified xsi:type="dcterms:W3CDTF">2023-11-27T15:33:09Z</dcterms:modified>
</cp:coreProperties>
</file>