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65" r:id="rId3"/>
    <p:sldId id="275" r:id="rId4"/>
    <p:sldId id="274" r:id="rId5"/>
    <p:sldId id="273" r:id="rId6"/>
    <p:sldId id="267" r:id="rId7"/>
    <p:sldId id="276" r:id="rId8"/>
    <p:sldId id="269" r:id="rId9"/>
    <p:sldId id="277" r:id="rId10"/>
    <p:sldId id="271" r:id="rId11"/>
    <p:sldId id="282" r:id="rId12"/>
    <p:sldId id="283" r:id="rId13"/>
    <p:sldId id="280" r:id="rId14"/>
    <p:sldId id="264" r:id="rId15"/>
    <p:sldId id="284" r:id="rId16"/>
    <p:sldId id="288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3FA-58D1-4D81-9F42-A81701565DB0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500-C15D-476C-A0BA-4A3F81046F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0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1973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81098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47791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1676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1F3D3-69C3-468E-ACBA-74E427B9F617}" type="datetime1">
              <a:rPr lang="el-GR"/>
              <a:pPr lvl="0"/>
              <a:t>27/11/2023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E9383-976A-44EE-8914-D2B76F832E4D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4734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51124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1" r:id="rId4"/>
    <p:sldLayoutId id="2147483682" r:id="rId5"/>
    <p:sldLayoutId id="214748368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allocine.fr/film/fichefilm_gen_cfilm=214860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s2oyn4sc2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ontent.e-me.edu.gr/wp-admin/admin-ajax.php?action=h5p_embed&amp;id=130084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08760D7-87BF-4723-3263-7394906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1152400"/>
            <a:ext cx="9361600" cy="236804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Documents authentiques et </a:t>
            </a:r>
            <a:r>
              <a:rPr lang="fr-FR" sz="4400" dirty="0" err="1">
                <a:solidFill>
                  <a:schemeClr val="tx2"/>
                </a:solidFill>
              </a:rPr>
              <a:t>cr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 err="1">
                <a:solidFill>
                  <a:schemeClr val="tx2"/>
                </a:solidFill>
              </a:rPr>
              <a:t>ativité</a:t>
            </a:r>
            <a:endParaRPr lang="el-GR" sz="4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1752-4DD2-F621-5807-D2318A2B58CA}"/>
              </a:ext>
            </a:extLst>
          </p:cNvPr>
          <p:cNvSpPr txBox="1"/>
          <p:nvPr/>
        </p:nvSpPr>
        <p:spPr>
          <a:xfrm>
            <a:off x="1090422" y="3307003"/>
            <a:ext cx="897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Corbel" panose="020B0503020204020204" pitchFamily="34" charset="0"/>
              </a:rPr>
              <a:t>À l’affiche! La famille Bélier</a:t>
            </a:r>
            <a:endParaRPr lang="el-GR" sz="2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7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rcRect l="22027" r="25992"/>
          <a:stretch>
            <a:fillRect/>
          </a:stretch>
        </p:blipFill>
        <p:spPr>
          <a:xfrm>
            <a:off x="372042" y="664484"/>
            <a:ext cx="5008738" cy="5793406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Στρογγυλεμένο ορθογώνιο 5"/>
          <p:cNvSpPr/>
          <p:nvPr/>
        </p:nvSpPr>
        <p:spPr>
          <a:xfrm>
            <a:off x="2205264" y="4438456"/>
            <a:ext cx="1480459" cy="103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La Famille Bélier</a:t>
            </a:r>
            <a:endParaRPr lang="el-GR" sz="2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4" name="Ορθογώνιο 7"/>
          <p:cNvSpPr/>
          <p:nvPr/>
        </p:nvSpPr>
        <p:spPr>
          <a:xfrm>
            <a:off x="0" y="6457890"/>
            <a:ext cx="9568729" cy="4001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9E47"/>
                </a:solidFill>
                <a:uFillTx/>
                <a:latin typeface="Imprint MT Shadow" pitchFamily="82"/>
              </a:rPr>
              <a:t>Pour t’aider cherche sur 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http://www.allocine.fr/film/fichefilm_gen_cfilm=214860.html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5" name="Ορθογώνιο 8"/>
          <p:cNvSpPr/>
          <p:nvPr/>
        </p:nvSpPr>
        <p:spPr>
          <a:xfrm>
            <a:off x="602342" y="95097"/>
            <a:ext cx="9715507" cy="5693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31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sym typeface="Raleway"/>
              </a:rPr>
              <a:t>Activité 2. </a:t>
            </a:r>
            <a:r>
              <a:rPr lang="fr-FR" sz="2400" b="0" i="0" u="none" strike="noStrike" kern="1200" cap="none" spc="0" baseline="0" dirty="0">
                <a:solidFill>
                  <a:srgbClr val="C00000"/>
                </a:solidFill>
                <a:uFillTx/>
              </a:rPr>
              <a:t>Tu pourrais présenter la famille Bélier?</a:t>
            </a:r>
          </a:p>
        </p:txBody>
      </p:sp>
      <p:sp>
        <p:nvSpPr>
          <p:cNvPr id="6" name="Ορθογώνιο 6"/>
          <p:cNvSpPr/>
          <p:nvPr/>
        </p:nvSpPr>
        <p:spPr>
          <a:xfrm>
            <a:off x="6988406" y="896679"/>
            <a:ext cx="4831552" cy="5064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Dans la famille Bélier, il y a quatre personnes.  ……………………………………….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 .</a:t>
            </a:r>
            <a:endParaRPr lang="el-G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E7C3743-9712-9CE9-4B05-DCE434E27F7A}"/>
              </a:ext>
            </a:extLst>
          </p:cNvPr>
          <p:cNvSpPr/>
          <p:nvPr/>
        </p:nvSpPr>
        <p:spPr>
          <a:xfrm>
            <a:off x="5380780" y="1481070"/>
            <a:ext cx="1476000" cy="713600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Le père</a:t>
            </a:r>
          </a:p>
          <a:p>
            <a:pPr algn="ctr"/>
            <a:r>
              <a:rPr lang="fr-FR" sz="2200" dirty="0"/>
              <a:t>Rodolphe</a:t>
            </a:r>
            <a:endParaRPr lang="el-GR" sz="22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5779509-4BB9-1311-C9C0-70D28BA7B02E}"/>
              </a:ext>
            </a:extLst>
          </p:cNvPr>
          <p:cNvSpPr/>
          <p:nvPr/>
        </p:nvSpPr>
        <p:spPr>
          <a:xfrm>
            <a:off x="5399203" y="2520982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La mère</a:t>
            </a:r>
          </a:p>
          <a:p>
            <a:pPr algn="ctr"/>
            <a:r>
              <a:rPr lang="fr-FR" sz="2200" dirty="0"/>
              <a:t>Gigi</a:t>
            </a:r>
            <a:endParaRPr lang="el-GR" sz="22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D682FA80-FDD9-39A9-F98F-42FADE1F33D4}"/>
              </a:ext>
            </a:extLst>
          </p:cNvPr>
          <p:cNvSpPr/>
          <p:nvPr/>
        </p:nvSpPr>
        <p:spPr>
          <a:xfrm>
            <a:off x="5399203" y="3623076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La fille</a:t>
            </a:r>
          </a:p>
          <a:p>
            <a:pPr algn="ctr"/>
            <a:r>
              <a:rPr lang="fr-FR" sz="2200" dirty="0"/>
              <a:t>Paula</a:t>
            </a:r>
            <a:endParaRPr lang="el-GR" sz="2200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FEF76F6-3351-2FAE-CFD2-2E9B3AE513C9}"/>
              </a:ext>
            </a:extLst>
          </p:cNvPr>
          <p:cNvSpPr/>
          <p:nvPr/>
        </p:nvSpPr>
        <p:spPr>
          <a:xfrm>
            <a:off x="5399203" y="4667949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Le fils</a:t>
            </a:r>
          </a:p>
          <a:p>
            <a:pPr algn="ctr"/>
            <a:r>
              <a:rPr lang="fr-FR" sz="2200" dirty="0"/>
              <a:t>Quentin</a:t>
            </a:r>
            <a:endParaRPr lang="el-GR" sz="22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Grammaire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8844819" y="3925154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7" y="101344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3524055" y="2159239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06" y="101344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9" y="402924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9595681" y="2957705"/>
            <a:ext cx="174379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</a:t>
            </a:r>
            <a:r>
              <a:rPr lang="fr-FR" sz="2400" dirty="0"/>
              <a:t>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7377033" y="3001739"/>
            <a:ext cx="1865546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8810905" y="5898773"/>
            <a:ext cx="1656671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 </a:t>
            </a:r>
            <a:r>
              <a:rPr lang="fr-FR" sz="2400" dirty="0"/>
              <a:t>frère</a:t>
            </a:r>
          </a:p>
          <a:p>
            <a:pPr algn="ctr"/>
            <a:r>
              <a:rPr lang="fr-FR" sz="2400" dirty="0"/>
              <a:t>Quentin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4345654" y="3982473"/>
            <a:ext cx="200660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famille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698115" y="169777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Paula parle de sa famille</a:t>
            </a:r>
            <a:endParaRPr lang="el-GR" sz="2000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0C24FA9-441E-EB0C-0E49-68F850D0D23E}"/>
              </a:ext>
            </a:extLst>
          </p:cNvPr>
          <p:cNvSpPr/>
          <p:nvPr/>
        </p:nvSpPr>
        <p:spPr>
          <a:xfrm>
            <a:off x="1109570" y="2693968"/>
            <a:ext cx="2621046" cy="159220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Voilà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fr-FR" dirty="0"/>
              <a:t> famille! La famille Bélier.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89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Grammaire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 flipH="1">
            <a:off x="530012" y="4208025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7" y="101344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3524055" y="2159239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06" y="101344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5" y="3810522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9595681" y="2957705"/>
            <a:ext cx="174379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</a:t>
            </a:r>
            <a:r>
              <a:rPr lang="fr-FR" sz="2400" dirty="0"/>
              <a:t>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7377033" y="3001739"/>
            <a:ext cx="1865546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8810905" y="5857610"/>
            <a:ext cx="1656671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 </a:t>
            </a:r>
            <a:r>
              <a:rPr lang="fr-FR" sz="2400" dirty="0"/>
              <a:t>frère</a:t>
            </a:r>
          </a:p>
          <a:p>
            <a:pPr algn="ctr"/>
            <a:r>
              <a:rPr lang="fr-FR" sz="2400" dirty="0"/>
              <a:t>Paula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4345654" y="3982473"/>
            <a:ext cx="200660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famille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698115" y="169777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Quentin parle de sa famille</a:t>
            </a:r>
            <a:endParaRPr lang="el-GR" sz="2000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0C24FA9-441E-EB0C-0E49-68F850D0D23E}"/>
              </a:ext>
            </a:extLst>
          </p:cNvPr>
          <p:cNvSpPr/>
          <p:nvPr/>
        </p:nvSpPr>
        <p:spPr>
          <a:xfrm>
            <a:off x="1109570" y="2693968"/>
            <a:ext cx="2621046" cy="159220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Voilà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fr-FR" dirty="0"/>
              <a:t> famille! La famille Bélier.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11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1"/>
          <p:cNvPicPr>
            <a:picLocks noChangeAspect="1"/>
          </p:cNvPicPr>
          <p:nvPr/>
        </p:nvPicPr>
        <p:blipFill>
          <a:blip r:embed="rId3"/>
          <a:srcRect b="39755"/>
          <a:stretch>
            <a:fillRect/>
          </a:stretch>
        </p:blipFill>
        <p:spPr>
          <a:xfrm>
            <a:off x="891594" y="1849642"/>
            <a:ext cx="10408816" cy="490804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Στρογγύλεμα της γωνίας της ίδιας πλευράς του ορθογωνίου 1"/>
          <p:cNvSpPr/>
          <p:nvPr/>
        </p:nvSpPr>
        <p:spPr>
          <a:xfrm>
            <a:off x="501069" y="1023344"/>
            <a:ext cx="10408816" cy="550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</a:rPr>
              <a:t>Tu écris un message à ton ami(e) ……………………. Tu présente</a:t>
            </a:r>
            <a:r>
              <a:rPr lang="fr-FR" sz="2200" dirty="0">
                <a:solidFill>
                  <a:srgbClr val="000000"/>
                </a:solidFill>
              </a:rPr>
              <a:t>s </a:t>
            </a: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</a:rPr>
              <a:t>ta famille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4EF87DD3-E73C-5DC6-D2D3-68F3D7D9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94" y="528828"/>
            <a:ext cx="10251600" cy="7136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/>
              <a:t>Production écrite</a:t>
            </a:r>
            <a:br>
              <a:rPr lang="fr-FR" dirty="0"/>
            </a:br>
            <a:endParaRPr lang="el-GR"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/>
          <p:nvPr/>
        </p:nvSpPr>
        <p:spPr>
          <a:xfrm>
            <a:off x="761998" y="1028700"/>
            <a:ext cx="6200777" cy="2495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1A1A1A"/>
                </a:solidFill>
                <a:latin typeface="Raleway"/>
              </a:rPr>
              <a:t>Activité finale: Production orale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100" b="1" kern="0" dirty="0">
              <a:solidFill>
                <a:srgbClr val="1A1A1A"/>
              </a:solidFill>
              <a:latin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Tu parles à un camarade quand                     la musique s’arrête.</a:t>
            </a:r>
            <a:endParaRPr lang="el-G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Ορθογώνιο 6"/>
          <p:cNvSpPr/>
          <p:nvPr/>
        </p:nvSpPr>
        <p:spPr>
          <a:xfrm>
            <a:off x="6424623" y="1485158"/>
            <a:ext cx="4831552" cy="5064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Dessinez votre famille.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Levez-vous!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Marchez si vous écoutez la musique!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Présentez votre famille à votre voisin ou voisine quand la musique s’arrête.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FF0000"/>
                </a:solidFill>
                <a:uFillTx/>
                <a:latin typeface="Imprint MT Shadow" pitchFamily="82"/>
              </a:rPr>
              <a:t>BRAVO!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louane je vole">
            <a:hlinkClick r:id="" action="ppaction://media"/>
            <a:extLst>
              <a:ext uri="{FF2B5EF4-FFF2-40B4-BE49-F238E27FC236}">
                <a16:creationId xmlns:a16="http://schemas.microsoft.com/office/drawing/2014/main" id="{866D28E1-334E-B584-B0B0-6284FA336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296" y="4207310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80D23-645B-70BA-7017-2F687C612C69}"/>
              </a:ext>
            </a:extLst>
          </p:cNvPr>
          <p:cNvSpPr txBox="1"/>
          <p:nvPr/>
        </p:nvSpPr>
        <p:spPr>
          <a:xfrm>
            <a:off x="761998" y="4017479"/>
            <a:ext cx="4377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9E47"/>
                </a:solidFill>
                <a:latin typeface="Imprint MT Shadow" pitchFamily="82"/>
              </a:rPr>
              <a:t>Musique pour l’activité </a:t>
            </a:r>
          </a:p>
          <a:p>
            <a:r>
              <a:rPr lang="es-MX" sz="2400" dirty="0">
                <a:solidFill>
                  <a:srgbClr val="009E47"/>
                </a:solidFill>
                <a:latin typeface="Imprint MT Shadow" pitchFamily="82"/>
              </a:rPr>
              <a:t>de production orale</a:t>
            </a:r>
            <a:r>
              <a:rPr lang="es-MX" dirty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926509" y="1971040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Comment tu t’appelles?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5C8FD70-DC21-92DB-5192-30ED90059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/>
          <a:stretch/>
        </p:blipFill>
        <p:spPr>
          <a:xfrm>
            <a:off x="4495876" y="1971040"/>
            <a:ext cx="6846503" cy="44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" y="855162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CB442F-C63D-C238-D8F3-159E9906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16" y="2176790"/>
            <a:ext cx="6692715" cy="4464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953445" y="1527693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Tu aimes la musique?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01DA47D-C90F-970E-F99A-C8D45602E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83" y="217210"/>
            <a:ext cx="5229378" cy="29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2099017" y="1972817"/>
            <a:ext cx="2202049" cy="1408547"/>
          </a:xfrm>
          <a:prstGeom prst="wedgeEllipseCallout">
            <a:avLst>
              <a:gd name="adj1" fmla="val -65444"/>
              <a:gd name="adj2" fmla="val 354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Il y a combien de personnes dans ta famille?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FD58BCC-4253-82CF-99AC-0C2DFE4D6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135" y="1972817"/>
            <a:ext cx="68558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878884" y="1842653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Il fait quoi, ton père?</a:t>
            </a:r>
          </a:p>
          <a:p>
            <a:pPr algn="ctr"/>
            <a:r>
              <a:rPr lang="fr-FR" dirty="0"/>
              <a:t>Et ta mère?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ED98B9-D0A8-C624-90B6-B261892C2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2" y="1994584"/>
            <a:ext cx="6710441" cy="44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 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6675120" y="5102352"/>
            <a:ext cx="4471416" cy="9548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1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sur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6D2BCD-8EA8-A6F0-0071-E2666FFB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5" y="0"/>
            <a:ext cx="5143500" cy="68580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7058025" y="4808192"/>
            <a:ext cx="2085975" cy="11272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0DA5292-D08F-26DD-275A-C0B6EEBCF377}"/>
              </a:ext>
            </a:extLst>
          </p:cNvPr>
          <p:cNvSpPr/>
          <p:nvPr/>
        </p:nvSpPr>
        <p:spPr>
          <a:xfrm>
            <a:off x="894828" y="226135"/>
            <a:ext cx="18341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fr-FR" sz="2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ère</a:t>
            </a:r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variante</a:t>
            </a:r>
            <a:endParaRPr lang="el-G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A0815C8-B356-194E-425E-0DDF9E3C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0" y="0"/>
            <a:ext cx="5048250" cy="68580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7070227" y="5219508"/>
            <a:ext cx="4471416" cy="8203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5298E77-7661-968C-7C0A-8EF3AF075251}"/>
              </a:ext>
            </a:extLst>
          </p:cNvPr>
          <p:cNvSpPr/>
          <p:nvPr/>
        </p:nvSpPr>
        <p:spPr>
          <a:xfrm>
            <a:off x="843531" y="226135"/>
            <a:ext cx="1936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fr-FR" sz="2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ème</a:t>
            </a:r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variante</a:t>
            </a:r>
            <a:endParaRPr lang="el-G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75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ea typeface="Lato"/>
                <a:cs typeface="Lato"/>
                <a:sym typeface="Raleway"/>
              </a:rPr>
              <a:t>Activité 2. Compréhension globale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E50B7896-1010-DCE8-2647-47FC19DC04F1}"/>
              </a:ext>
            </a:extLst>
          </p:cNvPr>
          <p:cNvSpPr/>
          <p:nvPr/>
        </p:nvSpPr>
        <p:spPr>
          <a:xfrm>
            <a:off x="4733925" y="5457825"/>
            <a:ext cx="1200150" cy="66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962672"/>
            <a:ext cx="10251600" cy="713600"/>
          </a:xfrm>
        </p:spPr>
        <p:txBody>
          <a:bodyPr/>
          <a:lstStyle/>
          <a:p>
            <a:r>
              <a:rPr lang="fr-FR" dirty="0"/>
              <a:t>Mise en situation </a:t>
            </a:r>
            <a:r>
              <a:rPr lang="fr-FR" sz="2000" dirty="0"/>
              <a:t>(suite)</a:t>
            </a:r>
            <a:endParaRPr lang="el-GR" sz="200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00" y="1848288"/>
            <a:ext cx="4975056" cy="3852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Il y a combien de personnes dans cette famille?</a:t>
            </a:r>
          </a:p>
          <a:p>
            <a:pPr marL="194729" indent="0">
              <a:lnSpc>
                <a:spcPct val="100000"/>
              </a:lnSpc>
              <a:buNone/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/>
              <a:t>Pouvez-vous les nommer?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2043327"/>
            <a:ext cx="5778000" cy="385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2404A-0C13-A909-1CCE-011A2A2F51D3}"/>
              </a:ext>
            </a:extLst>
          </p:cNvPr>
          <p:cNvSpPr txBox="1"/>
          <p:nvPr/>
        </p:nvSpPr>
        <p:spPr>
          <a:xfrm>
            <a:off x="970200" y="55721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chemeClr val="bg2"/>
                </a:solidFill>
              </a:rPr>
              <a:t>Activité numérique:</a:t>
            </a:r>
            <a:r>
              <a:rPr lang="fr-FR" sz="1800" b="1" dirty="0"/>
              <a:t> </a:t>
            </a:r>
            <a:r>
              <a:rPr lang="fr-FR" sz="1800" dirty="0"/>
              <a:t>Image interactive</a:t>
            </a:r>
          </a:p>
          <a:p>
            <a:pPr marL="194729" indent="0">
              <a:lnSpc>
                <a:spcPct val="100000"/>
              </a:lnSpc>
              <a:buNone/>
            </a:pPr>
            <a:r>
              <a:rPr lang="fr-FR" sz="1800" dirty="0">
                <a:hlinkClick r:id="rId3"/>
              </a:rPr>
              <a:t>https://learningapps.org/watch?v=ps2oyn4sc23</a:t>
            </a: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68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825512"/>
            <a:ext cx="10251600" cy="713600"/>
          </a:xfrm>
        </p:spPr>
        <p:txBody>
          <a:bodyPr/>
          <a:lstStyle/>
          <a:p>
            <a:r>
              <a:rPr lang="fr-FR" dirty="0"/>
              <a:t>Mise en situation </a:t>
            </a:r>
            <a:r>
              <a:rPr lang="fr-FR" sz="2000" dirty="0"/>
              <a:t>(suite)</a:t>
            </a:r>
            <a:endParaRPr lang="el-GR" sz="200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1811712"/>
            <a:ext cx="4975056" cy="4655763"/>
          </a:xfrm>
        </p:spPr>
        <p:txBody>
          <a:bodyPr>
            <a:noAutofit/>
          </a:bodyPr>
          <a:lstStyle/>
          <a:p>
            <a:pPr marL="194729" lvl="0" indent="0" defTabSz="91440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Prolongement</a:t>
            </a:r>
          </a:p>
          <a:p>
            <a:pPr marL="194729" lvl="0" indent="0" defTabSz="91440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dirty="0"/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/>
              <a:t>Et dans ta famille? Il y a combien de personnes?</a:t>
            </a:r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dirty="0"/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/>
              <a:t>Tu pourrais nous parler de ta famille?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1B1ADB53-F456-839B-0015-B732637BD79D}"/>
              </a:ext>
            </a:extLst>
          </p:cNvPr>
          <p:cNvGrpSpPr/>
          <p:nvPr/>
        </p:nvGrpSpPr>
        <p:grpSpPr>
          <a:xfrm>
            <a:off x="2637063" y="5324475"/>
            <a:ext cx="1268688" cy="324000"/>
            <a:chOff x="2494188" y="3429000"/>
            <a:chExt cx="1268688" cy="324000"/>
          </a:xfrm>
        </p:grpSpPr>
        <p:sp>
          <p:nvSpPr>
            <p:cNvPr id="2" name="Γελαστό πρόσωπο 1">
              <a:extLst>
                <a:ext uri="{FF2B5EF4-FFF2-40B4-BE49-F238E27FC236}">
                  <a16:creationId xmlns:a16="http://schemas.microsoft.com/office/drawing/2014/main" id="{826F74B5-E761-4ECC-5844-4E4441879C24}"/>
                </a:ext>
              </a:extLst>
            </p:cNvPr>
            <p:cNvSpPr/>
            <p:nvPr/>
          </p:nvSpPr>
          <p:spPr>
            <a:xfrm>
              <a:off x="2494188" y="3429000"/>
              <a:ext cx="324000" cy="3240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Γελαστό πρόσωπο 2">
              <a:extLst>
                <a:ext uri="{FF2B5EF4-FFF2-40B4-BE49-F238E27FC236}">
                  <a16:creationId xmlns:a16="http://schemas.microsoft.com/office/drawing/2014/main" id="{C67599E6-6D89-EE7A-F993-4E28E8A5CB47}"/>
                </a:ext>
              </a:extLst>
            </p:cNvPr>
            <p:cNvSpPr/>
            <p:nvPr/>
          </p:nvSpPr>
          <p:spPr>
            <a:xfrm>
              <a:off x="3438876" y="3429000"/>
              <a:ext cx="324000" cy="324000"/>
            </a:xfrm>
            <a:prstGeom prst="smileyFac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" name="Γελαστό πρόσωπο 3">
              <a:extLst>
                <a:ext uri="{FF2B5EF4-FFF2-40B4-BE49-F238E27FC236}">
                  <a16:creationId xmlns:a16="http://schemas.microsoft.com/office/drawing/2014/main" id="{168CA5B3-327D-953A-E22C-8AE5DF4CB762}"/>
                </a:ext>
              </a:extLst>
            </p:cNvPr>
            <p:cNvSpPr/>
            <p:nvPr/>
          </p:nvSpPr>
          <p:spPr>
            <a:xfrm>
              <a:off x="2966532" y="3429000"/>
              <a:ext cx="324000" cy="324000"/>
            </a:xfrm>
            <a:prstGeom prst="smileyFac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86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Systématisation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6517711" y="2393757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238615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8297361" y="2385555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2" y="238555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6" y="239178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1278243" y="5081975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père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5324547" y="4514850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mère</a:t>
            </a:r>
            <a:endParaRPr lang="el-GR" sz="2400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FE8FE9F-E992-583D-EC47-AE87A1224237}"/>
              </a:ext>
            </a:extLst>
          </p:cNvPr>
          <p:cNvSpPr/>
          <p:nvPr/>
        </p:nvSpPr>
        <p:spPr>
          <a:xfrm>
            <a:off x="4280852" y="5813920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fille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6858000" y="5424875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fils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9300661" y="5805170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famille</a:t>
            </a:r>
            <a:endParaRPr lang="el-GR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970200" y="177602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Activité 1.</a:t>
            </a:r>
            <a:r>
              <a:rPr lang="fr-FR" dirty="0"/>
              <a:t> </a:t>
            </a:r>
            <a:r>
              <a:rPr lang="fr-FR" sz="2000" dirty="0"/>
              <a:t>Associez les mots aux images (glisser-déposer)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0482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Systématisation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6517711" y="2393757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238615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8297361" y="2385555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2" y="238555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6" y="239178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372042" y="4447354"/>
            <a:ext cx="174379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2344779" y="4453809"/>
            <a:ext cx="1865546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FE8FE9F-E992-583D-EC47-AE87A1224237}"/>
              </a:ext>
            </a:extLst>
          </p:cNvPr>
          <p:cNvSpPr/>
          <p:nvPr/>
        </p:nvSpPr>
        <p:spPr>
          <a:xfrm>
            <a:off x="4421906" y="4447354"/>
            <a:ext cx="1905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fille</a:t>
            </a:r>
          </a:p>
          <a:p>
            <a:pPr algn="ctr"/>
            <a:r>
              <a:rPr lang="fr-FR" sz="2400" dirty="0"/>
              <a:t>Paula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6449885" y="4453209"/>
            <a:ext cx="1656671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fils</a:t>
            </a:r>
          </a:p>
          <a:p>
            <a:pPr algn="ctr"/>
            <a:r>
              <a:rPr lang="fr-FR" sz="2400" dirty="0"/>
              <a:t>Quentin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9144412" y="4453809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famille</a:t>
            </a:r>
          </a:p>
          <a:p>
            <a:pPr algn="ctr"/>
            <a:r>
              <a:rPr lang="fr-FR" sz="2400" dirty="0"/>
              <a:t>Bélier</a:t>
            </a:r>
            <a:endParaRPr lang="el-GR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970200" y="177602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Activité 1.</a:t>
            </a:r>
            <a:r>
              <a:rPr lang="fr-FR" dirty="0"/>
              <a:t> </a:t>
            </a:r>
            <a:r>
              <a:rPr lang="fr-FR" sz="2000" dirty="0"/>
              <a:t>Associez les mots aux images (glisser-déposer)</a:t>
            </a:r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41CE4-AE78-9518-134C-F52E1C1249DF}"/>
              </a:ext>
            </a:extLst>
          </p:cNvPr>
          <p:cNvSpPr txBox="1"/>
          <p:nvPr/>
        </p:nvSpPr>
        <p:spPr>
          <a:xfrm>
            <a:off x="508000" y="5747435"/>
            <a:ext cx="1071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2"/>
                </a:solidFill>
              </a:rPr>
              <a:t>Activité numérique:</a:t>
            </a:r>
            <a:r>
              <a:rPr lang="fr-FR" sz="1800" b="1" dirty="0"/>
              <a:t> </a:t>
            </a:r>
            <a:r>
              <a:rPr lang="fr-FR" sz="1800" dirty="0"/>
              <a:t>Image interactive</a:t>
            </a:r>
          </a:p>
          <a:p>
            <a:r>
              <a:rPr lang="el-GR" dirty="0">
                <a:hlinkClick r:id="rId7"/>
              </a:rPr>
              <a:t>https://content.e-me.edu.gr/wp-admin/admin-ajax.php?action=h5p_embed&amp;id=1300842</a:t>
            </a:r>
            <a:r>
              <a:rPr lang="fr-FR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4577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ppt/theme/themeOverride2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597</Words>
  <Application>Microsoft Office PowerPoint</Application>
  <PresentationFormat>Ευρεία οθόνη</PresentationFormat>
  <Paragraphs>138</Paragraphs>
  <Slides>18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Adobe Devanagari</vt:lpstr>
      <vt:lpstr>Arial</vt:lpstr>
      <vt:lpstr>Calibri</vt:lpstr>
      <vt:lpstr>Corbel</vt:lpstr>
      <vt:lpstr>Gill Sans MT</vt:lpstr>
      <vt:lpstr>Imprint MT Shadow</vt:lpstr>
      <vt:lpstr>Lato</vt:lpstr>
      <vt:lpstr>Raleway</vt:lpstr>
      <vt:lpstr>Streamline</vt:lpstr>
      <vt:lpstr>Documents authentiques et créativité</vt:lpstr>
      <vt:lpstr>Mise en situation</vt:lpstr>
      <vt:lpstr>Mise en situation</vt:lpstr>
      <vt:lpstr>Mise en situation</vt:lpstr>
      <vt:lpstr>Mise en situation</vt:lpstr>
      <vt:lpstr>Mise en situation (suite)</vt:lpstr>
      <vt:lpstr>Mise en situation (suite)</vt:lpstr>
      <vt:lpstr>Systématisation  </vt:lpstr>
      <vt:lpstr>Systématisation  </vt:lpstr>
      <vt:lpstr>Παρουσίαση του PowerPoint</vt:lpstr>
      <vt:lpstr>Grammaire  </vt:lpstr>
      <vt:lpstr>Grammaire  </vt:lpstr>
      <vt:lpstr>Production écrite </vt:lpstr>
      <vt:lpstr>Παρουσίαση του PowerPoint</vt:lpstr>
      <vt:lpstr>Tâche finale: Une famille insolite</vt:lpstr>
      <vt:lpstr>Παρουσίαση του PowerPoint</vt:lpstr>
      <vt:lpstr>Tâche finale: Une famille insolite</vt:lpstr>
      <vt:lpstr>Tâche finale: Une famille insolite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créativité en classe de français. Propositions d’activités</dc:title>
  <dc:creator>ΧΑΙΔΩ ΝΑΤΣΗ</dc:creator>
  <cp:lastModifiedBy>ΧΑΙΔΩ ΝΑΤΣΗ</cp:lastModifiedBy>
  <cp:revision>18</cp:revision>
  <dcterms:created xsi:type="dcterms:W3CDTF">2023-11-21T15:00:27Z</dcterms:created>
  <dcterms:modified xsi:type="dcterms:W3CDTF">2023-11-27T15:34:26Z</dcterms:modified>
</cp:coreProperties>
</file>