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9" r:id="rId3"/>
    <p:sldId id="258" r:id="rId4"/>
    <p:sldId id="297" r:id="rId5"/>
    <p:sldId id="291" r:id="rId6"/>
    <p:sldId id="292" r:id="rId7"/>
    <p:sldId id="293" r:id="rId8"/>
    <p:sldId id="295" r:id="rId9"/>
    <p:sldId id="294" r:id="rId10"/>
    <p:sldId id="29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23FA-58D1-4D81-9F42-A81701565DB0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B500-C15D-476C-A0BA-4A3F81046F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94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34567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6160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40018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19732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65943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47791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16765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511249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idonats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/>
            <a:r>
              <a:rPr lang="fr-FR" sz="4400" dirty="0"/>
              <a:t>La créativité en classe de français. Propositions d’activités </a:t>
            </a:r>
            <a:endParaRPr lang="en-US" sz="44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970600" y="4230533"/>
            <a:ext cx="10250800" cy="7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/>
            <a:r>
              <a:rPr lang="fr-FR" dirty="0"/>
              <a:t>Mercredi, 22 novembre 2023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F761E-723D-4303-C2CE-9009F4CECB4E}"/>
              </a:ext>
            </a:extLst>
          </p:cNvPr>
          <p:cNvSpPr txBox="1"/>
          <p:nvPr/>
        </p:nvSpPr>
        <p:spPr>
          <a:xfrm>
            <a:off x="895350" y="592455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Aptos Display" panose="020B0004020202020204" pitchFamily="34" charset="0"/>
              </a:rPr>
              <a:t>Χάιδω Νάτση, Σύμβουλος Εκπαίδευσης ΠΕ05</a:t>
            </a:r>
          </a:p>
          <a:p>
            <a:r>
              <a:rPr lang="en-US" sz="1600" dirty="0">
                <a:latin typeface="Aptos Display" panose="020B0004020202020204" pitchFamily="34" charset="0"/>
                <a:hlinkClick r:id="rId3"/>
              </a:rPr>
              <a:t>haidonatsi@gmail.com</a:t>
            </a:r>
            <a:r>
              <a:rPr lang="en-US" sz="1600" dirty="0">
                <a:latin typeface="Aptos Display" panose="020B0004020202020204" pitchFamily="34" charset="0"/>
              </a:rPr>
              <a:t> </a:t>
            </a:r>
            <a:endParaRPr lang="el-GR" sz="16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0BBEF-F60A-8CFA-0152-B55291D2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20" y="634986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dans le manuel scolaire</a:t>
            </a:r>
            <a:endParaRPr lang="el-GR" sz="24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203E22-1AD3-7066-C6DA-22A387F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618" y="1677810"/>
            <a:ext cx="10913304" cy="393040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Cahier </a:t>
            </a:r>
            <a:r>
              <a:rPr lang="en-US" sz="1800" b="1" dirty="0" err="1">
                <a:solidFill>
                  <a:srgbClr val="FF0000"/>
                </a:solidFill>
              </a:rPr>
              <a:t>d’exercices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 err="1">
                <a:solidFill>
                  <a:srgbClr val="FF0000"/>
                </a:solidFill>
              </a:rPr>
              <a:t>Unité</a:t>
            </a:r>
            <a:r>
              <a:rPr lang="en-US" sz="1800" b="1" dirty="0">
                <a:solidFill>
                  <a:srgbClr val="FF0000"/>
                </a:solidFill>
              </a:rPr>
              <a:t> 2 </a:t>
            </a:r>
            <a:r>
              <a:rPr lang="en-US" sz="1800" dirty="0"/>
              <a:t>Mini </a:t>
            </a:r>
            <a:r>
              <a:rPr lang="en-US" sz="1800" dirty="0" err="1"/>
              <a:t>projet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 err="1">
                <a:solidFill>
                  <a:srgbClr val="FF0000"/>
                </a:solidFill>
              </a:rPr>
              <a:t>Unité</a:t>
            </a:r>
            <a:r>
              <a:rPr lang="en-US" sz="1800" b="1" dirty="0">
                <a:solidFill>
                  <a:srgbClr val="FF0000"/>
                </a:solidFill>
              </a:rPr>
              <a:t> 3 </a:t>
            </a:r>
            <a:r>
              <a:rPr lang="en-US" sz="1800" dirty="0" err="1"/>
              <a:t>Lexique</a:t>
            </a:r>
            <a:endParaRPr lang="en-US" sz="1800" dirty="0"/>
          </a:p>
          <a:p>
            <a:pPr marL="265113" lvl="1" indent="0">
              <a:buSzPct val="100000"/>
              <a:buNone/>
            </a:pPr>
            <a:r>
              <a:rPr lang="en-US" sz="1600" dirty="0"/>
              <a:t>	</a:t>
            </a:r>
          </a:p>
          <a:p>
            <a:pPr marL="436563" lvl="1" indent="-171450">
              <a:buSzPct val="100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AA7A5D-E8E7-A1CC-31C7-12058D0F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04" y="148305"/>
            <a:ext cx="4610500" cy="656138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153DA5-A73F-3EE5-0C08-52906E754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6" y="2963843"/>
            <a:ext cx="6218459" cy="3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E26988-C506-36E7-C220-0342EB7B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>
                <a:solidFill>
                  <a:schemeClr val="tx2"/>
                </a:solidFill>
              </a:rPr>
              <a:t>Les </a:t>
            </a:r>
            <a:r>
              <a:rPr lang="fr-FR" sz="4400" dirty="0" err="1">
                <a:solidFill>
                  <a:schemeClr val="tx2"/>
                </a:solidFill>
              </a:rPr>
              <a:t>activit</a:t>
            </a:r>
            <a:r>
              <a:rPr lang="el-GR" sz="4400" dirty="0">
                <a:solidFill>
                  <a:schemeClr val="tx2"/>
                </a:solidFill>
              </a:rPr>
              <a:t>é</a:t>
            </a:r>
            <a:r>
              <a:rPr lang="fr-FR" sz="4400" dirty="0">
                <a:solidFill>
                  <a:schemeClr val="tx2"/>
                </a:solidFill>
              </a:rPr>
              <a:t>s </a:t>
            </a:r>
            <a:r>
              <a:rPr lang="fr-FR" sz="4400" dirty="0" err="1">
                <a:solidFill>
                  <a:schemeClr val="tx2"/>
                </a:solidFill>
              </a:rPr>
              <a:t>cr</a:t>
            </a:r>
            <a:r>
              <a:rPr lang="el-GR" sz="4400" dirty="0">
                <a:solidFill>
                  <a:schemeClr val="tx2"/>
                </a:solidFill>
              </a:rPr>
              <a:t>é</a:t>
            </a:r>
            <a:r>
              <a:rPr lang="fr-FR" sz="4400" dirty="0" err="1">
                <a:solidFill>
                  <a:schemeClr val="tx2"/>
                </a:solidFill>
              </a:rPr>
              <a:t>atives</a:t>
            </a:r>
            <a:r>
              <a:rPr lang="fr-FR" sz="4400" dirty="0">
                <a:solidFill>
                  <a:schemeClr val="tx2"/>
                </a:solidFill>
              </a:rPr>
              <a:t> dans le manuel scolaire</a:t>
            </a:r>
            <a:endParaRPr lang="el-G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0BBEF-F60A-8CFA-0152-B55291D2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64" y="980738"/>
            <a:ext cx="10251600" cy="713600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 manuel scolaire</a:t>
            </a:r>
            <a:endParaRPr lang="el-GR" sz="24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203E22-1AD3-7066-C6DA-22A387F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064" y="1864614"/>
            <a:ext cx="10251600" cy="3519683"/>
          </a:xfrm>
        </p:spPr>
        <p:txBody>
          <a:bodyPr/>
          <a:lstStyle/>
          <a:p>
            <a:r>
              <a:rPr lang="en-US" sz="1600" b="1" dirty="0" err="1"/>
              <a:t>Unité</a:t>
            </a:r>
            <a:r>
              <a:rPr lang="en-US" sz="1600" b="1" dirty="0"/>
              <a:t> 0. </a:t>
            </a:r>
            <a:r>
              <a:rPr lang="en-US" sz="1600" dirty="0"/>
              <a:t>Je parle </a:t>
            </a:r>
            <a:r>
              <a:rPr lang="en-US" sz="1600" dirty="0" err="1"/>
              <a:t>français</a:t>
            </a:r>
            <a:r>
              <a:rPr lang="en-US" sz="1600" dirty="0"/>
              <a:t> </a:t>
            </a:r>
          </a:p>
          <a:p>
            <a:pPr lvl="1"/>
            <a:r>
              <a:rPr lang="en-US" sz="1200" dirty="0"/>
              <a:t>Tu </a:t>
            </a:r>
            <a:r>
              <a:rPr lang="en-US" sz="1200" dirty="0" err="1"/>
              <a:t>joues</a:t>
            </a:r>
            <a:r>
              <a:rPr lang="en-US" sz="1200" dirty="0"/>
              <a:t> aux </a:t>
            </a:r>
            <a:r>
              <a:rPr lang="en-US" sz="1200" dirty="0" err="1"/>
              <a:t>devinettes</a:t>
            </a:r>
            <a:r>
              <a:rPr lang="en-US" sz="1200" dirty="0"/>
              <a:t>? ( </a:t>
            </a:r>
            <a:r>
              <a:rPr lang="en-US" sz="1200" dirty="0" err="1"/>
              <a:t>remue-méninges</a:t>
            </a:r>
            <a:r>
              <a:rPr lang="en-US" sz="1200" dirty="0"/>
              <a:t> et carte </a:t>
            </a:r>
            <a:r>
              <a:rPr lang="en-US" sz="1200" dirty="0" err="1"/>
              <a:t>mentale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Le </a:t>
            </a:r>
            <a:r>
              <a:rPr lang="en-US" sz="1200" dirty="0" err="1"/>
              <a:t>Personnages</a:t>
            </a:r>
            <a:r>
              <a:rPr lang="en-US" sz="1200" dirty="0"/>
              <a:t> de </a:t>
            </a:r>
            <a:r>
              <a:rPr lang="en-US" sz="1200" dirty="0" err="1"/>
              <a:t>l’histoire</a:t>
            </a:r>
            <a:r>
              <a:rPr lang="en-US" sz="1200" dirty="0"/>
              <a:t> Les </a:t>
            </a:r>
            <a:r>
              <a:rPr lang="en-US" sz="1200" dirty="0" err="1"/>
              <a:t>amis</a:t>
            </a:r>
            <a:r>
              <a:rPr lang="en-US" sz="1200" dirty="0"/>
              <a:t> de France (</a:t>
            </a:r>
            <a:r>
              <a:rPr lang="en-US" sz="1200" dirty="0" err="1"/>
              <a:t>situer</a:t>
            </a:r>
            <a:r>
              <a:rPr lang="en-US" sz="1200" dirty="0"/>
              <a:t> sur la carte)</a:t>
            </a:r>
          </a:p>
          <a:p>
            <a:pPr marL="821247" lvl="1" indent="0">
              <a:buNone/>
            </a:pPr>
            <a:endParaRPr lang="en-US" sz="1200" dirty="0"/>
          </a:p>
          <a:p>
            <a:r>
              <a:rPr lang="en-US" sz="1600" b="1" dirty="0" err="1"/>
              <a:t>Unité</a:t>
            </a:r>
            <a:r>
              <a:rPr lang="en-US" sz="1600" b="1" dirty="0"/>
              <a:t> 3. </a:t>
            </a:r>
            <a:r>
              <a:rPr lang="en-US" sz="1600" dirty="0"/>
              <a:t>Qu’ </a:t>
            </a:r>
            <a:r>
              <a:rPr lang="en-US" sz="1600" dirty="0" err="1"/>
              <a:t>est-ce</a:t>
            </a:r>
            <a:r>
              <a:rPr lang="en-US" sz="1600" dirty="0"/>
              <a:t> </a:t>
            </a:r>
            <a:r>
              <a:rPr lang="en-US" sz="1600" dirty="0" err="1"/>
              <a:t>qu</a:t>
            </a:r>
            <a:r>
              <a:rPr lang="en-US" sz="1600" dirty="0"/>
              <a:t>’ il y a dans le sac à dos?</a:t>
            </a:r>
            <a:endParaRPr lang="en-US" dirty="0"/>
          </a:p>
          <a:p>
            <a:pPr lvl="1"/>
            <a:r>
              <a:rPr lang="en-US" dirty="0"/>
              <a:t>Page 30 </a:t>
            </a:r>
            <a:r>
              <a:rPr lang="en-US" dirty="0" err="1"/>
              <a:t>Activité</a:t>
            </a:r>
            <a:r>
              <a:rPr lang="en-US" dirty="0"/>
              <a:t> 4. </a:t>
            </a:r>
            <a:r>
              <a:rPr lang="en-US" dirty="0" err="1"/>
              <a:t>Souligne</a:t>
            </a:r>
            <a:r>
              <a:rPr lang="en-US" dirty="0"/>
              <a:t> et </a:t>
            </a:r>
            <a:r>
              <a:rPr lang="en-US" dirty="0" err="1"/>
              <a:t>colorie</a:t>
            </a:r>
            <a:endParaRPr lang="en-US" dirty="0"/>
          </a:p>
          <a:p>
            <a:pPr lvl="1"/>
            <a:r>
              <a:rPr lang="en-US" dirty="0"/>
              <a:t>Jeux de </a:t>
            </a:r>
            <a:r>
              <a:rPr lang="en-US" dirty="0" err="1"/>
              <a:t>rôles</a:t>
            </a:r>
            <a:endParaRPr lang="en-US" dirty="0"/>
          </a:p>
          <a:p>
            <a:pPr marL="265113" lvl="1" indent="0">
              <a:buSzPct val="100000"/>
              <a:buNone/>
            </a:pPr>
            <a:endParaRPr lang="en-US" sz="13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5050DA-2211-217B-E19E-794B2587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60" y="1694338"/>
            <a:ext cx="4938188" cy="409229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449565-4E97-72B1-FEB2-D0BB6C36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55" y="4710286"/>
            <a:ext cx="4724809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8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0BBEF-F60A-8CFA-0152-B55291D2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64" y="980738"/>
            <a:ext cx="10251600" cy="713600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 manuel scolaire</a:t>
            </a:r>
            <a:endParaRPr lang="el-GR" sz="24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203E22-1AD3-7066-C6DA-22A387F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768" y="1694338"/>
            <a:ext cx="10251600" cy="3519683"/>
          </a:xfrm>
        </p:spPr>
        <p:txBody>
          <a:bodyPr/>
          <a:lstStyle/>
          <a:p>
            <a:r>
              <a:rPr lang="en-US" sz="1600" b="1" dirty="0" err="1"/>
              <a:t>Unité</a:t>
            </a:r>
            <a:r>
              <a:rPr lang="en-US" sz="1600" b="1" dirty="0"/>
              <a:t> 0. </a:t>
            </a:r>
            <a:r>
              <a:rPr lang="en-US" sz="1600" dirty="0"/>
              <a:t>Je parle </a:t>
            </a:r>
            <a:r>
              <a:rPr lang="en-US" sz="1600" dirty="0" err="1"/>
              <a:t>français</a:t>
            </a:r>
            <a:r>
              <a:rPr lang="en-US" sz="1600" dirty="0"/>
              <a:t> </a:t>
            </a:r>
          </a:p>
          <a:p>
            <a:pPr lvl="1"/>
            <a:r>
              <a:rPr lang="en-US" sz="1200" dirty="0"/>
              <a:t>Tu </a:t>
            </a:r>
            <a:r>
              <a:rPr lang="en-US" sz="1200" dirty="0" err="1"/>
              <a:t>joues</a:t>
            </a:r>
            <a:r>
              <a:rPr lang="en-US" sz="1200" dirty="0"/>
              <a:t> aux </a:t>
            </a:r>
            <a:r>
              <a:rPr lang="en-US" sz="1200" dirty="0" err="1"/>
              <a:t>devinettes</a:t>
            </a:r>
            <a:r>
              <a:rPr lang="en-US" sz="1200" dirty="0"/>
              <a:t>? ( </a:t>
            </a:r>
            <a:r>
              <a:rPr lang="en-US" sz="1200" dirty="0" err="1"/>
              <a:t>remue-méninges</a:t>
            </a:r>
            <a:r>
              <a:rPr lang="en-US" sz="1200" dirty="0"/>
              <a:t> et carte </a:t>
            </a:r>
            <a:r>
              <a:rPr lang="en-US" sz="1200" dirty="0" err="1"/>
              <a:t>mentale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Le </a:t>
            </a:r>
            <a:r>
              <a:rPr lang="en-US" sz="1200" dirty="0" err="1"/>
              <a:t>Personnages</a:t>
            </a:r>
            <a:r>
              <a:rPr lang="en-US" sz="1200" dirty="0"/>
              <a:t> de </a:t>
            </a:r>
            <a:r>
              <a:rPr lang="en-US" sz="1200" dirty="0" err="1"/>
              <a:t>l’histoire</a:t>
            </a:r>
            <a:r>
              <a:rPr lang="en-US" sz="1200" dirty="0"/>
              <a:t> Les </a:t>
            </a:r>
            <a:r>
              <a:rPr lang="en-US" sz="1200" dirty="0" err="1"/>
              <a:t>amis</a:t>
            </a:r>
            <a:r>
              <a:rPr lang="en-US" sz="1200" dirty="0"/>
              <a:t> de France (</a:t>
            </a:r>
            <a:r>
              <a:rPr lang="en-US" sz="1200" dirty="0" err="1"/>
              <a:t>situer</a:t>
            </a:r>
            <a:r>
              <a:rPr lang="en-US" sz="1200" dirty="0"/>
              <a:t> sur la carte)</a:t>
            </a:r>
          </a:p>
          <a:p>
            <a:pPr marL="821247" lvl="1" indent="0">
              <a:buNone/>
            </a:pPr>
            <a:endParaRPr lang="en-US" sz="1200" dirty="0"/>
          </a:p>
          <a:p>
            <a:r>
              <a:rPr lang="en-US" sz="1600" b="1" dirty="0" err="1"/>
              <a:t>Unité</a:t>
            </a:r>
            <a:r>
              <a:rPr lang="en-US" sz="1600" b="1" dirty="0"/>
              <a:t> 3. </a:t>
            </a:r>
            <a:r>
              <a:rPr lang="en-US" sz="1600" dirty="0"/>
              <a:t>Qu’ </a:t>
            </a:r>
            <a:r>
              <a:rPr lang="en-US" sz="1600" dirty="0" err="1"/>
              <a:t>est-ce</a:t>
            </a:r>
            <a:r>
              <a:rPr lang="en-US" sz="1600" dirty="0"/>
              <a:t> </a:t>
            </a:r>
            <a:r>
              <a:rPr lang="en-US" sz="1600" dirty="0" err="1"/>
              <a:t>qu</a:t>
            </a:r>
            <a:r>
              <a:rPr lang="en-US" sz="1600" dirty="0"/>
              <a:t>’ il y a dans le sac à dos?</a:t>
            </a:r>
            <a:endParaRPr lang="en-US" dirty="0"/>
          </a:p>
          <a:p>
            <a:pPr lvl="1"/>
            <a:r>
              <a:rPr lang="en-US" dirty="0"/>
              <a:t>Page 30 </a:t>
            </a:r>
            <a:r>
              <a:rPr lang="en-US" dirty="0" err="1"/>
              <a:t>Activité</a:t>
            </a:r>
            <a:r>
              <a:rPr lang="en-US" dirty="0"/>
              <a:t> 4. </a:t>
            </a:r>
            <a:r>
              <a:rPr lang="en-US" dirty="0" err="1"/>
              <a:t>Souligne</a:t>
            </a:r>
            <a:r>
              <a:rPr lang="en-US" dirty="0"/>
              <a:t> et </a:t>
            </a:r>
            <a:r>
              <a:rPr lang="en-US" dirty="0" err="1"/>
              <a:t>colorie</a:t>
            </a:r>
            <a:endParaRPr lang="en-US" dirty="0"/>
          </a:p>
          <a:p>
            <a:pPr lvl="1"/>
            <a:r>
              <a:rPr lang="en-US" dirty="0"/>
              <a:t>Jeux de </a:t>
            </a:r>
            <a:r>
              <a:rPr lang="en-US" dirty="0" err="1"/>
              <a:t>rôles</a:t>
            </a:r>
            <a:endParaRPr lang="en-US" dirty="0"/>
          </a:p>
          <a:p>
            <a:pPr marL="265113" lvl="1" indent="0">
              <a:buSzPct val="100000"/>
              <a:buNone/>
            </a:pPr>
            <a:endParaRPr lang="en-US" sz="13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CE5A14F-115A-A43D-793A-5A187C15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40" y="1503290"/>
            <a:ext cx="5578323" cy="392006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38F5DB3-9035-D2D7-FD74-A08BB55CD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1" y="3544130"/>
            <a:ext cx="4454324" cy="32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1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0BBEF-F60A-8CFA-0152-B55291D2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714567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                                                                                                          manuel scolaire</a:t>
            </a:r>
            <a:endParaRPr lang="el-GR" sz="24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203E22-1AD3-7066-C6DA-22A387F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821" y="1682496"/>
            <a:ext cx="10913304" cy="3930401"/>
          </a:xfrm>
        </p:spPr>
        <p:txBody>
          <a:bodyPr>
            <a:normAutofit/>
          </a:bodyPr>
          <a:lstStyle/>
          <a:p>
            <a:r>
              <a:rPr lang="en-US" sz="1600" b="1" dirty="0" err="1"/>
              <a:t>Unité</a:t>
            </a:r>
            <a:r>
              <a:rPr lang="en-US" sz="1600" b="1" dirty="0"/>
              <a:t> 3. </a:t>
            </a:r>
            <a:r>
              <a:rPr lang="en-US" sz="1600" dirty="0"/>
              <a:t>Qu’ </a:t>
            </a:r>
            <a:r>
              <a:rPr lang="en-US" sz="1600" dirty="0" err="1"/>
              <a:t>est-ce</a:t>
            </a:r>
            <a:r>
              <a:rPr lang="en-US" sz="1600" dirty="0"/>
              <a:t> </a:t>
            </a:r>
            <a:r>
              <a:rPr lang="en-US" sz="1600" dirty="0" err="1"/>
              <a:t>qu</a:t>
            </a:r>
            <a:r>
              <a:rPr lang="en-US" sz="1600" dirty="0"/>
              <a:t>’ il y a dans le sac à dos?</a:t>
            </a:r>
          </a:p>
          <a:p>
            <a:pPr lvl="1"/>
            <a:r>
              <a:rPr lang="en-US" sz="1400" dirty="0" err="1"/>
              <a:t>Civilisation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La </a:t>
            </a:r>
            <a:r>
              <a:rPr lang="en-US" sz="1400" dirty="0" err="1"/>
              <a:t>Lettre</a:t>
            </a:r>
            <a:r>
              <a:rPr lang="en-US" sz="1400" dirty="0"/>
              <a:t> au Père Noël et les </a:t>
            </a:r>
            <a:r>
              <a:rPr lang="en-US" sz="1400" dirty="0" err="1"/>
              <a:t>coutumes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Cahier </a:t>
            </a:r>
            <a:r>
              <a:rPr lang="en-US" sz="1400" dirty="0" err="1"/>
              <a:t>d’activités</a:t>
            </a:r>
            <a:r>
              <a:rPr lang="en-US" sz="1400" dirty="0"/>
              <a:t> Mini </a:t>
            </a:r>
            <a:r>
              <a:rPr lang="en-US" sz="1400" dirty="0" err="1"/>
              <a:t>projet</a:t>
            </a:r>
            <a:endParaRPr lang="en-US" sz="1400" dirty="0"/>
          </a:p>
          <a:p>
            <a:pPr marL="821247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b="1" dirty="0"/>
          </a:p>
          <a:p>
            <a:pPr marL="194729" indent="0">
              <a:buNone/>
            </a:pPr>
            <a:endParaRPr lang="en-US" b="1" dirty="0"/>
          </a:p>
          <a:p>
            <a:pPr marL="436563" lvl="1" indent="-171450">
              <a:buSzPct val="10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36563" lvl="1" indent="-171450">
              <a:buSzPct val="100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F105EEB-ACA2-C5BD-E60B-235453787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6" y="109446"/>
            <a:ext cx="4884843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0BBEF-F60A-8CFA-0152-B55291D2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04" y="883236"/>
            <a:ext cx="10251600" cy="713600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 manuel scolaire</a:t>
            </a:r>
            <a:endParaRPr lang="el-GR" sz="24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203E22-1AD3-7066-C6DA-22A387F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618" y="1677810"/>
            <a:ext cx="10913304" cy="3930401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Bilan</a:t>
            </a:r>
            <a:r>
              <a:rPr lang="en-US" sz="1800" b="1" dirty="0">
                <a:solidFill>
                  <a:srgbClr val="FF0000"/>
                </a:solidFill>
              </a:rPr>
              <a:t> 1</a:t>
            </a:r>
          </a:p>
          <a:p>
            <a:pPr lvl="1"/>
            <a:r>
              <a:rPr lang="fr-FR" sz="1600" b="1" dirty="0"/>
              <a:t>Production orale</a:t>
            </a:r>
          </a:p>
          <a:p>
            <a:pPr lvl="1"/>
            <a:r>
              <a:rPr lang="fr-FR" sz="1600" b="1" dirty="0"/>
              <a:t>Fiche d’identité (Devinettes)</a:t>
            </a:r>
          </a:p>
          <a:p>
            <a:pPr lvl="1"/>
            <a:r>
              <a:rPr lang="fr-FR" sz="1600" b="1" dirty="0"/>
              <a:t>Poser des questions</a:t>
            </a:r>
          </a:p>
          <a:p>
            <a:pPr lvl="1"/>
            <a:r>
              <a:rPr lang="fr-FR" sz="1600" b="1" dirty="0"/>
              <a:t>Dictée</a:t>
            </a:r>
          </a:p>
          <a:p>
            <a:pPr marL="265113" lvl="1" indent="0">
              <a:buSzPct val="100000"/>
              <a:buNone/>
            </a:pPr>
            <a:endParaRPr lang="en-US" sz="1300" dirty="0"/>
          </a:p>
          <a:p>
            <a:pPr marL="436563" lvl="1" indent="-171450">
              <a:buSzPct val="100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8E94CA-CD34-4557-E376-7FE7696CB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/>
          <a:stretch/>
        </p:blipFill>
        <p:spPr>
          <a:xfrm>
            <a:off x="0" y="4358423"/>
            <a:ext cx="7203075" cy="24995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A3FCC6E-5433-4AF9-113C-A2C455A14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r="3388"/>
          <a:stretch/>
        </p:blipFill>
        <p:spPr>
          <a:xfrm>
            <a:off x="4873751" y="1337439"/>
            <a:ext cx="7237591" cy="32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0BBEF-F60A-8CFA-0152-B55291D2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20" y="634986"/>
            <a:ext cx="10251600" cy="713600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 manuel scolaire</a:t>
            </a:r>
            <a:endParaRPr lang="el-GR" sz="24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203E22-1AD3-7066-C6DA-22A387F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618" y="1677810"/>
            <a:ext cx="10913304" cy="3930401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Bilan</a:t>
            </a:r>
            <a:r>
              <a:rPr lang="en-US" sz="1800" b="1" dirty="0">
                <a:solidFill>
                  <a:srgbClr val="FF0000"/>
                </a:solidFill>
              </a:rPr>
              <a:t> 1</a:t>
            </a:r>
          </a:p>
          <a:p>
            <a:pPr lvl="1"/>
            <a:r>
              <a:rPr lang="fr-FR" sz="1600" b="1" dirty="0"/>
              <a:t>Production orale</a:t>
            </a:r>
          </a:p>
          <a:p>
            <a:pPr lvl="1"/>
            <a:r>
              <a:rPr lang="fr-FR" sz="1600" b="1" dirty="0"/>
              <a:t>Fiche d’identité (Devinettes)</a:t>
            </a:r>
          </a:p>
          <a:p>
            <a:pPr lvl="1"/>
            <a:r>
              <a:rPr lang="fr-FR" sz="1600" b="1" dirty="0"/>
              <a:t>Poser des questions (en binômes)</a:t>
            </a:r>
          </a:p>
          <a:p>
            <a:pPr lvl="1"/>
            <a:r>
              <a:rPr lang="fr-FR" sz="1600" b="1" dirty="0"/>
              <a:t>Dictée</a:t>
            </a:r>
          </a:p>
          <a:p>
            <a:pPr lvl="1"/>
            <a:r>
              <a:rPr lang="fr-FR" sz="1600" b="1" dirty="0" err="1"/>
              <a:t>Un.e</a:t>
            </a:r>
            <a:r>
              <a:rPr lang="fr-FR" sz="1600" b="1" dirty="0"/>
              <a:t> </a:t>
            </a:r>
            <a:r>
              <a:rPr lang="fr-FR" sz="1600" b="1" dirty="0" err="1"/>
              <a:t>nouvel.le</a:t>
            </a:r>
            <a:r>
              <a:rPr lang="fr-FR" sz="1600" b="1" dirty="0"/>
              <a:t> élève. Fais son portrait</a:t>
            </a:r>
          </a:p>
          <a:p>
            <a:pPr marL="821247" lvl="1" indent="0">
              <a:buNone/>
            </a:pPr>
            <a:r>
              <a:rPr lang="fr-FR" sz="1600" b="1" dirty="0"/>
              <a:t>(Concours: le portait le plus insolite)</a:t>
            </a:r>
          </a:p>
          <a:p>
            <a:pPr marL="265113" lvl="1" indent="0">
              <a:buSzPct val="100000"/>
              <a:buNone/>
            </a:pPr>
            <a:endParaRPr lang="en-US" sz="1300" dirty="0"/>
          </a:p>
          <a:p>
            <a:pPr marL="265113" lvl="1" indent="0">
              <a:buSzPct val="100000"/>
              <a:buNone/>
            </a:pPr>
            <a:endParaRPr lang="en-US" sz="13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8E94CA-CD34-4557-E376-7FE7696CB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/>
          <a:stretch/>
        </p:blipFill>
        <p:spPr>
          <a:xfrm>
            <a:off x="0" y="4358423"/>
            <a:ext cx="7203075" cy="249957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EF74730E-CF8C-5F9D-E722-E8D622F36598}"/>
              </a:ext>
            </a:extLst>
          </p:cNvPr>
          <p:cNvSpPr/>
          <p:nvPr/>
        </p:nvSpPr>
        <p:spPr>
          <a:xfrm>
            <a:off x="4498848" y="1104156"/>
            <a:ext cx="3739896" cy="1226717"/>
          </a:xfrm>
          <a:prstGeom prst="wedgeEllipseCallout">
            <a:avLst>
              <a:gd name="adj1" fmla="val 32468"/>
              <a:gd name="adj2" fmla="val 6995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a 11 ans. Il a un chat; il s’appelle Akira. Qui est-ce?</a:t>
            </a:r>
            <a:endParaRPr lang="el-GR" dirty="0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5FF62784-2606-3D35-A90B-80B12ED143CB}"/>
              </a:ext>
            </a:extLst>
          </p:cNvPr>
          <p:cNvSpPr/>
          <p:nvPr/>
        </p:nvSpPr>
        <p:spPr>
          <a:xfrm>
            <a:off x="8567928" y="1104156"/>
            <a:ext cx="2567428" cy="975143"/>
          </a:xfrm>
          <a:prstGeom prst="wedgeEllipseCallout">
            <a:avLst>
              <a:gd name="adj1" fmla="val -40421"/>
              <a:gd name="adj2" fmla="val 82192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C’est Hugo!</a:t>
            </a:r>
            <a:endParaRPr lang="el-GR" dirty="0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383B6328-EDC1-77D2-04CE-E443E40AF6F3}"/>
              </a:ext>
            </a:extLst>
          </p:cNvPr>
          <p:cNvSpPr/>
          <p:nvPr/>
        </p:nvSpPr>
        <p:spPr>
          <a:xfrm>
            <a:off x="5102352" y="2638474"/>
            <a:ext cx="3739896" cy="1226717"/>
          </a:xfrm>
          <a:prstGeom prst="wedgeEllipseCallout">
            <a:avLst>
              <a:gd name="adj1" fmla="val 32468"/>
              <a:gd name="adj2" fmla="val 6995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Elle est belle! Elle est grecque. Qui est-ce?</a:t>
            </a:r>
            <a:endParaRPr lang="el-GR" dirty="0"/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F47AA9CF-9FCD-0EC5-3BD9-1D7BB86237B8}"/>
              </a:ext>
            </a:extLst>
          </p:cNvPr>
          <p:cNvSpPr/>
          <p:nvPr/>
        </p:nvSpPr>
        <p:spPr>
          <a:xfrm>
            <a:off x="8741664" y="2601498"/>
            <a:ext cx="2567428" cy="975143"/>
          </a:xfrm>
          <a:prstGeom prst="wedgeEllipseCallout">
            <a:avLst>
              <a:gd name="adj1" fmla="val -40421"/>
              <a:gd name="adj2" fmla="val 82192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C’est Hugo!</a:t>
            </a:r>
            <a:endParaRPr lang="el-GR" dirty="0"/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375A6EC3-9B4B-B80D-3669-9BF00A4CF60A}"/>
              </a:ext>
            </a:extLst>
          </p:cNvPr>
          <p:cNvSpPr/>
          <p:nvPr/>
        </p:nvSpPr>
        <p:spPr>
          <a:xfrm>
            <a:off x="7395460" y="4172792"/>
            <a:ext cx="3739896" cy="1226717"/>
          </a:xfrm>
          <a:prstGeom prst="wedgeEllipseCallout">
            <a:avLst>
              <a:gd name="adj1" fmla="val 32468"/>
              <a:gd name="adj2" fmla="val 6995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a un an. Il est mignon! Qui est-ce?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988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70015-5401-96B6-9794-59D77797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Portrait insolite!</a:t>
            </a:r>
            <a:br>
              <a:rPr lang="fr-FR" dirty="0"/>
            </a:br>
            <a:br>
              <a:rPr lang="fr-FR" dirty="0"/>
            </a:br>
            <a:r>
              <a:rPr lang="fr-FR" sz="2200" dirty="0"/>
              <a:t>Travail en tandem ou en petit groupe</a:t>
            </a:r>
            <a:br>
              <a:rPr lang="fr-FR" sz="2200" dirty="0"/>
            </a:br>
            <a:endParaRPr lang="el-GR" sz="2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AFED8B7-0AEE-C6B9-2AB5-D3A0C0B61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600" y="4215366"/>
            <a:ext cx="4401200" cy="1353329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>
                <a:solidFill>
                  <a:schemeClr val="dk2"/>
                </a:solidFill>
                <a:latin typeface="Raleway"/>
                <a:sym typeface="Raleway"/>
              </a:rPr>
              <a:t>Qui gagne?</a:t>
            </a:r>
          </a:p>
          <a:p>
            <a:endParaRPr lang="fr-FR" sz="2400" b="1" dirty="0">
              <a:solidFill>
                <a:schemeClr val="dk2"/>
              </a:solidFill>
              <a:latin typeface="Raleway"/>
              <a:sym typeface="Raleway"/>
            </a:endParaRPr>
          </a:p>
          <a:p>
            <a:r>
              <a:rPr lang="fr-FR" dirty="0"/>
              <a:t>Les portraits les plus votées par les élèves de la classe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7FEA80C-3F7D-466E-CD9D-B5043D15DD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98967" y="1115568"/>
            <a:ext cx="4499200" cy="4721932"/>
          </a:xfrm>
        </p:spPr>
        <p:txBody>
          <a:bodyPr>
            <a:normAutofit/>
          </a:bodyPr>
          <a:lstStyle/>
          <a:p>
            <a:pPr marL="194729" indent="0">
              <a:buNone/>
            </a:pPr>
            <a:r>
              <a:rPr lang="fr-FR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Faites le portrait le plus insolite!</a:t>
            </a:r>
          </a:p>
          <a:p>
            <a:pPr marL="194729" indent="0">
              <a:buNone/>
            </a:pP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</a:rPr>
              <a:t>Voilà quelques questions pour vous aider.</a:t>
            </a:r>
          </a:p>
          <a:p>
            <a:pPr marL="194729" indent="0">
              <a:buNone/>
            </a:pPr>
            <a:endParaRPr lang="fr-FR" dirty="0"/>
          </a:p>
          <a:p>
            <a:r>
              <a:rPr lang="fr-FR" sz="2000" dirty="0"/>
              <a:t>Il/Elle est de quelle nationalité?</a:t>
            </a:r>
          </a:p>
          <a:p>
            <a:r>
              <a:rPr lang="fr-FR" sz="2000" dirty="0"/>
              <a:t>Il/Elle a quel âge?</a:t>
            </a:r>
          </a:p>
          <a:p>
            <a:r>
              <a:rPr lang="fr-FR" sz="2000" dirty="0"/>
              <a:t>Il/Elle est de quelle couleur?</a:t>
            </a:r>
          </a:p>
          <a:p>
            <a:r>
              <a:rPr lang="fr-FR" sz="2000" dirty="0"/>
              <a:t>Il/Elle a </a:t>
            </a:r>
            <a:r>
              <a:rPr lang="fr-FR" sz="2000" b="1" dirty="0"/>
              <a:t>un animal?</a:t>
            </a:r>
          </a:p>
          <a:p>
            <a:pPr lvl="1"/>
            <a:r>
              <a:rPr lang="fr-FR" sz="2000" dirty="0"/>
              <a:t>Il a quel âge?</a:t>
            </a:r>
          </a:p>
          <a:p>
            <a:pPr lvl="1"/>
            <a:r>
              <a:rPr lang="fr-FR" sz="2000" dirty="0"/>
              <a:t>Il s’appelle comment?</a:t>
            </a:r>
          </a:p>
          <a:p>
            <a:pPr lvl="1"/>
            <a:r>
              <a:rPr lang="fr-FR" sz="2000" dirty="0"/>
              <a:t>…	</a:t>
            </a:r>
          </a:p>
          <a:p>
            <a:pPr lvl="1"/>
            <a:endParaRPr lang="fr-FR" sz="2000" dirty="0"/>
          </a:p>
          <a:p>
            <a:pPr marL="609585" marR="0" lvl="0" indent="-41485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●"/>
              <a:tabLst/>
              <a:defRPr/>
            </a:pPr>
            <a:r>
              <a:rPr lang="fr-FR" sz="2000" dirty="0">
                <a:solidFill>
                  <a:srgbClr val="595959"/>
                </a:solidFill>
              </a:rPr>
              <a:t>Qu’est-ce qu’il y a dans son sac à dos?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lvl="1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F72EC-63DD-237B-F4E2-4485066CF719}"/>
              </a:ext>
            </a:extLst>
          </p:cNvPr>
          <p:cNvSpPr txBox="1"/>
          <p:nvPr/>
        </p:nvSpPr>
        <p:spPr>
          <a:xfrm>
            <a:off x="973333" y="961919"/>
            <a:ext cx="3781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Concours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5407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0BBEF-F60A-8CFA-0152-B55291D2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20" y="634986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dans le manuel scolaire</a:t>
            </a:r>
            <a:endParaRPr lang="el-GR" sz="24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203E22-1AD3-7066-C6DA-22A387F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618" y="1677810"/>
            <a:ext cx="10913304" cy="3930401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Unité</a:t>
            </a:r>
            <a:r>
              <a:rPr lang="en-US" sz="1800" b="1" dirty="0">
                <a:solidFill>
                  <a:srgbClr val="FF0000"/>
                </a:solidFill>
              </a:rPr>
              <a:t> 4</a:t>
            </a:r>
          </a:p>
          <a:p>
            <a:pPr marL="550863" lvl="1" indent="-285750">
              <a:buSzPct val="100000"/>
            </a:pPr>
            <a:r>
              <a:rPr lang="en-US" sz="1600" dirty="0"/>
              <a:t>Jeux de </a:t>
            </a:r>
            <a:r>
              <a:rPr lang="en-US" sz="1600" dirty="0" err="1"/>
              <a:t>rôles</a:t>
            </a:r>
            <a:endParaRPr lang="en-US" sz="1600" dirty="0"/>
          </a:p>
          <a:p>
            <a:pPr marL="550863" lvl="1" indent="-285750">
              <a:buSzPct val="100000"/>
            </a:pPr>
            <a:r>
              <a:rPr lang="en-US" sz="1600" dirty="0"/>
              <a:t>Un pique-</a:t>
            </a:r>
            <a:r>
              <a:rPr lang="en-US" sz="1600" dirty="0" err="1"/>
              <a:t>nique</a:t>
            </a:r>
            <a:r>
              <a:rPr lang="en-US" sz="1600" dirty="0"/>
              <a:t>	</a:t>
            </a:r>
          </a:p>
          <a:p>
            <a:pPr marL="436563" lvl="1" indent="-171450">
              <a:buSzPct val="100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A82E48D-F535-9479-3BDC-F4F355CA0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6" y="433309"/>
            <a:ext cx="7681626" cy="62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8330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468</Words>
  <Application>Microsoft Office PowerPoint</Application>
  <PresentationFormat>Ευρεία οθόνη</PresentationFormat>
  <Paragraphs>81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Aptos Display</vt:lpstr>
      <vt:lpstr>Arial</vt:lpstr>
      <vt:lpstr>Calibri</vt:lpstr>
      <vt:lpstr>Lato</vt:lpstr>
      <vt:lpstr>Raleway</vt:lpstr>
      <vt:lpstr>Streamline</vt:lpstr>
      <vt:lpstr>La créativité en classe de français. Propositions d’activités </vt:lpstr>
      <vt:lpstr>Les activités créatives dans le manuel scolaire</vt:lpstr>
      <vt:lpstr>Les activités créatives dans le manuel scolaire</vt:lpstr>
      <vt:lpstr>Les activités créatives dans le manuel scolaire</vt:lpstr>
      <vt:lpstr>Les activités créatives dans le                                                                                                          manuel scolaire</vt:lpstr>
      <vt:lpstr>Les activités créatives dans le manuel scolaire</vt:lpstr>
      <vt:lpstr>Les activités créatives dans le manuel scolaire</vt:lpstr>
      <vt:lpstr>Portrait insolite!  Travail en tandem ou en petit groupe </vt:lpstr>
      <vt:lpstr>Les activités créatives                                                                                                  dans le manuel scolaire</vt:lpstr>
      <vt:lpstr>Les activités créatives                                                                                                                     dans le manuel scolaire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créativité en classe de français. Propositions d’activités</dc:title>
  <dc:creator>ΧΑΙΔΩ ΝΑΤΣΗ</dc:creator>
  <cp:lastModifiedBy>ΧΑΙΔΩ ΝΑΤΣΗ</cp:lastModifiedBy>
  <cp:revision>16</cp:revision>
  <dcterms:created xsi:type="dcterms:W3CDTF">2023-11-21T15:00:27Z</dcterms:created>
  <dcterms:modified xsi:type="dcterms:W3CDTF">2023-11-27T14:53:40Z</dcterms:modified>
</cp:coreProperties>
</file>