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263" r:id="rId2"/>
    <p:sldId id="262" r:id="rId3"/>
    <p:sldId id="284" r:id="rId4"/>
    <p:sldId id="291" r:id="rId5"/>
    <p:sldId id="264" r:id="rId6"/>
    <p:sldId id="285" r:id="rId7"/>
    <p:sldId id="265" r:id="rId8"/>
    <p:sldId id="266" r:id="rId9"/>
    <p:sldId id="286" r:id="rId10"/>
    <p:sldId id="287" r:id="rId11"/>
    <p:sldId id="289" r:id="rId12"/>
    <p:sldId id="288" r:id="rId13"/>
    <p:sldId id="295" r:id="rId14"/>
    <p:sldId id="301" r:id="rId15"/>
    <p:sldId id="283" r:id="rId16"/>
  </p:sldIdLst>
  <p:sldSz cx="12192000" cy="6858000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40">
          <p15:clr>
            <a:srgbClr val="A4A3A4"/>
          </p15:clr>
        </p15:guide>
        <p15:guide id="3" pos="39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533" y="82"/>
      </p:cViewPr>
      <p:guideLst>
        <p:guide orient="horz" pos="2137"/>
        <p:guide pos="3840"/>
        <p:guide pos="39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47233-F26E-415D-917C-A50DC3215BC6}" type="datetimeFigureOut">
              <a:rPr lang="el-GR" smtClean="0"/>
              <a:t>22/11/2023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55EB4-5D71-4E37-92AE-D03E6F281F38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spect="1"/>
          </p:cNvSpPr>
          <p:nvPr/>
        </p:nvSpPr>
        <p:spPr>
          <a:xfrm>
            <a:off x="231775" y="244475"/>
            <a:ext cx="11723688" cy="6376988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7"/>
          <p:cNvCxnSpPr/>
          <p:nvPr/>
        </p:nvCxnSpPr>
        <p:spPr>
          <a:xfrm>
            <a:off x="1978025" y="3733800"/>
            <a:ext cx="8229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66F94AA-E0C5-40DE-82A2-E751BD862050}" type="datetime1">
              <a:rPr lang="el-GR" smtClean="0"/>
              <a:t>22/11/2023</a:t>
            </a:fld>
            <a:endParaRPr lang="el-G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s-ES"/>
              <a:t>Natsi Chaïdo, haidonatsi@gmail.com</a:t>
            </a:r>
            <a:endParaRPr lang="el-G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74673-73E0-46A6-AEB2-44BB6B86B90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6E31C-1E35-45A6-BF5F-98C4E3CC1802}" type="datetime1">
              <a:rPr lang="el-GR" smtClean="0"/>
              <a:t>22/11/2023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Natsi Chaïdo, haidonatsi@gmail.com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16CD3-6590-4435-BBA1-8176284C282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7DC94-F21B-4E5B-9CC0-7632B60CBD50}" type="datetime1">
              <a:rPr lang="el-GR" smtClean="0"/>
              <a:t>22/11/2023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Natsi Chaïdo, haidonatsi@gmail.com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8DEA8-A4E9-46EF-A4F8-C9C593734E0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3A766-A6FA-4547-82A6-1F29B0E42E99}" type="datetime1">
              <a:rPr lang="el-GR" smtClean="0"/>
              <a:t>22/11/2023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Natsi Chaïdo, haidonatsi@gmail.com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CC5C0-A273-483C-85F9-3AF67718576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981200" y="4021138"/>
            <a:ext cx="8229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50001-A28E-4D18-BF95-2FEF79B0F17F}" type="datetime1">
              <a:rPr lang="el-GR" smtClean="0"/>
              <a:t>22/11/2023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Natsi Chaïdo, haidonatsi@gmail.com</a:t>
            </a: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AF815C-6828-418A-B59F-566D19BC8E6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79BB4-F7E3-4A7C-89A3-A008261BB1A6}" type="datetime1">
              <a:rPr lang="el-GR" smtClean="0"/>
              <a:t>22/11/2023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Natsi Chaïdo, haidonatsi@gmail.com</a:t>
            </a: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9B133-4E51-453B-B52C-7D64729F0CB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8C350-0872-4288-9B95-864E7809F21D}" type="datetime1">
              <a:rPr lang="el-GR" smtClean="0"/>
              <a:t>22/11/2023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Natsi Chaïdo, haidonatsi@gmail.com</a:t>
            </a: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DF3C1-F000-4181-AAF3-8F2347511A1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13B0D-8CB7-44BC-9D11-3CCAFADB4F24}" type="datetime1">
              <a:rPr lang="el-GR" smtClean="0"/>
              <a:t>22/11/2023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Natsi Chaïdo, haidonatsi@gmail.com</a:t>
            </a: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4D73-8F67-46F6-9DB9-4B5611C3C5E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3F792-F976-4FBE-A933-48843A370D54}" type="datetime1">
              <a:rPr lang="el-GR" smtClean="0"/>
              <a:t>22/11/2023</a:t>
            </a:fld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Natsi Chaïdo, haidonatsi@gmail.com</a:t>
            </a: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ABC3C-57F8-4C43-8FA7-B9623E7B070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AF67F-5627-4B22-AE13-EA7CE5B23A2C}" type="datetime1">
              <a:rPr lang="el-GR" smtClean="0"/>
              <a:t>22/11/2023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Natsi Chaïdo, haidonatsi@gmail.com</a:t>
            </a: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93C93-12F6-4A50-8C36-C73BD7A7B3C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BDFEB-88E6-4360-90FE-F1FF7FFB8191}" type="datetime1">
              <a:rPr lang="el-GR" smtClean="0"/>
              <a:t>22/11/2023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Natsi Chaïdo, haidonatsi@gmail.com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3FE3E5-66E0-4607-8FE1-4320E3FDE70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775" y="244475"/>
            <a:ext cx="11723688" cy="63769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609600"/>
            <a:ext cx="9875838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2057400"/>
            <a:ext cx="98726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3000" y="6224588"/>
            <a:ext cx="2328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DEC5184F-66F0-4B2C-9648-0234987957CE}" type="datetime1">
              <a:rPr lang="el-GR" smtClean="0"/>
              <a:t>22/11/2023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700" y="6224588"/>
            <a:ext cx="4716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ES"/>
              <a:t>Natsi Chaïdo, haidonatsi@gmail.com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738" y="6224588"/>
            <a:ext cx="17065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accent1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fld id="{C3885FC5-EFE6-46A2-84F6-2D3CC1292CE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7" r:id="rId2"/>
    <p:sldLayoutId id="2147483816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7" r:id="rId9"/>
    <p:sldLayoutId id="2147483813" r:id="rId10"/>
    <p:sldLayoutId id="2147483814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9pPr>
    </p:titleStyle>
    <p:bodyStyle>
      <a:lvl1pPr marL="228600" indent="-182563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8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Τίτλος 1"/>
          <p:cNvSpPr>
            <a:spLocks noGrp="1"/>
          </p:cNvSpPr>
          <p:nvPr>
            <p:ph type="title"/>
          </p:nvPr>
        </p:nvSpPr>
        <p:spPr>
          <a:xfrm>
            <a:off x="3619500" y="1897063"/>
            <a:ext cx="4953000" cy="1738312"/>
          </a:xfrm>
        </p:spPr>
        <p:txBody>
          <a:bodyPr anchor="ctr" anchorCtr="1"/>
          <a:lstStyle/>
          <a:p>
            <a:pPr algn="ctr" eaLnBrk="1" hangingPunct="1"/>
            <a:r>
              <a:rPr lang="en-US" sz="6000" b="1">
                <a:solidFill>
                  <a:srgbClr val="336600"/>
                </a:solidFill>
                <a:latin typeface="Edwardian Script ITC" pitchFamily="66" charset="0"/>
              </a:rPr>
              <a:t>Le lexique de Noël</a:t>
            </a:r>
            <a:endParaRPr lang="el-GR" sz="6000" b="1">
              <a:solidFill>
                <a:srgbClr val="336600"/>
              </a:solidFill>
            </a:endParaRPr>
          </a:p>
        </p:txBody>
      </p:sp>
      <p:sp>
        <p:nvSpPr>
          <p:cNvPr id="11" name="Ελλειψοειδής επεξήγηση 10"/>
          <p:cNvSpPr/>
          <p:nvPr/>
        </p:nvSpPr>
        <p:spPr>
          <a:xfrm>
            <a:off x="7233312" y="683535"/>
            <a:ext cx="1974855" cy="1058778"/>
          </a:xfrm>
          <a:prstGeom prst="wedgeEllipseCallout">
            <a:avLst>
              <a:gd name="adj1" fmla="val 49297"/>
              <a:gd name="adj2" fmla="val 72304"/>
            </a:avLst>
          </a:prstGeom>
          <a:ln w="38100">
            <a:solidFill>
              <a:srgbClr val="C00000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C</a:t>
            </a: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’est facile!</a:t>
            </a:r>
            <a:endParaRPr lang="el-GR" sz="2800" b="1" dirty="0">
              <a:solidFill>
                <a:schemeClr val="accent6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8196" name="Εικόνα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" y="-36513"/>
            <a:ext cx="454342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Εικόνα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1850" y="1743075"/>
            <a:ext cx="1974850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Natsi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Chaïdo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haidonatsi@gmail.com</a:t>
            </a:r>
          </a:p>
        </p:txBody>
      </p:sp>
    </p:spTree>
  </p:cSld>
  <p:clrMapOvr>
    <a:masterClrMapping/>
  </p:clrMapOvr>
  <p:transition spd="slow" advClick="0"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4"/>
          <p:cNvSpPr txBox="1">
            <a:spLocks noGrp="1"/>
          </p:cNvSpPr>
          <p:nvPr>
            <p:ph type="body" sz="half" idx="2"/>
          </p:nvPr>
        </p:nvSpPr>
        <p:spPr>
          <a:xfrm>
            <a:off x="1517650" y="1749425"/>
            <a:ext cx="4284663" cy="2879725"/>
          </a:xfrm>
        </p:spPr>
        <p:txBody>
          <a:bodyPr rtlCol="0" anchorCtr="1"/>
          <a:lstStyle/>
          <a:p>
            <a:pPr marL="571500" indent="-571500" algn="ctr" eaLnBrk="1" fontAlgn="auto" hangingPunct="1">
              <a:spcAft>
                <a:spcPts val="0"/>
              </a:spcAft>
              <a:buFont typeface="Corbel" pitchFamily="34" charset="0"/>
              <a:buBlip>
                <a:blip r:embed="rId3"/>
              </a:buBlip>
              <a:defRPr/>
            </a:pPr>
            <a:r>
              <a:rPr lang="fr-FR" sz="4400" dirty="0">
                <a:solidFill>
                  <a:srgbClr val="FF0000"/>
                </a:solidFill>
                <a:latin typeface="Arial Rounded MT Bold" pitchFamily="34"/>
              </a:rPr>
              <a:t>Les cloches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4400" dirty="0">
                <a:solidFill>
                  <a:srgbClr val="FF0000"/>
                </a:solidFill>
                <a:latin typeface="Arial Rounded MT Bold" pitchFamily="34"/>
              </a:rPr>
              <a:t>de noël</a:t>
            </a:r>
          </a:p>
        </p:txBody>
      </p:sp>
      <p:sp>
        <p:nvSpPr>
          <p:cNvPr id="7" name="Θέση κειμένου 4"/>
          <p:cNvSpPr txBox="1">
            <a:spLocks/>
          </p:cNvSpPr>
          <p:nvPr/>
        </p:nvSpPr>
        <p:spPr>
          <a:xfrm>
            <a:off x="6980238" y="4629150"/>
            <a:ext cx="3932237" cy="1555750"/>
          </a:xfrm>
          <a:prstGeom prst="rect">
            <a:avLst/>
          </a:prstGeom>
        </p:spPr>
        <p:txBody>
          <a:bodyPr anchorCtr="1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1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ctr" fontAlgn="auto">
              <a:spcAft>
                <a:spcPts val="0"/>
              </a:spcAft>
              <a:buFont typeface="Corbel" pitchFamily="34" charset="0"/>
              <a:buBlip>
                <a:blip r:embed="rId3"/>
              </a:buBlip>
              <a:defRPr/>
            </a:pPr>
            <a:r>
              <a:rPr lang="fr-FR" sz="4400" dirty="0">
                <a:solidFill>
                  <a:srgbClr val="FF0000"/>
                </a:solidFill>
                <a:latin typeface="Arial Rounded MT Bold" pitchFamily="34"/>
              </a:rPr>
              <a:t>Les étoiles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fr-FR" sz="4400" dirty="0">
                <a:solidFill>
                  <a:srgbClr val="FF0000"/>
                </a:solidFill>
                <a:latin typeface="Arial Rounded MT Bold" pitchFamily="34"/>
              </a:rPr>
              <a:t>de noël</a:t>
            </a:r>
          </a:p>
        </p:txBody>
      </p:sp>
      <p:pic>
        <p:nvPicPr>
          <p:cNvPr id="17412" name="Εικόνα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450" y="406400"/>
            <a:ext cx="2438400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Εικόνα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63813" y="3497263"/>
            <a:ext cx="286861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Εικόνα 7"/>
          <p:cNvPicPr>
            <a:picLocks noChangeAspect="1"/>
          </p:cNvPicPr>
          <p:nvPr/>
        </p:nvPicPr>
        <p:blipFill>
          <a:blip r:embed="rId6" cstate="print"/>
          <a:srcRect l="10556" t="5826" r="5423" b="11282"/>
          <a:stretch>
            <a:fillRect/>
          </a:stretch>
        </p:blipFill>
        <p:spPr bwMode="auto">
          <a:xfrm>
            <a:off x="6510338" y="-295275"/>
            <a:ext cx="5580062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Natsi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Chaïdo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haidonatsi@gmail.com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3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4"/>
          <p:cNvSpPr txBox="1">
            <a:spLocks noGrp="1"/>
          </p:cNvSpPr>
          <p:nvPr>
            <p:ph type="body" sz="half" idx="2"/>
          </p:nvPr>
        </p:nvSpPr>
        <p:spPr>
          <a:xfrm>
            <a:off x="1517650" y="1749425"/>
            <a:ext cx="4284663" cy="2879725"/>
          </a:xfrm>
        </p:spPr>
        <p:txBody>
          <a:bodyPr rtlCol="0" anchorCtr="1"/>
          <a:lstStyle/>
          <a:p>
            <a:pPr marL="571500" indent="-571500" algn="ctr" eaLnBrk="1" fontAlgn="auto" hangingPunct="1">
              <a:spcAft>
                <a:spcPts val="0"/>
              </a:spcAft>
              <a:buFont typeface="Corbel" pitchFamily="34" charset="0"/>
              <a:buBlip>
                <a:blip r:embed="rId3"/>
              </a:buBlip>
              <a:defRPr/>
            </a:pPr>
            <a:r>
              <a:rPr lang="fr-FR" sz="4400" dirty="0">
                <a:solidFill>
                  <a:srgbClr val="FF0000"/>
                </a:solidFill>
                <a:latin typeface="Arial Rounded MT Bold" pitchFamily="34"/>
              </a:rPr>
              <a:t>La crèche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4400" dirty="0">
                <a:solidFill>
                  <a:srgbClr val="FF0000"/>
                </a:solidFill>
                <a:latin typeface="Arial Rounded MT Bold" pitchFamily="34"/>
              </a:rPr>
              <a:t>de noël</a:t>
            </a:r>
          </a:p>
        </p:txBody>
      </p:sp>
      <p:sp>
        <p:nvSpPr>
          <p:cNvPr id="7" name="Θέση κειμένου 4"/>
          <p:cNvSpPr txBox="1">
            <a:spLocks/>
          </p:cNvSpPr>
          <p:nvPr/>
        </p:nvSpPr>
        <p:spPr>
          <a:xfrm>
            <a:off x="6980238" y="4629150"/>
            <a:ext cx="3932237" cy="1555750"/>
          </a:xfrm>
          <a:prstGeom prst="rect">
            <a:avLst/>
          </a:prstGeom>
        </p:spPr>
        <p:txBody>
          <a:bodyPr anchorCtr="1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1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ctr" fontAlgn="auto">
              <a:spcAft>
                <a:spcPts val="0"/>
              </a:spcAft>
              <a:buFont typeface="Corbel" pitchFamily="34" charset="0"/>
              <a:buBlip>
                <a:blip r:embed="rId3"/>
              </a:buBlip>
              <a:defRPr/>
            </a:pPr>
            <a:r>
              <a:rPr lang="fr-FR" sz="4400" dirty="0">
                <a:solidFill>
                  <a:srgbClr val="FF0000"/>
                </a:solidFill>
                <a:latin typeface="Arial Rounded MT Bold" pitchFamily="34"/>
              </a:rPr>
              <a:t>Les santons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fr-FR" sz="4400" dirty="0">
                <a:solidFill>
                  <a:srgbClr val="FF0000"/>
                </a:solidFill>
                <a:latin typeface="Arial Rounded MT Bold" pitchFamily="34"/>
              </a:rPr>
              <a:t>de noël</a:t>
            </a:r>
          </a:p>
        </p:txBody>
      </p:sp>
      <p:pic>
        <p:nvPicPr>
          <p:cNvPr id="18436" name="Εικόνα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450" y="406400"/>
            <a:ext cx="2438400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Εικόνα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5538" y="3392488"/>
            <a:ext cx="4510087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Εικόνα 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1513" y="1174750"/>
            <a:ext cx="3328987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Natsi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Chaïdo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haidonatsi@gmail.com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2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Θέση κειμένου 4"/>
          <p:cNvSpPr>
            <a:spLocks noGrp="1"/>
          </p:cNvSpPr>
          <p:nvPr>
            <p:ph type="body" sz="half" idx="2"/>
          </p:nvPr>
        </p:nvSpPr>
        <p:spPr>
          <a:xfrm>
            <a:off x="3228975" y="585788"/>
            <a:ext cx="5734050" cy="850900"/>
          </a:xfrm>
        </p:spPr>
        <p:txBody>
          <a:bodyPr anchorCtr="1"/>
          <a:lstStyle/>
          <a:p>
            <a:pPr marL="571500" indent="-571500" eaLnBrk="1" hangingPunct="1">
              <a:buFont typeface="Corbel" pitchFamily="34" charset="0"/>
              <a:buBlip>
                <a:blip r:embed="rId3"/>
              </a:buBlip>
            </a:pPr>
            <a:r>
              <a:rPr lang="fr-FR" sz="4400">
                <a:solidFill>
                  <a:srgbClr val="FF0000"/>
                </a:solidFill>
                <a:latin typeface="Arial Rounded MT Bold" pitchFamily="34" charset="0"/>
              </a:rPr>
              <a:t>Les fleurs de noël</a:t>
            </a:r>
          </a:p>
        </p:txBody>
      </p:sp>
      <p:pic>
        <p:nvPicPr>
          <p:cNvPr id="19459" name="Εικόνα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450" y="406400"/>
            <a:ext cx="2438400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Ορθογώνιο 3"/>
          <p:cNvSpPr/>
          <p:nvPr/>
        </p:nvSpPr>
        <p:spPr>
          <a:xfrm>
            <a:off x="7918450" y="4838700"/>
            <a:ext cx="2806700" cy="13795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571500" eaLnBrk="1" fontAlgn="auto" hangingPunct="1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/>
            </a:pPr>
            <a:r>
              <a:rPr lang="fr-FR" sz="3600" b="1" dirty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</a:rPr>
              <a:t>Le poinsettia, </a:t>
            </a:r>
          </a:p>
          <a:p>
            <a:pPr eaLnBrk="1" fontAlgn="auto" hangingPunct="1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fr-FR" sz="3600" b="1" dirty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</a:rPr>
              <a:t>        l’étoile de Noël</a:t>
            </a:r>
            <a:endParaRPr lang="el-GR" sz="3600" b="1" dirty="0">
              <a:solidFill>
                <a:schemeClr val="accent2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19461" name="Εικόνα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91413" y="2224088"/>
            <a:ext cx="31718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05249" y="2358766"/>
            <a:ext cx="2893181" cy="21698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3" name="Εικόνα 1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551298">
            <a:off x="10013950" y="273050"/>
            <a:ext cx="1697038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Ορθογώνιο 12"/>
          <p:cNvSpPr/>
          <p:nvPr/>
        </p:nvSpPr>
        <p:spPr>
          <a:xfrm>
            <a:off x="2543175" y="4838700"/>
            <a:ext cx="2217738" cy="1441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571500" eaLnBrk="1" fontAlgn="auto" hangingPunct="1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Blip>
                <a:blip r:embed="rId3"/>
              </a:buBlip>
              <a:defRPr/>
            </a:pPr>
            <a:r>
              <a:rPr lang="fr-FR" sz="4400" b="1" dirty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</a:rPr>
              <a:t>Le houx </a:t>
            </a:r>
          </a:p>
          <a:p>
            <a:pPr eaLnBrk="1" fontAlgn="auto" hangingPunct="1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fr-FR" sz="3200" b="1" dirty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</a:rPr>
              <a:t>        </a:t>
            </a:r>
            <a:endParaRPr lang="el-GR" sz="3200" b="1" dirty="0">
              <a:solidFill>
                <a:schemeClr val="accent2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855107" y="6208822"/>
            <a:ext cx="4716463" cy="36512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Natsi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Chaïdo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haidonatsi@gmail.com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3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Θέση κειμένου 4"/>
          <p:cNvSpPr txBox="1">
            <a:spLocks/>
          </p:cNvSpPr>
          <p:nvPr/>
        </p:nvSpPr>
        <p:spPr bwMode="auto">
          <a:xfrm>
            <a:off x="2838450" y="600075"/>
            <a:ext cx="65151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 marL="571500" indent="-571500" eaLnBrk="1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Blip>
                <a:blip r:embed="rId2"/>
              </a:buBlip>
            </a:pPr>
            <a:r>
              <a:rPr lang="fr-FR" sz="4400">
                <a:solidFill>
                  <a:srgbClr val="FF0000"/>
                </a:solidFill>
                <a:latin typeface="Arial Rounded MT Bold" pitchFamily="34" charset="0"/>
              </a:rPr>
              <a:t>Les </a:t>
            </a:r>
            <a:r>
              <a:rPr lang="en-US" sz="4400">
                <a:solidFill>
                  <a:srgbClr val="FF0000"/>
                </a:solidFill>
                <a:latin typeface="Arial Rounded MT Bold" pitchFamily="34" charset="0"/>
              </a:rPr>
              <a:t>g</a:t>
            </a:r>
            <a:r>
              <a:rPr lang="fr-FR" sz="4400">
                <a:solidFill>
                  <a:srgbClr val="FF0000"/>
                </a:solidFill>
                <a:latin typeface="Arial Rounded MT Bold" pitchFamily="34" charset="0"/>
              </a:rPr>
              <a:t>âteaux de noël</a:t>
            </a:r>
          </a:p>
        </p:txBody>
      </p:sp>
      <p:pic>
        <p:nvPicPr>
          <p:cNvPr id="20483" name="Εικόνα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407988"/>
            <a:ext cx="3121025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Εικόνα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9550" y="1866900"/>
            <a:ext cx="381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Εικόνα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7200" y="1830388"/>
            <a:ext cx="42481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Θέση κειμένου 4"/>
          <p:cNvSpPr txBox="1">
            <a:spLocks/>
          </p:cNvSpPr>
          <p:nvPr/>
        </p:nvSpPr>
        <p:spPr>
          <a:xfrm>
            <a:off x="1479550" y="4248150"/>
            <a:ext cx="4286250" cy="1582738"/>
          </a:xfrm>
          <a:prstGeom prst="rect">
            <a:avLst/>
          </a:prstGeom>
        </p:spPr>
        <p:txBody>
          <a:bodyPr anchorCtr="1"/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ctr" fontAlgn="auto">
              <a:spcAft>
                <a:spcPts val="0"/>
              </a:spcAft>
              <a:buFont typeface="Corbel" pitchFamily="34" charset="0"/>
              <a:buBlip>
                <a:blip r:embed="rId2"/>
              </a:buBlip>
              <a:defRPr/>
            </a:pPr>
            <a:r>
              <a:rPr lang="fr-FR" sz="4400" dirty="0">
                <a:solidFill>
                  <a:srgbClr val="FF0000"/>
                </a:solidFill>
                <a:latin typeface="Arial Rounded MT Bold" pitchFamily="34"/>
              </a:rPr>
              <a:t>La bûche</a:t>
            </a:r>
          </a:p>
          <a:p>
            <a:pPr marL="45720" indent="0" algn="ctr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fr-FR" sz="4400" dirty="0">
                <a:solidFill>
                  <a:srgbClr val="FF0000"/>
                </a:solidFill>
                <a:latin typeface="Arial Rounded MT Bold" pitchFamily="34"/>
              </a:rPr>
              <a:t>de noël</a:t>
            </a:r>
          </a:p>
        </p:txBody>
      </p:sp>
      <p:sp>
        <p:nvSpPr>
          <p:cNvPr id="8" name="Θέση κειμένου 4"/>
          <p:cNvSpPr txBox="1">
            <a:spLocks/>
          </p:cNvSpPr>
          <p:nvPr/>
        </p:nvSpPr>
        <p:spPr>
          <a:xfrm>
            <a:off x="6599238" y="4270375"/>
            <a:ext cx="4286250" cy="1581150"/>
          </a:xfrm>
          <a:prstGeom prst="rect">
            <a:avLst/>
          </a:prstGeom>
        </p:spPr>
        <p:txBody>
          <a:bodyPr anchorCtr="1"/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ctr" fontAlgn="auto">
              <a:spcAft>
                <a:spcPts val="0"/>
              </a:spcAft>
              <a:buFont typeface="Corbel" pitchFamily="34" charset="0"/>
              <a:buBlip>
                <a:blip r:embed="rId2"/>
              </a:buBlip>
              <a:defRPr/>
            </a:pPr>
            <a:r>
              <a:rPr lang="fr-FR" sz="4400" dirty="0">
                <a:solidFill>
                  <a:srgbClr val="FF0000"/>
                </a:solidFill>
                <a:latin typeface="Arial Rounded MT Bold" pitchFamily="34"/>
              </a:rPr>
              <a:t>La dinde</a:t>
            </a:r>
          </a:p>
          <a:p>
            <a:pPr marL="0" indent="0" algn="ctr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fr-FR" sz="4400" dirty="0">
                <a:solidFill>
                  <a:srgbClr val="FF0000"/>
                </a:solidFill>
                <a:latin typeface="Arial Rounded MT Bold" pitchFamily="34"/>
              </a:rPr>
              <a:t>au marron</a:t>
            </a:r>
          </a:p>
        </p:txBody>
      </p:sp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Natsi Chaïdo, haidonatsi@gmail.com</a:t>
            </a:r>
            <a:endParaRPr lang="el-GR"/>
          </a:p>
        </p:txBody>
      </p:sp>
    </p:spTree>
  </p:cSld>
  <p:clrMapOvr>
    <a:masterClrMapping/>
  </p:clrMapOvr>
  <p:transition spd="slow" advClick="0" advTm="3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Θέση κειμένου 4"/>
          <p:cNvSpPr txBox="1">
            <a:spLocks/>
          </p:cNvSpPr>
          <p:nvPr/>
        </p:nvSpPr>
        <p:spPr bwMode="auto">
          <a:xfrm>
            <a:off x="406400" y="407988"/>
            <a:ext cx="536257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 marL="571500" indent="-571500" eaLnBrk="1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Blip>
                <a:blip r:embed="rId2"/>
              </a:buBlip>
            </a:pPr>
            <a:r>
              <a:rPr lang="fr-FR" sz="4400">
                <a:solidFill>
                  <a:srgbClr val="FF0000"/>
                </a:solidFill>
                <a:latin typeface="Arial Rounded MT Bold" pitchFamily="34" charset="0"/>
              </a:rPr>
              <a:t>Le sapin de noël</a:t>
            </a:r>
          </a:p>
        </p:txBody>
      </p:sp>
      <p:pic>
        <p:nvPicPr>
          <p:cNvPr id="21507" name="Εικόνα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9663" y="407988"/>
            <a:ext cx="3121025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Εικόνα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604838"/>
            <a:ext cx="3657600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Ορθογώνιο 5"/>
          <p:cNvSpPr/>
          <p:nvPr/>
        </p:nvSpPr>
        <p:spPr>
          <a:xfrm>
            <a:off x="1166813" y="3160713"/>
            <a:ext cx="284162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oor Richard" panose="02080502050505020702" pitchFamily="18" charset="0"/>
              </a:rPr>
              <a:t>une boule</a:t>
            </a:r>
            <a:r>
              <a:rPr lang="el-GR" sz="5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oor Richard" panose="02080502050505020702" pitchFamily="18" charset="0"/>
              </a:rPr>
              <a:t> 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6900863" y="1363663"/>
            <a:ext cx="2851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oor Richard" panose="02080502050505020702" pitchFamily="18" charset="0"/>
              </a:rPr>
              <a:t>une étoile</a:t>
            </a:r>
            <a:r>
              <a:rPr lang="el-GR" sz="5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oor Richard" panose="02080502050505020702" pitchFamily="18" charset="0"/>
              </a:rPr>
              <a:t> 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7793038" y="4151313"/>
            <a:ext cx="39179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oor Richard" panose="02080502050505020702" pitchFamily="18" charset="0"/>
              </a:rPr>
              <a:t>une guirlande</a:t>
            </a:r>
            <a:r>
              <a:rPr lang="el-GR" sz="5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oor Richard" panose="02080502050505020702" pitchFamily="18" charset="0"/>
              </a:rPr>
              <a:t> </a:t>
            </a:r>
          </a:p>
        </p:txBody>
      </p:sp>
      <p:cxnSp>
        <p:nvCxnSpPr>
          <p:cNvPr id="10" name="Ευθύγραμμο βέλος σύνδεσης 9"/>
          <p:cNvCxnSpPr/>
          <p:nvPr/>
        </p:nvCxnSpPr>
        <p:spPr>
          <a:xfrm flipH="1">
            <a:off x="3858056" y="3622211"/>
            <a:ext cx="1512230" cy="107252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/>
          <p:cNvCxnSpPr/>
          <p:nvPr/>
        </p:nvCxnSpPr>
        <p:spPr>
          <a:xfrm>
            <a:off x="6408313" y="1267875"/>
            <a:ext cx="844166" cy="557862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/>
          <p:cNvCxnSpPr/>
          <p:nvPr/>
        </p:nvCxnSpPr>
        <p:spPr>
          <a:xfrm>
            <a:off x="7360455" y="4309549"/>
            <a:ext cx="682171" cy="303495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1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Natsi Chaïdo, haidonatsi@gmail.com</a:t>
            </a:r>
            <a:endParaRPr lang="el-GR"/>
          </a:p>
        </p:txBody>
      </p:sp>
    </p:spTree>
  </p:cSld>
  <p:clrMapOvr>
    <a:masterClrMapping/>
  </p:clrMapOvr>
  <p:transition spd="slow" advClick="0" advTm="3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pc="200">
                <a:latin typeface="Chiller" panose="04020404031007020602" pitchFamily="82" charset="0"/>
              </a:rPr>
              <a:t>J o y e u x  N    E l</a:t>
            </a:r>
            <a:endParaRPr lang="el-GR" spc="200"/>
          </a:p>
        </p:txBody>
      </p:sp>
      <p:sp>
        <p:nvSpPr>
          <p:cNvPr id="3" name="Υπότιτλος 2"/>
          <p:cNvSpPr txBox="1">
            <a:spLocks noGrp="1"/>
          </p:cNvSpPr>
          <p:nvPr>
            <p:ph type="subTitle" idx="1"/>
          </p:nvPr>
        </p:nvSpPr>
        <p:spPr>
          <a:xfrm>
            <a:off x="1709738" y="3884613"/>
            <a:ext cx="8767762" cy="13874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60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Χαρούμενα Χριστούγεννα</a:t>
            </a:r>
          </a:p>
        </p:txBody>
      </p:sp>
      <p:pic>
        <p:nvPicPr>
          <p:cNvPr id="35844" name="Εικόνα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5725" y="2849563"/>
            <a:ext cx="63817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Εικόνα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9788" y="2397125"/>
            <a:ext cx="6778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Εικόνα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" y="407988"/>
            <a:ext cx="3121025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Εικόνα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0013" y="4706938"/>
            <a:ext cx="1831975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Εικόνα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6000" y="407988"/>
            <a:ext cx="3121025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Natsi Chaïdo, haidonatsi@gmail.com</a:t>
            </a:r>
            <a:endParaRPr lang="el-GR"/>
          </a:p>
        </p:txBody>
      </p:sp>
    </p:spTree>
  </p:cSld>
  <p:clrMapOvr>
    <a:masterClrMapping/>
  </p:clrMapOvr>
  <p:transition spd="slow" advClick="0" advTm="3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Θέση κειμένου 4"/>
          <p:cNvSpPr>
            <a:spLocks noGrp="1"/>
          </p:cNvSpPr>
          <p:nvPr>
            <p:ph type="body" sz="half" idx="2"/>
          </p:nvPr>
        </p:nvSpPr>
        <p:spPr>
          <a:xfrm>
            <a:off x="350838" y="320675"/>
            <a:ext cx="3932237" cy="835025"/>
          </a:xfrm>
        </p:spPr>
        <p:txBody>
          <a:bodyPr anchorCtr="1"/>
          <a:lstStyle/>
          <a:p>
            <a:pPr algn="ctr" eaLnBrk="1" hangingPunct="1"/>
            <a:r>
              <a:rPr lang="fr-FR" sz="4400">
                <a:solidFill>
                  <a:srgbClr val="FF0000"/>
                </a:solidFill>
                <a:latin typeface="Arial Rounded MT Bold" pitchFamily="34" charset="0"/>
              </a:rPr>
              <a:t>Le Père Noël</a:t>
            </a:r>
          </a:p>
        </p:txBody>
      </p:sp>
      <p:pic>
        <p:nvPicPr>
          <p:cNvPr id="9219" name="Εικόνα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2200" y="669925"/>
            <a:ext cx="4927600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Ορθογώνιο 10"/>
          <p:cNvSpPr/>
          <p:nvPr/>
        </p:nvSpPr>
        <p:spPr>
          <a:xfrm>
            <a:off x="9405938" y="2459038"/>
            <a:ext cx="2160587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oor Richard" panose="02080502050505020702" pitchFamily="18" charset="0"/>
              </a:rPr>
              <a:t>la hotte</a:t>
            </a:r>
            <a:endParaRPr lang="el-GR" sz="54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oor Richard" panose="02080502050505020702" pitchFamily="18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9193213" y="5414963"/>
            <a:ext cx="256222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oor Richard" panose="02080502050505020702" pitchFamily="18" charset="0"/>
              </a:rPr>
              <a:t>les bottes</a:t>
            </a:r>
            <a:endParaRPr lang="el-GR" sz="54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9193213" y="569913"/>
            <a:ext cx="2586037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oor Richard" panose="02080502050505020702" pitchFamily="18" charset="0"/>
              </a:rPr>
              <a:t>le bonnet</a:t>
            </a:r>
            <a:endParaRPr lang="el-GR" sz="54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oor Richard" panose="02080502050505020702" pitchFamily="18" charset="0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2051050" y="2481263"/>
            <a:ext cx="23177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oor Richard" panose="02080502050505020702" pitchFamily="18" charset="0"/>
              </a:rPr>
              <a:t>la barbe</a:t>
            </a:r>
            <a:endParaRPr lang="el-GR" sz="54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oor Richard" panose="02080502050505020702" pitchFamily="18" charset="0"/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931863" y="4006850"/>
            <a:ext cx="2389187" cy="922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oor Richard" panose="02080502050505020702" pitchFamily="18" charset="0"/>
              </a:rPr>
              <a:t>les gants</a:t>
            </a:r>
            <a:endParaRPr lang="el-GR" sz="54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oor Richard" panose="02080502050505020702" pitchFamily="18" charset="0"/>
            </a:endParaRPr>
          </a:p>
        </p:txBody>
      </p:sp>
      <p:cxnSp>
        <p:nvCxnSpPr>
          <p:cNvPr id="17" name="Ευθύγραμμο βέλος σύνδεσης 16"/>
          <p:cNvCxnSpPr/>
          <p:nvPr/>
        </p:nvCxnSpPr>
        <p:spPr>
          <a:xfrm>
            <a:off x="7580418" y="5876974"/>
            <a:ext cx="1612561" cy="235068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Ευθύγραμμο βέλος σύνδεσης 19"/>
          <p:cNvCxnSpPr/>
          <p:nvPr/>
        </p:nvCxnSpPr>
        <p:spPr>
          <a:xfrm flipH="1">
            <a:off x="4320843" y="2660760"/>
            <a:ext cx="818542" cy="414378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Ευθύγραμμο βέλος σύνδεσης 25"/>
          <p:cNvCxnSpPr/>
          <p:nvPr/>
        </p:nvCxnSpPr>
        <p:spPr>
          <a:xfrm>
            <a:off x="8559075" y="3033095"/>
            <a:ext cx="846301" cy="65758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Ευθύγραμμο βέλος σύνδεσης 29"/>
          <p:cNvCxnSpPr/>
          <p:nvPr/>
        </p:nvCxnSpPr>
        <p:spPr>
          <a:xfrm flipH="1">
            <a:off x="3321404" y="4195238"/>
            <a:ext cx="999439" cy="272564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Ευθύγραμμο βέλος σύνδεσης 30"/>
          <p:cNvCxnSpPr>
            <a:endCxn id="13" idx="1"/>
          </p:cNvCxnSpPr>
          <p:nvPr/>
        </p:nvCxnSpPr>
        <p:spPr>
          <a:xfrm flipV="1">
            <a:off x="6437148" y="1031446"/>
            <a:ext cx="2755831" cy="268455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9" name="Ορθογώνιο 48"/>
          <p:cNvSpPr/>
          <p:nvPr/>
        </p:nvSpPr>
        <p:spPr>
          <a:xfrm>
            <a:off x="8997950" y="3595688"/>
            <a:ext cx="2951163" cy="922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oor Richard" panose="02080502050505020702" pitchFamily="18" charset="0"/>
              </a:rPr>
              <a:t>la ceinture</a:t>
            </a:r>
            <a:endParaRPr lang="el-GR" sz="54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oor Richard" panose="02080502050505020702" pitchFamily="18" charset="0"/>
            </a:endParaRPr>
          </a:p>
        </p:txBody>
      </p:sp>
      <p:cxnSp>
        <p:nvCxnSpPr>
          <p:cNvPr id="52" name="Ευθύγραμμο βέλος σύνδεσης 51"/>
          <p:cNvCxnSpPr/>
          <p:nvPr/>
        </p:nvCxnSpPr>
        <p:spPr>
          <a:xfrm>
            <a:off x="6775543" y="3560518"/>
            <a:ext cx="2263389" cy="649204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6" name="Ελλειψοειδής επεξήγηση 55"/>
          <p:cNvSpPr/>
          <p:nvPr/>
        </p:nvSpPr>
        <p:spPr>
          <a:xfrm>
            <a:off x="1764631" y="1155565"/>
            <a:ext cx="2342147" cy="1325931"/>
          </a:xfrm>
          <a:prstGeom prst="wedgeEllipseCallout">
            <a:avLst>
              <a:gd name="adj1" fmla="val 83823"/>
              <a:gd name="adj2" fmla="val 42175"/>
            </a:avLst>
          </a:prstGeom>
          <a:ln w="38100"/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>
                <a:solidFill>
                  <a:srgbClr val="00B050"/>
                </a:solidFill>
                <a:latin typeface="Gabriola" panose="04040605051002020D02" pitchFamily="82" charset="0"/>
              </a:rPr>
              <a:t>Ho </a:t>
            </a:r>
            <a:r>
              <a:rPr lang="fr-FR" sz="3600" b="1" dirty="0">
                <a:latin typeface="Gabriola" panose="04040605051002020D02" pitchFamily="82" charset="0"/>
              </a:rPr>
              <a:t> </a:t>
            </a:r>
            <a:r>
              <a:rPr lang="fr-FR" sz="3600" b="1" dirty="0" err="1">
                <a:solidFill>
                  <a:srgbClr val="C00000"/>
                </a:solidFill>
                <a:latin typeface="Gabriola" panose="04040605051002020D02" pitchFamily="82" charset="0"/>
              </a:rPr>
              <a:t>ho</a:t>
            </a:r>
            <a:r>
              <a:rPr lang="fr-FR" sz="3600" b="1" dirty="0">
                <a:solidFill>
                  <a:srgbClr val="C00000"/>
                </a:solidFill>
                <a:latin typeface="Gabriola" panose="04040605051002020D02" pitchFamily="82" charset="0"/>
              </a:rPr>
              <a:t> </a:t>
            </a:r>
            <a:r>
              <a:rPr lang="fr-FR" sz="3600" b="1" dirty="0">
                <a:latin typeface="Gabriola" panose="04040605051002020D02" pitchFamily="82" charset="0"/>
              </a:rPr>
              <a:t> </a:t>
            </a:r>
            <a:r>
              <a:rPr lang="fr-FR" sz="3600" b="1" dirty="0" err="1">
                <a:solidFill>
                  <a:srgbClr val="FFC000"/>
                </a:solidFill>
                <a:latin typeface="Gabriola" panose="04040605051002020D02" pitchFamily="82" charset="0"/>
              </a:rPr>
              <a:t>ho</a:t>
            </a:r>
            <a:r>
              <a:rPr lang="fr-FR" sz="3600" b="1" dirty="0">
                <a:latin typeface="Gabriola" panose="04040605051002020D02" pitchFamily="82" charset="0"/>
              </a:rPr>
              <a:t> </a:t>
            </a: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j’arrive!</a:t>
            </a:r>
            <a:endParaRPr lang="el-GR" sz="3200" b="1" dirty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18" name="Ορθογώνιο 17"/>
          <p:cNvSpPr/>
          <p:nvPr/>
        </p:nvSpPr>
        <p:spPr>
          <a:xfrm>
            <a:off x="995363" y="3160713"/>
            <a:ext cx="318452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oor Richard" panose="02080502050505020702" pitchFamily="18" charset="0"/>
              </a:rPr>
              <a:t>le manteau</a:t>
            </a:r>
            <a:r>
              <a:rPr lang="el-GR" sz="5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oor Richard" panose="02080502050505020702" pitchFamily="18" charset="0"/>
              </a:rPr>
              <a:t> </a:t>
            </a:r>
          </a:p>
        </p:txBody>
      </p:sp>
      <p:cxnSp>
        <p:nvCxnSpPr>
          <p:cNvPr id="19" name="Ευθύγραμμο βέλος σύνδεσης 18"/>
          <p:cNvCxnSpPr/>
          <p:nvPr/>
        </p:nvCxnSpPr>
        <p:spPr>
          <a:xfrm flipH="1">
            <a:off x="3958834" y="3186500"/>
            <a:ext cx="1255572" cy="465375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Natsi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Chaïdo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haidonatsi@gmail.com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6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Τίτλος 1"/>
          <p:cNvSpPr>
            <a:spLocks noGrp="1"/>
          </p:cNvSpPr>
          <p:nvPr>
            <p:ph type="title"/>
          </p:nvPr>
        </p:nvSpPr>
        <p:spPr>
          <a:xfrm>
            <a:off x="290513" y="344488"/>
            <a:ext cx="4953000" cy="1736725"/>
          </a:xfrm>
        </p:spPr>
        <p:txBody>
          <a:bodyPr anchor="ctr" anchorCtr="1"/>
          <a:lstStyle/>
          <a:p>
            <a:pPr algn="ctr" eaLnBrk="1" hangingPunct="1"/>
            <a:r>
              <a:rPr lang="en-US" sz="6000" b="1">
                <a:solidFill>
                  <a:srgbClr val="336600"/>
                </a:solidFill>
                <a:latin typeface="Edwardian Script ITC" pitchFamily="66" charset="0"/>
              </a:rPr>
              <a:t>Le lexique de Noël</a:t>
            </a:r>
            <a:endParaRPr lang="el-GR" sz="6000" b="1">
              <a:solidFill>
                <a:srgbClr val="336600"/>
              </a:solidFill>
            </a:endParaRPr>
          </a:p>
        </p:txBody>
      </p:sp>
      <p:sp>
        <p:nvSpPr>
          <p:cNvPr id="10243" name="Θέση κειμένου 4"/>
          <p:cNvSpPr>
            <a:spLocks noGrp="1"/>
          </p:cNvSpPr>
          <p:nvPr>
            <p:ph type="body" sz="half" idx="2"/>
          </p:nvPr>
        </p:nvSpPr>
        <p:spPr>
          <a:xfrm>
            <a:off x="901700" y="2511425"/>
            <a:ext cx="3930650" cy="2881313"/>
          </a:xfrm>
        </p:spPr>
        <p:txBody>
          <a:bodyPr anchorCtr="1"/>
          <a:lstStyle/>
          <a:p>
            <a:pPr algn="ctr" eaLnBrk="1" hangingPunct="1"/>
            <a:r>
              <a:rPr lang="fr-FR" sz="4400">
                <a:solidFill>
                  <a:srgbClr val="FF0000"/>
                </a:solidFill>
                <a:latin typeface="Arial Rounded MT Bold" pitchFamily="34" charset="0"/>
              </a:rPr>
              <a:t>Les rennes</a:t>
            </a:r>
          </a:p>
        </p:txBody>
      </p:sp>
      <p:pic>
        <p:nvPicPr>
          <p:cNvPr id="10244" name="Εικόνα 7"/>
          <p:cNvPicPr>
            <a:picLocks noChangeAspect="1"/>
          </p:cNvPicPr>
          <p:nvPr/>
        </p:nvPicPr>
        <p:blipFill>
          <a:blip r:embed="rId2" cstate="print"/>
          <a:srcRect l="2" t="17940" r="-2686" b="17944"/>
          <a:stretch>
            <a:fillRect/>
          </a:stretch>
        </p:blipFill>
        <p:spPr bwMode="auto">
          <a:xfrm>
            <a:off x="901700" y="3357563"/>
            <a:ext cx="10328275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Εικόνα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58338" y="306388"/>
            <a:ext cx="2222500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Ελλειψοειδής επεξήγηση 10"/>
          <p:cNvSpPr/>
          <p:nvPr/>
        </p:nvSpPr>
        <p:spPr>
          <a:xfrm>
            <a:off x="6994358" y="683535"/>
            <a:ext cx="2213810" cy="1058778"/>
          </a:xfrm>
          <a:prstGeom prst="wedgeEllipseCallout">
            <a:avLst>
              <a:gd name="adj1" fmla="val 49297"/>
              <a:gd name="adj2" fmla="val 72304"/>
            </a:avLst>
          </a:prstGeom>
          <a:ln w="38100">
            <a:solidFill>
              <a:srgbClr val="C00000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Moi</a:t>
            </a: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, c’est Rudolph!</a:t>
            </a:r>
            <a:endParaRPr lang="el-GR" sz="2800" b="1" dirty="0">
              <a:solidFill>
                <a:schemeClr val="accent6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Natsi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Chaïdo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haidonatsi@gmail.com</a:t>
            </a:r>
          </a:p>
        </p:txBody>
      </p:sp>
    </p:spTree>
  </p:cSld>
  <p:clrMapOvr>
    <a:masterClrMapping/>
  </p:clrMapOvr>
  <p:transition spd="slow" advClick="0" advTm="4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Εικόνα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1225" y="1003300"/>
            <a:ext cx="782955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Τίτλος 4"/>
          <p:cNvSpPr txBox="1">
            <a:spLocks/>
          </p:cNvSpPr>
          <p:nvPr/>
        </p:nvSpPr>
        <p:spPr bwMode="auto">
          <a:xfrm>
            <a:off x="1418898" y="234950"/>
            <a:ext cx="9884978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fr-FR" sz="5400" b="1" dirty="0">
                <a:solidFill>
                  <a:srgbClr val="C00000"/>
                </a:solidFill>
                <a:latin typeface="Edwardian Script ITC" pitchFamily="66" charset="0"/>
              </a:rPr>
              <a:t>Les rennes du Père Noël</a:t>
            </a:r>
            <a:endParaRPr lang="el-GR" sz="5400" b="1" dirty="0">
              <a:solidFill>
                <a:srgbClr val="C00000"/>
              </a:solidFill>
              <a:latin typeface="Edwardian Script ITC" pitchFamily="66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341313" y="1311275"/>
            <a:ext cx="2070100" cy="41624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182880" eaLnBrk="1" fontAlgn="auto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549E39"/>
              </a:buClr>
              <a:buSzPct val="80000"/>
              <a:buFont typeface="Corbel" pitchFamily="34" charset="0"/>
              <a:buChar char="•"/>
              <a:defRPr/>
            </a:pPr>
            <a:r>
              <a:rPr lang="fr-FR" sz="2200" b="1" dirty="0">
                <a:solidFill>
                  <a:srgbClr val="455F51">
                    <a:lumMod val="50000"/>
                  </a:srgbClr>
                </a:solidFill>
                <a:latin typeface="+mn-lt"/>
              </a:rPr>
              <a:t>Les mâles : </a:t>
            </a:r>
          </a:p>
          <a:p>
            <a:pPr marL="228600" indent="-182880" eaLnBrk="1" fontAlgn="auto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549E39"/>
              </a:buClr>
              <a:buSzPct val="80000"/>
              <a:buFont typeface="Corbel" pitchFamily="34" charset="0"/>
              <a:buChar char="•"/>
              <a:defRPr/>
            </a:pPr>
            <a:r>
              <a:rPr lang="fr-FR" sz="2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Comète : </a:t>
            </a:r>
            <a:r>
              <a:rPr lang="fr-FR" sz="2200" dirty="0">
                <a:solidFill>
                  <a:srgbClr val="549E39"/>
                </a:solidFill>
                <a:latin typeface="+mn-lt"/>
              </a:rPr>
              <a:t>apporte du bonheur aux enfants; </a:t>
            </a:r>
          </a:p>
          <a:p>
            <a:pPr marL="228600" indent="-182880" eaLnBrk="1" fontAlgn="auto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549E39"/>
              </a:buClr>
              <a:buSzPct val="80000"/>
              <a:buFont typeface="Corbel" pitchFamily="34" charset="0"/>
              <a:buChar char="•"/>
              <a:defRPr/>
            </a:pPr>
            <a:r>
              <a:rPr lang="fr-FR" sz="2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Furie : </a:t>
            </a:r>
            <a:r>
              <a:rPr lang="fr-FR" sz="2200" dirty="0">
                <a:solidFill>
                  <a:srgbClr val="549E39"/>
                </a:solidFill>
                <a:latin typeface="+mn-lt"/>
              </a:rPr>
              <a:t>le plus puissant; </a:t>
            </a:r>
          </a:p>
          <a:p>
            <a:pPr marL="228600" indent="-182880" eaLnBrk="1" fontAlgn="auto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549E39"/>
              </a:buClr>
              <a:buSzPct val="80000"/>
              <a:buFont typeface="Corbel" pitchFamily="34" charset="0"/>
              <a:buChar char="•"/>
              <a:defRPr/>
            </a:pPr>
            <a:r>
              <a:rPr lang="fr-FR" sz="2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Tonnerre : </a:t>
            </a:r>
            <a:r>
              <a:rPr lang="fr-FR" sz="2200" dirty="0">
                <a:solidFill>
                  <a:srgbClr val="549E39"/>
                </a:solidFill>
                <a:latin typeface="+mn-lt"/>
              </a:rPr>
              <a:t>le plus fort; </a:t>
            </a:r>
          </a:p>
          <a:p>
            <a:pPr marL="228600" indent="-182880" eaLnBrk="1" fontAlgn="auto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549E39"/>
              </a:buClr>
              <a:buSzPct val="80000"/>
              <a:buFont typeface="Corbel" pitchFamily="34" charset="0"/>
              <a:buChar char="•"/>
              <a:defRPr/>
            </a:pPr>
            <a:r>
              <a:rPr lang="fr-FR" sz="2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Tornade : </a:t>
            </a:r>
            <a:r>
              <a:rPr lang="fr-FR" sz="2200" dirty="0">
                <a:solidFill>
                  <a:srgbClr val="549E39"/>
                </a:solidFill>
                <a:latin typeface="+mn-lt"/>
              </a:rPr>
              <a:t>le plus rapide. </a:t>
            </a:r>
            <a:endParaRPr lang="el-GR" sz="2200" dirty="0">
              <a:solidFill>
                <a:srgbClr val="549E39"/>
              </a:solidFill>
              <a:latin typeface="+mn-lt"/>
            </a:endParaRPr>
          </a:p>
        </p:txBody>
      </p:sp>
      <p:sp>
        <p:nvSpPr>
          <p:cNvPr id="6" name="Θέση περιεχομένου 6"/>
          <p:cNvSpPr txBox="1">
            <a:spLocks/>
          </p:cNvSpPr>
          <p:nvPr/>
        </p:nvSpPr>
        <p:spPr>
          <a:xfrm>
            <a:off x="9842500" y="1511300"/>
            <a:ext cx="2008188" cy="402431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b="1" dirty="0">
                <a:solidFill>
                  <a:schemeClr val="tx2">
                    <a:lumMod val="50000"/>
                  </a:schemeClr>
                </a:solidFill>
              </a:rPr>
              <a:t>Les femelles :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Danseuse : </a:t>
            </a:r>
            <a:r>
              <a:rPr lang="fr-FR" dirty="0"/>
              <a:t>la plus gracieuse;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Fringante : </a:t>
            </a:r>
            <a:r>
              <a:rPr lang="fr-FR" dirty="0"/>
              <a:t>belle et puissante;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Cupidon : </a:t>
            </a:r>
            <a:r>
              <a:rPr lang="fr-FR" dirty="0"/>
              <a:t>apporte l'amour aux enfants;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Éclair : </a:t>
            </a:r>
            <a:r>
              <a:rPr lang="fr-FR" dirty="0"/>
              <a:t>apporte la lumière. </a:t>
            </a:r>
            <a:endParaRPr lang="el-GR" dirty="0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Natsi Chaïdo, haidonatsi@gmail.com</a:t>
            </a:r>
            <a:endParaRPr lang="el-G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Τίτλος 1"/>
          <p:cNvSpPr>
            <a:spLocks noGrp="1"/>
          </p:cNvSpPr>
          <p:nvPr>
            <p:ph type="title"/>
          </p:nvPr>
        </p:nvSpPr>
        <p:spPr>
          <a:xfrm>
            <a:off x="290513" y="344488"/>
            <a:ext cx="4953000" cy="1704975"/>
          </a:xfrm>
        </p:spPr>
        <p:txBody>
          <a:bodyPr anchor="ctr" anchorCtr="1"/>
          <a:lstStyle/>
          <a:p>
            <a:pPr algn="ctr" eaLnBrk="1" hangingPunct="1"/>
            <a:r>
              <a:rPr lang="en-US" sz="6000" b="1">
                <a:solidFill>
                  <a:srgbClr val="336600"/>
                </a:solidFill>
                <a:latin typeface="Edwardian Script ITC" pitchFamily="66" charset="0"/>
              </a:rPr>
              <a:t>Le lexique de Noël</a:t>
            </a:r>
            <a:endParaRPr lang="el-GR" sz="6000" b="1">
              <a:solidFill>
                <a:srgbClr val="336600"/>
              </a:solidFill>
            </a:endParaRPr>
          </a:p>
        </p:txBody>
      </p:sp>
      <p:sp>
        <p:nvSpPr>
          <p:cNvPr id="12291" name="Θέση κειμένου 4"/>
          <p:cNvSpPr>
            <a:spLocks noGrp="1"/>
          </p:cNvSpPr>
          <p:nvPr>
            <p:ph type="body" sz="half" idx="2"/>
          </p:nvPr>
        </p:nvSpPr>
        <p:spPr>
          <a:xfrm>
            <a:off x="4792827" y="1590785"/>
            <a:ext cx="3930650" cy="881063"/>
          </a:xfrm>
        </p:spPr>
        <p:txBody>
          <a:bodyPr anchorCtr="1"/>
          <a:lstStyle/>
          <a:p>
            <a:pPr algn="ctr" eaLnBrk="1" hangingPunct="1"/>
            <a:r>
              <a:rPr lang="fr-FR" sz="4400" dirty="0">
                <a:solidFill>
                  <a:srgbClr val="FF0000"/>
                </a:solidFill>
                <a:latin typeface="Arial Rounded MT Bold" pitchFamily="34" charset="0"/>
              </a:rPr>
              <a:t>Le traîneau</a:t>
            </a:r>
          </a:p>
        </p:txBody>
      </p:sp>
      <p:pic>
        <p:nvPicPr>
          <p:cNvPr id="12292" name="Εικόνα 4"/>
          <p:cNvPicPr>
            <a:picLocks noChangeAspect="1"/>
          </p:cNvPicPr>
          <p:nvPr/>
        </p:nvPicPr>
        <p:blipFill>
          <a:blip r:embed="rId3" cstate="print"/>
          <a:srcRect l="10788" t="6288" r="7008" b="7323"/>
          <a:stretch>
            <a:fillRect/>
          </a:stretch>
        </p:blipFill>
        <p:spPr bwMode="auto">
          <a:xfrm>
            <a:off x="565150" y="2678113"/>
            <a:ext cx="4405313" cy="34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Εικόνα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86738" y="1035050"/>
            <a:ext cx="3900487" cy="390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Natsi Chaïdo, haidonatsi@gmail.com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3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Θέση κειμένου 4"/>
          <p:cNvSpPr>
            <a:spLocks noGrp="1"/>
          </p:cNvSpPr>
          <p:nvPr>
            <p:ph type="body" sz="half" idx="2"/>
          </p:nvPr>
        </p:nvSpPr>
        <p:spPr>
          <a:xfrm>
            <a:off x="4130675" y="301625"/>
            <a:ext cx="3930650" cy="881063"/>
          </a:xfrm>
        </p:spPr>
        <p:txBody>
          <a:bodyPr anchorCtr="1"/>
          <a:lstStyle/>
          <a:p>
            <a:pPr algn="ctr" eaLnBrk="1" hangingPunct="1"/>
            <a:r>
              <a:rPr lang="fr-FR" sz="4400">
                <a:solidFill>
                  <a:srgbClr val="FF0000"/>
                </a:solidFill>
                <a:latin typeface="Arial Rounded MT Bold" pitchFamily="34" charset="0"/>
              </a:rPr>
              <a:t>Le sapin</a:t>
            </a:r>
          </a:p>
        </p:txBody>
      </p:sp>
      <p:pic>
        <p:nvPicPr>
          <p:cNvPr id="13315" name="Εικόνα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534988"/>
            <a:ext cx="53308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Επεξήγηση με στρογγυλεμένο παραλληλόγραμμο 6"/>
          <p:cNvSpPr/>
          <p:nvPr/>
        </p:nvSpPr>
        <p:spPr>
          <a:xfrm>
            <a:off x="1436912" y="1131512"/>
            <a:ext cx="4078515" cy="3497944"/>
          </a:xfrm>
          <a:prstGeom prst="wedgeRoundRectCallout">
            <a:avLst>
              <a:gd name="adj1" fmla="val -42911"/>
              <a:gd name="adj2" fmla="val 74466"/>
              <a:gd name="adj3" fmla="val 16667"/>
            </a:avLst>
          </a:prstGeom>
          <a:ln w="38100"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latin typeface="Gabriola" panose="04040605051002020D02" pitchFamily="82" charset="0"/>
              </a:rPr>
              <a:t>Mon beau sapin, roi des forêts que j’aime ta verdure!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200" b="1" dirty="0">
                <a:latin typeface="Gabriola" panose="04040605051002020D02" pitchFamily="82" charset="0"/>
              </a:rPr>
              <a:t>Ω! έλατο, ω! έλατο,</a:t>
            </a:r>
            <a:br>
              <a:rPr lang="el-GR" sz="3200" b="1" dirty="0">
                <a:latin typeface="Gabriola" panose="04040605051002020D02" pitchFamily="82" charset="0"/>
              </a:rPr>
            </a:br>
            <a:r>
              <a:rPr lang="el-GR" sz="3200" b="1" dirty="0">
                <a:latin typeface="Gabriola" panose="04040605051002020D02" pitchFamily="82" charset="0"/>
              </a:rPr>
              <a:t>μ' αρέσεις, πώς μ' αρέσεις!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200" b="1" dirty="0">
                <a:latin typeface="Gabriola" panose="04040605051002020D02" pitchFamily="82" charset="0"/>
              </a:rPr>
              <a:t>Ω! έλατο, ω έλατο</a:t>
            </a:r>
            <a:br>
              <a:rPr lang="el-GR" sz="3200" b="1" dirty="0">
                <a:latin typeface="Gabriola" panose="04040605051002020D02" pitchFamily="82" charset="0"/>
              </a:rPr>
            </a:br>
            <a:r>
              <a:rPr lang="el-GR" sz="3200" b="1" dirty="0">
                <a:latin typeface="Gabriola" panose="04040605051002020D02" pitchFamily="82" charset="0"/>
              </a:rPr>
              <a:t>τα πράσινά σου φύλλα!!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Natsi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Chaïdo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haidonatsi@gmail.com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4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Θέση κειμένου 4"/>
          <p:cNvSpPr>
            <a:spLocks noGrp="1"/>
          </p:cNvSpPr>
          <p:nvPr>
            <p:ph type="body" sz="half" idx="2"/>
          </p:nvPr>
        </p:nvSpPr>
        <p:spPr>
          <a:xfrm>
            <a:off x="6096000" y="1622425"/>
            <a:ext cx="3932238" cy="1266825"/>
          </a:xfrm>
        </p:spPr>
        <p:txBody>
          <a:bodyPr anchorCtr="1"/>
          <a:lstStyle/>
          <a:p>
            <a:pPr marL="571500" indent="-571500" algn="ctr" eaLnBrk="1" hangingPunct="1">
              <a:buFont typeface="Corbel" pitchFamily="34" charset="0"/>
              <a:buBlip>
                <a:blip r:embed="rId3"/>
              </a:buBlip>
            </a:pPr>
            <a:r>
              <a:rPr lang="fr-FR" sz="4400">
                <a:solidFill>
                  <a:srgbClr val="FF0000"/>
                </a:solidFill>
                <a:latin typeface="Arial Rounded MT Bold" pitchFamily="34" charset="0"/>
              </a:rPr>
              <a:t>Les boules</a:t>
            </a:r>
          </a:p>
        </p:txBody>
      </p:sp>
      <p:pic>
        <p:nvPicPr>
          <p:cNvPr id="14339" name="Εικόνα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572902">
            <a:off x="5438775" y="4999038"/>
            <a:ext cx="15462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0" name="Ομάδα 15"/>
          <p:cNvGrpSpPr>
            <a:grpSpLocks/>
          </p:cNvGrpSpPr>
          <p:nvPr/>
        </p:nvGrpSpPr>
        <p:grpSpPr bwMode="auto">
          <a:xfrm>
            <a:off x="6569075" y="3043238"/>
            <a:ext cx="5084763" cy="3324225"/>
            <a:chOff x="3979010" y="2081604"/>
            <a:chExt cx="5085438" cy="3323944"/>
          </a:xfrm>
        </p:grpSpPr>
        <p:pic>
          <p:nvPicPr>
            <p:cNvPr id="14343" name="Εικόνα 8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29995" y="2081604"/>
              <a:ext cx="1848589" cy="2029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4" name="Εικόνα 4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767635">
              <a:off x="7068146" y="2913364"/>
              <a:ext cx="1996302" cy="2077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5" name="Εικόνα 5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480322" y="2900087"/>
              <a:ext cx="2266330" cy="2492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6" name="Εικόνα 6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1555648">
              <a:off x="5086670" y="3123634"/>
              <a:ext cx="1544802" cy="1867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7" name="Εικόνα 7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885273" y="3664980"/>
              <a:ext cx="1520277" cy="1740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Εικόνα 10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1596255" flipH="1">
              <a:off x="3979010" y="3091173"/>
              <a:ext cx="1055149" cy="1275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341" name="Εικόνα 19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9463" y="504825"/>
            <a:ext cx="3957637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Θέση κειμένου 4"/>
          <p:cNvSpPr txBox="1">
            <a:spLocks/>
          </p:cNvSpPr>
          <p:nvPr/>
        </p:nvSpPr>
        <p:spPr bwMode="auto">
          <a:xfrm>
            <a:off x="708025" y="4913313"/>
            <a:ext cx="45434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 marL="571500" indent="-571500"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Blip>
                <a:blip r:embed="rId3"/>
              </a:buBlip>
            </a:pPr>
            <a:r>
              <a:rPr lang="fr-FR" sz="4400">
                <a:solidFill>
                  <a:srgbClr val="FF0000"/>
                </a:solidFill>
                <a:latin typeface="Arial Rounded MT Bold" pitchFamily="34" charset="0"/>
              </a:rPr>
              <a:t>Les guirlandes</a:t>
            </a:r>
          </a:p>
        </p:txBody>
      </p:sp>
      <p:sp>
        <p:nvSpPr>
          <p:cNvPr id="13" name="1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686238" y="6208822"/>
            <a:ext cx="4716463" cy="36512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Natsi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Chaïdo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haidonatsi@gmail.com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3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4"/>
          <p:cNvSpPr txBox="1">
            <a:spLocks noGrp="1"/>
          </p:cNvSpPr>
          <p:nvPr>
            <p:ph type="body" sz="half" idx="2"/>
          </p:nvPr>
        </p:nvSpPr>
        <p:spPr>
          <a:xfrm>
            <a:off x="682625" y="4437063"/>
            <a:ext cx="4773613" cy="1644650"/>
          </a:xfrm>
        </p:spPr>
        <p:txBody>
          <a:bodyPr rtlCol="0" anchorCtr="1"/>
          <a:lstStyle/>
          <a:p>
            <a:pPr marL="571500" indent="-571500" algn="ctr" eaLnBrk="1" fontAlgn="auto" hangingPunct="1">
              <a:spcAft>
                <a:spcPts val="0"/>
              </a:spcAft>
              <a:buFont typeface="Corbel" pitchFamily="34" charset="0"/>
              <a:buBlip>
                <a:blip r:embed="rId3"/>
              </a:buBlip>
              <a:defRPr/>
            </a:pPr>
            <a:r>
              <a:rPr lang="fr-FR" sz="4400" dirty="0">
                <a:solidFill>
                  <a:srgbClr val="FF0000"/>
                </a:solidFill>
                <a:latin typeface="Arial Rounded MT Bold" pitchFamily="34"/>
              </a:rPr>
              <a:t>Une couronne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4400" dirty="0">
                <a:solidFill>
                  <a:srgbClr val="FF0000"/>
                </a:solidFill>
                <a:latin typeface="Arial Rounded MT Bold" pitchFamily="34"/>
              </a:rPr>
              <a:t>de noël</a:t>
            </a:r>
          </a:p>
        </p:txBody>
      </p:sp>
      <p:pic>
        <p:nvPicPr>
          <p:cNvPr id="15363" name="Εικόνα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6475" y="231775"/>
            <a:ext cx="41275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Εικόνα 1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61263" y="2212975"/>
            <a:ext cx="3249612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Θέση κειμένου 4"/>
          <p:cNvSpPr txBox="1">
            <a:spLocks/>
          </p:cNvSpPr>
          <p:nvPr/>
        </p:nvSpPr>
        <p:spPr>
          <a:xfrm>
            <a:off x="6640513" y="568325"/>
            <a:ext cx="4775200" cy="1644650"/>
          </a:xfrm>
          <a:prstGeom prst="rect">
            <a:avLst/>
          </a:prstGeom>
        </p:spPr>
        <p:txBody>
          <a:bodyPr anchorCtr="1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1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ctr" fontAlgn="auto">
              <a:spcAft>
                <a:spcPts val="0"/>
              </a:spcAft>
              <a:buFont typeface="Corbel" pitchFamily="34" charset="0"/>
              <a:buBlip>
                <a:blip r:embed="rId3"/>
              </a:buBlip>
              <a:defRPr/>
            </a:pPr>
            <a:r>
              <a:rPr lang="fr-FR" sz="4400" dirty="0">
                <a:solidFill>
                  <a:srgbClr val="FF0000"/>
                </a:solidFill>
                <a:latin typeface="Arial Rounded MT Bold" pitchFamily="34"/>
              </a:rPr>
              <a:t>Les bougies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fr-FR" sz="4400" dirty="0">
                <a:solidFill>
                  <a:srgbClr val="FF0000"/>
                </a:solidFill>
                <a:latin typeface="Arial Rounded MT Bold" pitchFamily="34"/>
              </a:rPr>
              <a:t>de noël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Natsi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Chaïdo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haidonatsi@gmail.com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3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Θέση κειμένου 4"/>
          <p:cNvSpPr>
            <a:spLocks noGrp="1"/>
          </p:cNvSpPr>
          <p:nvPr>
            <p:ph type="body" sz="half" idx="2"/>
          </p:nvPr>
        </p:nvSpPr>
        <p:spPr>
          <a:xfrm>
            <a:off x="1190625" y="1749425"/>
            <a:ext cx="3932238" cy="2879725"/>
          </a:xfrm>
        </p:spPr>
        <p:txBody>
          <a:bodyPr anchorCtr="1"/>
          <a:lstStyle/>
          <a:p>
            <a:pPr algn="ctr" eaLnBrk="1" hangingPunct="1"/>
            <a:r>
              <a:rPr lang="fr-FR" sz="4400" dirty="0">
                <a:solidFill>
                  <a:srgbClr val="FF0000"/>
                </a:solidFill>
                <a:latin typeface="Arial Rounded MT Bold" pitchFamily="34" charset="0"/>
              </a:rPr>
              <a:t>Les guirlandes </a:t>
            </a:r>
          </a:p>
          <a:p>
            <a:pPr algn="ctr" eaLnBrk="1" hangingPunct="1"/>
            <a:r>
              <a:rPr lang="fr-FR" sz="4400" dirty="0">
                <a:solidFill>
                  <a:srgbClr val="FF0000"/>
                </a:solidFill>
                <a:latin typeface="Arial Rounded MT Bold" pitchFamily="34" charset="0"/>
              </a:rPr>
              <a:t>de noël</a:t>
            </a:r>
          </a:p>
        </p:txBody>
      </p:sp>
      <p:pic>
        <p:nvPicPr>
          <p:cNvPr id="16387" name="Εικόνα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406400"/>
            <a:ext cx="4827587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Θέση κειμένου 4"/>
          <p:cNvSpPr txBox="1">
            <a:spLocks/>
          </p:cNvSpPr>
          <p:nvPr/>
        </p:nvSpPr>
        <p:spPr bwMode="auto">
          <a:xfrm>
            <a:off x="6873875" y="2595563"/>
            <a:ext cx="3932238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 algn="ctr"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None/>
            </a:pPr>
            <a:r>
              <a:rPr lang="fr-FR" sz="4400" dirty="0">
                <a:solidFill>
                  <a:srgbClr val="FF0000"/>
                </a:solidFill>
                <a:latin typeface="Arial Rounded MT Bold" pitchFamily="34" charset="0"/>
              </a:rPr>
              <a:t>Les chaussettes </a:t>
            </a:r>
          </a:p>
          <a:p>
            <a:pPr algn="ctr"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None/>
            </a:pPr>
            <a:r>
              <a:rPr lang="fr-FR" sz="4400" dirty="0">
                <a:solidFill>
                  <a:srgbClr val="FF0000"/>
                </a:solidFill>
                <a:latin typeface="Arial Rounded MT Bold" pitchFamily="34" charset="0"/>
              </a:rPr>
              <a:t>de noël</a:t>
            </a:r>
          </a:p>
        </p:txBody>
      </p:sp>
      <p:pic>
        <p:nvPicPr>
          <p:cNvPr id="16389" name="Εικόνα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450" y="406400"/>
            <a:ext cx="2438400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Natsi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Chaïdo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haidonatsi@gmail.com</a:t>
            </a:r>
          </a:p>
        </p:txBody>
      </p:sp>
      <p:pic>
        <p:nvPicPr>
          <p:cNvPr id="8" name="7 - Εικόνα" descr="christmas-928317_128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11120">
            <a:off x="2607572" y="3547241"/>
            <a:ext cx="1846783" cy="2680138"/>
          </a:xfrm>
          <a:prstGeom prst="rect">
            <a:avLst/>
          </a:prstGeom>
        </p:spPr>
      </p:pic>
      <p:sp>
        <p:nvSpPr>
          <p:cNvPr id="9" name="Θέση κειμένου 4"/>
          <p:cNvSpPr txBox="1">
            <a:spLocks/>
          </p:cNvSpPr>
          <p:nvPr/>
        </p:nvSpPr>
        <p:spPr bwMode="auto">
          <a:xfrm>
            <a:off x="3447501" y="5032977"/>
            <a:ext cx="5491545" cy="9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 algn="ctr"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None/>
            </a:pPr>
            <a:r>
              <a:rPr lang="fr-FR" sz="44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Une chaussette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2000"/>
</p:sld>
</file>

<file path=ppt/theme/theme1.xml><?xml version="1.0" encoding="utf-8"?>
<a:theme xmlns:a="http://schemas.openxmlformats.org/drawingml/2006/main" name="Βάση">
  <a:themeElements>
    <a:clrScheme name="Προσαρμοσμένο 2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Προσαρμοσμένο 1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Διακριτικά στερεά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Προσαρμοσμένο 2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Προσαρμοσμένο 2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26B02"/>
    </a:folHlink>
  </a:clrScheme>
</a:themeOverride>
</file>

<file path=ppt/theme/themeOverride3.xml><?xml version="1.0" encoding="utf-8"?>
<a:themeOverride xmlns:a="http://schemas.openxmlformats.org/drawingml/2006/main">
  <a:clrScheme name="Προσαρμοσμένο 2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26B02"/>
    </a:folHlink>
  </a:clrScheme>
</a:themeOverride>
</file>

<file path=ppt/theme/themeOverride4.xml><?xml version="1.0" encoding="utf-8"?>
<a:themeOverride xmlns:a="http://schemas.openxmlformats.org/drawingml/2006/main">
  <a:clrScheme name="Προσαρμοσμένο 2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26B02"/>
    </a:folHlink>
  </a:clrScheme>
</a:themeOverride>
</file>

<file path=ppt/theme/themeOverride5.xml><?xml version="1.0" encoding="utf-8"?>
<a:themeOverride xmlns:a="http://schemas.openxmlformats.org/drawingml/2006/main">
  <a:clrScheme name="Προσαρμοσμένο 2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26B02"/>
    </a:folHlink>
  </a:clrScheme>
</a:themeOverride>
</file>

<file path=ppt/theme/themeOverride6.xml><?xml version="1.0" encoding="utf-8"?>
<a:themeOverride xmlns:a="http://schemas.openxmlformats.org/drawingml/2006/main">
  <a:clrScheme name="Προσαρμοσμένο 2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26B02"/>
    </a:folHlink>
  </a:clrScheme>
</a:themeOverride>
</file>

<file path=ppt/theme/themeOverride7.xml><?xml version="1.0" encoding="utf-8"?>
<a:themeOverride xmlns:a="http://schemas.openxmlformats.org/drawingml/2006/main">
  <a:clrScheme name="Προσαρμοσμένο 2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26B02"/>
    </a:folHlink>
  </a:clrScheme>
</a:themeOverride>
</file>

<file path=ppt/theme/themeOverride8.xml><?xml version="1.0" encoding="utf-8"?>
<a:themeOverride xmlns:a="http://schemas.openxmlformats.org/drawingml/2006/main">
  <a:clrScheme name="Προσαρμοσμένο 2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26B02"/>
    </a:folHlink>
  </a:clrScheme>
</a:themeOverride>
</file>

<file path=ppt/theme/themeOverride9.xml><?xml version="1.0" encoding="utf-8"?>
<a:themeOverride xmlns:a="http://schemas.openxmlformats.org/drawingml/2006/main">
  <a:clrScheme name="Προσαρμοσμένο 2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359</Words>
  <Application>Microsoft Office PowerPoint</Application>
  <PresentationFormat>Ευρεία οθόνη</PresentationFormat>
  <Paragraphs>81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3" baseType="lpstr">
      <vt:lpstr>Arial Rounded MT Bold</vt:lpstr>
      <vt:lpstr>Calibri</vt:lpstr>
      <vt:lpstr>Chiller</vt:lpstr>
      <vt:lpstr>Corbel</vt:lpstr>
      <vt:lpstr>Edwardian Script ITC</vt:lpstr>
      <vt:lpstr>Gabriola</vt:lpstr>
      <vt:lpstr>Poor Richard</vt:lpstr>
      <vt:lpstr>Βάση</vt:lpstr>
      <vt:lpstr>Le lexique de Noël</vt:lpstr>
      <vt:lpstr>Παρουσίαση του PowerPoint</vt:lpstr>
      <vt:lpstr>Le lexique de Noël</vt:lpstr>
      <vt:lpstr>Παρουσίαση του PowerPoint</vt:lpstr>
      <vt:lpstr>Le lexique de Noël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J o y e u x  N    E 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L’atelier de petits lutins</dc:title>
  <dc:creator>ΠΕΚ 2</dc:creator>
  <cp:lastModifiedBy>ΧΑΙΔΩ ΝΑΤΣΗ</cp:lastModifiedBy>
  <cp:revision>88</cp:revision>
  <dcterms:created xsi:type="dcterms:W3CDTF">2016-11-05T03:50:13Z</dcterms:created>
  <dcterms:modified xsi:type="dcterms:W3CDTF">2023-11-21T23:07:13Z</dcterms:modified>
</cp:coreProperties>
</file>