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3" r:id="rId7"/>
    <p:sldId id="265" r:id="rId8"/>
    <p:sldId id="260" r:id="rId9"/>
    <p:sldId id="264" r:id="rId10"/>
    <p:sldId id="261" r:id="rId11"/>
    <p:sldId id="262" r:id="rId12"/>
    <p:sldId id="266" r:id="rId13"/>
    <p:sldId id="269" r:id="rId14"/>
    <p:sldId id="268" r:id="rId15"/>
    <p:sldId id="26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31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75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1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6F94AA-E0C5-40DE-82A2-E751BD862050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74673-73E0-46A6-AEB2-44BB6B86B90D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766-A6FA-4547-82A6-1F29B0E42E99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C5C0-A273-483C-85F9-3AF67718576D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0001-A28E-4D18-BF95-2FEF79B0F17F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F815C-6828-418A-B59F-566D19BC8E63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9BB4-F7E3-4A7C-89A3-A008261BB1A6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B133-4E51-453B-B52C-7D64729F0CB8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C350-0872-4288-9B95-864E7809F21D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F3C1-F000-4181-AAF3-8F2347511A1E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3B0D-8CB7-44BC-9D11-3CCAFADB4F24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4D73-8F67-46F6-9DB9-4B5611C3C5E0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F792-F976-4FBE-A933-48843A370D54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BC3C-57F8-4C43-8FA7-B9623E7B0708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F67F-5627-4B22-AE13-EA7CE5B23A2C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3C93-12F6-4A50-8C36-C73BD7A7B3CE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859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DFEB-88E6-4360-90FE-F1FF7FFB8191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49E39"/>
                </a:solidFill>
              </a:rPr>
              <a:t>Natsi Chaïdo, haidonatsi@gmail.com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FE3E5-66E0-4607-8FE1-4320E3FDE70B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E31C-1E35-45A6-BF5F-98C4E3CC1802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CD3-6590-4435-BBA1-8176284C282F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DC94-F21B-4E5B-9CC0-7632B60CBD50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DEA8-A4E9-46EF-A4F8-C9C593734E00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6F94AA-E0C5-40DE-82A2-E751BD862050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74673-73E0-46A6-AEB2-44BB6B86B90D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766-A6FA-4547-82A6-1F29B0E42E99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C5C0-A273-483C-85F9-3AF67718576D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0001-A28E-4D18-BF95-2FEF79B0F17F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F815C-6828-418A-B59F-566D19BC8E63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9BB4-F7E3-4A7C-89A3-A008261BB1A6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B133-4E51-453B-B52C-7D64729F0CB8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C350-0872-4288-9B95-864E7809F21D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F3C1-F000-4181-AAF3-8F2347511A1E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3B0D-8CB7-44BC-9D11-3CCAFADB4F24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4D73-8F67-46F6-9DB9-4B5611C3C5E0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F792-F976-4FBE-A933-48843A370D54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BC3C-57F8-4C43-8FA7-B9623E7B0708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044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F67F-5627-4B22-AE13-EA7CE5B23A2C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3C93-12F6-4A50-8C36-C73BD7A7B3CE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DFEB-88E6-4360-90FE-F1FF7FFB8191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49E39"/>
                </a:solidFill>
              </a:rPr>
              <a:t>Natsi Chaïdo, haidonatsi@gmail.com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FE3E5-66E0-4607-8FE1-4320E3FDE70B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E31C-1E35-45A6-BF5F-98C4E3CC1802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CD3-6590-4435-BBA1-8176284C282F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DC94-F21B-4E5B-9CC0-7632B60CBD50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DEA8-A4E9-46EF-A4F8-C9C593734E00}" type="slidenum">
              <a:rPr lang="el-GR">
                <a:solidFill>
                  <a:srgbClr val="549E3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42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93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30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41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0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6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FDC3-8BFA-4AF3-AAC2-26F1F0F870C1}" type="datetimeFigureOut">
              <a:rPr lang="el-GR" smtClean="0"/>
              <a:pPr/>
              <a:t>22/11/2023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D8C4-5A99-4DA4-AD5C-DCEF23829D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79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EC5184F-66F0-4B2C-9648-0234987957CE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accent1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85FC5-EFE6-46A2-84F6-2D3CC1292CE3}" type="slidenum">
              <a:rPr lang="el-GR">
                <a:solidFill>
                  <a:srgbClr val="549E3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EC5184F-66F0-4B2C-9648-0234987957CE}" type="datetime1">
              <a:rPr lang="el-GR" smtClean="0">
                <a:solidFill>
                  <a:srgbClr val="549E39"/>
                </a:solidFill>
              </a:rPr>
              <a:pPr>
                <a:defRPr/>
              </a:pPr>
              <a:t>22/11/2023</a:t>
            </a:fld>
            <a:endParaRPr lang="el-GR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>
                <a:solidFill>
                  <a:srgbClr val="549E39"/>
                </a:solidFill>
              </a:rPr>
              <a:t>Natsi Chaïdo, haidonatsi@gmail.com</a:t>
            </a:r>
            <a:endParaRPr lang="el-GR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accent1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85FC5-EFE6-46A2-84F6-2D3CC1292CE3}" type="slidenum">
              <a:rPr lang="el-GR">
                <a:solidFill>
                  <a:srgbClr val="549E3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549E3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youtu.be/v8Tl9mZSWQ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h5RVcbsNyc?t=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YXdnrWeTICk?t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1FO2kU5v6T8?t=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FO2kU5v6T8?t=44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pgDH4x0CJyY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800" y="2320596"/>
            <a:ext cx="3213000" cy="4032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31573" y="2160928"/>
            <a:ext cx="3728854" cy="4351338"/>
          </a:xfrm>
        </p:spPr>
      </p:pic>
      <p:pic>
        <p:nvPicPr>
          <p:cNvPr id="4" name="Εικόνα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7200" y="2550342"/>
            <a:ext cx="2942475" cy="36844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1158243" y="722723"/>
            <a:ext cx="9875520" cy="1356356"/>
          </a:xfrm>
        </p:spPr>
        <p:txBody>
          <a:bodyPr anchorCtr="1">
            <a:noAutofit/>
          </a:bodyPr>
          <a:lstStyle/>
          <a:p>
            <a:pPr lvl="0" algn="ctr"/>
            <a:r>
              <a:rPr lang="fr-FR" sz="960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>
              <a:solidFill>
                <a:srgbClr val="C00000"/>
              </a:solidFill>
            </a:endParaRP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926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9179" y="237172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05330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8953" y="30749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7571" y="29336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412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8547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800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909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00103">
            <a:off x="451754" y="1563032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3813" y="196074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4763" y="1951672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69442">
            <a:off x="5189628" y="1594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8533" y="1889453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2371" y="2147325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0837" y="171774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7682" y="178091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6163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2"/>
          <p:cNvSpPr/>
          <p:nvPr/>
        </p:nvSpPr>
        <p:spPr>
          <a:xfrm>
            <a:off x="1524478" y="1645298"/>
            <a:ext cx="4379317" cy="476895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DDDDDD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C'est la belle nuit de Noël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La neige étend son manteau blanc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Et les yeux levés vers le ciel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À genoux les petits enfants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Avant de fermer les paupières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Font une dernière prière: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kern="0">
              <a:solidFill>
                <a:srgbClr val="C00000"/>
              </a:solidFill>
              <a:latin typeface="Corbel"/>
            </a:endParaRPr>
          </a:p>
        </p:txBody>
      </p:sp>
      <p:sp>
        <p:nvSpPr>
          <p:cNvPr id="3" name="Στρογγυλεμένο ορθογώνιο 18"/>
          <p:cNvSpPr/>
          <p:nvPr/>
        </p:nvSpPr>
        <p:spPr>
          <a:xfrm>
            <a:off x="6107999" y="1662114"/>
            <a:ext cx="4694081" cy="47879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DDDDDD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Petit Papa Noël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Quand tu descendras du ciel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Avec des jouets par milliers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N'oublie pas mon petit soulier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Mais avant de partir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Il faudra bien te couvrir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Dehors tu vas avoir si froid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>
                <a:solidFill>
                  <a:srgbClr val="C00000"/>
                </a:solidFill>
                <a:latin typeface="Corbel"/>
              </a:rPr>
              <a:t>C'est un peu à cause de moi.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>
              <a:solidFill>
                <a:srgbClr val="C00000"/>
              </a:solidFill>
              <a:latin typeface="Corbe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kern="0">
              <a:solidFill>
                <a:srgbClr val="C00000"/>
              </a:solidFill>
              <a:latin typeface="Corbel"/>
            </a:endParaRPr>
          </a:p>
        </p:txBody>
      </p:sp>
      <p:sp>
        <p:nvSpPr>
          <p:cNvPr id="34824" name="Τίτλος 1"/>
          <p:cNvSpPr>
            <a:spLocks noGrp="1"/>
          </p:cNvSpPr>
          <p:nvPr>
            <p:ph type="title"/>
          </p:nvPr>
        </p:nvSpPr>
        <p:spPr>
          <a:xfrm>
            <a:off x="1158875" y="242888"/>
            <a:ext cx="9874250" cy="1357312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fr-FR" sz="9600">
                <a:solidFill>
                  <a:srgbClr val="C00000"/>
                </a:solidFill>
                <a:latin typeface="Edwardian Script ITC" pitchFamily="66" charset="0"/>
              </a:rPr>
              <a:t>Petit Papa Noël</a:t>
            </a:r>
            <a:endParaRPr lang="el-GR" sz="9600">
              <a:solidFill>
                <a:srgbClr val="C00000"/>
              </a:solidFill>
            </a:endParaRPr>
          </a:p>
        </p:txBody>
      </p:sp>
      <p:pic>
        <p:nvPicPr>
          <p:cNvPr id="34825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138" y="4429125"/>
            <a:ext cx="1887537" cy="2201863"/>
          </a:xfrm>
        </p:spPr>
      </p:pic>
      <p:pic>
        <p:nvPicPr>
          <p:cNvPr id="34826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550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088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Εικόνα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300" y="30797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Εικόνα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293688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Εικόνα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Εικόνα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688" y="32226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3" y="32226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Εικόνα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9738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Εικόνα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41099">
            <a:off x="423863" y="1373188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Εικόνα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163671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Εικόνα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1035">
            <a:off x="10456863" y="2228850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Εικόνα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2412" y="4625975"/>
            <a:ext cx="1779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567113"/>
            <a:ext cx="20875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Τίτλος 1"/>
          <p:cNvSpPr>
            <a:spLocks noGrp="1"/>
          </p:cNvSpPr>
          <p:nvPr>
            <p:ph type="title"/>
          </p:nvPr>
        </p:nvSpPr>
        <p:spPr>
          <a:xfrm>
            <a:off x="1158875" y="419100"/>
            <a:ext cx="9874250" cy="1041400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fr-FR" sz="9600">
                <a:solidFill>
                  <a:srgbClr val="C00000"/>
                </a:solidFill>
                <a:latin typeface="Edwardian Script ITC" pitchFamily="66" charset="0"/>
              </a:rPr>
              <a:t>Chantons Noël</a:t>
            </a:r>
            <a:endParaRPr lang="el-GR" sz="9600">
              <a:solidFill>
                <a:srgbClr val="C00000"/>
              </a:solidFill>
            </a:endParaRPr>
          </a:p>
        </p:txBody>
      </p:sp>
      <p:pic>
        <p:nvPicPr>
          <p:cNvPr id="36868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550" y="16986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088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Εικόνα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3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Εικόνα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325" y="293688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Εικόνα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75" y="8731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Εικόνα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038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150" y="255588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Εικόνα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9738" y="25082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Εικόνα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41099">
            <a:off x="423863" y="1373188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Εικόνα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163671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Εικόνα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1035">
            <a:off x="10317163" y="2220913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Εικόνα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1520">
            <a:off x="10547350" y="387667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1" name="Τίτλος 1"/>
          <p:cNvSpPr txBox="1">
            <a:spLocks noChangeArrowheads="1"/>
          </p:cNvSpPr>
          <p:nvPr/>
        </p:nvSpPr>
        <p:spPr bwMode="auto">
          <a:xfrm>
            <a:off x="1894491" y="4420257"/>
            <a:ext cx="8403019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lnSpc>
                <a:spcPct val="90000"/>
              </a:lnSpc>
            </a:pPr>
            <a:r>
              <a:rPr lang="fr-FR" sz="6000" dirty="0">
                <a:solidFill>
                  <a:srgbClr val="C00000"/>
                </a:solidFill>
                <a:latin typeface="Edwardian Script ITC" pitchFamily="66" charset="0"/>
              </a:rPr>
              <a:t>Noël que du bonheur</a:t>
            </a:r>
            <a:endParaRPr lang="el-GR" sz="60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36882" name="Ορθογώνιο 2"/>
          <p:cNvSpPr>
            <a:spLocks noChangeArrowheads="1"/>
          </p:cNvSpPr>
          <p:nvPr/>
        </p:nvSpPr>
        <p:spPr bwMode="auto">
          <a:xfrm>
            <a:off x="4009001" y="5666226"/>
            <a:ext cx="4173998" cy="4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orbel" pitchFamily="34" charset="0"/>
                <a:hlinkClick r:id="rId4"/>
              </a:rPr>
              <a:t>https://youtu.be/v8Tl9mZSWQ4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</a:rPr>
              <a:t> </a:t>
            </a:r>
            <a:endParaRPr lang="el-GR" sz="2000" dirty="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36883" name="v8Tl9mZSWQ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703" y="1763165"/>
            <a:ext cx="45720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κειμένου 4"/>
          <p:cNvSpPr txBox="1">
            <a:spLocks/>
          </p:cNvSpPr>
          <p:nvPr/>
        </p:nvSpPr>
        <p:spPr bwMode="auto">
          <a:xfrm>
            <a:off x="2838450" y="415925"/>
            <a:ext cx="65151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571500" indent="-571500" fontAlgn="base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549E39"/>
              </a:buClr>
              <a:buSzPct val="80000"/>
              <a:buFont typeface="Corbel" pitchFamily="34" charset="0"/>
              <a:buBlip>
                <a:blip r:embed="rId2"/>
              </a:buBlip>
            </a:pP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Mon beau sapin </a:t>
            </a: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119116" y="1274543"/>
            <a:ext cx="4326341" cy="5079953"/>
          </a:xfrm>
          <a:prstGeom prst="roundRect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Mon beau sapin, roi des forêts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Que j'aime ta verdure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Quand par l'hiver, bois et guérets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Sont dépouillés de leurs attraits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Mon beau sapin, roi des forêts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Tu gardes ta parure</a:t>
            </a:r>
          </a:p>
          <a:p>
            <a:pPr algn="ctr">
              <a:defRPr/>
            </a:pPr>
            <a:endParaRPr lang="fr-F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Toi que Noël planta chez nous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Au saint Anniversaire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Joli sapin, comme ils sont doux,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Et tes bonbons, et tes joujoux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Toi que Noël planta chez nous</a:t>
            </a: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Tu répands la lumière.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6792092" y="1274543"/>
            <a:ext cx="4326341" cy="5079953"/>
          </a:xfrm>
          <a:prstGeom prst="roundRect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Mon beau sapin, tes verts sommets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Et leur fidèle ombrage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De la foi qui ne ment jamais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De la constance et de la paix.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Mon beau sapin tes verts sommets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M'offrent la douce image.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 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Mon beau sapin, roi des forêts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Que j'aime ta parure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Et quand la neige blanchit tes traits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Que ta verdure disparaît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Mon beau sapin, roi des forêts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Tu brilles dans l'Azur.</a:t>
            </a:r>
            <a:endParaRPr lang="el-GR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</a:rPr>
              <a:t> 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2537" name="Εικόνα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3" y="4395788"/>
            <a:ext cx="18272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949700" y="6287650"/>
            <a:ext cx="4716463" cy="365125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prstClr val="black">
                    <a:lumMod val="65000"/>
                    <a:lumOff val="35000"/>
                  </a:prstClr>
                </a:solidFill>
              </a:rPr>
              <a:t>Natsi Chaïdo, haidonatsi@gmail.com</a:t>
            </a:r>
            <a:endParaRPr lang="el-G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Ορθογώνιο 2"/>
          <p:cNvSpPr>
            <a:spLocks noChangeArrowheads="1"/>
          </p:cNvSpPr>
          <p:nvPr/>
        </p:nvSpPr>
        <p:spPr bwMode="auto">
          <a:xfrm>
            <a:off x="3841750" y="309563"/>
            <a:ext cx="4508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r-FR" sz="4400" b="1">
                <a:solidFill>
                  <a:srgbClr val="FF0000"/>
                </a:solidFill>
                <a:latin typeface="Colonna MT" pitchFamily="82" charset="0"/>
              </a:rPr>
              <a:t>La neige tombe!</a:t>
            </a:r>
          </a:p>
        </p:txBody>
      </p:sp>
      <p:sp>
        <p:nvSpPr>
          <p:cNvPr id="24579" name="Ορθογώνιο 3"/>
          <p:cNvSpPr>
            <a:spLocks noChangeArrowheads="1"/>
          </p:cNvSpPr>
          <p:nvPr/>
        </p:nvSpPr>
        <p:spPr bwMode="auto">
          <a:xfrm>
            <a:off x="6654800" y="1165225"/>
            <a:ext cx="609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331788" y="898525"/>
            <a:ext cx="3760787" cy="562768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az-Cyrl-AZ" dirty="0">
                <a:solidFill>
                  <a:prstClr val="black"/>
                </a:solidFill>
              </a:rPr>
              <a:t>а </a:t>
            </a:r>
            <a:r>
              <a:rPr lang="en-US" dirty="0" err="1">
                <a:solidFill>
                  <a:prstClr val="black"/>
                </a:solidFill>
              </a:rPr>
              <a:t>neige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tombe</a:t>
            </a:r>
            <a:r>
              <a:rPr lang="en-US" dirty="0">
                <a:solidFill>
                  <a:prstClr val="black"/>
                </a:solidFill>
              </a:rPr>
              <a:t> sur </a:t>
            </a:r>
            <a:r>
              <a:rPr lang="en-US" b="1" dirty="0">
                <a:solidFill>
                  <a:srgbClr val="FF0000"/>
                </a:solidFill>
              </a:rPr>
              <a:t>mon </a:t>
            </a:r>
            <a:r>
              <a:rPr lang="en-US" b="1" dirty="0" err="1">
                <a:solidFill>
                  <a:srgbClr val="FF0000"/>
                </a:solidFill>
              </a:rPr>
              <a:t>nez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Oh ! Oh ! Oh ! J'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le </a:t>
            </a:r>
            <a:r>
              <a:rPr lang="en-US" dirty="0" err="1">
                <a:solidFill>
                  <a:prstClr val="black"/>
                </a:solidFill>
              </a:rPr>
              <a:t>nez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gelé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 mon </a:t>
            </a:r>
            <a:r>
              <a:rPr lang="en-US" dirty="0" err="1">
                <a:solidFill>
                  <a:prstClr val="black"/>
                </a:solidFill>
              </a:rPr>
              <a:t>nez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Pour le </a:t>
            </a:r>
            <a:r>
              <a:rPr lang="en-US" dirty="0" err="1">
                <a:solidFill>
                  <a:prstClr val="black"/>
                </a:solidFill>
              </a:rPr>
              <a:t>réch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uffer</a:t>
            </a:r>
            <a:r>
              <a:rPr lang="en-US" dirty="0">
                <a:solidFill>
                  <a:prstClr val="black"/>
                </a:solidFill>
              </a:rPr>
              <a:t> !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 mon </a:t>
            </a:r>
            <a:r>
              <a:rPr lang="en-US" dirty="0" err="1">
                <a:solidFill>
                  <a:prstClr val="black"/>
                </a:solidFill>
              </a:rPr>
              <a:t>nez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 ton </a:t>
            </a:r>
            <a:r>
              <a:rPr lang="en-US" dirty="0" err="1">
                <a:solidFill>
                  <a:prstClr val="black"/>
                </a:solidFill>
              </a:rPr>
              <a:t>nez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Pour le </a:t>
            </a:r>
            <a:r>
              <a:rPr lang="en-US" dirty="0" err="1">
                <a:solidFill>
                  <a:prstClr val="black"/>
                </a:solidFill>
              </a:rPr>
              <a:t>réchauffer</a:t>
            </a:r>
            <a:r>
              <a:rPr lang="en-US" dirty="0">
                <a:solidFill>
                  <a:prstClr val="black"/>
                </a:solidFill>
              </a:rPr>
              <a:t> !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 L</a:t>
            </a:r>
            <a:r>
              <a:rPr lang="az-Cyrl-AZ" dirty="0">
                <a:solidFill>
                  <a:prstClr val="black"/>
                </a:solidFill>
              </a:rPr>
              <a:t>а </a:t>
            </a:r>
            <a:r>
              <a:rPr lang="en-US" dirty="0" err="1">
                <a:solidFill>
                  <a:prstClr val="black"/>
                </a:solidFill>
              </a:rPr>
              <a:t>neige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tombe</a:t>
            </a:r>
            <a:r>
              <a:rPr lang="en-US" dirty="0">
                <a:solidFill>
                  <a:prstClr val="black"/>
                </a:solidFill>
              </a:rPr>
              <a:t> sur </a:t>
            </a:r>
            <a:r>
              <a:rPr lang="en-US" b="1" dirty="0" err="1">
                <a:solidFill>
                  <a:srgbClr val="FF0000"/>
                </a:solidFill>
              </a:rPr>
              <a:t>mes</a:t>
            </a:r>
            <a:r>
              <a:rPr lang="en-US" b="1" dirty="0">
                <a:solidFill>
                  <a:srgbClr val="FF0000"/>
                </a:solidFill>
              </a:rPr>
              <a:t> m</a:t>
            </a:r>
            <a:r>
              <a:rPr lang="az-Cyrl-AZ" b="1" dirty="0">
                <a:solidFill>
                  <a:srgbClr val="FF0000"/>
                </a:solidFill>
              </a:rPr>
              <a:t>а</a:t>
            </a:r>
            <a:r>
              <a:rPr lang="en-US" b="1" dirty="0">
                <a:solidFill>
                  <a:srgbClr val="FF0000"/>
                </a:solidFill>
              </a:rPr>
              <a:t>ins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 Oh ! Oh ! Oh ! J'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les m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>
                <a:solidFill>
                  <a:prstClr val="black"/>
                </a:solidFill>
              </a:rPr>
              <a:t>ins </a:t>
            </a:r>
            <a:r>
              <a:rPr lang="en-US" dirty="0" err="1">
                <a:solidFill>
                  <a:prstClr val="black"/>
                </a:solidFill>
              </a:rPr>
              <a:t>gelées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Fr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ppe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ppe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ppe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mes</a:t>
            </a:r>
            <a:r>
              <a:rPr lang="en-US" dirty="0">
                <a:solidFill>
                  <a:prstClr val="black"/>
                </a:solidFill>
              </a:rPr>
              <a:t> m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>
                <a:solidFill>
                  <a:prstClr val="black"/>
                </a:solidFill>
              </a:rPr>
              <a:t>ins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Pour les </a:t>
            </a:r>
            <a:r>
              <a:rPr lang="en-US" dirty="0" err="1">
                <a:solidFill>
                  <a:prstClr val="black"/>
                </a:solidFill>
              </a:rPr>
              <a:t>réch</a:t>
            </a:r>
            <a:r>
              <a:rPr lang="az-Cyrl-AZ" dirty="0">
                <a:solidFill>
                  <a:prstClr val="black"/>
                </a:solidFill>
              </a:rPr>
              <a:t>а</a:t>
            </a:r>
            <a:r>
              <a:rPr lang="en-US" dirty="0" err="1">
                <a:solidFill>
                  <a:prstClr val="black"/>
                </a:solidFill>
              </a:rPr>
              <a:t>uffer</a:t>
            </a:r>
            <a:r>
              <a:rPr lang="en-US" dirty="0">
                <a:solidFill>
                  <a:prstClr val="black"/>
                </a:solidFill>
              </a:rPr>
              <a:t> !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Frappe, frappe, frappe </a:t>
            </a:r>
            <a:r>
              <a:rPr lang="en-US" dirty="0" err="1">
                <a:solidFill>
                  <a:prstClr val="black"/>
                </a:solidFill>
              </a:rPr>
              <a:t>mes</a:t>
            </a:r>
            <a:r>
              <a:rPr lang="en-US" dirty="0">
                <a:solidFill>
                  <a:prstClr val="black"/>
                </a:solidFill>
              </a:rPr>
              <a:t> mains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Frappe, frappe, frappe </a:t>
            </a:r>
            <a:r>
              <a:rPr lang="en-US" dirty="0" err="1">
                <a:solidFill>
                  <a:prstClr val="black"/>
                </a:solidFill>
              </a:rPr>
              <a:t>tes</a:t>
            </a:r>
            <a:r>
              <a:rPr lang="en-US" dirty="0">
                <a:solidFill>
                  <a:prstClr val="black"/>
                </a:solidFill>
              </a:rPr>
              <a:t> mains</a:t>
            </a:r>
          </a:p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 mon </a:t>
            </a:r>
            <a:r>
              <a:rPr lang="en-US" dirty="0" err="1">
                <a:solidFill>
                  <a:prstClr val="black"/>
                </a:solidFill>
              </a:rPr>
              <a:t>nez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frotte</a:t>
            </a:r>
            <a:r>
              <a:rPr lang="en-US" dirty="0">
                <a:solidFill>
                  <a:prstClr val="black"/>
                </a:solidFill>
              </a:rPr>
              <a:t> ton </a:t>
            </a:r>
            <a:r>
              <a:rPr lang="en-US" dirty="0" err="1">
                <a:solidFill>
                  <a:prstClr val="black"/>
                </a:solidFill>
              </a:rPr>
              <a:t>nez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Pour le </a:t>
            </a:r>
            <a:r>
              <a:rPr lang="en-US" dirty="0" err="1">
                <a:solidFill>
                  <a:prstClr val="black"/>
                </a:solidFill>
              </a:rPr>
              <a:t>réchauffer</a:t>
            </a:r>
            <a:r>
              <a:rPr lang="en-US" dirty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8099425" y="898525"/>
            <a:ext cx="3760788" cy="445928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 L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>
                <a:solidFill>
                  <a:prstClr val="black"/>
                </a:solidFill>
              </a:rPr>
              <a:t> neige tombe sur </a:t>
            </a:r>
            <a:r>
              <a:rPr lang="fr-FR" b="1" dirty="0">
                <a:solidFill>
                  <a:srgbClr val="FF0000"/>
                </a:solidFill>
              </a:rPr>
              <a:t>mes pieds</a:t>
            </a:r>
            <a:endParaRPr lang="el-G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Oh ! Oh ! Oh ! J'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>
                <a:solidFill>
                  <a:prstClr val="black"/>
                </a:solidFill>
              </a:rPr>
              <a:t>i les pieds gelés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T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 err="1">
                <a:solidFill>
                  <a:prstClr val="black"/>
                </a:solidFill>
              </a:rPr>
              <a:t>pe</a:t>
            </a:r>
            <a:r>
              <a:rPr lang="fr-FR" dirty="0">
                <a:solidFill>
                  <a:prstClr val="black"/>
                </a:solidFill>
              </a:rPr>
              <a:t>, t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 err="1">
                <a:solidFill>
                  <a:prstClr val="black"/>
                </a:solidFill>
              </a:rPr>
              <a:t>pe</a:t>
            </a:r>
            <a:r>
              <a:rPr lang="fr-FR" dirty="0">
                <a:solidFill>
                  <a:prstClr val="black"/>
                </a:solidFill>
              </a:rPr>
              <a:t>, t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 err="1">
                <a:solidFill>
                  <a:prstClr val="black"/>
                </a:solidFill>
              </a:rPr>
              <a:t>pe</a:t>
            </a:r>
            <a:r>
              <a:rPr lang="fr-FR" dirty="0">
                <a:solidFill>
                  <a:prstClr val="black"/>
                </a:solidFill>
              </a:rPr>
              <a:t> mes pieds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Pour les </a:t>
            </a:r>
            <a:r>
              <a:rPr lang="fr-FR" dirty="0" err="1">
                <a:solidFill>
                  <a:prstClr val="black"/>
                </a:solidFill>
              </a:rPr>
              <a:t>réch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 err="1">
                <a:solidFill>
                  <a:prstClr val="black"/>
                </a:solidFill>
              </a:rPr>
              <a:t>uffer</a:t>
            </a:r>
            <a:r>
              <a:rPr lang="fr-FR" dirty="0">
                <a:solidFill>
                  <a:prstClr val="black"/>
                </a:solidFill>
              </a:rPr>
              <a:t> !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Tape, tape, tape mes pieds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Tape, tape, tape tes pieds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Frotte, frotte, frotte mes bras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Frotte, frotte, frotte tes bras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Frappe, frappe, frappe mes mains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Frappe, frappe, frappe tes mains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Frotte, frotte, frotte mon nez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Frotte, frotte, frotte ton nez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Pour le réchauffer !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4216400" y="1079500"/>
            <a:ext cx="3759200" cy="427831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 L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>
                <a:solidFill>
                  <a:prstClr val="black"/>
                </a:solidFill>
              </a:rPr>
              <a:t> neige tombe sur </a:t>
            </a:r>
            <a:r>
              <a:rPr lang="fr-FR" b="1" dirty="0">
                <a:solidFill>
                  <a:srgbClr val="FF0000"/>
                </a:solidFill>
              </a:rPr>
              <a:t>mes </a:t>
            </a:r>
            <a:r>
              <a:rPr lang="fr-FR" b="1" dirty="0" err="1">
                <a:solidFill>
                  <a:srgbClr val="FF0000"/>
                </a:solidFill>
              </a:rPr>
              <a:t>br</a:t>
            </a:r>
            <a:r>
              <a:rPr lang="el-GR" b="1" dirty="0">
                <a:solidFill>
                  <a:srgbClr val="FF0000"/>
                </a:solidFill>
              </a:rPr>
              <a:t>а</a:t>
            </a:r>
            <a:r>
              <a:rPr lang="fr-FR" b="1" dirty="0">
                <a:solidFill>
                  <a:srgbClr val="FF0000"/>
                </a:solidFill>
              </a:rPr>
              <a:t>s</a:t>
            </a:r>
            <a:endParaRPr lang="el-G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Oh ! Oh ! Oh ! J'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>
                <a:solidFill>
                  <a:prstClr val="black"/>
                </a:solidFill>
              </a:rPr>
              <a:t>i les </a:t>
            </a:r>
            <a:r>
              <a:rPr lang="fr-FR" dirty="0" err="1">
                <a:solidFill>
                  <a:prstClr val="black"/>
                </a:solidFill>
              </a:rPr>
              <a:t>br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>
                <a:solidFill>
                  <a:prstClr val="black"/>
                </a:solidFill>
              </a:rPr>
              <a:t>s gelés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Frotte, frotte, frotte mes </a:t>
            </a:r>
            <a:r>
              <a:rPr lang="fr-FR" dirty="0" err="1">
                <a:solidFill>
                  <a:prstClr val="black"/>
                </a:solidFill>
              </a:rPr>
              <a:t>br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Pour les </a:t>
            </a:r>
            <a:r>
              <a:rPr lang="fr-FR" dirty="0" err="1">
                <a:solidFill>
                  <a:prstClr val="black"/>
                </a:solidFill>
              </a:rPr>
              <a:t>réch</a:t>
            </a:r>
            <a:r>
              <a:rPr lang="el-GR" dirty="0">
                <a:solidFill>
                  <a:prstClr val="black"/>
                </a:solidFill>
              </a:rPr>
              <a:t>а</a:t>
            </a:r>
            <a:r>
              <a:rPr lang="fr-FR" dirty="0" err="1">
                <a:solidFill>
                  <a:prstClr val="black"/>
                </a:solidFill>
              </a:rPr>
              <a:t>uffer</a:t>
            </a:r>
            <a:r>
              <a:rPr lang="fr-FR" dirty="0">
                <a:solidFill>
                  <a:prstClr val="black"/>
                </a:solidFill>
              </a:rPr>
              <a:t> !</a:t>
            </a:r>
          </a:p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Frotte, frotte, frotte mes bras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Frotte, frotte, frotte tes bras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Frappe, frappe, frappe mes mains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Frappe, frappe, frappe tes mains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 </a:t>
            </a:r>
            <a:endParaRPr lang="el-GR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Frotte, frotte, frotte mon nez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Frotte, frotte, frotte ton nez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Pour le réchauffer !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4583" name="Ορθογώνιο 7"/>
          <p:cNvSpPr>
            <a:spLocks noChangeArrowheads="1"/>
          </p:cNvSpPr>
          <p:nvPr/>
        </p:nvSpPr>
        <p:spPr bwMode="auto">
          <a:xfrm>
            <a:off x="8008938" y="5440363"/>
            <a:ext cx="376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hlinkClick r:id="rId3"/>
              </a:rPr>
              <a:t>https://youtu.be/Mh5RVcbsNyc?t=5</a:t>
            </a:r>
            <a:r>
              <a:rPr lang="en-US">
                <a:solidFill>
                  <a:prstClr val="black"/>
                </a:solidFill>
              </a:rPr>
              <a:t>    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24585" name="Ορθογώνιο 9"/>
          <p:cNvSpPr>
            <a:spLocks noChangeArrowheads="1"/>
          </p:cNvSpPr>
          <p:nvPr/>
        </p:nvSpPr>
        <p:spPr bwMode="auto">
          <a:xfrm>
            <a:off x="8099425" y="5946775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hlinkClick r:id="rId4"/>
              </a:rPr>
              <a:t>https://youtu.be/YXdnrWeTICk?t=2</a:t>
            </a:r>
            <a:r>
              <a:rPr lang="en-US">
                <a:solidFill>
                  <a:prstClr val="black"/>
                </a:solidFill>
              </a:rPr>
              <a:t> 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prstClr val="black">
                    <a:lumMod val="65000"/>
                    <a:lumOff val="35000"/>
                  </a:prstClr>
                </a:solidFill>
              </a:rPr>
              <a:t>Natsi Chaïdo, haidonatsi@gmail.com</a:t>
            </a:r>
            <a:endParaRPr lang="el-G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4630" y="0"/>
            <a:ext cx="62257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>
          <a:xfrm>
            <a:off x="1086362" y="46431"/>
            <a:ext cx="9875520" cy="1356356"/>
          </a:xfrm>
        </p:spPr>
        <p:txBody>
          <a:bodyPr anchorCtr="1">
            <a:noAutofit/>
          </a:bodyPr>
          <a:lstStyle/>
          <a:p>
            <a:pPr lvl="0" algn="ctr"/>
            <a:r>
              <a:rPr lang="fr-FR" sz="9600" dirty="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33569" y="2139936"/>
            <a:ext cx="3578599" cy="41760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117" y="2170989"/>
            <a:ext cx="3334999" cy="417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926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9179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05330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8953" y="30749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7571" y="29336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412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8547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800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909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58901">
            <a:off x="423906" y="137280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Εικόνα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1035">
            <a:off x="10484061" y="2149685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Εικόνα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58901">
            <a:off x="250731" y="249431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3805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190" y="2325354"/>
            <a:ext cx="2827950" cy="35487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fr-FR" sz="9600" dirty="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19"/>
          <p:cNvSpPr txBox="1">
            <a:spLocks noGrp="1"/>
          </p:cNvSpPr>
          <p:nvPr>
            <p:ph sz="half" idx="1"/>
          </p:nvPr>
        </p:nvSpPr>
        <p:spPr>
          <a:xfrm>
            <a:off x="6158520" y="1812761"/>
            <a:ext cx="5048914" cy="4700336"/>
          </a:xfrm>
        </p:spPr>
        <p:txBody>
          <a:bodyPr anchorCtr="1"/>
          <a:lstStyle/>
          <a:p>
            <a:pPr marL="0" lvl="0" indent="0" algn="ctr">
              <a:lnSpc>
                <a:spcPct val="70000"/>
              </a:lnSpc>
              <a:buNone/>
            </a:pPr>
            <a:br>
              <a:rPr lang="fr-FR" sz="2000" dirty="0">
                <a:solidFill>
                  <a:srgbClr val="002060"/>
                </a:solidFill>
              </a:rPr>
            </a:br>
            <a:br>
              <a:rPr lang="fr-FR" sz="2600" dirty="0">
                <a:solidFill>
                  <a:srgbClr val="002060"/>
                </a:solidFill>
                <a:latin typeface="Colonna MT" pitchFamily="82"/>
              </a:rPr>
            </a:br>
            <a:endParaRPr lang="fr-FR" sz="2600" dirty="0">
              <a:solidFill>
                <a:srgbClr val="002060"/>
              </a:solidFill>
              <a:latin typeface="Colonna MT" pitchFamily="82"/>
            </a:endParaRPr>
          </a:p>
        </p:txBody>
      </p:sp>
      <p:sp>
        <p:nvSpPr>
          <p:cNvPr id="17" name="Θέση περιεχομένου 20"/>
          <p:cNvSpPr txBox="1">
            <a:spLocks noGrp="1"/>
          </p:cNvSpPr>
          <p:nvPr>
            <p:ph sz="half" idx="2"/>
          </p:nvPr>
        </p:nvSpPr>
        <p:spPr>
          <a:xfrm>
            <a:off x="1108533" y="1736111"/>
            <a:ext cx="4921053" cy="4169590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fr-FR" dirty="0">
              <a:solidFill>
                <a:srgbClr val="002060"/>
              </a:solidFill>
              <a:latin typeface="Arial Rounded MT Bold" pitchFamily="34"/>
            </a:endParaRP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Un deux trois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Dans sa hotte en bois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Quatre cinq six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Toute pleine de surprises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Sept huit neuf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De jouets tout neufs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Dix onze douze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De la joie pour tous !</a:t>
            </a: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88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592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3662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004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7175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0549" y="37225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547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6800" y="64673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2067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8901">
            <a:off x="310455" y="146810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7298">
            <a:off x="10552443" y="1685782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871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>
          <a:xfrm>
            <a:off x="853505" y="149699"/>
            <a:ext cx="10515600" cy="1325563"/>
          </a:xfrm>
        </p:spPr>
        <p:txBody>
          <a:bodyPr anchorCtr="1">
            <a:noAutofit/>
          </a:bodyPr>
          <a:lstStyle/>
          <a:p>
            <a:pPr lvl="0" algn="ctr"/>
            <a:r>
              <a:rPr lang="fr-FR" sz="9600" dirty="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19"/>
          <p:cNvSpPr txBox="1">
            <a:spLocks noGrp="1"/>
          </p:cNvSpPr>
          <p:nvPr>
            <p:ph sz="half" idx="1"/>
          </p:nvPr>
        </p:nvSpPr>
        <p:spPr>
          <a:xfrm>
            <a:off x="6158520" y="1812761"/>
            <a:ext cx="5048914" cy="4700336"/>
          </a:xfrm>
        </p:spPr>
        <p:txBody>
          <a:bodyPr anchorCtr="1">
            <a:normAutofit lnSpcReduction="10000"/>
          </a:bodyPr>
          <a:lstStyle/>
          <a:p>
            <a:pPr marL="0" lvl="0" indent="0" algn="ctr">
              <a:lnSpc>
                <a:spcPct val="70000"/>
              </a:lnSpc>
              <a:buNone/>
            </a:pPr>
            <a:br>
              <a:rPr lang="fr-FR" sz="2000" dirty="0">
                <a:solidFill>
                  <a:srgbClr val="002060"/>
                </a:solidFill>
              </a:rPr>
            </a:br>
            <a:br>
              <a:rPr lang="fr-FR" sz="2600" dirty="0">
                <a:solidFill>
                  <a:srgbClr val="002060"/>
                </a:solidFill>
                <a:latin typeface="Colonna MT" pitchFamily="82"/>
              </a:rPr>
            </a:br>
            <a:endParaRPr lang="fr-FR" sz="2600" dirty="0">
              <a:solidFill>
                <a:srgbClr val="002060"/>
              </a:solidFill>
              <a:latin typeface="Colonna MT" pitchFamily="82"/>
            </a:endParaRPr>
          </a:p>
        </p:txBody>
      </p:sp>
      <p:sp>
        <p:nvSpPr>
          <p:cNvPr id="17" name="Θέση περιεχομένου 20"/>
          <p:cNvSpPr txBox="1">
            <a:spLocks noGrp="1"/>
          </p:cNvSpPr>
          <p:nvPr>
            <p:ph sz="half" idx="2"/>
          </p:nvPr>
        </p:nvSpPr>
        <p:spPr>
          <a:xfrm>
            <a:off x="1108533" y="1533653"/>
            <a:ext cx="4912014" cy="493164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70000"/>
              </a:lnSpc>
            </a:pPr>
            <a:endParaRPr lang="fr-FR" dirty="0">
              <a:solidFill>
                <a:srgbClr val="002060"/>
              </a:solidFill>
              <a:latin typeface="Arial Rounded MT Bold" pitchFamily="34"/>
            </a:endParaRP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</a:rPr>
              <a:t>1   2   3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…. , …… , ……..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Dans sa hotte en bois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</a:rPr>
              <a:t>4   5   6 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……… , ……… , ……..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Il y a des surprises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</a:rPr>
              <a:t>7   8   9 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……. , …….. , ……..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Des joujoux tout neufs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</a:rPr>
              <a:t>10   11   12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…… , …….. , ………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Du bonheur pour tous !</a:t>
            </a: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88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592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3662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6004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7175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0549" y="37225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547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6800" y="64673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2067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58901">
            <a:off x="310455" y="146810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7298">
            <a:off x="10552443" y="1685782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2205" r="2230" b="3611"/>
          <a:stretch/>
        </p:blipFill>
        <p:spPr>
          <a:xfrm flipH="1">
            <a:off x="7949384" y="2774125"/>
            <a:ext cx="3179657" cy="3893628"/>
          </a:xfrm>
          <a:prstGeom prst="rect">
            <a:avLst/>
          </a:prstGeom>
        </p:spPr>
      </p:pic>
      <p:sp>
        <p:nvSpPr>
          <p:cNvPr id="20" name="Ελλειψοειδής επεξήγηση 19"/>
          <p:cNvSpPr/>
          <p:nvPr/>
        </p:nvSpPr>
        <p:spPr>
          <a:xfrm>
            <a:off x="5665818" y="2191618"/>
            <a:ext cx="2442758" cy="1438835"/>
          </a:xfrm>
          <a:prstGeom prst="wedgeEllipseCallout">
            <a:avLst>
              <a:gd name="adj1" fmla="val 66272"/>
              <a:gd name="adj2" fmla="val 57432"/>
            </a:avLst>
          </a:prstGeom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Écris-moi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     les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chiffres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lettres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!</a:t>
            </a:r>
            <a:endParaRPr lang="el-GR" sz="2800" dirty="0"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190" y="2325354"/>
            <a:ext cx="2827950" cy="35487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fr-FR" sz="9600" dirty="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19"/>
          <p:cNvSpPr txBox="1">
            <a:spLocks noGrp="1"/>
          </p:cNvSpPr>
          <p:nvPr>
            <p:ph sz="half" idx="1"/>
          </p:nvPr>
        </p:nvSpPr>
        <p:spPr>
          <a:xfrm>
            <a:off x="6158520" y="1812761"/>
            <a:ext cx="5048914" cy="4700336"/>
          </a:xfrm>
        </p:spPr>
        <p:txBody>
          <a:bodyPr anchorCtr="1"/>
          <a:lstStyle/>
          <a:p>
            <a:pPr marL="0" lvl="0" indent="0" algn="ctr">
              <a:lnSpc>
                <a:spcPct val="70000"/>
              </a:lnSpc>
              <a:buNone/>
            </a:pPr>
            <a:br>
              <a:rPr lang="fr-FR" sz="2000" dirty="0">
                <a:solidFill>
                  <a:srgbClr val="002060"/>
                </a:solidFill>
              </a:rPr>
            </a:br>
            <a:br>
              <a:rPr lang="fr-FR" sz="2600" dirty="0">
                <a:solidFill>
                  <a:srgbClr val="002060"/>
                </a:solidFill>
                <a:latin typeface="Colonna MT" pitchFamily="82"/>
              </a:rPr>
            </a:br>
            <a:endParaRPr lang="fr-FR" sz="2600" dirty="0">
              <a:solidFill>
                <a:srgbClr val="002060"/>
              </a:solidFill>
              <a:latin typeface="Colonna MT" pitchFamily="82"/>
            </a:endParaRPr>
          </a:p>
        </p:txBody>
      </p:sp>
      <p:sp>
        <p:nvSpPr>
          <p:cNvPr id="17" name="Θέση περιεχομένου 20"/>
          <p:cNvSpPr txBox="1">
            <a:spLocks noGrp="1"/>
          </p:cNvSpPr>
          <p:nvPr>
            <p:ph sz="half" idx="2"/>
          </p:nvPr>
        </p:nvSpPr>
        <p:spPr>
          <a:xfrm>
            <a:off x="1108533" y="1736111"/>
            <a:ext cx="4921053" cy="4169590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fr-FR" dirty="0">
              <a:solidFill>
                <a:srgbClr val="002060"/>
              </a:solidFill>
              <a:latin typeface="Arial Rounded MT Bold" pitchFamily="34"/>
            </a:endParaRP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Un deux trois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Dans sa hotte en bois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Quatre cinq six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Toute pleine de surprises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Sept huit neuf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De jouets tout neufs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FF0000"/>
                </a:solidFill>
                <a:latin typeface="Colonna MT" pitchFamily="82"/>
              </a:rPr>
              <a:t>Dix onze douze 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fr-FR" sz="2600" dirty="0">
                <a:solidFill>
                  <a:srgbClr val="002060"/>
                </a:solidFill>
                <a:latin typeface="Colonna MT" pitchFamily="82"/>
              </a:rPr>
              <a:t>De la joie pour tous !</a:t>
            </a: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88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592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3662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004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7175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0549" y="37225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547" y="98261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6800" y="64673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2067" y="8146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8901">
            <a:off x="310455" y="146810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7298">
            <a:off x="10552443" y="1685782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871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713" y="2494318"/>
            <a:ext cx="2845682" cy="35710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fr-FR" sz="960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19"/>
          <p:cNvSpPr txBox="1">
            <a:spLocks noGrp="1"/>
          </p:cNvSpPr>
          <p:nvPr>
            <p:ph sz="half" idx="1"/>
          </p:nvPr>
        </p:nvSpPr>
        <p:spPr>
          <a:xfrm>
            <a:off x="6158520" y="1493446"/>
            <a:ext cx="5048914" cy="4762851"/>
          </a:xfrm>
        </p:spPr>
        <p:txBody>
          <a:bodyPr anchorCtr="1">
            <a:normAutofit/>
          </a:bodyPr>
          <a:lstStyle/>
          <a:p>
            <a:pPr marL="0" lvl="0" indent="0" algn="ctr">
              <a:buNone/>
            </a:pPr>
            <a:br>
              <a:rPr lang="fr-FR" dirty="0">
                <a:solidFill>
                  <a:srgbClr val="002060"/>
                </a:solidFill>
              </a:rPr>
            </a:br>
            <a:br>
              <a:rPr lang="fr-FR" sz="2800" dirty="0">
                <a:solidFill>
                  <a:srgbClr val="002060"/>
                </a:solidFill>
                <a:latin typeface="Colonna MT" pitchFamily="82"/>
              </a:rPr>
            </a:b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CANON DE NOËL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fr-FR" sz="1100" dirty="0">
              <a:solidFill>
                <a:srgbClr val="00206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N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N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 voici venir les rennes</a:t>
            </a: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O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O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 nous aurons des cadeaux</a:t>
            </a: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E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E</a:t>
            </a: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les enfants sont joyeux</a:t>
            </a: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L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L</a:t>
            </a: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c’est le soir de </a:t>
            </a: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Noël!</a:t>
            </a:r>
          </a:p>
          <a:p>
            <a:pPr marL="0" lvl="0" indent="0" algn="ctr">
              <a:buNone/>
            </a:pPr>
            <a:endParaRPr lang="fr-FR" sz="800" dirty="0">
              <a:solidFill>
                <a:srgbClr val="FF000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Noël, Noël, N, O, Ë, L</a:t>
            </a:r>
          </a:p>
          <a:p>
            <a:pPr marL="0" lvl="0" indent="0" algn="ctr">
              <a:buNone/>
            </a:pPr>
            <a:endParaRPr lang="fr-FR" sz="2800" dirty="0">
              <a:solidFill>
                <a:srgbClr val="FF000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endParaRPr lang="fr-FR" dirty="0">
              <a:solidFill>
                <a:srgbClr val="FF000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endParaRPr lang="fr-FR" sz="2800" dirty="0">
              <a:solidFill>
                <a:srgbClr val="FF0000"/>
              </a:solidFill>
              <a:latin typeface="Colonna MT" pitchFamily="82"/>
            </a:endParaRP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26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179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5330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8953" y="30749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7571" y="29336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12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547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6800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909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8901">
            <a:off x="408947" y="182978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1035">
            <a:off x="10316663" y="222168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Ορθογώνιο 17"/>
          <p:cNvSpPr/>
          <p:nvPr/>
        </p:nvSpPr>
        <p:spPr>
          <a:xfrm>
            <a:off x="6973712" y="6274311"/>
            <a:ext cx="373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https://youtu.be/1FO2kU5v6T8?t=44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62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>
          <a:xfrm>
            <a:off x="838200" y="145730"/>
            <a:ext cx="10515600" cy="1325563"/>
          </a:xfrm>
        </p:spPr>
        <p:txBody>
          <a:bodyPr anchorCtr="1">
            <a:noAutofit/>
          </a:bodyPr>
          <a:lstStyle/>
          <a:p>
            <a:pPr lvl="0" algn="ctr"/>
            <a:r>
              <a:rPr lang="fr-FR" sz="9600" dirty="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19"/>
          <p:cNvSpPr txBox="1">
            <a:spLocks noGrp="1"/>
          </p:cNvSpPr>
          <p:nvPr>
            <p:ph sz="half" idx="1"/>
          </p:nvPr>
        </p:nvSpPr>
        <p:spPr>
          <a:xfrm>
            <a:off x="1021439" y="1347177"/>
            <a:ext cx="5048914" cy="4762851"/>
          </a:xfrm>
        </p:spPr>
        <p:txBody>
          <a:bodyPr anchorCtr="1">
            <a:normAutofit/>
          </a:bodyPr>
          <a:lstStyle/>
          <a:p>
            <a:pPr marL="0" lvl="0" indent="0" algn="ctr">
              <a:buNone/>
            </a:pPr>
            <a:br>
              <a:rPr lang="fr-FR" dirty="0">
                <a:solidFill>
                  <a:srgbClr val="002060"/>
                </a:solidFill>
              </a:rPr>
            </a:br>
            <a:br>
              <a:rPr lang="fr-FR" sz="2800" dirty="0">
                <a:solidFill>
                  <a:srgbClr val="002060"/>
                </a:solidFill>
                <a:latin typeface="Colonna MT" pitchFamily="82"/>
              </a:rPr>
            </a:b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CANON DE NOËL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fr-FR" sz="1100" dirty="0">
              <a:solidFill>
                <a:srgbClr val="00206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N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N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 voici venir les rennes</a:t>
            </a: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O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O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 nous aurons des cadeaux</a:t>
            </a: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E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E</a:t>
            </a: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les enfants sont joyeux</a:t>
            </a: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L </a:t>
            </a:r>
            <a:r>
              <a:rPr lang="fr-FR" sz="2800" dirty="0" err="1">
                <a:solidFill>
                  <a:srgbClr val="FF0000"/>
                </a:solidFill>
                <a:latin typeface="Colonna MT" pitchFamily="82"/>
              </a:rPr>
              <a:t>L</a:t>
            </a: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olonna MT" pitchFamily="82"/>
              </a:rPr>
              <a:t>c’est le soir de </a:t>
            </a: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Noël!</a:t>
            </a:r>
          </a:p>
          <a:p>
            <a:pPr marL="0" lvl="0" indent="0" algn="ctr">
              <a:buNone/>
            </a:pPr>
            <a:endParaRPr lang="fr-FR" sz="800" dirty="0">
              <a:solidFill>
                <a:srgbClr val="FF000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r>
              <a:rPr lang="fr-FR" sz="2800" dirty="0">
                <a:solidFill>
                  <a:srgbClr val="FF0000"/>
                </a:solidFill>
                <a:latin typeface="Colonna MT" pitchFamily="82"/>
              </a:rPr>
              <a:t>Noël, Noël, N, O, Ë, L</a:t>
            </a:r>
          </a:p>
          <a:p>
            <a:pPr marL="0" lvl="0" indent="0" algn="ctr">
              <a:buNone/>
            </a:pPr>
            <a:endParaRPr lang="fr-FR" sz="2800" dirty="0">
              <a:solidFill>
                <a:srgbClr val="FF000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endParaRPr lang="fr-FR" dirty="0">
              <a:solidFill>
                <a:srgbClr val="FF0000"/>
              </a:solidFill>
              <a:latin typeface="Colonna MT" pitchFamily="82"/>
            </a:endParaRPr>
          </a:p>
          <a:p>
            <a:pPr marL="0" lvl="0" indent="0" algn="ctr">
              <a:buNone/>
            </a:pPr>
            <a:endParaRPr lang="fr-FR" sz="2800" dirty="0">
              <a:solidFill>
                <a:srgbClr val="FF0000"/>
              </a:solidFill>
              <a:latin typeface="Colonna MT" pitchFamily="82"/>
            </a:endParaRP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26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179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5330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953" y="30749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7571" y="29336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12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547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6800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09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58901">
            <a:off x="408947" y="182978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Εικόνα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1035">
            <a:off x="10316663" y="222168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Ορθογώνιο 17"/>
          <p:cNvSpPr/>
          <p:nvPr/>
        </p:nvSpPr>
        <p:spPr>
          <a:xfrm>
            <a:off x="6835298" y="6188256"/>
            <a:ext cx="373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https://youtu.be/1FO2kU5v6T8?t=44</a:t>
            </a:r>
            <a:r>
              <a:rPr lang="en-US" dirty="0"/>
              <a:t> 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4117" r="3266"/>
          <a:stretch/>
        </p:blipFill>
        <p:spPr>
          <a:xfrm>
            <a:off x="6588621" y="2071690"/>
            <a:ext cx="3546839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fr-FR" sz="960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19"/>
          <p:cNvSpPr txBox="1">
            <a:spLocks noGrp="1"/>
          </p:cNvSpPr>
          <p:nvPr>
            <p:ph sz="half" idx="1"/>
          </p:nvPr>
        </p:nvSpPr>
        <p:spPr>
          <a:xfrm>
            <a:off x="6158520" y="1812761"/>
            <a:ext cx="5048914" cy="4700336"/>
          </a:xfrm>
        </p:spPr>
        <p:txBody>
          <a:bodyPr anchorCtr="1"/>
          <a:lstStyle/>
          <a:p>
            <a:pPr lvl="0" algn="ctr">
              <a:lnSpc>
                <a:spcPct val="70000"/>
              </a:lnSpc>
            </a:pPr>
            <a:br>
              <a:rPr lang="fr-FR" sz="1900">
                <a:solidFill>
                  <a:srgbClr val="002060"/>
                </a:solidFill>
              </a:rPr>
            </a:b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Chantons, chantons Noël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Les enfants s'émerveillent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Des milliers de lumières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Les conduisent dans la nuit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Chantons, chantons Noël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Comme un rêve irréel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L'amour sur toute la terre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Pour que soit douce la vie</a:t>
            </a:r>
          </a:p>
          <a:p>
            <a:pPr lvl="0" algn="ctr">
              <a:lnSpc>
                <a:spcPct val="70000"/>
              </a:lnSpc>
            </a:pPr>
            <a:r>
              <a:rPr lang="fr-FR" sz="2400" i="1">
                <a:solidFill>
                  <a:srgbClr val="FF0000"/>
                </a:solidFill>
                <a:latin typeface="Colonna MT" pitchFamily="82"/>
              </a:rPr>
              <a:t>Petit papa Noël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 i="1">
                <a:solidFill>
                  <a:srgbClr val="FF0000"/>
                </a:solidFill>
                <a:latin typeface="Colonna MT" pitchFamily="82"/>
              </a:rPr>
              <a:t>Douce nuit</a:t>
            </a:r>
            <a:br>
              <a:rPr lang="fr-FR" sz="2400" i="1">
                <a:solidFill>
                  <a:srgbClr val="FF0000"/>
                </a:solidFill>
                <a:latin typeface="Colonna MT" pitchFamily="82"/>
              </a:rPr>
            </a:br>
            <a:br>
              <a:rPr lang="fr-FR" sz="2400" i="1">
                <a:solidFill>
                  <a:srgbClr val="FF0000"/>
                </a:solidFill>
                <a:latin typeface="Colonna MT" pitchFamily="82"/>
              </a:rPr>
            </a:br>
            <a:r>
              <a:rPr lang="fr-FR" sz="2400" i="1">
                <a:solidFill>
                  <a:srgbClr val="FF0000"/>
                </a:solidFill>
                <a:latin typeface="Colonna MT" pitchFamily="82"/>
              </a:rPr>
              <a:t>De bon matin, j'ai rencontré le train</a:t>
            </a:r>
            <a:endParaRPr lang="el-GR" sz="2400" i="1">
              <a:solidFill>
                <a:srgbClr val="FF0000"/>
              </a:solidFill>
            </a:endParaRPr>
          </a:p>
        </p:txBody>
      </p:sp>
      <p:sp>
        <p:nvSpPr>
          <p:cNvPr id="16" name="Θέση περιεχομένου 20"/>
          <p:cNvSpPr txBox="1">
            <a:spLocks noGrp="1"/>
          </p:cNvSpPr>
          <p:nvPr>
            <p:ph sz="half" idx="2"/>
          </p:nvPr>
        </p:nvSpPr>
        <p:spPr>
          <a:xfrm>
            <a:off x="914153" y="1885950"/>
            <a:ext cx="4921053" cy="4169590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fr-FR" sz="2000">
              <a:solidFill>
                <a:srgbClr val="002060"/>
              </a:solidFill>
              <a:latin typeface="Arial Rounded MT Bold" pitchFamily="34"/>
            </a:endParaRPr>
          </a:p>
          <a:p>
            <a:pPr lvl="0" algn="ctr">
              <a:lnSpc>
                <a:spcPct val="70000"/>
              </a:lnSpc>
            </a:pPr>
            <a:r>
              <a:rPr lang="fr-FR" sz="2400">
                <a:solidFill>
                  <a:srgbClr val="002060"/>
                </a:solidFill>
                <a:latin typeface="Colonna MT" pitchFamily="82"/>
              </a:rPr>
              <a:t>Chantons, chantons Noël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Pour que brillent dans le ciel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Toutes les étoiles du monde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Comme un message de paix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Chantons, chantons Noël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Sur la terre comme au ciel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Des chansons sans frontières</a:t>
            </a: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2060"/>
                </a:solidFill>
                <a:latin typeface="Colonna MT" pitchFamily="82"/>
              </a:rPr>
              <a:t>Des chants de liberté</a:t>
            </a:r>
          </a:p>
          <a:p>
            <a:pPr lvl="0" algn="ctr">
              <a:lnSpc>
                <a:spcPct val="70000"/>
              </a:lnSpc>
            </a:pPr>
            <a:r>
              <a:rPr lang="fr-FR" sz="2400">
                <a:solidFill>
                  <a:srgbClr val="00B050"/>
                </a:solidFill>
                <a:latin typeface="Colonna MT" pitchFamily="82"/>
              </a:rPr>
              <a:t>Vive le vent d'hiver</a:t>
            </a:r>
            <a:br>
              <a:rPr lang="fr-FR" sz="2400">
                <a:solidFill>
                  <a:srgbClr val="00B050"/>
                </a:solidFill>
                <a:latin typeface="Colonna MT" pitchFamily="82"/>
              </a:rPr>
            </a:br>
            <a:br>
              <a:rPr lang="fr-FR" sz="2400">
                <a:solidFill>
                  <a:srgbClr val="002060"/>
                </a:solidFill>
                <a:latin typeface="Colonna MT" pitchFamily="82"/>
              </a:rPr>
            </a:br>
            <a:r>
              <a:rPr lang="fr-FR" sz="2400">
                <a:solidFill>
                  <a:srgbClr val="00B050"/>
                </a:solidFill>
                <a:latin typeface="Colonna MT" pitchFamily="82"/>
              </a:rPr>
              <a:t>Mon beau sapin, roi des forêts</a:t>
            </a:r>
          </a:p>
          <a:p>
            <a:pPr lvl="0" algn="ctr">
              <a:lnSpc>
                <a:spcPct val="70000"/>
              </a:lnSpc>
            </a:pPr>
            <a:endParaRPr lang="fr-FR" sz="2400">
              <a:solidFill>
                <a:srgbClr val="00B050"/>
              </a:solidFill>
              <a:latin typeface="Colonna MT" pitchFamily="82"/>
            </a:endParaRPr>
          </a:p>
          <a:p>
            <a:pPr lvl="0" algn="ctr">
              <a:lnSpc>
                <a:spcPct val="70000"/>
              </a:lnSpc>
            </a:pPr>
            <a:endParaRPr lang="el-GR" sz="2400">
              <a:solidFill>
                <a:srgbClr val="00B050"/>
              </a:solidFill>
            </a:endParaRPr>
          </a:p>
        </p:txBody>
      </p:sp>
      <p:pic>
        <p:nvPicPr>
          <p:cNvPr id="4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26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179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5330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953" y="30749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7571" y="29336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12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547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6800" y="32283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09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58901">
            <a:off x="423906" y="137280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1035">
            <a:off x="10316663" y="222168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5075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731" y="3566452"/>
            <a:ext cx="2087995" cy="26202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/>
          <p:cNvSpPr txBox="1">
            <a:spLocks noGrp="1"/>
          </p:cNvSpPr>
          <p:nvPr>
            <p:ph type="title"/>
          </p:nvPr>
        </p:nvSpPr>
        <p:spPr>
          <a:xfrm>
            <a:off x="1158243" y="418530"/>
            <a:ext cx="9875520" cy="1042662"/>
          </a:xfrm>
        </p:spPr>
        <p:txBody>
          <a:bodyPr anchorCtr="1">
            <a:noAutofit/>
          </a:bodyPr>
          <a:lstStyle/>
          <a:p>
            <a:pPr lvl="0" algn="ctr"/>
            <a:r>
              <a:rPr lang="fr-FR" sz="9600">
                <a:solidFill>
                  <a:srgbClr val="C00000"/>
                </a:solidFill>
                <a:latin typeface="Edwardian Script ITC" pitchFamily="66"/>
              </a:rPr>
              <a:t>Chantons Noël</a:t>
            </a:r>
            <a:endParaRPr lang="el-GR" sz="9600">
              <a:solidFill>
                <a:srgbClr val="C00000"/>
              </a:solidFill>
            </a:endParaRPr>
          </a:p>
        </p:txBody>
      </p:sp>
      <p:pic>
        <p:nvPicPr>
          <p:cNvPr id="4" name="Εικόνα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926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9179" y="169657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05330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1237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Εικόνα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7571" y="293366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6931" y="8701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Εικόνα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1195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Εικόνα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1420" y="255199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Εικόνα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9092" y="251460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Εικόνα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58901">
            <a:off x="423906" y="137280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Εικόνα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153" y="1637068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Εικόνα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1035">
            <a:off x="10316663" y="2221684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gDH4x0CJyY"/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75539" y="1485058"/>
            <a:ext cx="7698470" cy="43303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Ορθογώνιο 21"/>
          <p:cNvSpPr/>
          <p:nvPr/>
        </p:nvSpPr>
        <p:spPr>
          <a:xfrm>
            <a:off x="4248378" y="6488665"/>
            <a:ext cx="369524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https://youtu.be/pgDH4x0CJyY?t=46</a:t>
            </a:r>
          </a:p>
        </p:txBody>
      </p:sp>
      <p:pic>
        <p:nvPicPr>
          <p:cNvPr id="18" name="Εικόνα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48480">
            <a:off x="10547047" y="3876635"/>
            <a:ext cx="1238253" cy="1714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Τίτλος 1"/>
          <p:cNvSpPr txBox="1"/>
          <p:nvPr/>
        </p:nvSpPr>
        <p:spPr>
          <a:xfrm>
            <a:off x="2779486" y="5501644"/>
            <a:ext cx="6633029" cy="1356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none" strike="noStrike" kern="1200" cap="none" spc="0" baseline="0" dirty="0">
                <a:solidFill>
                  <a:srgbClr val="C00000"/>
                </a:solidFill>
                <a:uFillTx/>
                <a:latin typeface="Edwardian Script ITC" pitchFamily="66"/>
              </a:rPr>
              <a:t>Petit Papa Noël</a:t>
            </a:r>
            <a:endParaRPr lang="el-GR" sz="4800" b="0" i="0" u="none" strike="noStrike" kern="1200" cap="none" spc="0" baseline="0" dirty="0">
              <a:solidFill>
                <a:srgbClr val="C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826672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Βάση">
  <a:themeElements>
    <a:clrScheme name="Προσαρμοσμένο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Προσαρμοσμένο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Διακριτικά στερεά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1_Βάση">
  <a:themeElements>
    <a:clrScheme name="Προσαρμοσμένο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Προσαρμοσμένο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Διακριτικά στερεά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1005</Words>
  <Application>Microsoft Office PowerPoint</Application>
  <PresentationFormat>Ευρεία οθόνη</PresentationFormat>
  <Paragraphs>168</Paragraphs>
  <Slides>13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Colonna MT</vt:lpstr>
      <vt:lpstr>Corbel</vt:lpstr>
      <vt:lpstr>Edwardian Script ITC</vt:lpstr>
      <vt:lpstr>Gabriola</vt:lpstr>
      <vt:lpstr>Θέμα του Office</vt:lpstr>
      <vt:lpstr>Βάση</vt:lpstr>
      <vt:lpstr>1_Βάση</vt:lpstr>
      <vt:lpstr>Chantons Noël</vt:lpstr>
      <vt:lpstr>Chantons Noël</vt:lpstr>
      <vt:lpstr>Chantons Noël</vt:lpstr>
      <vt:lpstr>Chantons Noël</vt:lpstr>
      <vt:lpstr>Chantons Noël</vt:lpstr>
      <vt:lpstr>Chantons Noël</vt:lpstr>
      <vt:lpstr>Chantons Noël</vt:lpstr>
      <vt:lpstr>Chantons Noël</vt:lpstr>
      <vt:lpstr>Chantons Noël</vt:lpstr>
      <vt:lpstr>Petit Papa Noël</vt:lpstr>
      <vt:lpstr>Chantons Noël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7</cp:revision>
  <dcterms:created xsi:type="dcterms:W3CDTF">2016-11-20T21:34:00Z</dcterms:created>
  <dcterms:modified xsi:type="dcterms:W3CDTF">2023-11-21T23:05:44Z</dcterms:modified>
</cp:coreProperties>
</file>