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58" r:id="rId4"/>
    <p:sldId id="261" r:id="rId5"/>
    <p:sldId id="266" r:id="rId6"/>
    <p:sldId id="262" r:id="rId7"/>
    <p:sldId id="260" r:id="rId8"/>
    <p:sldId id="268" r:id="rId9"/>
    <p:sldId id="269" r:id="rId10"/>
    <p:sldId id="259" r:id="rId11"/>
    <p:sldId id="272" r:id="rId12"/>
    <p:sldId id="273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586" y="8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31A50F-51AB-42FC-B0F5-6B6979F15000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3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325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413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66F94AA-E0C5-40DE-82A2-E751BD862050}" type="datetime1">
              <a:rPr lang="el-GR" smtClean="0"/>
              <a:t>27/11/2023</a:t>
            </a:fld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74673-73E0-46A6-AEB2-44BB6B86B9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7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A766-A6FA-4547-82A6-1F29B0E42E99}" type="datetime1">
              <a:rPr lang="el-GR" smtClean="0"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C5C0-A273-483C-85F9-3AF6771857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557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0001-A28E-4D18-BF95-2FEF79B0F17F}" type="datetime1">
              <a:rPr lang="el-GR" smtClean="0"/>
              <a:t>27/11/2023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AF815C-6828-418A-B59F-566D19BC8E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3041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9BB4-F7E3-4A7C-89A3-A008261BB1A6}" type="datetime1">
              <a:rPr lang="el-GR" smtClean="0"/>
              <a:t>27/11/2023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B133-4E51-453B-B52C-7D64729F0C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564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C350-0872-4288-9B95-864E7809F21D}" type="datetime1">
              <a:rPr lang="el-GR" smtClean="0"/>
              <a:t>27/11/2023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F3C1-F000-4181-AAF3-8F2347511A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136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3B0D-8CB7-44BC-9D11-3CCAFADB4F24}" type="datetime1">
              <a:rPr lang="el-GR" smtClean="0"/>
              <a:t>27/11/2023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4D73-8F67-46F6-9DB9-4B5611C3C5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9185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F792-F976-4FBE-A933-48843A370D54}" type="datetime1">
              <a:rPr lang="el-GR" smtClean="0"/>
              <a:t>27/11/2023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BC3C-57F8-4C43-8FA7-B9623E7B07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878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F67F-5627-4B22-AE13-EA7CE5B23A2C}" type="datetime1">
              <a:rPr lang="el-GR" smtClean="0"/>
              <a:t>27/11/2023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93C93-12F6-4A50-8C36-C73BD7A7B3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20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299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BDFEB-88E6-4360-90FE-F1FF7FFB8191}" type="datetime1">
              <a:rPr lang="el-GR" smtClean="0"/>
              <a:t>27/11/2023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Natsi Chaïdo, haidonatsi@gmail.com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3FE3E5-66E0-4607-8FE1-4320E3FDE7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1475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E31C-1E35-45A6-BF5F-98C4E3CC1802}" type="datetime1">
              <a:rPr lang="el-GR" smtClean="0"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6CD3-6590-4435-BBA1-8176284C28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5125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7DC94-F21B-4E5B-9CC0-7632B60CBD50}" type="datetime1">
              <a:rPr lang="el-GR" smtClean="0"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DEA8-A4E9-46EF-A4F8-C9C593734E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76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8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913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12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2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1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53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A50F-51AB-42FC-B0F5-6B6979F15000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191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231A50F-51AB-42FC-B0F5-6B6979F15000}" type="datetimeFigureOut">
              <a:rPr lang="el-GR" smtClean="0"/>
              <a:pPr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86778FF-34D0-440A-AE2E-A2DDDB0D07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48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EC5184F-66F0-4B2C-9648-0234987957CE}" type="datetime1">
              <a:rPr lang="el-GR" smtClean="0"/>
              <a:t>27/11/2023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Natsi Chaïdo, haidonatsi@gmail.com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accent1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C3885FC5-EFE6-46A2-84F6-2D3CC1292C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98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>
          <a:xfrm>
            <a:off x="3619500" y="1897063"/>
            <a:ext cx="4953000" cy="1738312"/>
          </a:xfrm>
        </p:spPr>
        <p:txBody>
          <a:bodyPr anchor="ctr" anchorCtr="1"/>
          <a:lstStyle/>
          <a:p>
            <a:pPr algn="ctr" eaLnBrk="1" hangingPunct="1"/>
            <a:r>
              <a:rPr lang="en-US" sz="6000" b="1">
                <a:solidFill>
                  <a:srgbClr val="336600"/>
                </a:solidFill>
                <a:latin typeface="Edwardian Script ITC" pitchFamily="66" charset="0"/>
              </a:rPr>
              <a:t>Le lexique de Noël</a:t>
            </a:r>
            <a:endParaRPr lang="el-GR" sz="6000" b="1">
              <a:solidFill>
                <a:srgbClr val="336600"/>
              </a:solidFill>
            </a:endParaRPr>
          </a:p>
        </p:txBody>
      </p:sp>
      <p:sp>
        <p:nvSpPr>
          <p:cNvPr id="11" name="Ελλειψοειδής επεξήγηση 10"/>
          <p:cNvSpPr/>
          <p:nvPr/>
        </p:nvSpPr>
        <p:spPr>
          <a:xfrm>
            <a:off x="7233312" y="683535"/>
            <a:ext cx="1974855" cy="1058778"/>
          </a:xfrm>
          <a:prstGeom prst="wedgeEllipseCallout">
            <a:avLst>
              <a:gd name="adj1" fmla="val 49297"/>
              <a:gd name="adj2" fmla="val 72304"/>
            </a:avLst>
          </a:prstGeom>
          <a:ln w="38100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C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’est facile!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pic>
        <p:nvPicPr>
          <p:cNvPr id="8196" name="Εικόνα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-36513"/>
            <a:ext cx="45434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Εικόνα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1850" y="1743075"/>
            <a:ext cx="197485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Natsi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Chaïdo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haidonatsi@gmail.com</a:t>
            </a:r>
          </a:p>
        </p:txBody>
      </p:sp>
    </p:spTree>
  </p:cSld>
  <p:clrMapOvr>
    <a:masterClrMapping/>
  </p:clrMapOvr>
  <p:transition spd="slow"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Πίνακας 15"/>
          <p:cNvGraphicFramePr>
            <a:graphicFrameLocks noGrp="1"/>
          </p:cNvGraphicFramePr>
          <p:nvPr/>
        </p:nvGraphicFramePr>
        <p:xfrm>
          <a:off x="3487396" y="5244407"/>
          <a:ext cx="5239938" cy="768335"/>
        </p:xfrm>
        <a:graphic>
          <a:graphicData uri="http://schemas.openxmlformats.org/drawingml/2006/table">
            <a:tbl>
              <a:tblPr/>
              <a:tblGrid>
                <a:gridCol w="87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8335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u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/>
        </p:nvGraphicFramePr>
        <p:xfrm>
          <a:off x="2853225" y="3085133"/>
          <a:ext cx="6508280" cy="90742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07425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6096000" y="414096"/>
            <a:ext cx="3150040" cy="1800467"/>
          </a:xfrm>
          <a:prstGeom prst="wedgeEllipseCallout">
            <a:avLst>
              <a:gd name="adj1" fmla="val 62213"/>
              <a:gd name="adj2" fmla="val 10140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Moi,</a:t>
            </a:r>
            <a:r>
              <a:rPr lang="fr-FR" sz="3200" b="1" dirty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  <a:latin typeface="Gabriola" panose="04040605051002020D02" pitchFamily="82" charset="0"/>
              </a:rPr>
              <a:t>j’ai le nez rouge.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suis-je?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0" y="4308554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484029" y="3258413"/>
            <a:ext cx="14398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800" cap="none" spc="0" dirty="0">
                <a:ln/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C’est</a:t>
            </a:r>
            <a:endParaRPr lang="el-GR" sz="4800" cap="none" spc="0" dirty="0">
              <a:ln/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9406229" y="3258413"/>
            <a:ext cx="360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800" dirty="0">
                <a:ln/>
                <a:solidFill>
                  <a:schemeClr val="accent4"/>
                </a:solidFill>
                <a:latin typeface="Cambria" panose="02040503050406030204" pitchFamily="18" charset="0"/>
              </a:rPr>
              <a:t>!</a:t>
            </a:r>
            <a:endParaRPr lang="el-GR" sz="4800" cap="none" spc="0" dirty="0">
              <a:ln/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6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Πίνακας 15"/>
          <p:cNvGraphicFramePr>
            <a:graphicFrameLocks noGrp="1"/>
          </p:cNvGraphicFramePr>
          <p:nvPr/>
        </p:nvGraphicFramePr>
        <p:xfrm>
          <a:off x="2727436" y="4730276"/>
          <a:ext cx="8002960" cy="768335"/>
        </p:xfrm>
        <a:graphic>
          <a:graphicData uri="http://schemas.openxmlformats.org/drawingml/2006/table">
            <a:tbl>
              <a:tblPr/>
              <a:tblGrid>
                <a:gridCol w="100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8335">
                <a:tc>
                  <a:txBody>
                    <a:bodyPr/>
                    <a:lstStyle/>
                    <a:p>
                      <a:pPr algn="l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Les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o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/>
        </p:nvGraphicFramePr>
        <p:xfrm>
          <a:off x="1752596" y="3072433"/>
          <a:ext cx="8731471" cy="1097280"/>
        </p:xfrm>
        <a:graphic>
          <a:graphicData uri="http://schemas.openxmlformats.org/drawingml/2006/table">
            <a:tbl>
              <a:tblPr/>
              <a:tblGrid>
                <a:gridCol w="248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2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2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2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3600" b="0" i="0" u="none" strike="noStrike" kern="1200" cap="none" spc="0" normalizeH="0" baseline="0" noProof="0" dirty="0">
                          <a:ln/>
                          <a:solidFill>
                            <a:srgbClr val="418AB3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Les</a:t>
                      </a:r>
                      <a:endParaRPr kumimoji="0" lang="el-GR" sz="3600" b="0" i="0" u="none" strike="noStrike" kern="1200" cap="none" spc="0" normalizeH="0" baseline="0" noProof="0" dirty="0">
                        <a:ln/>
                        <a:solidFill>
                          <a:srgbClr val="418AB3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4400" b="0" i="0" u="none" strike="noStrike" kern="1200" cap="none" spc="0" normalizeH="0" baseline="0" noProof="0" dirty="0">
                          <a:ln/>
                          <a:solidFill>
                            <a:srgbClr val="418AB3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!</a:t>
                      </a:r>
                      <a:endParaRPr kumimoji="0" lang="el-GR" sz="4400" b="0" i="0" u="none" strike="noStrike" kern="1200" cap="none" spc="0" normalizeH="0" baseline="0" noProof="0" dirty="0">
                        <a:ln/>
                        <a:solidFill>
                          <a:srgbClr val="418AB3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6096000" y="286608"/>
            <a:ext cx="3150040" cy="1927955"/>
          </a:xfrm>
          <a:prstGeom prst="wedgeEllipseCallout">
            <a:avLst>
              <a:gd name="adj1" fmla="val 62213"/>
              <a:gd name="adj2" fmla="val 10140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Nous, on sonne avec joie, à Noël!</a:t>
            </a:r>
            <a:r>
              <a:rPr lang="fr-FR" sz="3200" b="1" dirty="0">
                <a:solidFill>
                  <a:srgbClr val="FF0000"/>
                </a:solidFill>
                <a:latin typeface="Gabriola" panose="04040605051002020D02" pitchFamily="82" charset="0"/>
              </a:rPr>
              <a:t>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C’est qui 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0" y="4308554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pic>
        <p:nvPicPr>
          <p:cNvPr id="10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571" y="425449"/>
            <a:ext cx="2438435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6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030" y="1525533"/>
            <a:ext cx="2872992" cy="3443286"/>
          </a:xfrm>
          <a:prstGeom prst="rect">
            <a:avLst/>
          </a:prstGeom>
        </p:spPr>
      </p:pic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93034"/>
              </p:ext>
            </p:extLst>
          </p:nvPr>
        </p:nvGraphicFramePr>
        <p:xfrm>
          <a:off x="2867392" y="5539903"/>
          <a:ext cx="6986583" cy="751109"/>
        </p:xfrm>
        <a:graphic>
          <a:graphicData uri="http://schemas.openxmlformats.org/drawingml/2006/table">
            <a:tbl>
              <a:tblPr/>
              <a:tblGrid>
                <a:gridCol w="77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5110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è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ë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605000"/>
              </p:ext>
            </p:extLst>
          </p:nvPr>
        </p:nvGraphicFramePr>
        <p:xfrm>
          <a:off x="1484030" y="3173384"/>
          <a:ext cx="7452000" cy="822960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5543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48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7108156" y="586390"/>
            <a:ext cx="2342147" cy="1325931"/>
          </a:xfrm>
          <a:prstGeom prst="wedgeEllipseCallout">
            <a:avLst>
              <a:gd name="adj1" fmla="val 60032"/>
              <a:gd name="adj2" fmla="val 77734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B050"/>
                </a:solidFill>
                <a:latin typeface="Gabriola" panose="04040605051002020D02" pitchFamily="82" charset="0"/>
              </a:rPr>
              <a:t>Ho </a:t>
            </a:r>
            <a:r>
              <a:rPr lang="fr-FR" sz="3600" b="1" dirty="0">
                <a:latin typeface="Gabriola" panose="04040605051002020D02" pitchFamily="82" charset="0"/>
              </a:rPr>
              <a:t> </a:t>
            </a:r>
            <a:r>
              <a:rPr lang="fr-FR" sz="3600" b="1" dirty="0" err="1">
                <a:solidFill>
                  <a:srgbClr val="C00000"/>
                </a:solidFill>
                <a:latin typeface="Gabriola" panose="04040605051002020D02" pitchFamily="82" charset="0"/>
              </a:rPr>
              <a:t>ho</a:t>
            </a:r>
            <a:r>
              <a:rPr lang="fr-FR" sz="3600" b="1" dirty="0">
                <a:solidFill>
                  <a:srgbClr val="C00000"/>
                </a:solidFill>
                <a:latin typeface="Gabriola" panose="04040605051002020D02" pitchFamily="82" charset="0"/>
              </a:rPr>
              <a:t> </a:t>
            </a:r>
            <a:r>
              <a:rPr lang="fr-FR" sz="3600" b="1" dirty="0">
                <a:latin typeface="Gabriola" panose="04040605051002020D02" pitchFamily="82" charset="0"/>
              </a:rPr>
              <a:t> </a:t>
            </a:r>
            <a:r>
              <a:rPr lang="fr-FR" sz="3600" b="1" dirty="0" err="1">
                <a:solidFill>
                  <a:srgbClr val="FFC000"/>
                </a:solidFill>
                <a:latin typeface="Gabriola" panose="04040605051002020D02" pitchFamily="82" charset="0"/>
              </a:rPr>
              <a:t>ho</a:t>
            </a:r>
            <a:r>
              <a:rPr lang="fr-FR" sz="3600" b="1" dirty="0">
                <a:latin typeface="Gabriola" panose="04040605051002020D02" pitchFamily="82" charset="0"/>
              </a:rPr>
              <a:t>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suis-je?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3" y="4308555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848" y="586390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580996" y="274180"/>
            <a:ext cx="2574328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pic>
        <p:nvPicPr>
          <p:cNvPr id="30" name="Εικόνα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6" b="18041"/>
          <a:stretch>
            <a:fillRect/>
          </a:stretch>
        </p:blipFill>
        <p:spPr>
          <a:xfrm>
            <a:off x="2927353" y="3627620"/>
            <a:ext cx="6030219" cy="19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9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553" y="174247"/>
            <a:ext cx="2180129" cy="3200189"/>
          </a:xfrm>
          <a:prstGeom prst="rect">
            <a:avLst/>
          </a:prstGeom>
        </p:spPr>
      </p:pic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645820"/>
              </p:ext>
            </p:extLst>
          </p:nvPr>
        </p:nvGraphicFramePr>
        <p:xfrm>
          <a:off x="3690426" y="5639255"/>
          <a:ext cx="5239938" cy="768335"/>
        </p:xfrm>
        <a:graphic>
          <a:graphicData uri="http://schemas.openxmlformats.org/drawingml/2006/table">
            <a:tbl>
              <a:tblPr/>
              <a:tblGrid>
                <a:gridCol w="87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8335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e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079401"/>
              </p:ext>
            </p:extLst>
          </p:nvPr>
        </p:nvGraphicFramePr>
        <p:xfrm>
          <a:off x="2170084" y="3003238"/>
          <a:ext cx="6760280" cy="90742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07425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5086350" y="414096"/>
            <a:ext cx="4159690" cy="2448000"/>
          </a:xfrm>
          <a:prstGeom prst="wedgeEllipseCallout">
            <a:avLst>
              <a:gd name="adj1" fmla="val 64027"/>
              <a:gd name="adj2" fmla="val -3350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Nous,</a:t>
            </a:r>
            <a:r>
              <a:rPr lang="fr-FR" sz="3200" b="1" dirty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  <a:latin typeface="Gabriola" panose="04040605051002020D02" pitchFamily="82" charset="0"/>
              </a:rPr>
              <a:t>nous tirons le traineau du Père-Noël.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sommes-nous?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5" y="4302702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539303"/>
              </p:ext>
            </p:extLst>
          </p:nvPr>
        </p:nvGraphicFramePr>
        <p:xfrm>
          <a:off x="2623280" y="5767388"/>
          <a:ext cx="998912" cy="751109"/>
        </p:xfrm>
        <a:graphic>
          <a:graphicData uri="http://schemas.openxmlformats.org/drawingml/2006/table">
            <a:tbl>
              <a:tblPr/>
              <a:tblGrid>
                <a:gridCol w="99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110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Les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828" y="1022047"/>
            <a:ext cx="2314163" cy="340040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3" b="20800"/>
          <a:stretch/>
        </p:blipFill>
        <p:spPr>
          <a:xfrm flipH="1">
            <a:off x="2815980" y="3638861"/>
            <a:ext cx="905184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1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030587"/>
              </p:ext>
            </p:extLst>
          </p:nvPr>
        </p:nvGraphicFramePr>
        <p:xfrm>
          <a:off x="3876164" y="5566719"/>
          <a:ext cx="5239938" cy="768335"/>
        </p:xfrm>
        <a:graphic>
          <a:graphicData uri="http://schemas.openxmlformats.org/drawingml/2006/table">
            <a:tbl>
              <a:tblPr/>
              <a:tblGrid>
                <a:gridCol w="87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8335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e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028746"/>
              </p:ext>
            </p:extLst>
          </p:nvPr>
        </p:nvGraphicFramePr>
        <p:xfrm>
          <a:off x="1898622" y="2409374"/>
          <a:ext cx="6760280" cy="915207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520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 rot="1015173">
            <a:off x="7936426" y="269028"/>
            <a:ext cx="4150799" cy="2459884"/>
          </a:xfrm>
          <a:prstGeom prst="wedgeEllipseCallout">
            <a:avLst>
              <a:gd name="adj1" fmla="val 222"/>
              <a:gd name="adj2" fmla="val 81902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Nous,</a:t>
            </a:r>
            <a:r>
              <a:rPr lang="fr-FR" sz="3200" b="1" dirty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  <a:latin typeface="Gabriola" panose="04040605051002020D02" pitchFamily="82" charset="0"/>
              </a:rPr>
              <a:t>nous tirons le traîneau du Père-Noël.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sommes-nous?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1935" y="4470283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787363"/>
              </p:ext>
            </p:extLst>
          </p:nvPr>
        </p:nvGraphicFramePr>
        <p:xfrm>
          <a:off x="2758190" y="5707017"/>
          <a:ext cx="1110157" cy="751109"/>
        </p:xfrm>
        <a:graphic>
          <a:graphicData uri="http://schemas.openxmlformats.org/drawingml/2006/table">
            <a:tbl>
              <a:tblPr/>
              <a:tblGrid>
                <a:gridCol w="1110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110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Les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3" b="19704"/>
          <a:stretch/>
        </p:blipFill>
        <p:spPr>
          <a:xfrm>
            <a:off x="1022014" y="2833162"/>
            <a:ext cx="9360000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3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38012"/>
              </p:ext>
            </p:extLst>
          </p:nvPr>
        </p:nvGraphicFramePr>
        <p:xfrm>
          <a:off x="3487396" y="5244407"/>
          <a:ext cx="5239941" cy="768335"/>
        </p:xfrm>
        <a:graphic>
          <a:graphicData uri="http://schemas.openxmlformats.org/drawingml/2006/table">
            <a:tbl>
              <a:tblPr/>
              <a:tblGrid>
                <a:gridCol w="748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8335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u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317842"/>
              </p:ext>
            </p:extLst>
          </p:nvPr>
        </p:nvGraphicFramePr>
        <p:xfrm>
          <a:off x="2853225" y="3085133"/>
          <a:ext cx="6508280" cy="90742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07425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6096000" y="414096"/>
            <a:ext cx="3150040" cy="1800467"/>
          </a:xfrm>
          <a:prstGeom prst="wedgeEllipseCallout">
            <a:avLst>
              <a:gd name="adj1" fmla="val 62213"/>
              <a:gd name="adj2" fmla="val 10140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Moi,</a:t>
            </a:r>
            <a:r>
              <a:rPr lang="fr-FR" sz="3200" b="1" dirty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</a:p>
          <a:p>
            <a:pPr algn="ctr"/>
            <a:r>
              <a:rPr lang="fr-FR" sz="3200" b="1" dirty="0">
                <a:solidFill>
                  <a:srgbClr val="FF0000"/>
                </a:solidFill>
                <a:latin typeface="Gabriola" panose="04040605051002020D02" pitchFamily="82" charset="0"/>
              </a:rPr>
              <a:t>j’ai le nez rouge.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suis-je?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0" y="4308554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88" y="689007"/>
            <a:ext cx="2314163" cy="3400403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484029" y="3258413"/>
            <a:ext cx="14398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800" cap="none" spc="0" dirty="0">
                <a:ln/>
                <a:solidFill>
                  <a:schemeClr val="accent4"/>
                </a:solidFill>
                <a:effectLst/>
                <a:latin typeface="Cambria" panose="02040503050406030204" pitchFamily="18" charset="0"/>
              </a:rPr>
              <a:t>C’est</a:t>
            </a:r>
            <a:endParaRPr lang="el-GR" sz="4800" cap="none" spc="0" dirty="0">
              <a:ln/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9406229" y="3258413"/>
            <a:ext cx="360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800" dirty="0">
                <a:ln/>
                <a:solidFill>
                  <a:schemeClr val="accent4"/>
                </a:solidFill>
                <a:latin typeface="Cambria" panose="02040503050406030204" pitchFamily="18" charset="0"/>
              </a:rPr>
              <a:t>!</a:t>
            </a:r>
            <a:endParaRPr lang="el-GR" sz="4800" cap="none" spc="0" dirty="0">
              <a:ln/>
              <a:solidFill>
                <a:schemeClr val="accent4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7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90447"/>
              </p:ext>
            </p:extLst>
          </p:nvPr>
        </p:nvGraphicFramePr>
        <p:xfrm>
          <a:off x="2380491" y="5322653"/>
          <a:ext cx="4366615" cy="792000"/>
        </p:xfrm>
        <a:graphic>
          <a:graphicData uri="http://schemas.openxmlformats.org/drawingml/2006/table">
            <a:tbl>
              <a:tblPr/>
              <a:tblGrid>
                <a:gridCol w="87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1454"/>
              </p:ext>
            </p:extLst>
          </p:nvPr>
        </p:nvGraphicFramePr>
        <p:xfrm>
          <a:off x="481921" y="3416792"/>
          <a:ext cx="8468746" cy="720000"/>
        </p:xfrm>
        <a:graphic>
          <a:graphicData uri="http://schemas.openxmlformats.org/drawingml/2006/table">
            <a:tbl>
              <a:tblPr/>
              <a:tblGrid>
                <a:gridCol w="769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9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8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98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98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98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5689600" y="300242"/>
            <a:ext cx="3582081" cy="1994072"/>
          </a:xfrm>
          <a:prstGeom prst="wedgeEllipseCallout">
            <a:avLst>
              <a:gd name="adj1" fmla="val 57575"/>
              <a:gd name="adj2" fmla="val 41933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Gabriola" panose="04040605051002020D02" pitchFamily="82" charset="0"/>
              </a:rPr>
              <a:t>À Noël, </a:t>
            </a:r>
          </a:p>
          <a:p>
            <a:pPr algn="ctr"/>
            <a:r>
              <a:rPr lang="fr-FR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je plante chez vous.</a:t>
            </a:r>
            <a:r>
              <a:rPr lang="fr-FR" sz="3200" b="1" dirty="0">
                <a:latin typeface="Gabriola" panose="04040605051002020D02" pitchFamily="82" charset="0"/>
              </a:rPr>
              <a:t>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suis-je?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0" y="4308554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365454"/>
              </p:ext>
            </p:extLst>
          </p:nvPr>
        </p:nvGraphicFramePr>
        <p:xfrm>
          <a:off x="6767660" y="5322825"/>
          <a:ext cx="4366615" cy="792000"/>
        </p:xfrm>
        <a:graphic>
          <a:graphicData uri="http://schemas.openxmlformats.org/drawingml/2006/table">
            <a:tbl>
              <a:tblPr/>
              <a:tblGrid>
                <a:gridCol w="87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de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ë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30" y="1144588"/>
            <a:ext cx="3744000" cy="40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6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123874"/>
              </p:ext>
            </p:extLst>
          </p:nvPr>
        </p:nvGraphicFramePr>
        <p:xfrm>
          <a:off x="2380491" y="5322653"/>
          <a:ext cx="4366614" cy="792000"/>
        </p:xfrm>
        <a:graphic>
          <a:graphicData uri="http://schemas.openxmlformats.org/drawingml/2006/table">
            <a:tbl>
              <a:tblPr/>
              <a:tblGrid>
                <a:gridCol w="72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u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663626"/>
              </p:ext>
            </p:extLst>
          </p:nvPr>
        </p:nvGraphicFramePr>
        <p:xfrm>
          <a:off x="2380491" y="3019423"/>
          <a:ext cx="6366026" cy="701040"/>
        </p:xfrm>
        <a:graphic>
          <a:graphicData uri="http://schemas.openxmlformats.org/drawingml/2006/table">
            <a:tbl>
              <a:tblPr/>
              <a:tblGrid>
                <a:gridCol w="966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59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5733143" y="342728"/>
            <a:ext cx="3596596" cy="1932738"/>
          </a:xfrm>
          <a:prstGeom prst="wedgeEllipseCallout">
            <a:avLst>
              <a:gd name="adj1" fmla="val 57575"/>
              <a:gd name="adj2" fmla="val 41933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Gabriola" panose="04040605051002020D02" pitchFamily="82" charset="0"/>
              </a:rPr>
              <a:t>À Noël, </a:t>
            </a:r>
          </a:p>
          <a:p>
            <a:pPr algn="ctr"/>
            <a:r>
              <a:rPr lang="fr-FR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on décore le sapin.</a:t>
            </a:r>
            <a:r>
              <a:rPr lang="fr-FR" sz="3200" b="1" dirty="0">
                <a:latin typeface="Gabriola" panose="04040605051002020D02" pitchFamily="82" charset="0"/>
              </a:rPr>
              <a:t>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sommes-nous?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0" y="4308554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96579"/>
              </p:ext>
            </p:extLst>
          </p:nvPr>
        </p:nvGraphicFramePr>
        <p:xfrm>
          <a:off x="6767660" y="5322825"/>
          <a:ext cx="4366614" cy="792000"/>
        </p:xfrm>
        <a:graphic>
          <a:graphicData uri="http://schemas.openxmlformats.org/drawingml/2006/table">
            <a:tbl>
              <a:tblPr/>
              <a:tblGrid>
                <a:gridCol w="72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de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672" y="2960913"/>
            <a:ext cx="1848116" cy="211591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75133">
            <a:off x="9622638" y="1167216"/>
            <a:ext cx="2007834" cy="2426844"/>
          </a:xfrm>
          <a:prstGeom prst="rect">
            <a:avLst/>
          </a:prstGeom>
        </p:spPr>
      </p:pic>
      <p:graphicFrame>
        <p:nvGraphicFramePr>
          <p:cNvPr id="13" name="12 - Πίνακας"/>
          <p:cNvGraphicFramePr>
            <a:graphicFrameLocks noGrp="1"/>
          </p:cNvGraphicFramePr>
          <p:nvPr/>
        </p:nvGraphicFramePr>
        <p:xfrm>
          <a:off x="3336144" y="3987522"/>
          <a:ext cx="4500000" cy="684000"/>
        </p:xfrm>
        <a:graphic>
          <a:graphicData uri="http://schemas.openxmlformats.org/drawingml/2006/table">
            <a:tbl>
              <a:tblPr/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72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012390"/>
              </p:ext>
            </p:extLst>
          </p:nvPr>
        </p:nvGraphicFramePr>
        <p:xfrm>
          <a:off x="2951991" y="5181763"/>
          <a:ext cx="7200000" cy="79200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u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840637"/>
              </p:ext>
            </p:extLst>
          </p:nvPr>
        </p:nvGraphicFramePr>
        <p:xfrm>
          <a:off x="867060" y="3133699"/>
          <a:ext cx="9936000" cy="701040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59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Les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5733143" y="342728"/>
            <a:ext cx="3596596" cy="1932738"/>
          </a:xfrm>
          <a:prstGeom prst="wedgeEllipseCallout">
            <a:avLst>
              <a:gd name="adj1" fmla="val 57575"/>
              <a:gd name="adj2" fmla="val 41933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fr-FR" sz="3200" b="1" dirty="0">
                <a:solidFill>
                  <a:srgbClr val="FF0000"/>
                </a:solidFill>
                <a:latin typeface="Gabriola" panose="04040605051002020D02" pitchFamily="82" charset="0"/>
              </a:rPr>
              <a:t>À Noël, </a:t>
            </a:r>
          </a:p>
          <a:p>
            <a:pPr algn="ctr"/>
            <a:r>
              <a:rPr lang="fr-FR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on décore le sapin.</a:t>
            </a:r>
            <a:r>
              <a:rPr lang="fr-FR" sz="3200" b="1" dirty="0">
                <a:latin typeface="Gabriola" panose="04040605051002020D02" pitchFamily="82" charset="0"/>
              </a:rPr>
              <a:t>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sommes-nous?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0" y="4308554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kern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6227">
            <a:off x="9277721" y="850850"/>
            <a:ext cx="2817920" cy="284923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914658" y="5380730"/>
            <a:ext cx="9316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Les</a:t>
            </a:r>
            <a:endParaRPr lang="el-GR" sz="40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5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68" y="794082"/>
            <a:ext cx="3031890" cy="3710152"/>
          </a:xfrm>
          <a:prstGeom prst="rect">
            <a:avLst/>
          </a:prstGeom>
        </p:spPr>
      </p:pic>
      <p:graphicFrame>
        <p:nvGraphicFramePr>
          <p:cNvPr id="16" name="Πίνακας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86234"/>
              </p:ext>
            </p:extLst>
          </p:nvPr>
        </p:nvGraphicFramePr>
        <p:xfrm>
          <a:off x="2602708" y="4700553"/>
          <a:ext cx="6986584" cy="768335"/>
        </p:xfrm>
        <a:graphic>
          <a:graphicData uri="http://schemas.openxmlformats.org/drawingml/2006/table">
            <a:tbl>
              <a:tblPr/>
              <a:tblGrid>
                <a:gridCol w="87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8335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o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Πίνακας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18776"/>
              </p:ext>
            </p:extLst>
          </p:nvPr>
        </p:nvGraphicFramePr>
        <p:xfrm>
          <a:off x="269824" y="3094707"/>
          <a:ext cx="11132220" cy="997607"/>
        </p:xfrm>
        <a:graphic>
          <a:graphicData uri="http://schemas.openxmlformats.org/drawingml/2006/table">
            <a:tbl>
              <a:tblPr/>
              <a:tblGrid>
                <a:gridCol w="74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1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21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21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21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21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21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4214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9976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Ελλειψοειδής επεξήγηση 24"/>
          <p:cNvSpPr/>
          <p:nvPr/>
        </p:nvSpPr>
        <p:spPr>
          <a:xfrm>
            <a:off x="6096000" y="551108"/>
            <a:ext cx="3143522" cy="1814089"/>
          </a:xfrm>
          <a:prstGeom prst="wedgeEllipseCallout">
            <a:avLst>
              <a:gd name="adj1" fmla="val 64027"/>
              <a:gd name="adj2" fmla="val 8323"/>
            </a:avLst>
          </a:prstGeom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70C0"/>
                </a:solidFill>
                <a:latin typeface="Gabriola" panose="04040605051002020D02" pitchFamily="82" charset="0"/>
              </a:rPr>
              <a:t>Moi,</a:t>
            </a:r>
            <a:r>
              <a:rPr lang="fr-FR" sz="3600" b="1" dirty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</a:p>
          <a:p>
            <a:pPr algn="ctr"/>
            <a:r>
              <a:rPr lang="fr-FR" sz="3600" b="1" dirty="0">
                <a:solidFill>
                  <a:srgbClr val="FF0000"/>
                </a:solidFill>
                <a:latin typeface="Gabriola" panose="04040605051002020D02" pitchFamily="82" charset="0"/>
              </a:rPr>
              <a:t>J’aime </a:t>
            </a:r>
            <a:r>
              <a:rPr lang="fr-FR" sz="3600" b="1" dirty="0">
                <a:solidFill>
                  <a:srgbClr val="00B050"/>
                </a:solidFill>
                <a:latin typeface="Gabriola" panose="04040605051002020D02" pitchFamily="82" charset="0"/>
              </a:rPr>
              <a:t>la neige</a:t>
            </a:r>
            <a:r>
              <a:rPr lang="fr-FR" sz="3600" b="1" dirty="0">
                <a:latin typeface="Gabriola" panose="04040605051002020D02" pitchFamily="82" charset="0"/>
              </a:rPr>
              <a:t> 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fr-FR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Qui suis-je? 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0" y="4308554"/>
            <a:ext cx="1999579" cy="2192872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56" y="638752"/>
            <a:ext cx="2494947" cy="2494947"/>
          </a:xfrm>
          <a:prstGeom prst="rect">
            <a:avLst/>
          </a:prstGeom>
        </p:spPr>
      </p:pic>
      <p:sp>
        <p:nvSpPr>
          <p:cNvPr id="29" name="Ελλειψοειδής επεξήγηση 28"/>
          <p:cNvSpPr/>
          <p:nvPr/>
        </p:nvSpPr>
        <p:spPr>
          <a:xfrm>
            <a:off x="2380491" y="342727"/>
            <a:ext cx="2213810" cy="1490558"/>
          </a:xfrm>
          <a:prstGeom prst="wedgeEllipseCallout">
            <a:avLst>
              <a:gd name="adj1" fmla="val -74617"/>
              <a:gd name="adj2" fmla="val 17489"/>
            </a:avLst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 err="1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Reconstitue</a:t>
            </a:r>
            <a:r>
              <a:rPr lang="en-US" sz="2800" b="1" kern="0" noProof="0" dirty="0">
                <a:solidFill>
                  <a:srgbClr val="0989B1">
                    <a:lumMod val="75000"/>
                  </a:srgbClr>
                </a:solidFill>
                <a:latin typeface="Gabriola" panose="04040605051002020D02" pitchFamily="82" charset="0"/>
              </a:rPr>
              <a:t> le mot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989B1">
                    <a:lumMod val="75000"/>
                  </a:srgbClr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! C’est facile! </a:t>
            </a:r>
            <a:endParaRPr kumimoji="0" lang="el-GR" sz="2800" b="1" i="0" u="none" strike="noStrike" kern="0" cap="none" spc="0" normalizeH="0" baseline="0" noProof="0" dirty="0">
              <a:ln>
                <a:noFill/>
              </a:ln>
              <a:solidFill>
                <a:srgbClr val="0989B1">
                  <a:lumMod val="75000"/>
                </a:srgbClr>
              </a:solidFill>
              <a:effectLst/>
              <a:uLnTx/>
              <a:uFillTx/>
              <a:latin typeface="Gabriola" panose="04040605051002020D02" pitchFamily="82" charset="0"/>
              <a:ea typeface="+mn-ea"/>
              <a:cs typeface="+mn-cs"/>
            </a:endParaRPr>
          </a:p>
        </p:txBody>
      </p:sp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07494"/>
              </p:ext>
            </p:extLst>
          </p:nvPr>
        </p:nvGraphicFramePr>
        <p:xfrm>
          <a:off x="3357142" y="5711862"/>
          <a:ext cx="5239938" cy="751109"/>
        </p:xfrm>
        <a:graphic>
          <a:graphicData uri="http://schemas.openxmlformats.org/drawingml/2006/table">
            <a:tbl>
              <a:tblPr/>
              <a:tblGrid>
                <a:gridCol w="87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1109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de</a:t>
                      </a:r>
                      <a:endParaRPr lang="el-GR" sz="4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4000" b="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</a:t>
                      </a:r>
                      <a:endParaRPr lang="el-GR" sz="40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T>
                    <a:lnB w="57150" cmpd="sng">
                      <a:solidFill>
                        <a:schemeClr val="accent2">
                          <a:lumMod val="50000"/>
                        </a:schemeClr>
                      </a:solidFill>
                      <a:prstDash val="sys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275156"/>
      </p:ext>
    </p:extLst>
  </p:cSld>
  <p:clrMapOvr>
    <a:masterClrMapping/>
  </p:clrMapOvr>
</p:sld>
</file>

<file path=ppt/theme/theme1.xml><?xml version="1.0" encoding="utf-8"?>
<a:theme xmlns:a="http://schemas.openxmlformats.org/drawingml/2006/main" name="Βάση">
  <a:themeElements>
    <a:clrScheme name="Βάση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Βάση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Βάση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Βάση">
  <a:themeElements>
    <a:clrScheme name="Προσαρμοσμένο 2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Προσαρμοσμένο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Διακριτικά στερεά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Βάση</Template>
  <TotalTime>473</TotalTime>
  <Words>303</Words>
  <Application>Microsoft Office PowerPoint</Application>
  <PresentationFormat>Ευρεία οθόνη</PresentationFormat>
  <Paragraphs>154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Cambria</vt:lpstr>
      <vt:lpstr>Corbel</vt:lpstr>
      <vt:lpstr>Edwardian Script ITC</vt:lpstr>
      <vt:lpstr>Gabriola</vt:lpstr>
      <vt:lpstr>Βάση</vt:lpstr>
      <vt:lpstr>1_Βάση</vt:lpstr>
      <vt:lpstr>Le lexique de Noël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ΠΕΚ 2</dc:creator>
  <cp:lastModifiedBy>ΧΑΙΔΩ ΝΑΤΣΗ</cp:lastModifiedBy>
  <cp:revision>33</cp:revision>
  <dcterms:created xsi:type="dcterms:W3CDTF">2016-11-19T04:51:21Z</dcterms:created>
  <dcterms:modified xsi:type="dcterms:W3CDTF">2023-11-27T14:36:54Z</dcterms:modified>
</cp:coreProperties>
</file>