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</p:sldIdLst>
  <p:sldSz cy="5143500" cx="9144000"/>
  <p:notesSz cx="6858000" cy="9144000"/>
  <p:embeddedFontLst>
    <p:embeddedFont>
      <p:font typeface="GFS Didot"/>
      <p:regular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DAB4011-D905-4BFE-A050-14873FC8E438}">
  <a:tblStyle styleId="{ADAB4011-D905-4BFE-A050-14873FC8E43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font" Target="fonts/GFSDidot-regular.fntdata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20c2da3393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20c2da3393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20c2da339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20c2da339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20c2da3393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20c2da3393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20c2da3393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20c2da3393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20c2da3393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20c2da3393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20c2da3393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20c2da3393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20c2da3393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20c2da3393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20c2da3393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20c2da3393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20c2da3393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20c2da3393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solidFill>
            <a:srgbClr val="FF9900"/>
          </a:solidFill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Τα πολιτεύματα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solidFill>
            <a:srgbClr val="F9CB9C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ΑΡΧΑΪΚΗ ΕΠΟΧΗ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/>
          <p:cNvSpPr txBox="1"/>
          <p:nvPr>
            <p:ph type="title"/>
          </p:nvPr>
        </p:nvSpPr>
        <p:spPr>
          <a:xfrm>
            <a:off x="311700" y="248300"/>
            <a:ext cx="8520600" cy="48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   ερωτήσεις</a:t>
            </a:r>
            <a:endParaRPr/>
          </a:p>
        </p:txBody>
      </p:sp>
      <p:sp>
        <p:nvSpPr>
          <p:cNvPr id="117" name="Google Shape;117;p22"/>
          <p:cNvSpPr txBox="1"/>
          <p:nvPr>
            <p:ph idx="1" type="body"/>
          </p:nvPr>
        </p:nvSpPr>
        <p:spPr>
          <a:xfrm>
            <a:off x="311700" y="818725"/>
            <a:ext cx="8520600" cy="41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l"/>
              <a:t>Σ-Λ Ένα από τα χαρακτηριστικά της πόλης κράτους είναι το γεγονός ότι οι ισχυρές τάξεις άσκησαν εξουσία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l"/>
              <a:t>Σ-Λ </a:t>
            </a:r>
            <a:r>
              <a:rPr lang="el"/>
              <a:t>Η ακμή και ανάπτυξη της Βασιλείας συνέβαλε στην δημιουργία των πόλεων-κρατών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l"/>
              <a:t>Σ-Λ Οι άριστοι κατείχαν την εξουσία εξαιτίας της καταγωγής και της κατοχής της γης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l"/>
              <a:t>Σ-Λ Στην ολιγαρχία την εξουσία κατείχαν οι νέες τάξεις, οι οποίες πλούτισαν από το εμπόριο, τη ναυτιλία και την βιοτεχνία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l"/>
              <a:t> Σ-Λ Όλοι οι τύραννοι φρόντιζαν για τη ζωή των απλών ανθρώπων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l"/>
              <a:t>Σ-Λ Όλες οι πόλεις κράτη είχαν το ίδιο σύστημα διακυβέρνησης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l"/>
              <a:t>Πώς λειτουργούσε η Εκκλησία του Δήμου;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l"/>
              <a:t>Ποια ήταν η εξελικτική πορεία του πολιτεύματος στις πόλεις-κράτη; </a:t>
            </a:r>
            <a:endParaRPr/>
          </a:p>
        </p:txBody>
      </p:sp>
      <p:sp>
        <p:nvSpPr>
          <p:cNvPr id="118" name="Google Shape;118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245425"/>
            <a:ext cx="8520600" cy="645300"/>
          </a:xfrm>
          <a:prstGeom prst="rect">
            <a:avLst/>
          </a:prstGeom>
          <a:solidFill>
            <a:srgbClr val="B7B7B7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Η Πόλις-κράτος ως βασικός </a:t>
            </a:r>
            <a:r>
              <a:rPr i="1" lang="el" u="sng"/>
              <a:t>πολιτικός θεσμός </a:t>
            </a:r>
            <a:endParaRPr i="1" u="sng"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890725"/>
            <a:ext cx="8520600" cy="3678300"/>
          </a:xfrm>
          <a:prstGeom prst="rect">
            <a:avLst/>
          </a:prstGeom>
          <a:solidFill>
            <a:srgbClr val="F3F3F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l" sz="1900"/>
              <a:t>Πολιτικοί θεσμοί: </a:t>
            </a:r>
            <a:r>
              <a:rPr lang="el" sz="1400">
                <a:solidFill>
                  <a:srgbClr val="0F0F0F"/>
                </a:solidFill>
                <a:highlight>
                  <a:srgbClr val="FFFFFF"/>
                </a:highlight>
                <a:latin typeface="GFS Didot"/>
                <a:ea typeface="GFS Didot"/>
                <a:cs typeface="GFS Didot"/>
                <a:sym typeface="GFS Didot"/>
              </a:rPr>
              <a:t>Οι θεσμοί είναι υπεύθυνοι για τη </a:t>
            </a:r>
            <a:r>
              <a:rPr b="1" lang="el" sz="1400">
                <a:solidFill>
                  <a:srgbClr val="0F0F0F"/>
                </a:solidFill>
                <a:highlight>
                  <a:srgbClr val="FFFFFF"/>
                </a:highlight>
                <a:latin typeface="GFS Didot"/>
                <a:ea typeface="GFS Didot"/>
                <a:cs typeface="GFS Didot"/>
                <a:sym typeface="GFS Didot"/>
              </a:rPr>
              <a:t>συλλογική (πολιτική) οργάνωση της ζωής της κοινότητας </a:t>
            </a:r>
            <a:r>
              <a:rPr lang="el" sz="1400">
                <a:solidFill>
                  <a:srgbClr val="0F0F0F"/>
                </a:solidFill>
                <a:highlight>
                  <a:srgbClr val="FFFFFF"/>
                </a:highlight>
                <a:latin typeface="GFS Didot"/>
                <a:ea typeface="GFS Didot"/>
                <a:cs typeface="GFS Didot"/>
                <a:sym typeface="GFS Didot"/>
              </a:rPr>
              <a:t>(πολιτικά κόμματα, κυβέρνηση, κοινοβούλιο, πολίτευμα, συνδικάτα, οργανώσεις πολιτών που συμμετέχουν ενεργά στη λήψη αποφάσεων ή διεκδικούν)</a:t>
            </a:r>
            <a:endParaRPr sz="1400">
              <a:solidFill>
                <a:srgbClr val="0F0F0F"/>
              </a:solidFill>
              <a:highlight>
                <a:srgbClr val="FFFFFF"/>
              </a:highlight>
              <a:latin typeface="GFS Didot"/>
              <a:ea typeface="GFS Didot"/>
              <a:cs typeface="GFS Didot"/>
              <a:sym typeface="GFS Didot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400"/>
              <a:buFont typeface="GFS Didot"/>
              <a:buChar char="●"/>
            </a:pPr>
            <a:r>
              <a:rPr b="1" lang="el" sz="1400">
                <a:solidFill>
                  <a:srgbClr val="0F0F0F"/>
                </a:solidFill>
                <a:highlight>
                  <a:srgbClr val="FFFFFF"/>
                </a:highlight>
                <a:latin typeface="GFS Didot"/>
                <a:ea typeface="GFS Didot"/>
                <a:cs typeface="GFS Didot"/>
                <a:sym typeface="GFS Didot"/>
              </a:rPr>
              <a:t>Βασικά χαρακτηριστικά της </a:t>
            </a:r>
            <a:r>
              <a:rPr b="1" lang="el" sz="1400">
                <a:solidFill>
                  <a:srgbClr val="0F0F0F"/>
                </a:solidFill>
                <a:highlight>
                  <a:srgbClr val="FFFFFF"/>
                </a:highlight>
                <a:latin typeface="GFS Didot"/>
                <a:ea typeface="GFS Didot"/>
                <a:cs typeface="GFS Didot"/>
                <a:sym typeface="GFS Didot"/>
              </a:rPr>
              <a:t>Πόλης-Κράτους ως</a:t>
            </a:r>
            <a:r>
              <a:rPr b="1" lang="el" sz="1400">
                <a:solidFill>
                  <a:srgbClr val="0F0F0F"/>
                </a:solidFill>
                <a:highlight>
                  <a:srgbClr val="FFFFFF"/>
                </a:highlight>
                <a:latin typeface="GFS Didot"/>
                <a:ea typeface="GFS Didot"/>
                <a:cs typeface="GFS Didot"/>
                <a:sym typeface="GFS Didot"/>
              </a:rPr>
              <a:t> πολιτικός θεσμός </a:t>
            </a:r>
            <a:endParaRPr b="1" sz="1400">
              <a:solidFill>
                <a:srgbClr val="0F0F0F"/>
              </a:solidFill>
              <a:highlight>
                <a:srgbClr val="FFFFFF"/>
              </a:highlight>
              <a:latin typeface="GFS Didot"/>
              <a:ea typeface="GFS Didot"/>
              <a:cs typeface="GFS Didot"/>
              <a:sym typeface="GFS Didot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400"/>
              <a:buFont typeface="GFS Didot"/>
              <a:buChar char="●"/>
            </a:pPr>
            <a:r>
              <a:rPr lang="el" sz="1400">
                <a:solidFill>
                  <a:srgbClr val="0F0F0F"/>
                </a:solidFill>
                <a:highlight>
                  <a:srgbClr val="FFFFFF"/>
                </a:highlight>
                <a:latin typeface="GFS Didot"/>
                <a:ea typeface="GFS Didot"/>
                <a:cs typeface="GFS Didot"/>
                <a:sym typeface="GFS Didot"/>
              </a:rPr>
              <a:t>Ασκήθηκε</a:t>
            </a:r>
            <a:r>
              <a:rPr b="1" lang="el" sz="1400">
                <a:solidFill>
                  <a:srgbClr val="0F0F0F"/>
                </a:solidFill>
                <a:highlight>
                  <a:srgbClr val="FFFFFF"/>
                </a:highlight>
                <a:latin typeface="GFS Didot"/>
                <a:ea typeface="GFS Didot"/>
                <a:cs typeface="GFS Didot"/>
                <a:sym typeface="GFS Didot"/>
              </a:rPr>
              <a:t> εξουσία</a:t>
            </a:r>
            <a:r>
              <a:rPr lang="el" sz="1400">
                <a:solidFill>
                  <a:srgbClr val="0F0F0F"/>
                </a:solidFill>
                <a:highlight>
                  <a:srgbClr val="FFFFFF"/>
                </a:highlight>
                <a:latin typeface="GFS Didot"/>
                <a:ea typeface="GFS Didot"/>
                <a:cs typeface="GFS Didot"/>
                <a:sym typeface="GFS Didot"/>
              </a:rPr>
              <a:t> από τις</a:t>
            </a:r>
            <a:r>
              <a:rPr b="1" lang="el" sz="1400">
                <a:solidFill>
                  <a:srgbClr val="0F0F0F"/>
                </a:solidFill>
                <a:highlight>
                  <a:srgbClr val="FFFFFF"/>
                </a:highlight>
                <a:latin typeface="GFS Didot"/>
                <a:ea typeface="GFS Didot"/>
                <a:cs typeface="GFS Didot"/>
                <a:sym typeface="GFS Didot"/>
              </a:rPr>
              <a:t> ισχυρές κοινωνικές τάξεις</a:t>
            </a:r>
            <a:endParaRPr b="1" sz="1400">
              <a:solidFill>
                <a:srgbClr val="0F0F0F"/>
              </a:solidFill>
              <a:highlight>
                <a:srgbClr val="FFFFFF"/>
              </a:highlight>
              <a:latin typeface="GFS Didot"/>
              <a:ea typeface="GFS Didot"/>
              <a:cs typeface="GFS Didot"/>
              <a:sym typeface="GFS Didot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400"/>
              <a:buFont typeface="GFS Didot"/>
              <a:buChar char="●"/>
            </a:pPr>
            <a:r>
              <a:rPr lang="el" sz="1400">
                <a:solidFill>
                  <a:srgbClr val="0F0F0F"/>
                </a:solidFill>
                <a:highlight>
                  <a:srgbClr val="FFFFFF"/>
                </a:highlight>
                <a:latin typeface="GFS Didot"/>
                <a:ea typeface="GFS Didot"/>
                <a:cs typeface="GFS Didot"/>
                <a:sym typeface="GFS Didot"/>
              </a:rPr>
              <a:t>Λειτούργησαν</a:t>
            </a:r>
            <a:r>
              <a:rPr b="1" lang="el" sz="1400">
                <a:solidFill>
                  <a:srgbClr val="0F0F0F"/>
                </a:solidFill>
                <a:highlight>
                  <a:srgbClr val="FFFFFF"/>
                </a:highlight>
                <a:latin typeface="GFS Didot"/>
                <a:ea typeface="GFS Didot"/>
                <a:cs typeface="GFS Didot"/>
                <a:sym typeface="GFS Didot"/>
              </a:rPr>
              <a:t> οι κοινωνικοί ανταγωνισμοί </a:t>
            </a:r>
            <a:endParaRPr b="1" sz="1400">
              <a:solidFill>
                <a:srgbClr val="0F0F0F"/>
              </a:solidFill>
              <a:highlight>
                <a:srgbClr val="FFFFFF"/>
              </a:highlight>
              <a:latin typeface="GFS Didot"/>
              <a:ea typeface="GFS Didot"/>
              <a:cs typeface="GFS Didot"/>
              <a:sym typeface="GFS Didot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400"/>
              <a:buFont typeface="GFS Didot"/>
              <a:buChar char="●"/>
            </a:pPr>
            <a:r>
              <a:rPr lang="el" sz="1400">
                <a:solidFill>
                  <a:srgbClr val="0F0F0F"/>
                </a:solidFill>
                <a:highlight>
                  <a:srgbClr val="FFFFFF"/>
                </a:highlight>
                <a:latin typeface="GFS Didot"/>
                <a:ea typeface="GFS Didot"/>
                <a:cs typeface="GFS Didot"/>
                <a:sym typeface="GFS Didot"/>
              </a:rPr>
              <a:t> κάθε πόλη-κράτος  </a:t>
            </a:r>
            <a:r>
              <a:rPr lang="el" sz="1400">
                <a:solidFill>
                  <a:srgbClr val="0F0F0F"/>
                </a:solidFill>
                <a:highlight>
                  <a:srgbClr val="FFFFFF"/>
                </a:highlight>
                <a:latin typeface="GFS Didot"/>
                <a:ea typeface="GFS Didot"/>
                <a:cs typeface="GFS Didot"/>
                <a:sym typeface="GFS Didot"/>
              </a:rPr>
              <a:t>είχε</a:t>
            </a:r>
            <a:r>
              <a:rPr lang="el" sz="1400">
                <a:solidFill>
                  <a:srgbClr val="0F0F0F"/>
                </a:solidFill>
                <a:highlight>
                  <a:srgbClr val="FFFFFF"/>
                </a:highlight>
                <a:latin typeface="GFS Didot"/>
                <a:ea typeface="GFS Didot"/>
                <a:cs typeface="GFS Didot"/>
                <a:sym typeface="GFS Didot"/>
              </a:rPr>
              <a:t> </a:t>
            </a:r>
            <a:r>
              <a:rPr b="1" lang="el" sz="1400">
                <a:solidFill>
                  <a:srgbClr val="0F0F0F"/>
                </a:solidFill>
                <a:highlight>
                  <a:srgbClr val="FFFFFF"/>
                </a:highlight>
                <a:latin typeface="GFS Didot"/>
                <a:ea typeface="GFS Didot"/>
                <a:cs typeface="GFS Didot"/>
                <a:sym typeface="GFS Didot"/>
              </a:rPr>
              <a:t>διαφορετική πολιτική εξέλιξη </a:t>
            </a:r>
            <a:endParaRPr b="1" sz="1400">
              <a:solidFill>
                <a:srgbClr val="0F0F0F"/>
              </a:solidFill>
              <a:highlight>
                <a:srgbClr val="FFFFFF"/>
              </a:highlight>
              <a:latin typeface="GFS Didot"/>
              <a:ea typeface="GFS Didot"/>
              <a:cs typeface="GFS Didot"/>
              <a:sym typeface="GFS Didot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400"/>
              <a:buFont typeface="GFS Didot"/>
              <a:buChar char="●"/>
            </a:pPr>
            <a:r>
              <a:rPr lang="el" sz="1400">
                <a:solidFill>
                  <a:srgbClr val="0F0F0F"/>
                </a:solidFill>
                <a:highlight>
                  <a:srgbClr val="FFFFFF"/>
                </a:highlight>
                <a:latin typeface="GFS Didot"/>
                <a:ea typeface="GFS Didot"/>
                <a:cs typeface="GFS Didot"/>
                <a:sym typeface="GFS Didot"/>
              </a:rPr>
              <a:t>Βασική εξελικτική πορεία της πόλης κράτος ως θεσμός:</a:t>
            </a:r>
            <a:endParaRPr sz="1400">
              <a:solidFill>
                <a:srgbClr val="0F0F0F"/>
              </a:solidFill>
              <a:highlight>
                <a:srgbClr val="FFFFFF"/>
              </a:highlight>
              <a:latin typeface="GFS Didot"/>
              <a:ea typeface="GFS Didot"/>
              <a:cs typeface="GFS Didot"/>
              <a:sym typeface="GFS Didot"/>
            </a:endParaRPr>
          </a:p>
        </p:txBody>
      </p:sp>
      <p:graphicFrame>
        <p:nvGraphicFramePr>
          <p:cNvPr id="62" name="Google Shape;62;p14"/>
          <p:cNvGraphicFramePr/>
          <p:nvPr/>
        </p:nvGraphicFramePr>
        <p:xfrm>
          <a:off x="543475" y="3971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{ADAB4011-D905-4BFE-A050-14873FC8E438}</a:tableStyleId>
              </a:tblPr>
              <a:tblGrid>
                <a:gridCol w="773892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 sz="2200"/>
                        <a:t>βασιλεία- αριστοκρατία-ολιγαρχία-τυραννίδα -δημοκρατία</a:t>
                      </a:r>
                      <a:endParaRPr sz="2200"/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63" name="Google Shape;63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Βασιλεία </a:t>
            </a:r>
            <a:endParaRPr/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Η δημιουργία των πόλεων-κρατών συνδεθηκε με την </a:t>
            </a:r>
            <a:r>
              <a:rPr b="1" lang="el"/>
              <a:t>παρακμή και πτώση της Βασιλείας 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l"/>
              <a:t>Διατηρήθηκε </a:t>
            </a:r>
            <a:r>
              <a:rPr lang="el"/>
              <a:t>στις περιοχές με </a:t>
            </a:r>
            <a:r>
              <a:rPr b="1" lang="el"/>
              <a:t>φυλετική οργάνωση  </a:t>
            </a:r>
            <a:r>
              <a:rPr lang="el"/>
              <a:t>και</a:t>
            </a:r>
            <a:r>
              <a:rPr b="1" lang="el"/>
              <a:t> δεν δημιουργήθηκαν πόλεις-κράτη (Μακεδονία, Ήπειρος)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/>
          </a:p>
        </p:txBody>
      </p:sp>
      <p:sp>
        <p:nvSpPr>
          <p:cNvPr id="70" name="Google Shape;70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6FA8DC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αριστοκρατία </a:t>
            </a:r>
            <a:endParaRPr/>
          </a:p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solidFill>
            <a:srgbClr val="CFE2F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Στην πόλη - κράτος επικράτησαν τα </a:t>
            </a:r>
            <a:r>
              <a:rPr b="1" lang="el"/>
              <a:t>αριστοκρατικά πολιτεύματα </a:t>
            </a:r>
            <a:r>
              <a:rPr lang="el"/>
              <a:t>όπου: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l"/>
              <a:t>Οι άριστοι </a:t>
            </a:r>
            <a:r>
              <a:rPr lang="el"/>
              <a:t>κατείχαν την εξουσία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l"/>
              <a:t>Είχαν δύναμη από την </a:t>
            </a:r>
            <a:r>
              <a:rPr b="1" lang="el"/>
              <a:t>καταγωγή και την κατοχή της γης</a:t>
            </a:r>
            <a:endParaRPr b="1"/>
          </a:p>
        </p:txBody>
      </p:sp>
      <p:sp>
        <p:nvSpPr>
          <p:cNvPr id="77" name="Google Shape;77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93C47D"/>
          </a:solidFill>
          <a:ln cap="flat" cmpd="sng" w="9525">
            <a:solidFill>
              <a:srgbClr val="4A86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Ολιγαρχία </a:t>
            </a:r>
            <a:endParaRPr/>
          </a:p>
        </p:txBody>
      </p:sp>
      <p:sp>
        <p:nvSpPr>
          <p:cNvPr id="83" name="Google Shape;83;p17"/>
          <p:cNvSpPr txBox="1"/>
          <p:nvPr>
            <p:ph idx="1" type="body"/>
          </p:nvPr>
        </p:nvSpPr>
        <p:spPr>
          <a:xfrm>
            <a:off x="311700" y="1152475"/>
            <a:ext cx="8520600" cy="38739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98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l" sz="1900"/>
              <a:t>Η </a:t>
            </a:r>
            <a:r>
              <a:rPr b="1" lang="el" sz="1900"/>
              <a:t>ανάπτυξη του εμπορίου και της βιοτεχνίας δημιούργησε νέες τάξεις: βιοτέχνες- έμποροι- ναυτικοί- τεχνίτες </a:t>
            </a:r>
            <a:r>
              <a:rPr lang="el" sz="1900"/>
              <a:t>που</a:t>
            </a:r>
            <a:endParaRPr sz="1900"/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b="1" lang="el" sz="1900"/>
              <a:t>Ανταγωνίζονται για την εξουσία </a:t>
            </a:r>
            <a:r>
              <a:rPr lang="el" sz="1900"/>
              <a:t>με τους </a:t>
            </a:r>
            <a:r>
              <a:rPr b="1" lang="el" sz="1900"/>
              <a:t>ευγενείς</a:t>
            </a:r>
            <a:r>
              <a:rPr lang="el" sz="1900"/>
              <a:t> </a:t>
            </a:r>
            <a:r>
              <a:rPr lang="el" sz="1900"/>
              <a:t>μέσα από </a:t>
            </a:r>
            <a:r>
              <a:rPr b="1" lang="el" sz="1900"/>
              <a:t>συγκρούσεις</a:t>
            </a:r>
            <a:endParaRPr b="1" sz="1900"/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b="1" lang="el" sz="1900"/>
              <a:t>Οπλιτική Φάλαγγα:</a:t>
            </a:r>
            <a:r>
              <a:rPr lang="el" sz="1900"/>
              <a:t> νέο στρατιωτικό σώμα με </a:t>
            </a:r>
            <a:r>
              <a:rPr b="1" lang="el" sz="1900"/>
              <a:t>πολεμιστές</a:t>
            </a:r>
            <a:r>
              <a:rPr lang="el" sz="1900"/>
              <a:t> όσους είχαν την </a:t>
            </a:r>
            <a:r>
              <a:rPr b="1" lang="el" sz="1900"/>
              <a:t>οικονομική δυνατότητα να αγοράζουν όπλα -</a:t>
            </a:r>
            <a:endParaRPr b="1" sz="1900"/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l" sz="1900"/>
              <a:t>Ανάπτυξη της έννοιας της ισότητας ως προς την άσκηση εξουσίας </a:t>
            </a:r>
            <a:endParaRPr sz="1900"/>
          </a:p>
        </p:txBody>
      </p:sp>
      <p:sp>
        <p:nvSpPr>
          <p:cNvPr id="84" name="Google Shape;84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type="title"/>
          </p:nvPr>
        </p:nvSpPr>
        <p:spPr>
          <a:xfrm>
            <a:off x="311700" y="163600"/>
            <a:ext cx="8520600" cy="618000"/>
          </a:xfrm>
          <a:prstGeom prst="rect">
            <a:avLst/>
          </a:prstGeom>
          <a:solidFill>
            <a:srgbClr val="FF0000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Συγκρούσεις </a:t>
            </a:r>
            <a:endParaRPr/>
          </a:p>
        </p:txBody>
      </p:sp>
      <p:sp>
        <p:nvSpPr>
          <p:cNvPr id="90" name="Google Shape;90;p18"/>
          <p:cNvSpPr txBox="1"/>
          <p:nvPr>
            <p:ph idx="1" type="body"/>
          </p:nvPr>
        </p:nvSpPr>
        <p:spPr>
          <a:xfrm>
            <a:off x="311700" y="954400"/>
            <a:ext cx="8520600" cy="36144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l"/>
              <a:t>7ος- 6ος αι. Σκληρές </a:t>
            </a:r>
            <a:r>
              <a:rPr b="1" lang="el"/>
              <a:t>συγκρούσεις</a:t>
            </a:r>
            <a:r>
              <a:rPr lang="el"/>
              <a:t> μεταξύ </a:t>
            </a:r>
            <a:r>
              <a:rPr b="1" lang="el"/>
              <a:t>ευγενών</a:t>
            </a:r>
            <a:r>
              <a:rPr lang="el"/>
              <a:t> και </a:t>
            </a:r>
            <a:r>
              <a:rPr b="1" lang="el"/>
              <a:t>πλουσίων-πλήθους </a:t>
            </a:r>
            <a:endParaRPr b="1"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l"/>
              <a:t>Καταγραφή του </a:t>
            </a:r>
            <a:r>
              <a:rPr b="1" lang="el"/>
              <a:t>εθιμικού (άγραφου) δικαίου </a:t>
            </a:r>
            <a:r>
              <a:rPr lang="el"/>
              <a:t>από</a:t>
            </a:r>
            <a:r>
              <a:rPr b="1" lang="el"/>
              <a:t> Νομοθέτες - αισυμνήτες (Λυκούργος, Σόλων, Πιττακός κ.ά)- </a:t>
            </a:r>
            <a:endParaRPr b="1"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b="1" lang="el"/>
              <a:t>συμμετοχή στην εξουσία ανάλογα με τον πλούτο- </a:t>
            </a:r>
            <a:endParaRPr b="1"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b="1" lang="el"/>
              <a:t>διεύρυνση </a:t>
            </a:r>
            <a:r>
              <a:rPr lang="el"/>
              <a:t>της</a:t>
            </a:r>
            <a:r>
              <a:rPr b="1" lang="el"/>
              <a:t> πολιτικής βάσης </a:t>
            </a:r>
            <a:endParaRPr b="1"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b="1" lang="el"/>
              <a:t> πολίτευμα: ολιγαρχικό ή τιμοκρατικό ( εισόδημα)</a:t>
            </a:r>
            <a:endParaRPr b="1"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l"/>
              <a:t>Διατήρηση των προβλημάτων του πλήθους 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l"/>
              <a:t>Διατήρηση των  αντιθέσεων μεταξύ ευγενών- πλουσίων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l"/>
              <a:t>Επιχείρηση εκμετάλλευσης των κοινωνικών αναταραχών για την επιβολή εξουσίας από τους ευγενείς </a:t>
            </a:r>
            <a:endParaRPr b="1"/>
          </a:p>
        </p:txBody>
      </p:sp>
      <p:sp>
        <p:nvSpPr>
          <p:cNvPr id="91" name="Google Shape;91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>
            <p:ph idx="1" type="body"/>
          </p:nvPr>
        </p:nvSpPr>
        <p:spPr>
          <a:xfrm>
            <a:off x="311700" y="599900"/>
            <a:ext cx="8520600" cy="3969000"/>
          </a:xfrm>
          <a:prstGeom prst="rect">
            <a:avLst/>
          </a:prstGeom>
          <a:solidFill>
            <a:srgbClr val="F1C232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l"/>
              <a:t>Επιβολή </a:t>
            </a:r>
            <a:r>
              <a:rPr b="1" lang="el"/>
              <a:t>τυραννίδας</a:t>
            </a:r>
            <a:r>
              <a:rPr lang="el"/>
              <a:t> (προσωπικής εξουσίας)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l"/>
              <a:t>Τύραννοι</a:t>
            </a:r>
            <a:r>
              <a:rPr lang="el"/>
              <a:t> : ορισμένοι </a:t>
            </a:r>
            <a:r>
              <a:rPr b="1" lang="el"/>
              <a:t>φρόντισαν για την βελτίωση των συνθηκών ζωής των πολιτών</a:t>
            </a:r>
            <a:endParaRPr b="1"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l"/>
              <a:t>Άλλοι δολοφονήθηκαν από πολίτες λόγω </a:t>
            </a:r>
            <a:r>
              <a:rPr b="1" lang="el"/>
              <a:t>κακής χρήσης της εξουσίας</a:t>
            </a:r>
            <a:r>
              <a:rPr lang="el"/>
              <a:t>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l" sz="2100" u="sng">
                <a:solidFill>
                  <a:schemeClr val="dk1"/>
                </a:solidFill>
              </a:rPr>
              <a:t>6ος αι.π.Χ</a:t>
            </a:r>
            <a:r>
              <a:rPr lang="el" sz="2800" u="sng">
                <a:solidFill>
                  <a:schemeClr val="dk1"/>
                </a:solidFill>
              </a:rPr>
              <a:t> </a:t>
            </a:r>
            <a:r>
              <a:rPr b="1" lang="el"/>
              <a:t>πτώση των τυραννικών καθεστώτων </a:t>
            </a:r>
            <a:endParaRPr b="1"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l"/>
              <a:t>επιβολή  </a:t>
            </a:r>
            <a:r>
              <a:rPr b="1" lang="el"/>
              <a:t>νέων ολιγαρχικών καθεστώτων</a:t>
            </a:r>
            <a:r>
              <a:rPr lang="el"/>
              <a:t> σε </a:t>
            </a:r>
            <a:r>
              <a:rPr b="1" lang="el"/>
              <a:t>ορισμένες πόλεις-κράτη</a:t>
            </a:r>
            <a:endParaRPr b="1"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l"/>
              <a:t>σε άλλες γίνονται </a:t>
            </a:r>
            <a:r>
              <a:rPr b="1" lang="el"/>
              <a:t>μεταρρυθμίσεις</a:t>
            </a:r>
            <a:r>
              <a:rPr lang="el"/>
              <a:t>- </a:t>
            </a:r>
            <a:r>
              <a:rPr b="1" lang="el"/>
              <a:t>προετοιμάζεται η εγκαθίδρυση της δημοκρατίας</a:t>
            </a:r>
            <a:r>
              <a:rPr b="1" lang="el"/>
              <a:t> </a:t>
            </a:r>
            <a:endParaRPr b="1"/>
          </a:p>
        </p:txBody>
      </p:sp>
      <p:sp>
        <p:nvSpPr>
          <p:cNvPr id="97" name="Google Shape;97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EAD1DC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Δημοκρατία </a:t>
            </a:r>
            <a:endParaRPr/>
          </a:p>
        </p:txBody>
      </p:sp>
      <p:sp>
        <p:nvSpPr>
          <p:cNvPr id="103" name="Google Shape;103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l" u="sng"/>
              <a:t>Εκκλησία του Δήμου:</a:t>
            </a:r>
            <a:endParaRPr b="1" u="sng"/>
          </a:p>
          <a:p>
            <a:pPr indent="-3429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b="1" lang="el"/>
              <a:t> κυρίαρχο </a:t>
            </a:r>
            <a:r>
              <a:rPr lang="el"/>
              <a:t>πολιτικό όργανο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l"/>
              <a:t>Συνέλευση </a:t>
            </a:r>
            <a:r>
              <a:rPr b="1" lang="el"/>
              <a:t>όλων των ενηλίκων</a:t>
            </a:r>
            <a:r>
              <a:rPr lang="el"/>
              <a:t> κατοίκων με </a:t>
            </a:r>
            <a:r>
              <a:rPr b="1" lang="el"/>
              <a:t>πολιτικά δικαιώματα</a:t>
            </a:r>
            <a:endParaRPr b="1"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l"/>
              <a:t>Ισηγορία</a:t>
            </a:r>
            <a:r>
              <a:rPr lang="el"/>
              <a:t>:</a:t>
            </a:r>
            <a:r>
              <a:rPr b="1" lang="el"/>
              <a:t> ισότητα</a:t>
            </a:r>
            <a:r>
              <a:rPr lang="el"/>
              <a:t> ως προς την </a:t>
            </a:r>
            <a:r>
              <a:rPr b="1" lang="el"/>
              <a:t>έκφραση λόγου </a:t>
            </a:r>
            <a:r>
              <a:rPr lang="el"/>
              <a:t>- </a:t>
            </a:r>
            <a:r>
              <a:rPr b="1" lang="el"/>
              <a:t>ελευθερία</a:t>
            </a:r>
            <a:r>
              <a:rPr lang="el"/>
              <a:t> διατύπωσης της γνώμης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l"/>
              <a:t>ισονομία</a:t>
            </a:r>
            <a:r>
              <a:rPr lang="el"/>
              <a:t>: </a:t>
            </a:r>
            <a:r>
              <a:rPr b="1" lang="el"/>
              <a:t>ισότητα συμμετοχής στην διαμόρφωση και ψήφιση των νόμων 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 txBox="1"/>
          <p:nvPr>
            <p:ph idx="1" type="body"/>
          </p:nvPr>
        </p:nvSpPr>
        <p:spPr>
          <a:xfrm>
            <a:off x="311700" y="699900"/>
            <a:ext cx="2533200" cy="386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Κάθε πόλη-κράτος διατήρησε το δικό της σύστημα διακυβέρνησης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l"/>
              <a:t>Η </a:t>
            </a:r>
            <a:r>
              <a:rPr b="1" lang="el"/>
              <a:t>Σπάρτη</a:t>
            </a:r>
            <a:r>
              <a:rPr lang="el"/>
              <a:t>: </a:t>
            </a:r>
            <a:r>
              <a:rPr b="1" lang="el"/>
              <a:t>ολιγαρχικό πολίτευμα</a:t>
            </a:r>
            <a:r>
              <a:rPr lang="el"/>
              <a:t> (7ος-2ος αι π.Χ)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l"/>
              <a:t>Η </a:t>
            </a:r>
            <a:r>
              <a:rPr b="1" lang="el"/>
              <a:t>Αθήνα </a:t>
            </a:r>
            <a:r>
              <a:rPr lang="el"/>
              <a:t>πέρασε από την </a:t>
            </a:r>
            <a:r>
              <a:rPr b="1" lang="el"/>
              <a:t>ολιγαρχία, την τυραννίδα στη δημοκρατία</a:t>
            </a:r>
            <a:r>
              <a:rPr lang="el"/>
              <a:t> (7ος- 6ος αι)</a:t>
            </a:r>
            <a:endParaRPr/>
          </a:p>
        </p:txBody>
      </p:sp>
      <p:pic>
        <p:nvPicPr>
          <p:cNvPr id="110" name="Google Shape;11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4975" y="0"/>
            <a:ext cx="57473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