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d3875d01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d3875d0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070b668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070b668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070b6686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070b6686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070b668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070b668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d3875d0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d3875d0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d3875d0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d3875d0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d3875d01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d3875d0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d3875d01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d3875d01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d3875d01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d3875d01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d3875d01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d3875d01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d3875d01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d3875d01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d3875d01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d3875d01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open?id=18TYyq6o-dJQsKzv2dTKOVa_TopVQzJEn" TargetMode="External"/><Relationship Id="rId4" Type="http://schemas.openxmlformats.org/officeDocument/2006/relationships/hyperlink" Target="https://drive.google.com/open?id=1lc8AfC_QvOhV6A_Yu1lgbUQMt4uMhSyf" TargetMode="External"/><Relationship Id="rId5" Type="http://schemas.openxmlformats.org/officeDocument/2006/relationships/hyperlink" Target="https://drive.google.com/open?id=1OaRLGxe3AAmG6-7KH7xQfQaeJq8_tC1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ΟΜΗΡΙΚΗ ΕΠΟΧΗ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ΑΡΧΑΙΑ ΕΛΛΑΔΑ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75" y="0"/>
            <a:ext cx="8092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Ο πρώτος Ελληνικός αποικισμός</a:t>
            </a:r>
            <a:endParaRPr/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1074100"/>
            <a:ext cx="8520600" cy="3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 Ε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λληνικά φύλα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α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πό τα μέσα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του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11ου αι. π.Χ. μέχρι και τον 9ο αι. π.Χ.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εξαπλώθηκαν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,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με γέφυρα τα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νησιά του Αιγαίου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στις δυτικές ακτές της Μ. Ασίας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Αιολείς: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Μιλούσαν την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αιολική διάλεκτο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, μετακινήθηκαν από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τη Θεσσαλία προς το βορειοανατολικό Αιγαίο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και εγκαταστάθηκαν στα νησιά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Τένεδο και Λέσβο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και στα απέναντι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παράλια της Μ. Ασίας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(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Αιολίς)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Ίωνες</a:t>
            </a:r>
            <a:r>
              <a:rPr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ελληνικό φύλο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, από τη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βορειοανατολική Πελοπόννησο, την Αττική, την Εύβοια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συμπαρασύροντας άλλα έθνη: </a:t>
            </a:r>
            <a:r>
              <a:rPr i="1" lang="el" sz="1400">
                <a:solidFill>
                  <a:schemeClr val="dk1"/>
                </a:solidFill>
                <a:highlight>
                  <a:srgbClr val="FFFFFF"/>
                </a:highlight>
              </a:rPr>
              <a:t>Δρύοπες, Μολοσσούς, Αρκάδες, Φωκείς, Μάγνητες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κ.ά., με γέφυρα τις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 Κυκλάδες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μετακινήθηκαν προς τη Σάμο, τη Χίο και τις απέναντι ακτές της Μ. Ασίας, όπου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ίδρυσαν δώδεκα νέες πόλεις.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Αυτές οι πόλεις στη συνέχεια συγκρότησαν θρησκευτική ένωση, το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Πανιώνιο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, με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κέντρο το ιερό του Ποσειδώνα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, στο ακρωτήριο της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Μυκάλης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. Η εξάπλωση των Ιώνων έγινε προοδευτικά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σε βάρος των άλλων φύλων,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με αποτέλεσμα ολόκληρη η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δυτική ακτή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της Μ. Ασίας να γίνει γνωστή με το όνομα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Ιωνία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311700" y="270700"/>
            <a:ext cx="8520600" cy="4890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ΔΩΡΙΕΙΣ </a:t>
            </a:r>
            <a:endParaRPr/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200850" y="916900"/>
            <a:ext cx="4110900" cy="4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25" y="916900"/>
            <a:ext cx="4497275" cy="40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>
            <p:ph idx="2" type="body"/>
          </p:nvPr>
        </p:nvSpPr>
        <p:spPr>
          <a:xfrm>
            <a:off x="4832400" y="916900"/>
            <a:ext cx="3999900" cy="3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 u="sng">
                <a:solidFill>
                  <a:schemeClr val="dk1"/>
                </a:solidFill>
                <a:highlight>
                  <a:srgbClr val="FFFFFF"/>
                </a:highlight>
              </a:rPr>
              <a:t>Οι Δωριείς </a:t>
            </a: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δε μετακινήθηκαν ως προσφυγικές ομάδες, πιεζόμενες από άλλα φύλα.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Οι πρώτες </a:t>
            </a:r>
            <a:r>
              <a:rPr b="1" lang="el" sz="1200">
                <a:solidFill>
                  <a:schemeClr val="dk1"/>
                </a:solidFill>
                <a:highlight>
                  <a:srgbClr val="FFFFFF"/>
                </a:highlight>
              </a:rPr>
              <a:t>δωρικές ομάδε</a:t>
            </a: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ς γνώρισαν τη θάλασσα ξεκινώντας από τη </a:t>
            </a:r>
            <a:r>
              <a:rPr b="1" lang="el" sz="1200">
                <a:solidFill>
                  <a:schemeClr val="dk1"/>
                </a:solidFill>
                <a:highlight>
                  <a:srgbClr val="FFFFFF"/>
                </a:highlight>
              </a:rPr>
              <a:t>Λακωνία, την Επίδαυρο, την Τροιζήνα,</a:t>
            </a: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 εγκαταστάθηκαν στη </a:t>
            </a:r>
            <a:r>
              <a:rPr b="1" lang="el" sz="1200">
                <a:solidFill>
                  <a:schemeClr val="dk1"/>
                </a:solidFill>
                <a:highlight>
                  <a:srgbClr val="FFFFFF"/>
                </a:highlight>
              </a:rPr>
              <a:t>Μήλο, τη Θήρα, την Κρήτη,στη Ρόδο, την Κω </a:t>
            </a: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και στις </a:t>
            </a:r>
            <a:r>
              <a:rPr b="1" lang="el" sz="1200">
                <a:solidFill>
                  <a:schemeClr val="dk1"/>
                </a:solidFill>
                <a:highlight>
                  <a:srgbClr val="FFFFFF"/>
                </a:highlight>
              </a:rPr>
              <a:t>νοτιοδυτικές ακτές της Μ. Ασίας *τέλος του 10ου αι.π.Χ.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Οι πόλεις Ιαλυσός, Κάμιρος και Λίνδος της Ρόδου, η πόλη της Κω, καθώς και η Κνίδος και η Αλικαρνασσός στη Μ. Ασία, συγκρότησαν τη θρησκευτική ένωση </a:t>
            </a:r>
            <a:r>
              <a:rPr b="1" i="1" lang="el" sz="1200">
                <a:solidFill>
                  <a:schemeClr val="dk1"/>
                </a:solidFill>
                <a:highlight>
                  <a:srgbClr val="FFFFFF"/>
                </a:highlight>
              </a:rPr>
              <a:t>“δωρική εξάπολη”,</a:t>
            </a: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 με κέντρο το ιερό του Απόλλωνα, στο Τριόπιο ακρωτήριο της Κνίδου.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1700" y="759725"/>
            <a:ext cx="8520600" cy="38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Όλα τα ελληνικά φύλα που μετανάστευσαν στα νησιά του ανατολικού Αιγαίου και στις μικρασιατικές ακτές απέκτησαν γρήγορα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μόνιμη εγκατάσταση 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στους νέους τόπους και προοδευτικά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επεκτάθηκαν στην ενδοχώρα. 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Σε ορισμένες περιπτώσεις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αναμείχθηκαν μεταξύ τους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αλλά και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με τους γηγενείς πληθυσμούς.</a:t>
            </a:r>
            <a:endParaRPr b="1"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ιστορική πορεία του ελληνικού κόσμου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100" u="sng">
                <a:solidFill>
                  <a:srgbClr val="FFA500"/>
                </a:solidFill>
                <a:highlight>
                  <a:srgbClr val="FFFFFF"/>
                </a:highlight>
              </a:rPr>
              <a:t>Η αρχαία Ελλάδα (από το 1100 ως το 323 π.Χ.)</a:t>
            </a:r>
            <a:r>
              <a:rPr b="1" lang="el" sz="3100">
                <a:solidFill>
                  <a:srgbClr val="FFA500"/>
                </a:solidFill>
                <a:highlight>
                  <a:srgbClr val="FFFFFF"/>
                </a:highlight>
              </a:rPr>
              <a:t>:</a:t>
            </a:r>
            <a:endParaRPr b="1" sz="3100">
              <a:solidFill>
                <a:srgbClr val="FFA5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3100">
                <a:solidFill>
                  <a:srgbClr val="CC33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1. Ομηρική εποχή (1100 - 750 π.Χ.)</a:t>
            </a:r>
            <a:endParaRPr b="1" sz="3100">
              <a:solidFill>
                <a:srgbClr val="CC33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3100">
                <a:solidFill>
                  <a:srgbClr val="CC330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2. Αρχαϊκή εποχή (750 - 480 π.Χ.)</a:t>
            </a:r>
            <a:endParaRPr b="1" sz="3100">
              <a:solidFill>
                <a:srgbClr val="CC33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3100">
                <a:solidFill>
                  <a:srgbClr val="CC330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3. Κλασική εποχή (480 - 323 π.Χ.)</a:t>
            </a:r>
            <a:endParaRPr b="1" sz="3100">
              <a:solidFill>
                <a:srgbClr val="CC33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03700" y="411475"/>
            <a:ext cx="8528700" cy="4157400"/>
          </a:xfrm>
          <a:prstGeom prst="rect">
            <a:avLst/>
          </a:prstGeom>
          <a:solidFill>
            <a:srgbClr val="E69138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Η ελληνική ιστορία </a:t>
            </a:r>
            <a:r>
              <a:rPr b="1" lang="el" sz="2400"/>
              <a:t>ξεκινάει </a:t>
            </a:r>
            <a:r>
              <a:rPr lang="el" sz="2400"/>
              <a:t>με την </a:t>
            </a:r>
            <a:r>
              <a:rPr b="1" lang="el" sz="2400"/>
              <a:t>κατάρρευση</a:t>
            </a:r>
            <a:r>
              <a:rPr b="1" lang="el" sz="2400"/>
              <a:t> του </a:t>
            </a:r>
            <a:r>
              <a:rPr b="1" lang="el" sz="2400"/>
              <a:t>Μυκηναϊκού</a:t>
            </a:r>
            <a:r>
              <a:rPr b="1" lang="el" sz="2400"/>
              <a:t> κόσμου (1100 π.Χ)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400"/>
              <a:t>11ος-9ος αι π.Χ  μεταβατικό στάδιο αναστατώσεων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00">
                <a:solidFill>
                  <a:schemeClr val="dk2"/>
                </a:solidFill>
              </a:rPr>
              <a:t>                                       </a:t>
            </a:r>
            <a:r>
              <a:rPr lang="el" sz="1800">
                <a:solidFill>
                  <a:schemeClr val="dk2"/>
                </a:solidFill>
              </a:rPr>
              <a:t> </a:t>
            </a:r>
            <a:r>
              <a:rPr lang="el" sz="2000">
                <a:solidFill>
                  <a:schemeClr val="dk2"/>
                </a:solidFill>
              </a:rPr>
              <a:t>Ομηρική εποχή (1100-750 π.Χ.)</a:t>
            </a:r>
            <a:endParaRPr sz="300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08925"/>
            <a:ext cx="8520600" cy="3897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7840" lvl="0" marL="457200" rtl="0" algn="l">
              <a:spcBef>
                <a:spcPts val="0"/>
              </a:spcBef>
              <a:spcAft>
                <a:spcPts val="0"/>
              </a:spcAft>
              <a:buSzPts val="2035"/>
              <a:buChar char="●"/>
            </a:pPr>
            <a:r>
              <a:rPr lang="el" sz="2035"/>
              <a:t>Παρακμή των μυκηναϊκών κέντρων (1100 π.Χ.)  περίοδος αναστατώσεων για περίπου τρεις αιώνες.</a:t>
            </a:r>
            <a:endParaRPr sz="2035"/>
          </a:p>
          <a:p>
            <a:pPr indent="-357840" lvl="0" marL="457200" rtl="0" algn="l">
              <a:spcBef>
                <a:spcPts val="0"/>
              </a:spcBef>
              <a:spcAft>
                <a:spcPts val="0"/>
              </a:spcAft>
              <a:buSzPts val="2035"/>
              <a:buChar char="●"/>
            </a:pPr>
            <a:r>
              <a:rPr lang="el" sz="2035"/>
              <a:t>Συνεχείς μετακινήσεις ελληνικών φύλων  απόκτηση μόνιμων εγκαταστάσεων.</a:t>
            </a:r>
            <a:endParaRPr sz="2035"/>
          </a:p>
          <a:p>
            <a:pPr indent="-357840" lvl="0" marL="457200" rtl="0" algn="l">
              <a:spcBef>
                <a:spcPts val="0"/>
              </a:spcBef>
              <a:spcAft>
                <a:spcPts val="0"/>
              </a:spcAft>
              <a:buSzPts val="2035"/>
              <a:buChar char="●"/>
            </a:pPr>
            <a:r>
              <a:rPr lang="el" sz="2035"/>
              <a:t>Κύριες πηγές πληροφοριών: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35"/>
              <a:t>1. Η αρχαιολογική έρευνα.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035"/>
              <a:t>2. Τα ομηρικά έπη 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35"/>
              <a:t>(</a:t>
            </a:r>
            <a:r>
              <a:rPr b="1" i="1" lang="el" sz="2035"/>
              <a:t>ομηρική εποχή / ελληνικός μεσαίωνας / σκοτεινοί χρόνοι).</a:t>
            </a:r>
            <a:endParaRPr b="1" i="1" sz="2035"/>
          </a:p>
          <a:p>
            <a:pPr indent="-357840" lvl="0" marL="457200" rtl="0" algn="l">
              <a:spcBef>
                <a:spcPts val="1200"/>
              </a:spcBef>
              <a:spcAft>
                <a:spcPts val="0"/>
              </a:spcAft>
              <a:buSzPts val="2035"/>
              <a:buChar char="●"/>
            </a:pPr>
            <a:r>
              <a:rPr lang="el" sz="2035"/>
              <a:t>Περίοδος ανασυγκρότησης και δημιουργίας ελληνικού πολιτισμού</a:t>
            </a:r>
            <a:endParaRPr b="1" i="1" sz="203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D966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 μετακινήσεις (11ος-9ος αι. π.Χ.)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6B26B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 sz="1800"/>
              <a:t>12ος αι π.Χ.</a:t>
            </a:r>
            <a:r>
              <a:rPr lang="el" sz="1800"/>
              <a:t> </a:t>
            </a:r>
            <a:r>
              <a:rPr b="1" lang="el" sz="1800"/>
              <a:t>αραίωση</a:t>
            </a:r>
            <a:r>
              <a:rPr lang="el" sz="1800"/>
              <a:t> του πληθυσμού, </a:t>
            </a:r>
            <a:r>
              <a:rPr b="1" lang="el" sz="1800"/>
              <a:t>απουσία κοινωνικο-πολιτικής οργάνωσης </a:t>
            </a:r>
            <a:endParaRPr b="1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 sz="1800"/>
              <a:t>Η Κάθοδος των Δωριέων: </a:t>
            </a:r>
            <a:r>
              <a:rPr lang="el" sz="1800"/>
              <a:t>η </a:t>
            </a:r>
            <a:r>
              <a:rPr b="1" lang="el" sz="1800"/>
              <a:t>απουσία </a:t>
            </a:r>
            <a:r>
              <a:rPr lang="el" sz="1800"/>
              <a:t>αντίστασης </a:t>
            </a:r>
            <a:r>
              <a:rPr b="1" lang="el" sz="1800"/>
              <a:t>διευκολύνει την επικράτησή </a:t>
            </a:r>
            <a:r>
              <a:rPr lang="el" sz="1800"/>
              <a:t>τους και οδηγεί σε :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 sz="1800"/>
              <a:t>ανακατατάξεις των ελληνικών πληθυσμών </a:t>
            </a:r>
            <a:r>
              <a:rPr lang="el" sz="1800"/>
              <a:t>και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 sz="1800"/>
              <a:t>στη δημιουργία μεταναστευτικού ρεύματος στις ακτές της Μ. Ασία</a:t>
            </a:r>
            <a:r>
              <a:rPr b="1" lang="el"/>
              <a:t>ς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602" cy="5231674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0"/>
            <a:ext cx="8494126" cy="5143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75" y="0"/>
            <a:ext cx="8513725" cy="5143500"/>
          </a:xfrm>
          <a:prstGeom prst="rect">
            <a:avLst/>
          </a:prstGeom>
          <a:noFill/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00" y="0"/>
            <a:ext cx="7980549" cy="51435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