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12864b11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12864b11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12864b118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12864b118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12864b118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12864b118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12864b118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12864b118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2864b118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2864b118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2864b118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2864b118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solidFill>
            <a:srgbClr val="F6B26B"/>
          </a:solidFill>
        </p:spPr>
        <p:txBody>
          <a:bodyPr anchorCtr="0" anchor="b" bIns="91425" lIns="91425" spcFirstLastPara="1" rIns="91425" wrap="square" tIns="91425">
            <a:normAutofit/>
          </a:bodyPr>
          <a:lstStyle/>
          <a:p>
            <a:pPr indent="0" lvl="0" marL="0" rtl="0" algn="ctr">
              <a:spcBef>
                <a:spcPts val="0"/>
              </a:spcBef>
              <a:spcAft>
                <a:spcPts val="0"/>
              </a:spcAft>
              <a:buNone/>
            </a:pPr>
            <a:r>
              <a:rPr lang="el"/>
              <a:t>Ο ΠΟΛΙΤΙΣΜΟΣ</a:t>
            </a:r>
            <a:endParaRPr/>
          </a:p>
        </p:txBody>
      </p:sp>
      <p:sp>
        <p:nvSpPr>
          <p:cNvPr id="55" name="Google Shape;55;p13"/>
          <p:cNvSpPr txBox="1"/>
          <p:nvPr>
            <p:ph idx="1" type="subTitle"/>
          </p:nvPr>
        </p:nvSpPr>
        <p:spPr>
          <a:xfrm>
            <a:off x="311700" y="2834125"/>
            <a:ext cx="8520600" cy="792600"/>
          </a:xfrm>
          <a:prstGeom prst="rect">
            <a:avLst/>
          </a:prstGeom>
          <a:solidFill>
            <a:srgbClr val="93C47D"/>
          </a:solidFill>
        </p:spPr>
        <p:txBody>
          <a:bodyPr anchorCtr="0" anchor="t" bIns="91425" lIns="91425" spcFirstLastPara="1" rIns="91425" wrap="square" tIns="91425">
            <a:normAutofit/>
          </a:bodyPr>
          <a:lstStyle/>
          <a:p>
            <a:pPr indent="0" lvl="0" marL="0" rtl="0" algn="ctr">
              <a:spcBef>
                <a:spcPts val="0"/>
              </a:spcBef>
              <a:spcAft>
                <a:spcPts val="0"/>
              </a:spcAft>
              <a:buNone/>
            </a:pPr>
            <a:r>
              <a:rPr lang="el"/>
              <a:t>ΟΜΗΡΙΚΗ ΕΠΟΧΗ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l"/>
              <a:t>ΓΡΑΦΗ</a:t>
            </a:r>
            <a:endParaRPr/>
          </a:p>
        </p:txBody>
      </p:sp>
      <p:sp>
        <p:nvSpPr>
          <p:cNvPr id="61" name="Google Shape;61;p14"/>
          <p:cNvSpPr txBox="1"/>
          <p:nvPr>
            <p:ph idx="1" type="body"/>
          </p:nvPr>
        </p:nvSpPr>
        <p:spPr>
          <a:xfrm>
            <a:off x="311700" y="1152475"/>
            <a:ext cx="8520600" cy="3416400"/>
          </a:xfrm>
          <a:prstGeom prst="rect">
            <a:avLst/>
          </a:prstGeom>
          <a:solidFill>
            <a:srgbClr val="93C47D"/>
          </a:solidFill>
        </p:spPr>
        <p:txBody>
          <a:bodyPr anchorCtr="0" anchor="t" bIns="91425" lIns="91425" spcFirstLastPara="1" rIns="91425" wrap="square" tIns="91425">
            <a:noAutofit/>
          </a:bodyPr>
          <a:lstStyle/>
          <a:p>
            <a:pPr indent="-349250" lvl="0" marL="457200" rtl="0" algn="l">
              <a:lnSpc>
                <a:spcPct val="140000"/>
              </a:lnSpc>
              <a:spcBef>
                <a:spcPts val="0"/>
              </a:spcBef>
              <a:spcAft>
                <a:spcPts val="0"/>
              </a:spcAft>
              <a:buSzPts val="1900"/>
              <a:buChar char="●"/>
            </a:pPr>
            <a:r>
              <a:rPr b="1" lang="el" sz="1900" u="sng"/>
              <a:t>Γραμμική Β : </a:t>
            </a:r>
            <a:r>
              <a:rPr lang="el" sz="1900"/>
              <a:t>λησμονήθηκε μ</a:t>
            </a:r>
            <a:r>
              <a:rPr lang="el" sz="1900"/>
              <a:t>ετά την πτώση των Μυκηναϊκών ανακτόρων </a:t>
            </a:r>
            <a:endParaRPr sz="1900"/>
          </a:p>
          <a:p>
            <a:pPr indent="-349250" lvl="0" marL="457200" rtl="0" algn="l">
              <a:lnSpc>
                <a:spcPct val="140000"/>
              </a:lnSpc>
              <a:spcBef>
                <a:spcPts val="0"/>
              </a:spcBef>
              <a:spcAft>
                <a:spcPts val="0"/>
              </a:spcAft>
              <a:buSzPts val="1900"/>
              <a:buChar char="●"/>
            </a:pPr>
            <a:r>
              <a:rPr lang="el" sz="1900"/>
              <a:t>Για </a:t>
            </a:r>
            <a:r>
              <a:rPr b="1" lang="el" sz="1900"/>
              <a:t>3 αιώνες</a:t>
            </a:r>
            <a:r>
              <a:rPr lang="el" sz="1900"/>
              <a:t> </a:t>
            </a:r>
            <a:r>
              <a:rPr b="1" lang="el" sz="1900"/>
              <a:t>δεν χρησιμοποιούσαν γραφή</a:t>
            </a:r>
            <a:endParaRPr b="1" sz="1900"/>
          </a:p>
          <a:p>
            <a:pPr indent="-349250" lvl="0" marL="457200" rtl="0" algn="l">
              <a:lnSpc>
                <a:spcPct val="140000"/>
              </a:lnSpc>
              <a:spcBef>
                <a:spcPts val="0"/>
              </a:spcBef>
              <a:spcAft>
                <a:spcPts val="0"/>
              </a:spcAft>
              <a:buSzPts val="1900"/>
              <a:buChar char="●"/>
            </a:pPr>
            <a:r>
              <a:rPr b="1" lang="el" sz="1900"/>
              <a:t>Τέλη 9ου αι- αρχές 8ου αι</a:t>
            </a:r>
            <a:r>
              <a:rPr lang="el" sz="1900"/>
              <a:t> εμφανίζεται η </a:t>
            </a:r>
            <a:r>
              <a:rPr b="1" i="1" lang="el" sz="1900"/>
              <a:t>αλφαβητική γραφή:</a:t>
            </a:r>
            <a:r>
              <a:rPr lang="el" sz="1900"/>
              <a:t> </a:t>
            </a:r>
            <a:endParaRPr sz="1900"/>
          </a:p>
          <a:p>
            <a:pPr indent="-349250" lvl="0" marL="457200" rtl="0" algn="l">
              <a:lnSpc>
                <a:spcPct val="140000"/>
              </a:lnSpc>
              <a:spcBef>
                <a:spcPts val="0"/>
              </a:spcBef>
              <a:spcAft>
                <a:spcPts val="0"/>
              </a:spcAft>
              <a:buSzPts val="1900"/>
              <a:buChar char="●"/>
            </a:pPr>
            <a:r>
              <a:rPr lang="el" sz="1900"/>
              <a:t>επιρροή από τους </a:t>
            </a:r>
            <a:r>
              <a:rPr b="1" lang="el" sz="1900"/>
              <a:t>Φοίνικες</a:t>
            </a:r>
            <a:endParaRPr b="1" sz="1900"/>
          </a:p>
          <a:p>
            <a:pPr indent="-349250" lvl="0" marL="457200" rtl="0" algn="l">
              <a:lnSpc>
                <a:spcPct val="140000"/>
              </a:lnSpc>
              <a:spcBef>
                <a:spcPts val="0"/>
              </a:spcBef>
              <a:spcAft>
                <a:spcPts val="0"/>
              </a:spcAft>
              <a:buSzPts val="1900"/>
              <a:buChar char="●"/>
            </a:pPr>
            <a:r>
              <a:rPr b="1" lang="el" sz="1900"/>
              <a:t>Τα σύμβολα</a:t>
            </a:r>
            <a:r>
              <a:rPr lang="el" sz="1900"/>
              <a:t> αποδίδουν </a:t>
            </a:r>
            <a:r>
              <a:rPr b="1" lang="el" sz="1900"/>
              <a:t>φθόγγους</a:t>
            </a:r>
            <a:r>
              <a:rPr lang="el" sz="1900"/>
              <a:t>, όχι συλλαβές</a:t>
            </a:r>
            <a:endParaRPr sz="1900"/>
          </a:p>
          <a:p>
            <a:pPr indent="-349250" lvl="0" marL="457200" rtl="0" algn="l">
              <a:lnSpc>
                <a:spcPct val="140000"/>
              </a:lnSpc>
              <a:spcBef>
                <a:spcPts val="0"/>
              </a:spcBef>
              <a:spcAft>
                <a:spcPts val="0"/>
              </a:spcAft>
              <a:buSzPts val="1900"/>
              <a:buChar char="●"/>
            </a:pPr>
            <a:r>
              <a:rPr lang="el" sz="1900"/>
              <a:t>Πρόσθεση </a:t>
            </a:r>
            <a:r>
              <a:rPr b="1" lang="el" sz="1900"/>
              <a:t>φωνηέντων</a:t>
            </a:r>
            <a:endParaRPr b="1" sz="1900"/>
          </a:p>
          <a:p>
            <a:pPr indent="-349250" lvl="0" marL="457200" rtl="0" algn="l">
              <a:lnSpc>
                <a:spcPct val="140000"/>
              </a:lnSpc>
              <a:spcBef>
                <a:spcPts val="0"/>
              </a:spcBef>
              <a:spcAft>
                <a:spcPts val="0"/>
              </a:spcAft>
              <a:buSzPts val="1900"/>
              <a:buChar char="●"/>
            </a:pPr>
            <a:r>
              <a:rPr lang="el" sz="1900"/>
              <a:t>Προσαρμογή στις </a:t>
            </a:r>
            <a:r>
              <a:rPr b="1" lang="el" sz="1900"/>
              <a:t>φωνητικές αξίες της γλώσσας</a:t>
            </a:r>
            <a:endParaRPr b="1" sz="1900"/>
          </a:p>
          <a:p>
            <a:pPr indent="-349250" lvl="0" marL="457200" rtl="0" algn="l">
              <a:lnSpc>
                <a:spcPct val="140000"/>
              </a:lnSpc>
              <a:spcBef>
                <a:spcPts val="0"/>
              </a:spcBef>
              <a:spcAft>
                <a:spcPts val="0"/>
              </a:spcAft>
              <a:buSzPts val="1900"/>
              <a:buChar char="●"/>
            </a:pPr>
            <a:r>
              <a:rPr lang="el" sz="1900"/>
              <a:t>Δημιουργία του </a:t>
            </a:r>
            <a:r>
              <a:rPr b="1" lang="el" sz="1900"/>
              <a:t>1ου παγκόσμιου αλφάβητο</a:t>
            </a:r>
            <a:r>
              <a:rPr lang="el" sz="1900"/>
              <a:t>υ  </a:t>
            </a:r>
            <a:endParaRPr sz="1900"/>
          </a:p>
          <a:p>
            <a:pPr indent="0" lvl="0" marL="0" rtl="0" algn="l">
              <a:lnSpc>
                <a:spcPct val="105000"/>
              </a:lnSpc>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l"/>
              <a:t>θρησκεία </a:t>
            </a:r>
            <a:endParaRPr/>
          </a:p>
        </p:txBody>
      </p:sp>
      <p:sp>
        <p:nvSpPr>
          <p:cNvPr id="67" name="Google Shape;67;p15"/>
          <p:cNvSpPr txBox="1"/>
          <p:nvPr>
            <p:ph idx="1" type="body"/>
          </p:nvPr>
        </p:nvSpPr>
        <p:spPr>
          <a:xfrm>
            <a:off x="311700" y="1152475"/>
            <a:ext cx="2745300" cy="3416400"/>
          </a:xfrm>
          <a:prstGeom prst="rect">
            <a:avLst/>
          </a:prstGeom>
          <a:solidFill>
            <a:srgbClr val="FFE599"/>
          </a:solidFill>
        </p:spPr>
        <p:txBody>
          <a:bodyPr anchorCtr="0" anchor="t" bIns="91425" lIns="91425" spcFirstLastPara="1" rIns="91425" wrap="square" tIns="91425">
            <a:normAutofit/>
          </a:bodyPr>
          <a:lstStyle/>
          <a:p>
            <a:pPr indent="0" lvl="0" marL="0" rtl="0" algn="l">
              <a:spcBef>
                <a:spcPts val="0"/>
              </a:spcBef>
              <a:spcAft>
                <a:spcPts val="0"/>
              </a:spcAft>
              <a:buNone/>
            </a:pPr>
            <a:r>
              <a:rPr lang="el"/>
              <a:t>Δημιουργία των πρώτων</a:t>
            </a:r>
            <a:r>
              <a:rPr b="1" lang="el"/>
              <a:t> ιερών</a:t>
            </a:r>
            <a:endParaRPr b="1"/>
          </a:p>
          <a:p>
            <a:pPr indent="0" lvl="0" marL="0" rtl="0" algn="l">
              <a:spcBef>
                <a:spcPts val="1200"/>
              </a:spcBef>
              <a:spcAft>
                <a:spcPts val="0"/>
              </a:spcAft>
              <a:buNone/>
            </a:pPr>
            <a:r>
              <a:rPr lang="el"/>
              <a:t>Τα ιερά γίνονται </a:t>
            </a:r>
            <a:r>
              <a:rPr b="1" lang="el"/>
              <a:t>πανελλήνια</a:t>
            </a:r>
            <a:endParaRPr b="1"/>
          </a:p>
          <a:p>
            <a:pPr indent="0" lvl="0" marL="0" rtl="0" algn="l">
              <a:spcBef>
                <a:spcPts val="1200"/>
              </a:spcBef>
              <a:spcAft>
                <a:spcPts val="0"/>
              </a:spcAft>
              <a:buNone/>
            </a:pPr>
            <a:r>
              <a:rPr lang="el"/>
              <a:t>παγιώνονται οι </a:t>
            </a:r>
            <a:r>
              <a:rPr b="1" lang="el"/>
              <a:t>θρησκευτικές</a:t>
            </a:r>
            <a:endParaRPr b="1"/>
          </a:p>
          <a:p>
            <a:pPr indent="0" lvl="0" marL="0" rtl="0" algn="l">
              <a:spcBef>
                <a:spcPts val="1200"/>
              </a:spcBef>
              <a:spcAft>
                <a:spcPts val="0"/>
              </a:spcAft>
              <a:buNone/>
            </a:pPr>
            <a:r>
              <a:rPr b="1" lang="el"/>
              <a:t> αντιλήψεις</a:t>
            </a:r>
            <a:r>
              <a:rPr lang="el"/>
              <a:t> που αποτέλεσαν το </a:t>
            </a:r>
            <a:endParaRPr/>
          </a:p>
          <a:p>
            <a:pPr indent="0" lvl="0" marL="0" rtl="0" algn="l">
              <a:spcBef>
                <a:spcPts val="1200"/>
              </a:spcBef>
              <a:spcAft>
                <a:spcPts val="1200"/>
              </a:spcAft>
              <a:buNone/>
            </a:pPr>
            <a:r>
              <a:rPr b="1" i="1" lang="el"/>
              <a:t>δωδεκάθεο</a:t>
            </a:r>
            <a:endParaRPr b="1" i="1"/>
          </a:p>
        </p:txBody>
      </p:sp>
      <p:pic>
        <p:nvPicPr>
          <p:cNvPr id="68" name="Google Shape;68;p15"/>
          <p:cNvPicPr preferRelativeResize="0"/>
          <p:nvPr/>
        </p:nvPicPr>
        <p:blipFill>
          <a:blip r:embed="rId3">
            <a:alphaModFix/>
          </a:blip>
          <a:stretch>
            <a:fillRect/>
          </a:stretch>
        </p:blipFill>
        <p:spPr>
          <a:xfrm>
            <a:off x="3156225" y="1090150"/>
            <a:ext cx="5761824" cy="328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207400"/>
            <a:ext cx="8520600" cy="4599000"/>
          </a:xfrm>
          <a:prstGeom prst="rect">
            <a:avLst/>
          </a:prstGeom>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358"/>
              <a:buFont typeface="Arial"/>
              <a:buNone/>
            </a:pPr>
            <a:r>
              <a:rPr b="1" lang="el" sz="1355"/>
              <a:t>Η αρχαία ελληνική θρησκεία</a:t>
            </a:r>
            <a:r>
              <a:rPr lang="el" sz="1355"/>
              <a:t> είναι ένα πολύπλοκο φαινόμενο με πολλές ιδιαιτερότητες γιατί: </a:t>
            </a:r>
            <a:endParaRPr sz="1355"/>
          </a:p>
          <a:p>
            <a:pPr indent="0" lvl="0" marL="0" rtl="0" algn="just">
              <a:spcBef>
                <a:spcPts val="0"/>
              </a:spcBef>
              <a:spcAft>
                <a:spcPts val="0"/>
              </a:spcAft>
              <a:buNone/>
            </a:pPr>
            <a:r>
              <a:rPr b="1" lang="el" sz="1355"/>
              <a:t>Σε όλη τη διάρκεια της αρχαιότητας δεν υπήρχε ένα ενιαίο δόγμα</a:t>
            </a:r>
            <a:r>
              <a:rPr lang="el" sz="1355"/>
              <a:t> στο οποίο πίστευαν οι άνθρωποι.</a:t>
            </a:r>
            <a:endParaRPr sz="1355"/>
          </a:p>
          <a:p>
            <a:pPr indent="0" lvl="0" marL="0" rtl="0" algn="just">
              <a:spcBef>
                <a:spcPts val="0"/>
              </a:spcBef>
              <a:spcAft>
                <a:spcPts val="0"/>
              </a:spcAft>
              <a:buNone/>
            </a:pPr>
            <a:r>
              <a:rPr lang="el" sz="1355"/>
              <a:t> Υπήρχαν</a:t>
            </a:r>
            <a:r>
              <a:rPr b="1" lang="el" sz="1355"/>
              <a:t> διαφορετικές δοξασίες και εμπειρίες. </a:t>
            </a:r>
            <a:endParaRPr b="1" sz="1355"/>
          </a:p>
          <a:p>
            <a:pPr indent="0" lvl="0" marL="0" rtl="0" algn="just">
              <a:spcBef>
                <a:spcPts val="0"/>
              </a:spcBef>
              <a:spcAft>
                <a:spcPts val="0"/>
              </a:spcAft>
              <a:buNone/>
            </a:pPr>
            <a:r>
              <a:rPr lang="el" sz="1355"/>
              <a:t>Υπήρχαν </a:t>
            </a:r>
            <a:r>
              <a:rPr b="1" lang="el" sz="1355"/>
              <a:t>οι Ολύμπιες και οι Χθόνιες λατρείες: οι λατρείες του καθαρού αέρα </a:t>
            </a:r>
            <a:r>
              <a:rPr lang="el" sz="1355"/>
              <a:t>στις κορυφές του Ολύμπου, με τα χαρακτηριστικά της </a:t>
            </a:r>
            <a:r>
              <a:rPr b="1" lang="el" sz="1355"/>
              <a:t>νηφαλιότητας</a:t>
            </a:r>
            <a:r>
              <a:rPr lang="el" sz="1355"/>
              <a:t>, της </a:t>
            </a:r>
            <a:r>
              <a:rPr b="1" lang="el" sz="1355"/>
              <a:t>ξεγνοιασιάς</a:t>
            </a:r>
            <a:r>
              <a:rPr lang="el" sz="1355"/>
              <a:t> και της </a:t>
            </a:r>
            <a:r>
              <a:rPr b="1" lang="el" sz="1355"/>
              <a:t>αμεσότητας</a:t>
            </a:r>
            <a:r>
              <a:rPr lang="el" sz="1355"/>
              <a:t>, αλλά και </a:t>
            </a:r>
            <a:endParaRPr sz="1355"/>
          </a:p>
          <a:p>
            <a:pPr indent="0" lvl="0" marL="0" rtl="0" algn="just">
              <a:spcBef>
                <a:spcPts val="0"/>
              </a:spcBef>
              <a:spcAft>
                <a:spcPts val="0"/>
              </a:spcAft>
              <a:buClr>
                <a:schemeClr val="dk1"/>
              </a:buClr>
              <a:buSzPts val="358"/>
              <a:buFont typeface="Arial"/>
              <a:buNone/>
            </a:pPr>
            <a:r>
              <a:rPr b="1" lang="el" sz="1355"/>
              <a:t>οι λατρείες της γης</a:t>
            </a:r>
            <a:r>
              <a:rPr lang="el" sz="1355"/>
              <a:t> με το χαρακτηριστικό της </a:t>
            </a:r>
            <a:r>
              <a:rPr b="1" lang="el" sz="1355"/>
              <a:t>έκστασης *γιορτές της θεάς Δήμητρας/ βακχικές γιορτές</a:t>
            </a:r>
            <a:endParaRPr b="1" sz="1355"/>
          </a:p>
          <a:p>
            <a:pPr indent="0" lvl="0" marL="0" rtl="0" algn="just">
              <a:spcBef>
                <a:spcPts val="0"/>
              </a:spcBef>
              <a:spcAft>
                <a:spcPts val="0"/>
              </a:spcAft>
              <a:buClr>
                <a:schemeClr val="dk1"/>
              </a:buClr>
              <a:buSzPts val="358"/>
              <a:buFont typeface="Arial"/>
              <a:buNone/>
            </a:pPr>
            <a:r>
              <a:rPr lang="el" sz="1355"/>
              <a:t>Υπήρχαν ακόμη οι λατρείες των </a:t>
            </a:r>
            <a:r>
              <a:rPr b="1" lang="el" sz="1355"/>
              <a:t>περιοχών </a:t>
            </a:r>
            <a:r>
              <a:rPr lang="el" sz="1355"/>
              <a:t>που βρίσκονται κάτω από αυτήν, που συχνά χαρακτηρίζονται από το σκοτάδι, την υποβλητικότητα και τη μυστικιστική λαχτάρα για  ένωση του ανθρώπου με το θεό.* </a:t>
            </a:r>
            <a:r>
              <a:rPr b="1" lang="el" sz="1355"/>
              <a:t>Καδήρεια Μυστήρια</a:t>
            </a:r>
            <a:endParaRPr b="1" sz="1355"/>
          </a:p>
          <a:p>
            <a:pPr indent="0" lvl="0" marL="0" rtl="0" algn="just">
              <a:spcBef>
                <a:spcPts val="0"/>
              </a:spcBef>
              <a:spcAft>
                <a:spcPts val="0"/>
              </a:spcAft>
              <a:buNone/>
            </a:pPr>
            <a:r>
              <a:rPr lang="el" sz="1355"/>
              <a:t>   </a:t>
            </a:r>
            <a:r>
              <a:rPr b="1" lang="el" sz="1355"/>
              <a:t>Διαφορές με το σήμερα</a:t>
            </a:r>
            <a:r>
              <a:rPr lang="el" sz="1355"/>
              <a:t>: Σήμερα, </a:t>
            </a:r>
            <a:r>
              <a:rPr b="1" lang="el" sz="1355"/>
              <a:t>οι πιστοί</a:t>
            </a:r>
            <a:r>
              <a:rPr lang="el" sz="1355"/>
              <a:t> της κάθε θρησκείας </a:t>
            </a:r>
            <a:r>
              <a:rPr b="1" lang="el" sz="1355"/>
              <a:t>έχουν συνείδηση ότι ανήκουν σε διαφορετικούς θρησκευτικούς κόσμους,</a:t>
            </a:r>
            <a:r>
              <a:rPr lang="el" sz="1355"/>
              <a:t> ότι η μια θρησκεία αποκλείει την άλλη, πχ ένας χριστιανός δεν είναι δυνατόν να αυτοαποκαλείται μωαμεθανός ή και το αντίστροφο. </a:t>
            </a:r>
            <a:endParaRPr sz="1355"/>
          </a:p>
          <a:p>
            <a:pPr indent="0" lvl="0" marL="0" rtl="0" algn="just">
              <a:spcBef>
                <a:spcPts val="0"/>
              </a:spcBef>
              <a:spcAft>
                <a:spcPts val="0"/>
              </a:spcAft>
              <a:buNone/>
            </a:pPr>
            <a:r>
              <a:rPr lang="el" sz="1355"/>
              <a:t> </a:t>
            </a:r>
            <a:r>
              <a:rPr b="1" lang="el" sz="1355"/>
              <a:t>Ένας αρχαίος Έλληνας </a:t>
            </a:r>
            <a:r>
              <a:rPr lang="el" sz="1355"/>
              <a:t>μπορούσε κάλλιστα </a:t>
            </a:r>
            <a:r>
              <a:rPr b="1" lang="el" sz="1355"/>
              <a:t>να συμμετέχει με ευλάβεια</a:t>
            </a:r>
            <a:r>
              <a:rPr lang="el" sz="1355"/>
              <a:t> και στη λατρεία του ολύμπιου Δία και στα μυστήρια της Δήμητρας και της κόρης της, της Περσεφόνης, προς τιμή των οποίων τελούνταν αυτά τα μυστήρια. Ήταν κόρη του Δία που προσφωνείται </a:t>
            </a:r>
            <a:r>
              <a:rPr b="1" lang="el" sz="1355"/>
              <a:t>και χθόνιος και ολύμπιος,</a:t>
            </a:r>
            <a:r>
              <a:rPr lang="el" sz="1355"/>
              <a:t> όπως και άλλοι θεοί. Επίσης, </a:t>
            </a:r>
            <a:r>
              <a:rPr b="1" lang="el" sz="1355"/>
              <a:t>οι θεοί ήταν κάτι τόσο φυσικό και αυτονόητο ώστε ποτέ του δεν αναρωτήθηκε αν άλλοι λαοί θα μπορούσαν να έχουν διαφορετική πίστη ή διαφορετικούς θεούς</a:t>
            </a:r>
            <a:r>
              <a:rPr lang="el" sz="1355"/>
              <a:t>. Ήταν οι ίδιοι θεοί με διαφορετικά ονόματα, και μπορούσαν, οι περισσότεροι, να αντιστοιχούν σε ελληνικές αντιλήψεις</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a:solidFill>
            <a:srgbClr val="FCE5CD"/>
          </a:solidFill>
          <a:ln cap="flat" cmpd="sng" w="9525">
            <a:solidFill>
              <a:srgbClr val="66666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l"/>
              <a:t>ποίηση</a:t>
            </a:r>
            <a:endParaRPr/>
          </a:p>
        </p:txBody>
      </p:sp>
      <p:sp>
        <p:nvSpPr>
          <p:cNvPr id="79" name="Google Shape;79;p17"/>
          <p:cNvSpPr txBox="1"/>
          <p:nvPr>
            <p:ph idx="1" type="body"/>
          </p:nvPr>
        </p:nvSpPr>
        <p:spPr>
          <a:xfrm>
            <a:off x="311700" y="1152475"/>
            <a:ext cx="8520600" cy="3416400"/>
          </a:xfrm>
          <a:prstGeom prst="rect">
            <a:avLst/>
          </a:prstGeom>
          <a:solidFill>
            <a:srgbClr val="FFF2CC"/>
          </a:solidFill>
          <a:ln cap="flat" cmpd="sng" w="9525">
            <a:solidFill>
              <a:srgbClr val="0C343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l" sz="2000"/>
              <a:t>προφορική </a:t>
            </a:r>
            <a:r>
              <a:rPr b="1" i="1" lang="el" sz="2000"/>
              <a:t>επική ποίηση</a:t>
            </a:r>
            <a:endParaRPr b="1" i="1" sz="2000"/>
          </a:p>
          <a:p>
            <a:pPr indent="-355600" lvl="0" marL="457200" rtl="0" algn="l">
              <a:lnSpc>
                <a:spcPct val="95000"/>
              </a:lnSpc>
              <a:spcBef>
                <a:spcPts val="1200"/>
              </a:spcBef>
              <a:spcAft>
                <a:spcPts val="0"/>
              </a:spcAft>
              <a:buSzPts val="2000"/>
              <a:buChar char="●"/>
            </a:pPr>
            <a:r>
              <a:rPr b="1" lang="el" sz="2000"/>
              <a:t>Μυκηναϊκή εποχή: </a:t>
            </a:r>
            <a:r>
              <a:rPr lang="el" sz="2000"/>
              <a:t>Τραγούδια με</a:t>
            </a:r>
            <a:r>
              <a:rPr b="1" lang="el" sz="2000"/>
              <a:t> ηρωικό πριεχόμενο</a:t>
            </a:r>
            <a:endParaRPr b="1" sz="2000"/>
          </a:p>
          <a:p>
            <a:pPr indent="-355600" lvl="0" marL="457200" rtl="0" algn="l">
              <a:lnSpc>
                <a:spcPct val="95000"/>
              </a:lnSpc>
              <a:spcBef>
                <a:spcPts val="0"/>
              </a:spcBef>
              <a:spcAft>
                <a:spcPts val="0"/>
              </a:spcAft>
              <a:buSzPts val="2000"/>
              <a:buChar char="●"/>
            </a:pPr>
            <a:r>
              <a:rPr b="1" lang="el" sz="2000"/>
              <a:t>Οι άποικοι της Μ.Ασίας </a:t>
            </a:r>
            <a:r>
              <a:rPr lang="el" sz="2000"/>
              <a:t>δημιουργούν πάνω στα τραγούδια τα </a:t>
            </a:r>
            <a:r>
              <a:rPr b="1" i="1" lang="el" sz="2000"/>
              <a:t>ομηρικά έπη</a:t>
            </a:r>
            <a:endParaRPr b="1" i="1" sz="2000"/>
          </a:p>
          <a:p>
            <a:pPr indent="-355600" lvl="0" marL="457200" rtl="0" algn="l">
              <a:lnSpc>
                <a:spcPct val="95000"/>
              </a:lnSpc>
              <a:spcBef>
                <a:spcPts val="0"/>
              </a:spcBef>
              <a:spcAft>
                <a:spcPts val="0"/>
              </a:spcAft>
              <a:buSzPts val="2000"/>
              <a:buChar char="●"/>
            </a:pPr>
            <a:r>
              <a:rPr b="1" i="1" lang="el" sz="2000"/>
              <a:t>Ραψωδοί: </a:t>
            </a:r>
            <a:r>
              <a:rPr b="1" lang="el" sz="2000"/>
              <a:t>ποιητές</a:t>
            </a:r>
            <a:r>
              <a:rPr lang="el" sz="2000"/>
              <a:t> που διασκέδαζαν το λαό ή τους ευγενείς σε γιορτές </a:t>
            </a:r>
            <a:endParaRPr sz="2000"/>
          </a:p>
          <a:p>
            <a:pPr indent="0" lvl="0" marL="0" rtl="0" algn="l">
              <a:lnSpc>
                <a:spcPct val="95000"/>
              </a:lnSpc>
              <a:spcBef>
                <a:spcPts val="1200"/>
              </a:spcBef>
              <a:spcAft>
                <a:spcPts val="0"/>
              </a:spcAft>
              <a:buNone/>
            </a:pPr>
            <a:r>
              <a:rPr lang="el" sz="2000"/>
              <a:t>                  </a:t>
            </a:r>
            <a:r>
              <a:rPr b="1" lang="el" sz="2000"/>
              <a:t>πρόσθεταν</a:t>
            </a:r>
            <a:r>
              <a:rPr lang="el" sz="2000"/>
              <a:t> στα τραγούδια </a:t>
            </a:r>
            <a:r>
              <a:rPr b="1" lang="el" sz="2000"/>
              <a:t>νέα στοιχεία</a:t>
            </a:r>
            <a:endParaRPr b="1" sz="2000"/>
          </a:p>
          <a:p>
            <a:pPr indent="-355600" lvl="0" marL="457200" rtl="0" algn="l">
              <a:lnSpc>
                <a:spcPct val="95000"/>
              </a:lnSpc>
              <a:spcBef>
                <a:spcPts val="1200"/>
              </a:spcBef>
              <a:spcAft>
                <a:spcPts val="0"/>
              </a:spcAft>
              <a:buSzPts val="2000"/>
              <a:buChar char="●"/>
            </a:pPr>
            <a:r>
              <a:rPr b="1" lang="el" sz="2000"/>
              <a:t>Όμηρος: κατά την παράδοση </a:t>
            </a:r>
            <a:r>
              <a:rPr lang="el" sz="2000"/>
              <a:t>δημιουργός της </a:t>
            </a:r>
            <a:r>
              <a:rPr b="1" lang="el" sz="2000"/>
              <a:t>Οδύσσειας</a:t>
            </a:r>
            <a:r>
              <a:rPr b="1" lang="el" sz="2000"/>
              <a:t> και </a:t>
            </a:r>
            <a:r>
              <a:rPr b="1" lang="el" sz="2000"/>
              <a:t>Ιλιάδας (8ος-7ος αι</a:t>
            </a:r>
            <a:r>
              <a:rPr lang="el" sz="2000"/>
              <a:t> π.Χ)</a:t>
            </a:r>
            <a:endParaRPr sz="2000"/>
          </a:p>
          <a:p>
            <a:pPr indent="0" lvl="0" marL="0" rtl="0" algn="l">
              <a:lnSpc>
                <a:spcPct val="95000"/>
              </a:lnSpc>
              <a:spcBef>
                <a:spcPts val="1200"/>
              </a:spcBef>
              <a:spcAft>
                <a:spcPts val="0"/>
              </a:spcAft>
              <a:buNone/>
            </a:pPr>
            <a:r>
              <a:t/>
            </a:r>
            <a:endParaRPr sz="2000"/>
          </a:p>
          <a:p>
            <a:pPr indent="0" lvl="0" marL="0" rtl="0" algn="l">
              <a:lnSpc>
                <a:spcPct val="95000"/>
              </a:lnSpc>
              <a:spcBef>
                <a:spcPts val="1200"/>
              </a:spcBef>
              <a:spcAft>
                <a:spcPts val="120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351675" y="1031887"/>
            <a:ext cx="4301475" cy="4059274"/>
          </a:xfrm>
          <a:prstGeom prst="rect">
            <a:avLst/>
          </a:prstGeom>
          <a:noFill/>
          <a:ln>
            <a:noFill/>
          </a:ln>
        </p:spPr>
      </p:pic>
      <p:sp>
        <p:nvSpPr>
          <p:cNvPr id="85" name="Google Shape;85;p18"/>
          <p:cNvSpPr txBox="1"/>
          <p:nvPr>
            <p:ph type="title"/>
          </p:nvPr>
        </p:nvSpPr>
        <p:spPr>
          <a:xfrm>
            <a:off x="311700" y="445025"/>
            <a:ext cx="8520600" cy="572700"/>
          </a:xfrm>
          <a:prstGeom prst="rect">
            <a:avLst/>
          </a:prstGeom>
          <a:solidFill>
            <a:srgbClr val="EA9999"/>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l"/>
              <a:t>ΤΕΧΝΗ</a:t>
            </a:r>
            <a:endParaRPr/>
          </a:p>
        </p:txBody>
      </p:sp>
      <p:sp>
        <p:nvSpPr>
          <p:cNvPr id="86" name="Google Shape;86;p18"/>
          <p:cNvSpPr txBox="1"/>
          <p:nvPr>
            <p:ph idx="1" type="body"/>
          </p:nvPr>
        </p:nvSpPr>
        <p:spPr>
          <a:xfrm>
            <a:off x="3300500" y="1215600"/>
            <a:ext cx="2868900" cy="3416400"/>
          </a:xfrm>
          <a:prstGeom prst="rect">
            <a:avLst/>
          </a:prstGeom>
          <a:ln cap="flat" cmpd="sng" w="9525">
            <a:solidFill>
              <a:srgbClr val="434343"/>
            </a:solidFill>
            <a:prstDash val="solid"/>
            <a:round/>
            <a:headEnd len="sm" w="sm" type="none"/>
            <a:tailEnd len="sm" w="sm" type="none"/>
          </a:ln>
        </p:spPr>
        <p:txBody>
          <a:bodyPr anchorCtr="0" anchor="t" bIns="91425" lIns="91425" spcFirstLastPara="1" rIns="91425" wrap="square" tIns="91425">
            <a:normAutofit/>
          </a:bodyPr>
          <a:lstStyle/>
          <a:p>
            <a:pPr indent="-336550" lvl="0" marL="457200" rtl="0" algn="l">
              <a:lnSpc>
                <a:spcPct val="200000"/>
              </a:lnSpc>
              <a:spcBef>
                <a:spcPts val="0"/>
              </a:spcBef>
              <a:spcAft>
                <a:spcPts val="0"/>
              </a:spcAft>
              <a:buClr>
                <a:schemeClr val="dk1"/>
              </a:buClr>
              <a:buSzPts val="1700"/>
              <a:buChar char="●"/>
            </a:pPr>
            <a:r>
              <a:rPr b="1" lang="el" sz="1700">
                <a:solidFill>
                  <a:schemeClr val="dk1"/>
                </a:solidFill>
              </a:rPr>
              <a:t>ΓΕΩΜΕΤΡΙΚΗ τέχνη- γεωμετρική εποχή </a:t>
            </a:r>
            <a:endParaRPr b="1" sz="1700">
              <a:solidFill>
                <a:schemeClr val="dk1"/>
              </a:solidFill>
            </a:endParaRPr>
          </a:p>
          <a:p>
            <a:pPr indent="-336550" lvl="0" marL="457200" rtl="0" algn="l">
              <a:lnSpc>
                <a:spcPct val="200000"/>
              </a:lnSpc>
              <a:spcBef>
                <a:spcPts val="0"/>
              </a:spcBef>
              <a:spcAft>
                <a:spcPts val="0"/>
              </a:spcAft>
              <a:buClr>
                <a:schemeClr val="dk1"/>
              </a:buClr>
              <a:buSzPts val="1700"/>
              <a:buChar char="●"/>
            </a:pPr>
            <a:r>
              <a:rPr b="1" lang="el" sz="1700">
                <a:solidFill>
                  <a:schemeClr val="dk1"/>
                </a:solidFill>
              </a:rPr>
              <a:t>Γεωμετρικά σχέδια στα αγγεία και την μικροτεχνία</a:t>
            </a:r>
            <a:endParaRPr b="1" sz="1700">
              <a:solidFill>
                <a:schemeClr val="dk1"/>
              </a:solidFill>
            </a:endParaRPr>
          </a:p>
        </p:txBody>
      </p:sp>
      <p:pic>
        <p:nvPicPr>
          <p:cNvPr id="87" name="Google Shape;87;p18"/>
          <p:cNvPicPr preferRelativeResize="0"/>
          <p:nvPr/>
        </p:nvPicPr>
        <p:blipFill>
          <a:blip r:embed="rId4">
            <a:alphaModFix/>
          </a:blip>
          <a:stretch>
            <a:fillRect/>
          </a:stretch>
        </p:blipFill>
        <p:spPr>
          <a:xfrm>
            <a:off x="6213250" y="1082113"/>
            <a:ext cx="2452825" cy="395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ερωτήσεις</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SzPct val="100000"/>
              <a:buAutoNum type="arabicPeriod"/>
            </a:pPr>
            <a:r>
              <a:rPr lang="el"/>
              <a:t>Σ-Λ Στην αλφαβητική γραφή τα σύμβολα αποδίδουν φθόγγους</a:t>
            </a:r>
            <a:endParaRPr/>
          </a:p>
          <a:p>
            <a:pPr indent="-334327" lvl="0" marL="457200" rtl="0" algn="l">
              <a:lnSpc>
                <a:spcPct val="150000"/>
              </a:lnSpc>
              <a:spcBef>
                <a:spcPts val="0"/>
              </a:spcBef>
              <a:spcAft>
                <a:spcPts val="0"/>
              </a:spcAft>
              <a:buSzPct val="100000"/>
              <a:buAutoNum type="arabicPeriod"/>
            </a:pPr>
            <a:r>
              <a:rPr lang="el"/>
              <a:t>Σ-Λ Το ολυμπιακό δωδεκάθεο συνυπήρχε με τις τοπικές λατρείες</a:t>
            </a:r>
            <a:endParaRPr/>
          </a:p>
          <a:p>
            <a:pPr indent="-334327" lvl="0" marL="457200" rtl="0" algn="l">
              <a:lnSpc>
                <a:spcPct val="150000"/>
              </a:lnSpc>
              <a:spcBef>
                <a:spcPts val="0"/>
              </a:spcBef>
              <a:spcAft>
                <a:spcPts val="0"/>
              </a:spcAft>
              <a:buSzPct val="100000"/>
              <a:buAutoNum type="arabicPeriod"/>
            </a:pPr>
            <a:r>
              <a:rPr lang="el"/>
              <a:t>Σ-Λ Η τέχνη ονομάστηκε γεωμετρική γιατί στις παραστάσεις επικρατούν οι φιγούρες των θεών</a:t>
            </a:r>
            <a:endParaRPr/>
          </a:p>
          <a:p>
            <a:pPr indent="-334327" lvl="0" marL="457200" rtl="0" algn="l">
              <a:lnSpc>
                <a:spcPct val="150000"/>
              </a:lnSpc>
              <a:spcBef>
                <a:spcPts val="0"/>
              </a:spcBef>
              <a:spcAft>
                <a:spcPts val="0"/>
              </a:spcAft>
              <a:buSzPct val="100000"/>
              <a:buAutoNum type="arabicPeriod"/>
            </a:pPr>
            <a:r>
              <a:rPr lang="el"/>
              <a:t>Σ-Λ Οι ραψωδοί συνέθεσαν οι ίδιοι τα ηρωικά έπη από την αρχή</a:t>
            </a:r>
            <a:endParaRPr/>
          </a:p>
          <a:p>
            <a:pPr indent="-334327" lvl="0" marL="457200" rtl="0" algn="l">
              <a:lnSpc>
                <a:spcPct val="150000"/>
              </a:lnSpc>
              <a:spcBef>
                <a:spcPts val="0"/>
              </a:spcBef>
              <a:spcAft>
                <a:spcPts val="0"/>
              </a:spcAft>
              <a:buSzPct val="100000"/>
              <a:buAutoNum type="arabicPeriod"/>
            </a:pPr>
            <a:r>
              <a:rPr lang="el"/>
              <a:t>Η </a:t>
            </a:r>
            <a:r>
              <a:rPr b="1" lang="el"/>
              <a:t>αλφαβητική γραφή</a:t>
            </a:r>
            <a:r>
              <a:rPr lang="el"/>
              <a:t> προήλθε από: α) την γραμμική Β , β) το </a:t>
            </a:r>
            <a:r>
              <a:rPr lang="el"/>
              <a:t>φοινικικό</a:t>
            </a:r>
            <a:r>
              <a:rPr lang="el"/>
              <a:t> αλφάβητο, γ) τα ιερογλυφικά, δ) κανένα από τα παραπάνω</a:t>
            </a:r>
            <a:endParaRPr/>
          </a:p>
          <a:p>
            <a:pPr indent="-334327" lvl="0" marL="457200" rtl="0" algn="l">
              <a:lnSpc>
                <a:spcPct val="150000"/>
              </a:lnSpc>
              <a:spcBef>
                <a:spcPts val="0"/>
              </a:spcBef>
              <a:spcAft>
                <a:spcPts val="0"/>
              </a:spcAft>
              <a:buSzPct val="100000"/>
              <a:buAutoNum type="arabicPeriod"/>
            </a:pPr>
            <a:r>
              <a:rPr lang="el"/>
              <a:t>Τι ήταν τα </a:t>
            </a:r>
            <a:r>
              <a:rPr b="1" lang="el"/>
              <a:t>ομηρικά έπη</a:t>
            </a:r>
            <a:r>
              <a:rPr lang="el"/>
              <a:t> και πώς δημιουργήθηκαν; </a:t>
            </a:r>
            <a:endParaRPr/>
          </a:p>
          <a:p>
            <a:pPr indent="0" lvl="0" marL="0" rtl="0" algn="l">
              <a:lnSpc>
                <a:spcPct val="150000"/>
              </a:lnSpc>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