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69574161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69574161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6957416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6957416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69574161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69574161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69574161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69574161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69574161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69574161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69574161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69574161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695741610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69574161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695741610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695741610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7tfEhfX1EBo&amp;t=12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842550" y="630225"/>
            <a:ext cx="78606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ΜΥΚΗΝΑΪΚΗ ΕΠΟΧΗ Β 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ΙΣΤΟΡΙΑ Α ΛΥΚΕΙΟΥ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solidFill>
            <a:srgbClr val="FF9900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 γραμμική Β γραφή</a:t>
            </a:r>
            <a:endParaRPr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311700" y="1152475"/>
            <a:ext cx="4459500" cy="3951900"/>
          </a:xfrm>
          <a:prstGeom prst="rect">
            <a:avLst/>
          </a:prstGeom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l" sz="1800">
                <a:latin typeface="Lato"/>
                <a:ea typeface="Lato"/>
                <a:cs typeface="Lato"/>
                <a:sym typeface="Lato"/>
              </a:rPr>
              <a:t>Α</a:t>
            </a:r>
            <a:r>
              <a:rPr lang="el" sz="1800">
                <a:latin typeface="Lato"/>
                <a:ea typeface="Lato"/>
                <a:cs typeface="Lato"/>
                <a:sym typeface="Lato"/>
              </a:rPr>
              <a:t>ποκρυπτογραφήθηκε </a:t>
            </a:r>
            <a:r>
              <a:rPr b="1" lang="el" sz="1800">
                <a:latin typeface="Lato"/>
                <a:ea typeface="Lato"/>
                <a:cs typeface="Lato"/>
                <a:sym typeface="Lato"/>
              </a:rPr>
              <a:t>από τους  Ventris &amp; Chadwick (1952) </a:t>
            </a:r>
            <a:endParaRPr b="1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" sz="1700"/>
              <a:t>Χρησιμοποιήθηκε από </a:t>
            </a:r>
            <a:r>
              <a:rPr b="1" lang="el" sz="1700"/>
              <a:t>εξειδικευμένους γραφείς </a:t>
            </a:r>
            <a:r>
              <a:rPr lang="el" sz="1700"/>
              <a:t>στα </a:t>
            </a:r>
            <a:r>
              <a:rPr b="1" lang="el" sz="1700"/>
              <a:t>Μυκηναϊκά ανάκτορα</a:t>
            </a:r>
            <a:endParaRPr b="1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" sz="1700"/>
              <a:t>Βρέθηκε σε </a:t>
            </a:r>
            <a:r>
              <a:rPr b="1" lang="el" sz="1700"/>
              <a:t>πινακίδες </a:t>
            </a:r>
            <a:r>
              <a:rPr lang="el" sz="1700"/>
              <a:t>στην: </a:t>
            </a:r>
            <a:r>
              <a:rPr b="1" lang="el" sz="1700"/>
              <a:t>Πύλο, Κνωσσό, Μυκήνες, Θήβα </a:t>
            </a:r>
            <a:endParaRPr b="1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" sz="1700"/>
              <a:t>Είναι </a:t>
            </a:r>
            <a:r>
              <a:rPr b="1" lang="el" sz="1700"/>
              <a:t>πρώιμη</a:t>
            </a:r>
            <a:r>
              <a:rPr lang="el" sz="1700"/>
              <a:t> μορφή </a:t>
            </a:r>
            <a:r>
              <a:rPr b="1" lang="el" sz="1700"/>
              <a:t>της ελληνικής γλώσσας</a:t>
            </a:r>
            <a:r>
              <a:rPr lang="el" sz="1700"/>
              <a:t>- ελληνικότητα του Μυκηναϊκού πολιτισμού </a:t>
            </a:r>
            <a:endParaRPr b="1"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l" sz="1700"/>
              <a:t>Τα </a:t>
            </a:r>
            <a:r>
              <a:rPr b="1" lang="el" sz="1700"/>
              <a:t>σύμβολά </a:t>
            </a:r>
            <a:r>
              <a:rPr lang="el" sz="1700"/>
              <a:t>της αποδίδουν </a:t>
            </a:r>
            <a:r>
              <a:rPr b="1" lang="el" sz="1700"/>
              <a:t>ελληνικές λέξεις</a:t>
            </a:r>
            <a:endParaRPr b="1" sz="1700"/>
          </a:p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4832400" y="1152475"/>
            <a:ext cx="4161300" cy="3416400"/>
          </a:xfrm>
          <a:prstGeom prst="rect">
            <a:avLst/>
          </a:prstGeom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1971" lvl="0" marL="457200" rtl="0" algn="l">
              <a:spcBef>
                <a:spcPts val="0"/>
              </a:spcBef>
              <a:spcAft>
                <a:spcPts val="0"/>
              </a:spcAft>
              <a:buSzPts val="1943"/>
              <a:buChar char="●"/>
            </a:pPr>
            <a:r>
              <a:rPr b="1" lang="el" sz="1742"/>
              <a:t>περιέχουν: </a:t>
            </a:r>
            <a:r>
              <a:rPr lang="el" sz="1700"/>
              <a:t>λογιστικά στοιχεία: κατάλογοι αντικειμένων, περιουσιακά στοιχεία εμπόρων, ηγεμόνων κ.ά </a:t>
            </a:r>
            <a:r>
              <a:rPr b="1" lang="el" sz="1700"/>
              <a:t>ονόματα Θεών</a:t>
            </a:r>
            <a:r>
              <a:rPr lang="el" sz="1700"/>
              <a:t> γνωστών από τα </a:t>
            </a:r>
            <a:r>
              <a:rPr b="1" lang="el" sz="1700"/>
              <a:t>ομηρικά έπη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l" sz="1700"/>
              <a:t>Δεν αποδίδουν συνεχές κείμενο </a:t>
            </a:r>
            <a:endParaRPr b="1"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050" y="3048000"/>
            <a:ext cx="38100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311700" y="127375"/>
            <a:ext cx="8520600" cy="5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Οικονομική οργάνωση </a:t>
            </a:r>
            <a:endParaRPr/>
          </a:p>
        </p:txBody>
      </p:sp>
      <p:sp>
        <p:nvSpPr>
          <p:cNvPr id="87" name="Google Shape;87;p1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0" l="16888" r="0" t="0"/>
          <a:stretch/>
        </p:blipFill>
        <p:spPr>
          <a:xfrm>
            <a:off x="3771900" y="813175"/>
            <a:ext cx="5303675" cy="37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311700" y="754375"/>
            <a:ext cx="3999900" cy="3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300"/>
              <a:t>Μέση εποχή</a:t>
            </a:r>
            <a:r>
              <a:rPr lang="el" sz="2300"/>
              <a:t> του </a:t>
            </a:r>
            <a:r>
              <a:rPr b="1" lang="el" sz="2300"/>
              <a:t>Χαλκού</a:t>
            </a:r>
            <a:r>
              <a:rPr lang="el" sz="2300"/>
              <a:t>: </a:t>
            </a:r>
            <a:r>
              <a:rPr b="1" lang="el" sz="2300"/>
              <a:t>κλειστή αγροτική οικονομία</a:t>
            </a:r>
            <a:r>
              <a:rPr lang="el" sz="2300"/>
              <a:t>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2300"/>
              <a:t>Μετά το 1500 π.Χ</a:t>
            </a:r>
            <a:r>
              <a:rPr lang="el" sz="2300"/>
              <a:t>.: ανάπτυξη του </a:t>
            </a:r>
            <a:r>
              <a:rPr b="1" lang="el" sz="2300"/>
              <a:t>εμπορίου</a:t>
            </a:r>
            <a:r>
              <a:rPr lang="el" sz="2300"/>
              <a:t>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2300"/>
              <a:t>Έξοδος στο </a:t>
            </a:r>
            <a:r>
              <a:rPr b="1" lang="el" sz="2300"/>
              <a:t>Αιγαίο </a:t>
            </a:r>
            <a:endParaRPr b="1"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2300"/>
              <a:t>Οικοδόμηση των</a:t>
            </a:r>
            <a:r>
              <a:rPr b="1" lang="el" sz="2300"/>
              <a:t> Μεγάρων</a:t>
            </a:r>
            <a:r>
              <a:rPr lang="el" sz="2300"/>
              <a:t> σε </a:t>
            </a:r>
            <a:r>
              <a:rPr b="1" lang="el" sz="2300"/>
              <a:t>οχυρωμένες ακροπόλεις</a:t>
            </a:r>
            <a:endParaRPr b="1"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100" u="sng">
                <a:solidFill>
                  <a:schemeClr val="hlink"/>
                </a:solidFill>
                <a:hlinkClick r:id="rId4"/>
              </a:rPr>
              <a:t>The Mycenaean Palace of Nestor - 3D - YouTube</a:t>
            </a:r>
            <a:r>
              <a:rPr b="1" lang="el"/>
              <a:t> 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11700" y="538850"/>
            <a:ext cx="8520600" cy="4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 sz="2200">
                <a:solidFill>
                  <a:schemeClr val="dk1"/>
                </a:solidFill>
              </a:rPr>
              <a:t>ΤΟ ΜΕΓΑΡΟ είναι το</a:t>
            </a:r>
            <a:r>
              <a:rPr lang="el" sz="2800">
                <a:solidFill>
                  <a:schemeClr val="dk1"/>
                </a:solidFill>
              </a:rPr>
              <a:t> </a:t>
            </a:r>
            <a:r>
              <a:rPr b="1" lang="el"/>
              <a:t>Επίκεντρο </a:t>
            </a:r>
            <a:r>
              <a:rPr lang="el"/>
              <a:t>των </a:t>
            </a:r>
            <a:r>
              <a:rPr b="1" lang="el"/>
              <a:t>οικονομικών δραστηριοτήτων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l" sz="2100" u="sng"/>
              <a:t>Οι </a:t>
            </a:r>
            <a:r>
              <a:rPr b="1" lang="el" sz="2100" u="sng"/>
              <a:t>Υπήκοοι</a:t>
            </a:r>
            <a:r>
              <a:rPr lang="el" sz="2100" u="sng"/>
              <a:t> ασχολούνται με:</a:t>
            </a:r>
            <a:endParaRPr sz="2100" u="sng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100"/>
              <a:t>1.</a:t>
            </a:r>
            <a:r>
              <a:rPr b="1" lang="el" sz="2100"/>
              <a:t> </a:t>
            </a:r>
            <a:r>
              <a:rPr b="1" lang="el" sz="2100"/>
              <a:t> γεωργία- κτηνοτροφία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2100"/>
              <a:t>2.  </a:t>
            </a:r>
            <a:r>
              <a:rPr b="1" lang="el" sz="2100"/>
              <a:t>Τεχνίτες</a:t>
            </a:r>
            <a:r>
              <a:rPr lang="el" sz="2100"/>
              <a:t> (κεραμουργοί, ξυλουργοί, ναυπηγοί, χρυσοχόοι κ.ά.)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2100"/>
              <a:t>3. </a:t>
            </a:r>
            <a:r>
              <a:rPr b="1" lang="el" sz="2100"/>
              <a:t>Έμποροι, ναυτικοί 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sz="2100"/>
              <a:t>4. ιερείς, </a:t>
            </a:r>
            <a:r>
              <a:rPr lang="el" sz="2100"/>
              <a:t>στρατιωτικοί</a:t>
            </a:r>
            <a:r>
              <a:rPr lang="el" sz="2100"/>
              <a:t>, επαγγελματίες στρατιώτες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Κοινωνική Οργάνωση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1700" y="1152475"/>
            <a:ext cx="8520600" cy="3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l"/>
              <a:t>Ηγεμόνας </a:t>
            </a:r>
            <a:r>
              <a:rPr lang="el"/>
              <a:t>του ανακτόρου- </a:t>
            </a:r>
            <a:r>
              <a:rPr b="1" lang="el"/>
              <a:t>οικονομική, πολιτική, στρατιωτική, δικαστική, θρησκευτική εξουσία</a:t>
            </a:r>
            <a:endParaRPr b="1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l"/>
              <a:t>ιερείς- στρατιωτικοί</a:t>
            </a:r>
            <a:endParaRPr b="1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l"/>
              <a:t>γεωργοί, κτηνοτρόφοι, τεχνίτες </a:t>
            </a:r>
            <a:endParaRPr b="1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l"/>
              <a:t>δούλοι:</a:t>
            </a:r>
            <a:r>
              <a:rPr lang="el"/>
              <a:t> υπηρέτες που εργάζονται για τον ηγεμόνα, τους αξιωματούχους, τους ιερείς, τους απλούς πολίτες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l"/>
              <a:t>Θεοκρατική οργάνωση</a:t>
            </a:r>
            <a:r>
              <a:rPr lang="el"/>
              <a:t>: </a:t>
            </a:r>
            <a:r>
              <a:rPr b="1" lang="el"/>
              <a:t>όχι </a:t>
            </a:r>
            <a:r>
              <a:rPr lang="el"/>
              <a:t>γιατί δεν υπάρχει </a:t>
            </a:r>
            <a:r>
              <a:rPr b="1" lang="el"/>
              <a:t>ισχυρό ιερατείο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764175" y="575950"/>
            <a:ext cx="7957800" cy="6354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πολιτική οργάνωση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152475"/>
            <a:ext cx="8520600" cy="37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l" sz="2000"/>
              <a:t>Κοινά χαρακτηριστικά </a:t>
            </a:r>
            <a:r>
              <a:rPr lang="el" sz="2000"/>
              <a:t>του Μυκηναϊκού κόσμου - </a:t>
            </a:r>
            <a:r>
              <a:rPr b="1" lang="el" sz="2000"/>
              <a:t>πολιτιστική συνοχή </a:t>
            </a:r>
            <a:endParaRPr b="1" sz="2000"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l" sz="2000"/>
              <a:t>Δεν υπάρχει ενιαίο κράτος </a:t>
            </a:r>
            <a:endParaRPr b="1" sz="2000"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l" sz="2000"/>
              <a:t>τέσσερα ή πέντε μεγάλα ανάκτορα- </a:t>
            </a:r>
            <a:r>
              <a:rPr lang="el" sz="2000"/>
              <a:t> </a:t>
            </a:r>
            <a:r>
              <a:rPr b="1" lang="el" sz="2000"/>
              <a:t>τέσσερα ή πέντε μικρά</a:t>
            </a:r>
            <a:r>
              <a:rPr lang="el" sz="2000"/>
              <a:t> λειτουργούσαν </a:t>
            </a:r>
            <a:r>
              <a:rPr b="1" lang="el" sz="2000"/>
              <a:t>“ομοσπονδιακά”</a:t>
            </a:r>
            <a:r>
              <a:rPr lang="el" sz="2000"/>
              <a:t> - πιθανόν </a:t>
            </a:r>
            <a:r>
              <a:rPr b="1" lang="el" sz="2000"/>
              <a:t>υποτελή προς τις Μυκήνες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θεσμοί πολιτικής εξουσίας 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548646" y="1518550"/>
            <a:ext cx="8183100" cy="3079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l" sz="2100"/>
              <a:t>Άνακτας:</a:t>
            </a:r>
            <a:r>
              <a:rPr lang="el" sz="2100"/>
              <a:t> κύριος του ανακτόρου- πηγή κάθε εξουσίας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l" sz="2100"/>
              <a:t>Λααγέτας </a:t>
            </a:r>
            <a:r>
              <a:rPr lang="el" sz="2100"/>
              <a:t>: τοπικοί άρχοντες, διοικητές περιφερειών, υποτελείς στον άνακτα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l" sz="2100"/>
              <a:t>Επέτες:</a:t>
            </a:r>
            <a:r>
              <a:rPr lang="el" sz="2100"/>
              <a:t> ευγενείς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l" sz="2100"/>
              <a:t>Τελεστές</a:t>
            </a:r>
            <a:r>
              <a:rPr lang="el" sz="2100"/>
              <a:t>: περιφερειακοί διοικητές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l" sz="2100"/>
              <a:t>Βασιλεύς:</a:t>
            </a:r>
            <a:r>
              <a:rPr lang="el" sz="2100"/>
              <a:t> επικεφαλής της κάθε ομάδας 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1616525" y="575950"/>
            <a:ext cx="7105200" cy="635400"/>
          </a:xfrm>
          <a:prstGeom prst="rect">
            <a:avLst/>
          </a:prstGeom>
          <a:solidFill>
            <a:srgbClr val="F1C232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ΕΡΩΤΗΣΕΙΣ 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773975" y="1211350"/>
            <a:ext cx="8104800" cy="33867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Σ-Λ  Οι πληροφορίες για την Μυκηναϊκή εποχή αντλούνται από τα </a:t>
            </a:r>
            <a:r>
              <a:rPr lang="el"/>
              <a:t>Ομηρικά</a:t>
            </a:r>
            <a:r>
              <a:rPr lang="el"/>
              <a:t> έπη και τα ανασκαφικά ευρήματα των αρχαιολόγων.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Σ-Λ Ο Ερρίκος Σλήμαν αποκρυπτογράφησε την γραμμική Β γραφή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Σ-Λ Η γραμμική Β γραφή είναι πρώιμη ελληνική γραφή, η οποία επικύρωσε την ελληνικότητα του Μυκηναϊκού πολιτισμού.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Σ-Λ  Σε ολόκληρη την εποχή του χαλκού  επικρατεί η κλειστή γεωργική οικονομία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Σ-Λ Το μέγαρο αποτελεί το επίκεντρο της οικονομίας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Σ-Λ Οι δούλοι εργάζοντας για τον ηγεμόνα, αλλά και για τους αξιωματούχους και τους απλούς πολίτες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284121" y="666200"/>
            <a:ext cx="8447700" cy="39321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7. Να αναφέρετε τα φύλα που δημιούργησαν τον Μυκηναϊκό πολιτισμό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8. Να αναφέρετε τις περιοχές στις οποίες αναπτύχθηκε  ο </a:t>
            </a:r>
            <a:r>
              <a:rPr lang="el"/>
              <a:t>Μυκηναϊκός πολιτισμός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9. Ποιες είναι οι πηγές του Μυκηναϊκού πολιτισμού;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10. Ποια είναι η σημασία της αποκρυπτογράφησης της γραμμικής Β;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11. Να αναφέρετε τις ασχολίες των υπηκόων των Μυκηναϊκών Μεγάρων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12. Ποια ήταν η κοινωνική ιεραρχία την Μυκηναϊκή εποχή;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13. Πώς δομείτε η πολιτική εξουσία στην  Μυκηναϊκή εποχή;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