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Η ΣΗΜΑΣΙΑ ΤΟΥ ΘΕΣΜΟΥ ΤΗΣ ΠΟΛΗΣ ΚΡΑΤΟΥΣ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ΑΡΧΑΪΚΗ ΕΠΟΧΗ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Η σημασία του θεσμού της πόλης-κράτους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● </a:t>
            </a:r>
            <a:r>
              <a:rPr lang="el-GR" dirty="0" smtClean="0"/>
              <a:t>Οι </a:t>
            </a:r>
            <a:r>
              <a:rPr lang="el-GR" b="1" dirty="0" smtClean="0"/>
              <a:t>τρεις </a:t>
            </a:r>
            <a:r>
              <a:rPr lang="el-GR" b="1" dirty="0" smtClean="0"/>
              <a:t>επιδιώξεις </a:t>
            </a:r>
            <a:r>
              <a:rPr lang="el-GR" dirty="0" smtClean="0"/>
              <a:t>(</a:t>
            </a:r>
            <a:r>
              <a:rPr lang="el-GR" dirty="0" smtClean="0">
                <a:solidFill>
                  <a:srgbClr val="FF0000"/>
                </a:solidFill>
              </a:rPr>
              <a:t>ελευθερία, αυτονομία, αυτάρκεια</a:t>
            </a:r>
            <a:r>
              <a:rPr lang="el-GR" dirty="0" smtClean="0"/>
              <a:t>) </a:t>
            </a:r>
            <a:r>
              <a:rPr lang="el-GR" b="1" dirty="0" smtClean="0"/>
              <a:t>εμπόδισαν</a:t>
            </a:r>
            <a:r>
              <a:rPr lang="el-GR" dirty="0" smtClean="0"/>
              <a:t> </a:t>
            </a:r>
            <a:r>
              <a:rPr lang="el-GR" b="1" dirty="0" smtClean="0"/>
              <a:t>τη δημιουργία ενιαίου ελληνικού </a:t>
            </a:r>
            <a:r>
              <a:rPr lang="el-GR" b="1" dirty="0" smtClean="0"/>
              <a:t>κράτους</a:t>
            </a:r>
            <a:r>
              <a:rPr lang="el-GR" dirty="0" smtClean="0"/>
              <a:t> </a:t>
            </a:r>
            <a:r>
              <a:rPr lang="el-GR" dirty="0" smtClean="0"/>
              <a:t>γιατί:</a:t>
            </a:r>
          </a:p>
          <a:p>
            <a:r>
              <a:rPr lang="el-GR" dirty="0" smtClean="0"/>
              <a:t> </a:t>
            </a:r>
            <a:r>
              <a:rPr lang="el-GR" dirty="0" smtClean="0"/>
              <a:t>καλλιέργησαν </a:t>
            </a:r>
            <a:r>
              <a:rPr lang="el-GR" b="1" dirty="0" smtClean="0"/>
              <a:t>τοπικισμούς</a:t>
            </a:r>
          </a:p>
          <a:p>
            <a:r>
              <a:rPr lang="el-GR" dirty="0" smtClean="0"/>
              <a:t> </a:t>
            </a:r>
            <a:r>
              <a:rPr lang="el-GR" dirty="0" smtClean="0"/>
              <a:t>υπερτόνισαν τις </a:t>
            </a:r>
            <a:r>
              <a:rPr lang="el-GR" b="1" dirty="0" smtClean="0"/>
              <a:t>διαφορές</a:t>
            </a:r>
            <a:r>
              <a:rPr lang="el-GR" dirty="0" smtClean="0"/>
              <a:t> μεταξύ των </a:t>
            </a:r>
            <a:r>
              <a:rPr lang="el-GR" dirty="0" smtClean="0"/>
              <a:t>ελλήνων </a:t>
            </a:r>
          </a:p>
          <a:p>
            <a:r>
              <a:rPr lang="el-GR" dirty="0" smtClean="0"/>
              <a:t>με </a:t>
            </a:r>
            <a:r>
              <a:rPr lang="el-GR" dirty="0" smtClean="0"/>
              <a:t>συνέπεια </a:t>
            </a:r>
            <a:r>
              <a:rPr lang="el-GR" b="1" dirty="0" smtClean="0"/>
              <a:t>εμφύλιες συγκρούσεις</a:t>
            </a:r>
            <a:r>
              <a:rPr lang="el-GR" dirty="0" smtClean="0"/>
              <a:t>. </a:t>
            </a: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Διαφορές της πόλης-κράτους με παλαιότερες πόλεις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Οργάνωση των πόλεων υπήρχε από </a:t>
            </a:r>
            <a:r>
              <a:rPr lang="el-GR" dirty="0" smtClean="0">
                <a:solidFill>
                  <a:srgbClr val="FF0000"/>
                </a:solidFill>
              </a:rPr>
              <a:t>την 4</a:t>
            </a:r>
            <a:r>
              <a:rPr lang="el-GR" baseline="30000" dirty="0" smtClean="0">
                <a:solidFill>
                  <a:srgbClr val="FF0000"/>
                </a:solidFill>
              </a:rPr>
              <a:t>η</a:t>
            </a:r>
            <a:r>
              <a:rPr lang="el-GR" dirty="0" smtClean="0">
                <a:solidFill>
                  <a:srgbClr val="FF0000"/>
                </a:solidFill>
              </a:rPr>
              <a:t> χιλιετία π. Χ.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 Μεσοποταμία, Σουμέριοι: </a:t>
            </a:r>
            <a:r>
              <a:rPr lang="el-GR" dirty="0" smtClean="0"/>
              <a:t>αναπτυγμένη οικονομία, πολιτισμό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Απουσία </a:t>
            </a:r>
            <a:r>
              <a:rPr lang="el-GR" u="sng" dirty="0" smtClean="0">
                <a:solidFill>
                  <a:srgbClr val="FF0000"/>
                </a:solidFill>
              </a:rPr>
              <a:t>«πολιτικής» δραστηριότητας</a:t>
            </a:r>
            <a:r>
              <a:rPr lang="el-GR" dirty="0" smtClean="0">
                <a:solidFill>
                  <a:srgbClr val="FF0000"/>
                </a:solidFill>
              </a:rPr>
              <a:t>:</a:t>
            </a:r>
            <a:r>
              <a:rPr lang="el-GR" dirty="0" smtClean="0"/>
              <a:t> βίωση της </a:t>
            </a:r>
            <a:r>
              <a:rPr lang="el-GR" i="1" dirty="0" smtClean="0">
                <a:solidFill>
                  <a:srgbClr val="FF0000"/>
                </a:solidFill>
              </a:rPr>
              <a:t>ελευθερίας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smtClean="0"/>
              <a:t>της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i="1" dirty="0" smtClean="0">
                <a:solidFill>
                  <a:srgbClr val="FF0000"/>
                </a:solidFill>
              </a:rPr>
              <a:t>αυτόβουλης δράσης για την αντιμετώπιση κοινών προβλημάτων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i="1" dirty="0" smtClean="0">
                <a:solidFill>
                  <a:srgbClr val="FF0000"/>
                </a:solidFill>
              </a:rPr>
              <a:t>κατοχύρωση των δικαιωμάτων</a:t>
            </a:r>
            <a:endParaRPr lang="el-G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Οι ελληνικές πόλεις- κράτη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b="1" dirty="0" smtClean="0"/>
              <a:t>Υλοποιήθηκαν</a:t>
            </a:r>
            <a:r>
              <a:rPr lang="el-GR" dirty="0" smtClean="0"/>
              <a:t> οι έννοιες </a:t>
            </a:r>
            <a:r>
              <a:rPr lang="el-GR" dirty="0" smtClean="0">
                <a:solidFill>
                  <a:srgbClr val="FF0000"/>
                </a:solidFill>
              </a:rPr>
              <a:t>«πολίτης» «πολιτική»</a:t>
            </a:r>
          </a:p>
          <a:p>
            <a:r>
              <a:rPr lang="el-GR" b="1" dirty="0" smtClean="0"/>
              <a:t>μετέτρεψαν τον κάτοικο της πόλης σε πολίτη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με πολιτική δραστηριότητα</a:t>
            </a:r>
            <a:r>
              <a:rPr lang="el-GR" dirty="0" smtClean="0"/>
              <a:t>.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Ο θεσμός της πόλης-κράτους υπήρξε σημαντική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καινοτομία</a:t>
            </a:r>
          </a:p>
          <a:p>
            <a:r>
              <a:rPr lang="el-GR" dirty="0" smtClean="0"/>
              <a:t>Συνέβαλαν στην </a:t>
            </a:r>
            <a:r>
              <a:rPr lang="el-GR" b="1" dirty="0" smtClean="0">
                <a:solidFill>
                  <a:srgbClr val="FF0000"/>
                </a:solidFill>
              </a:rPr>
              <a:t>εξέλιξη του πολιτισμού</a:t>
            </a:r>
          </a:p>
          <a:p>
            <a:pPr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  <a:solidFill>
            <a:schemeClr val="bg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l-GR" dirty="0" smtClean="0"/>
              <a:t>● μια </a:t>
            </a:r>
            <a:r>
              <a:rPr lang="el-GR" dirty="0" smtClean="0"/>
              <a:t>σειρά από </a:t>
            </a:r>
            <a:r>
              <a:rPr lang="el-GR" b="1" dirty="0" smtClean="0"/>
              <a:t>επιτεύγματα</a:t>
            </a:r>
            <a:r>
              <a:rPr lang="el-GR" dirty="0" smtClean="0"/>
              <a:t> του ελληνικού πολιτισμού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γεννήθηκαν </a:t>
            </a:r>
            <a:r>
              <a:rPr lang="el-GR" dirty="0" smtClean="0">
                <a:solidFill>
                  <a:srgbClr val="FF0000"/>
                </a:solidFill>
              </a:rPr>
              <a:t>μέσα από τη λειτουργία της πόλης – κράτους</a:t>
            </a:r>
            <a:r>
              <a:rPr lang="el-GR" dirty="0" smtClean="0"/>
              <a:t>: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- </a:t>
            </a:r>
            <a:r>
              <a:rPr lang="el-GR" b="1" dirty="0" smtClean="0"/>
              <a:t>Δημοκρατία</a:t>
            </a:r>
          </a:p>
          <a:p>
            <a:pPr>
              <a:lnSpc>
                <a:spcPct val="150000"/>
              </a:lnSpc>
            </a:pPr>
            <a:r>
              <a:rPr lang="el-GR" b="1" dirty="0" smtClean="0"/>
              <a:t> </a:t>
            </a:r>
            <a:r>
              <a:rPr lang="el-GR" b="1" dirty="0" smtClean="0"/>
              <a:t>-Ποίηση (θέατρο) </a:t>
            </a:r>
            <a:endParaRPr lang="el-GR" b="1" dirty="0" smtClean="0"/>
          </a:p>
          <a:p>
            <a:pPr>
              <a:lnSpc>
                <a:spcPct val="150000"/>
              </a:lnSpc>
            </a:pPr>
            <a:r>
              <a:rPr lang="el-GR" b="1" dirty="0" smtClean="0"/>
              <a:t>-</a:t>
            </a:r>
            <a:r>
              <a:rPr lang="el-GR" b="1" dirty="0" smtClean="0"/>
              <a:t>Φιλοσοφία </a:t>
            </a:r>
            <a:endParaRPr lang="el-GR" b="1" dirty="0" smtClean="0"/>
          </a:p>
          <a:p>
            <a:pPr>
              <a:lnSpc>
                <a:spcPct val="150000"/>
              </a:lnSpc>
            </a:pPr>
            <a:r>
              <a:rPr lang="el-GR" b="1" dirty="0" smtClean="0"/>
              <a:t>–Ρητορεία</a:t>
            </a:r>
          </a:p>
          <a:p>
            <a:pPr>
              <a:lnSpc>
                <a:spcPct val="150000"/>
              </a:lnSpc>
            </a:pPr>
            <a:r>
              <a:rPr lang="el-GR" b="1" dirty="0" smtClean="0"/>
              <a:t> </a:t>
            </a:r>
            <a:r>
              <a:rPr lang="el-GR" b="1" dirty="0" smtClean="0"/>
              <a:t>-Πολεοδομία -Επιστήμη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Οικονομική και πολιτική οργάνωση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Δεν είχαν όλες οι πόλεις-κράτη την ίδια </a:t>
            </a:r>
            <a:r>
              <a:rPr lang="el-GR" b="1" dirty="0" smtClean="0"/>
              <a:t>οργάνωση </a:t>
            </a:r>
            <a:r>
              <a:rPr lang="el-GR" dirty="0" smtClean="0"/>
              <a:t>γιατί επικρατούσαν διαφορετικές</a:t>
            </a:r>
          </a:p>
          <a:p>
            <a:pPr>
              <a:lnSpc>
                <a:spcPct val="150000"/>
              </a:lnSpc>
              <a:buNone/>
            </a:pPr>
            <a:r>
              <a:rPr lang="el-GR" b="1" dirty="0" smtClean="0">
                <a:solidFill>
                  <a:srgbClr val="FF0000"/>
                </a:solidFill>
              </a:rPr>
              <a:t>Οικονομικές, πολιτικές, κοινωνικές συνθήκες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Οι </a:t>
            </a:r>
            <a:r>
              <a:rPr lang="el-GR" b="1" dirty="0" smtClean="0"/>
              <a:t>διαφορετικές συνθήκες </a:t>
            </a:r>
            <a:r>
              <a:rPr lang="el-GR" dirty="0" smtClean="0"/>
              <a:t>οδήγησαν </a:t>
            </a:r>
            <a:r>
              <a:rPr lang="el-GR" b="1" dirty="0" smtClean="0"/>
              <a:t>σταδιακά </a:t>
            </a:r>
            <a:r>
              <a:rPr lang="el-GR" dirty="0" smtClean="0"/>
              <a:t>στην </a:t>
            </a:r>
            <a:r>
              <a:rPr lang="el-GR" b="1" dirty="0" smtClean="0"/>
              <a:t>συγκρότηση </a:t>
            </a:r>
            <a:r>
              <a:rPr lang="el-GR" b="1" dirty="0" smtClean="0">
                <a:solidFill>
                  <a:srgbClr val="FF0000"/>
                </a:solidFill>
              </a:rPr>
              <a:t>διαφορετικών πόλεων-κρατών</a:t>
            </a:r>
            <a:r>
              <a:rPr lang="el-GR" dirty="0" smtClean="0">
                <a:solidFill>
                  <a:srgbClr val="FF0000"/>
                </a:solidFill>
              </a:rPr>
              <a:t>.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Στη Μικρά Ασία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1</a:t>
            </a:r>
            <a:r>
              <a:rPr lang="el-GR" b="1" baseline="30000" dirty="0" smtClean="0"/>
              <a:t>ος</a:t>
            </a:r>
            <a:r>
              <a:rPr lang="el-GR" b="1" dirty="0" smtClean="0"/>
              <a:t> αποικισμός</a:t>
            </a:r>
            <a:r>
              <a:rPr lang="el-GR" dirty="0" smtClean="0"/>
              <a:t>: </a:t>
            </a:r>
            <a:r>
              <a:rPr lang="el-GR" b="1" i="1" dirty="0" smtClean="0"/>
              <a:t>μετακίνηση</a:t>
            </a:r>
            <a:r>
              <a:rPr lang="el-GR" i="1" dirty="0" smtClean="0"/>
              <a:t> ελληνικών </a:t>
            </a:r>
            <a:r>
              <a:rPr lang="el-GR" i="1" dirty="0" smtClean="0"/>
              <a:t>φύλων</a:t>
            </a:r>
          </a:p>
          <a:p>
            <a:r>
              <a:rPr lang="el-GR" b="1" i="1" dirty="0" smtClean="0"/>
              <a:t>αυτονόμηση </a:t>
            </a:r>
            <a:r>
              <a:rPr lang="el-GR" b="1" i="1" dirty="0" smtClean="0"/>
              <a:t>πληθυσμών</a:t>
            </a:r>
            <a:r>
              <a:rPr lang="el-GR" dirty="0" smtClean="0"/>
              <a:t>,</a:t>
            </a:r>
          </a:p>
          <a:p>
            <a:r>
              <a:rPr lang="el-GR" dirty="0" smtClean="0"/>
              <a:t> </a:t>
            </a:r>
            <a:r>
              <a:rPr lang="el-GR" b="1" i="1" dirty="0" smtClean="0"/>
              <a:t>μόνιμη εγκατάσταση </a:t>
            </a:r>
            <a:r>
              <a:rPr lang="el-GR" i="1" dirty="0" smtClean="0"/>
              <a:t>σε περιοχές με </a:t>
            </a:r>
            <a:r>
              <a:rPr lang="el-GR" b="1" i="1" dirty="0" smtClean="0"/>
              <a:t>ιδιαίτερα χωροταξικά ή λατρευτικά κλπ χαρακτηριστικά, </a:t>
            </a:r>
            <a:endParaRPr lang="el-GR" b="1" i="1" dirty="0" smtClean="0"/>
          </a:p>
          <a:p>
            <a:r>
              <a:rPr lang="el-GR" i="1" dirty="0" smtClean="0"/>
              <a:t>πιθανή </a:t>
            </a:r>
            <a:r>
              <a:rPr lang="el-GR" b="1" i="1" dirty="0" smtClean="0"/>
              <a:t>ανάμιξη</a:t>
            </a:r>
            <a:r>
              <a:rPr lang="el-GR" i="1" dirty="0" smtClean="0"/>
              <a:t> με τμήματα </a:t>
            </a:r>
            <a:r>
              <a:rPr lang="el-GR" b="1" i="1" dirty="0" smtClean="0"/>
              <a:t>άλλων φύλων </a:t>
            </a:r>
            <a:endParaRPr lang="el-GR" b="1" i="1" dirty="0" smtClean="0"/>
          </a:p>
          <a:p>
            <a:r>
              <a:rPr lang="el-GR" b="1" i="1" dirty="0" smtClean="0"/>
              <a:t>δημιουργία </a:t>
            </a:r>
            <a:r>
              <a:rPr lang="el-GR" b="1" i="1" dirty="0" smtClean="0"/>
              <a:t>πόλεων –κρατών.</a:t>
            </a:r>
            <a:endParaRPr lang="el-GR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 smtClean="0"/>
              <a:t>Στον </a:t>
            </a:r>
            <a:r>
              <a:rPr lang="el-GR" b="1" dirty="0" smtClean="0"/>
              <a:t>ελλαδικό </a:t>
            </a:r>
            <a:r>
              <a:rPr lang="el-GR" dirty="0" smtClean="0"/>
              <a:t>χώρο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dirty="0" smtClean="0"/>
              <a:t>Έχουμε </a:t>
            </a:r>
            <a:r>
              <a:rPr lang="el-GR" b="1" dirty="0" smtClean="0">
                <a:solidFill>
                  <a:srgbClr val="FF0000"/>
                </a:solidFill>
              </a:rPr>
              <a:t>τρία είδη συγκρότησης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► Τμήματα διαφορετικών φύλων </a:t>
            </a:r>
            <a:r>
              <a:rPr lang="el-GR" b="1" dirty="0" smtClean="0"/>
              <a:t>ανεξαρτητοποιούνται και οργανώνονται μεταξύ τους </a:t>
            </a:r>
            <a:r>
              <a:rPr lang="el-GR" dirty="0" smtClean="0"/>
              <a:t>δημιουργώντας</a:t>
            </a:r>
            <a:r>
              <a:rPr lang="el-GR" b="1" dirty="0" smtClean="0"/>
              <a:t> πόλεις –κράτη 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► </a:t>
            </a:r>
            <a:r>
              <a:rPr lang="el-GR" b="1" dirty="0" smtClean="0"/>
              <a:t>Γειτονικές κοινότητες συνενώνονται σε ενιαία πόλη –κράτος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(συνοικισμός) 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► </a:t>
            </a:r>
            <a:r>
              <a:rPr lang="el-GR" b="1" dirty="0" smtClean="0"/>
              <a:t>Ομάδες ανθρώπων </a:t>
            </a:r>
            <a:r>
              <a:rPr lang="el-GR" i="1" dirty="0" smtClean="0"/>
              <a:t>αποσπώνται</a:t>
            </a:r>
            <a:r>
              <a:rPr lang="el-GR" dirty="0" smtClean="0"/>
              <a:t> από τις </a:t>
            </a:r>
            <a:r>
              <a:rPr lang="el-GR" b="1" dirty="0" smtClean="0"/>
              <a:t>κώμες και συγκροτούν ενιαία διοίκηση σε πόλη –κράτος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(συνοικισμός)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290</Words>
  <Application>Microsoft Office PowerPoint</Application>
  <PresentationFormat>Προβολή στην οθόνη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Αφθονία</vt:lpstr>
      <vt:lpstr>Η ΣΗΜΑΣΙΑ ΤΟΥ ΘΕΣΜΟΥ ΤΗΣ ΠΟΛΗΣ ΚΡΑΤΟΥΣ </vt:lpstr>
      <vt:lpstr>Η σημασία του θεσμού της πόλης-κράτους</vt:lpstr>
      <vt:lpstr>Διαφορές της πόλης-κράτους με παλαιότερες πόλεις</vt:lpstr>
      <vt:lpstr>Οι ελληνικές πόλεις- κράτη</vt:lpstr>
      <vt:lpstr>Διαφάνεια 5</vt:lpstr>
      <vt:lpstr>Οικονομική και πολιτική οργάνωση</vt:lpstr>
      <vt:lpstr>Στη Μικρά Ασία</vt:lpstr>
      <vt:lpstr>Στον ελλαδικό χώρο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ΣΗΜΑΣΙΑ ΤΟΥ ΘΕΣΜΟΥ ΤΗΣ ΠΟΛΗΣ ΚΡΑΤΟΥΣ</dc:title>
  <dc:creator>USER 1000</dc:creator>
  <cp:lastModifiedBy>USER 1000</cp:lastModifiedBy>
  <cp:revision>15</cp:revision>
  <dcterms:created xsi:type="dcterms:W3CDTF">2024-11-29T08:12:46Z</dcterms:created>
  <dcterms:modified xsi:type="dcterms:W3CDTF">2024-11-29T09:33:15Z</dcterms:modified>
</cp:coreProperties>
</file>