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1c2c393e3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1c2c393e3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1c2c393e3d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1c2c393e3d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1c2c393e3d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1c2c393e3d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31c2c393e3d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31c2c393e3d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1c2c393e3d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1c2c393e3d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1c2c393e3d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1c2c393e3d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1c2c393e3d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1c2c393e3d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solidFill>
            <a:srgbClr val="3D85C6"/>
          </a:solidFill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Η ΚΡΙΣΗ ΤΟΥ ΟΜΗΡΙΚΟΥ ΚΟΣΜΟΥ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ΑΡΧΑΪΚΗ ΕΠΟΧΗ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FFD966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τα αίτια της κρίσης (α οικονομικά)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solidFill>
            <a:srgbClr val="93C47D"/>
          </a:solidFill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 </a:t>
            </a:r>
            <a:r>
              <a:rPr b="1" lang="el" u="sng"/>
              <a:t>9ος αι π.Χ:</a:t>
            </a:r>
            <a:r>
              <a:rPr lang="el"/>
              <a:t>  αύξηση του </a:t>
            </a:r>
            <a:r>
              <a:rPr lang="el"/>
              <a:t>πληθυσμού στις ομηρικές κοινότητες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                      ανεπάρκεια της αγροτικής παραγωγής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l"/>
              <a:t>1. Περιορισμένες εκτάσεις καλλιεργήσιμης γης.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l"/>
              <a:t>2. Περιορισμένα μέσα εκμετάλλευσης.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3. Συγκέντρωση της γης σε λίγους.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4. Απουσία εργασιακής ειδίκευσης.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l"/>
              <a:t>5. Έλλειψη άλλων πόρων πέρα από την εκμετάλλευση της γης.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745325"/>
            <a:ext cx="8520600" cy="3823500"/>
          </a:xfrm>
          <a:prstGeom prst="rect">
            <a:avLst/>
          </a:prstGeom>
          <a:solidFill>
            <a:srgbClr val="EA9999"/>
          </a:solidFill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β)  κοινωνικοπολιτικά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l"/>
              <a:t>περιορισμός βασιλικής εξουσίας και έλλειψη οργανωμένου   στρατού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l"/>
              <a:t>αύξηση της δύναμης των ευγενών- αμφισβήτηση της εξουσίας του βασιλιά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D9D9D9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κοινωνική πυραμίδα </a:t>
            </a:r>
            <a:endParaRPr/>
          </a:p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Ευγενείς: κάτοχοι της γης - δύναμη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l"/>
              <a:t>(αγαθοί, άριστοι, ευπατρίδες, εσθλοί):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l"/>
              <a:t>Ενασχόληση με σωματική άσκηση και καλλιέργεια πνεύματος.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l"/>
              <a:t>Εκτρέφουν άλογα (ιππείς).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l"/>
              <a:t>Βρίσκονται σε συνεχή πολεμική ετοιμότητα.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F9CB9C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πλήθος (όχλος, κακοί)</a:t>
            </a:r>
            <a:endParaRPr/>
          </a:p>
        </p:txBody>
      </p:sp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l"/>
              <a:t>Μικροί ή μεσαίοι καλλιεργητές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l"/>
              <a:t>ασχολήθηκαν με τη βιοτεχνία, το εμπόριο και τη ναυτιλία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l"/>
              <a:t>απέκτησαν πλούτο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l"/>
              <a:t>Δεν εξισώθηκαν με τους ευγενείς </a:t>
            </a:r>
            <a:endParaRPr/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E06666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Οι δούλοι </a:t>
            </a:r>
            <a:endParaRPr/>
          </a:p>
        </p:txBody>
      </p:sp>
      <p:sp>
        <p:nvSpPr>
          <p:cNvPr id="84" name="Google Shape;84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l"/>
              <a:t>Βασικό στοιχείο της πόλης- κράτους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l"/>
              <a:t>επικρατούσε η αντίληψη ότι ο πολίτης δεν πρέπει να εργάζεται και να ασχολείται μόνο με τα κοινά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l"/>
              <a:t>αύξηση του αριθμού εξαιτίας των χρεών και των πολέμων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Η αντιμετώπιση της κρίσης </a:t>
            </a:r>
            <a:endParaRPr/>
          </a:p>
        </p:txBody>
      </p:sp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solidFill>
            <a:srgbClr val="FFD966"/>
          </a:solidFill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Δεν μπορούσε να αναπτυχθεί η πόλις-κράτος στο πλαίσιο της </a:t>
            </a:r>
            <a:r>
              <a:rPr b="1" lang="el"/>
              <a:t>κλειστής αγροτικής κοινωνίας</a:t>
            </a:r>
            <a:r>
              <a:rPr lang="el"/>
              <a:t> γι αυτό: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l"/>
              <a:t>αναπτύχθηκε η </a:t>
            </a:r>
            <a:r>
              <a:rPr b="1" lang="el"/>
              <a:t>βιοτεχνία και το εμπόριο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l"/>
              <a:t>προσαρτήθηκαν εδάφη </a:t>
            </a:r>
            <a:r>
              <a:rPr lang="el"/>
              <a:t>με κατακτητικούς πολέμους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l"/>
              <a:t>Ιδρύθηκαν αποικίες </a:t>
            </a:r>
            <a:endParaRPr b="1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l"/>
              <a:t>Η αντιμετώπιση της κρίσης ποικίλε ανάμεσα στις πόλεις κράτη, ανάλογα με τις συνθήκες. </a:t>
            </a:r>
            <a:endParaRPr b="1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l"/>
              <a:t>Στις απομονωμένες περιοχές (Αρκάδες, Ακαρνάνες, Ηπειρώτες, Μακεδόνες) επικράτησε η φυλετική οργάνωση.</a:t>
            </a:r>
            <a:endParaRPr b="1"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type="title"/>
          </p:nvPr>
        </p:nvSpPr>
        <p:spPr>
          <a:xfrm>
            <a:off x="311700" y="145425"/>
            <a:ext cx="8520600" cy="636300"/>
          </a:xfrm>
          <a:prstGeom prst="rect">
            <a:avLst/>
          </a:prstGeom>
          <a:solidFill>
            <a:srgbClr val="FF9900"/>
          </a:solidFill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ερωτήσεις </a:t>
            </a:r>
            <a:endParaRPr/>
          </a:p>
        </p:txBody>
      </p:sp>
      <p:sp>
        <p:nvSpPr>
          <p:cNvPr id="96" name="Google Shape;96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l"/>
              <a:t>Τα αίτια της κρίσης το ομηρικο΄κόσμου ήταν οικονομικά και πολιτικά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l"/>
              <a:t>Όσο ο πληθυσμός αυξάνονταν, αυξάνονταν και οι </a:t>
            </a:r>
            <a:r>
              <a:rPr lang="el"/>
              <a:t>καλλιεργήσιμες</a:t>
            </a:r>
            <a:r>
              <a:rPr lang="el"/>
              <a:t> εκτάσεις, γι αυτό δημιουργήθηκε η κρίση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l"/>
              <a:t>Οι ευπατρίδες ανήκαν στο πλήθος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l"/>
              <a:t>Ιππείς ονομάστηκαν οι ευγενείς που ήταν σε πολεμική ετοιμότητα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l"/>
              <a:t>Το πλήθος εξισώθηκε με τους ευγενείς σταδικά.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l"/>
              <a:t>Οι δούλοι πρέρχονταν από χρέη και πολέμους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l"/>
              <a:t>Να αναφέρετε τους τρόπους με τους οποίους ξεπεράστηκε η κρίση του ομηρικού κόσμου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l"/>
              <a:t>Οι πόλεις κράτη είχαν διαφορετική πορεία, λόγω των συνθηκών οι οποίες επικρατούσαν σε κάθε περιοχή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