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Η ΚΡΙΣΗ ΤΗΣ ΠΟΛΗΣ ΚΡΑΤΟΥΣ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l-GR" dirty="0" smtClean="0"/>
              <a:t>ΚΛΑΣΙΚΗ ΕΠΟΧΗ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</a:t>
            </a:r>
            <a:r>
              <a:rPr lang="el-GR" dirty="0" smtClean="0"/>
              <a:t>κρίση της πόλης-κράτους: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 </a:t>
            </a:r>
            <a:r>
              <a:rPr lang="el-GR" b="1" dirty="0" smtClean="0"/>
              <a:t>4ος αιώνας </a:t>
            </a:r>
            <a:r>
              <a:rPr lang="el-GR" b="1" dirty="0" err="1" smtClean="0"/>
              <a:t>π.Χ.</a:t>
            </a:r>
            <a:r>
              <a:rPr lang="el-GR" dirty="0" smtClean="0"/>
              <a:t>:</a:t>
            </a:r>
          </a:p>
          <a:p>
            <a:r>
              <a:rPr lang="el-GR" dirty="0" smtClean="0"/>
              <a:t>1</a:t>
            </a:r>
            <a:r>
              <a:rPr lang="el-GR" dirty="0" smtClean="0"/>
              <a:t>.</a:t>
            </a:r>
            <a:r>
              <a:rPr lang="el-GR" dirty="0" smtClean="0"/>
              <a:t> </a:t>
            </a:r>
            <a:r>
              <a:rPr lang="el-GR" b="1" dirty="0" smtClean="0"/>
              <a:t>Στο εσωτερικό</a:t>
            </a:r>
            <a:r>
              <a:rPr lang="el-GR" dirty="0" smtClean="0"/>
              <a:t>: </a:t>
            </a:r>
            <a:r>
              <a:rPr lang="el-GR" b="1" dirty="0" smtClean="0"/>
              <a:t>οικονομική </a:t>
            </a:r>
            <a:r>
              <a:rPr lang="el-GR" b="1" dirty="0" smtClean="0"/>
              <a:t>και </a:t>
            </a:r>
            <a:r>
              <a:rPr lang="el-GR" b="1" dirty="0" smtClean="0"/>
              <a:t>κοινωνική κρίση</a:t>
            </a:r>
            <a:r>
              <a:rPr lang="el-GR" dirty="0" smtClean="0"/>
              <a:t>.</a:t>
            </a:r>
            <a:endParaRPr lang="el-GR" dirty="0" smtClean="0"/>
          </a:p>
          <a:p>
            <a:r>
              <a:rPr lang="el-GR" dirty="0" smtClean="0"/>
              <a:t>2. </a:t>
            </a:r>
            <a:r>
              <a:rPr lang="el-GR" b="1" dirty="0" smtClean="0"/>
              <a:t>Στο εξωτερικό: </a:t>
            </a:r>
            <a:r>
              <a:rPr lang="el-GR" b="1" dirty="0" smtClean="0">
                <a:solidFill>
                  <a:srgbClr val="FF0000"/>
                </a:solidFill>
              </a:rPr>
              <a:t>ανταγωνισμοί</a:t>
            </a:r>
            <a:r>
              <a:rPr lang="el-GR" dirty="0" smtClean="0"/>
              <a:t> και </a:t>
            </a:r>
            <a:r>
              <a:rPr lang="el-GR" b="1" dirty="0" smtClean="0">
                <a:solidFill>
                  <a:srgbClr val="FF0000"/>
                </a:solidFill>
              </a:rPr>
              <a:t>συγκρούσεις</a:t>
            </a:r>
            <a:r>
              <a:rPr lang="el-GR" dirty="0" smtClean="0"/>
              <a:t> </a:t>
            </a:r>
            <a:r>
              <a:rPr lang="el-GR" dirty="0" smtClean="0"/>
              <a:t>- </a:t>
            </a:r>
            <a:r>
              <a:rPr lang="el-GR" b="1" dirty="0" smtClean="0"/>
              <a:t>παρέμβαση των Περσών </a:t>
            </a:r>
            <a:r>
              <a:rPr lang="el-GR" dirty="0" smtClean="0"/>
              <a:t>με στόχο τη </a:t>
            </a:r>
            <a:r>
              <a:rPr lang="el-GR" b="1" dirty="0" smtClean="0"/>
              <a:t>διάσπαση </a:t>
            </a:r>
            <a:r>
              <a:rPr lang="el-GR" dirty="0" smtClean="0"/>
              <a:t>των ελληνικών δυνάμεων.</a:t>
            </a:r>
          </a:p>
          <a:p>
            <a:r>
              <a:rPr lang="el-GR" dirty="0" smtClean="0"/>
              <a:t> </a:t>
            </a:r>
            <a:r>
              <a:rPr lang="el-GR" b="1" dirty="0" smtClean="0"/>
              <a:t>Μετά τον Πελοποννησιακό </a:t>
            </a:r>
            <a:r>
              <a:rPr lang="el-GR" dirty="0" smtClean="0"/>
              <a:t>πόλεμο και </a:t>
            </a:r>
            <a:r>
              <a:rPr lang="el-GR" b="1" dirty="0" smtClean="0"/>
              <a:t>την επικράτηση των Σπαρτιατών</a:t>
            </a:r>
            <a:r>
              <a:rPr lang="el-GR" dirty="0" smtClean="0"/>
              <a:t>, </a:t>
            </a:r>
            <a:r>
              <a:rPr lang="el-GR" dirty="0" smtClean="0"/>
              <a:t>οι </a:t>
            </a:r>
            <a:r>
              <a:rPr lang="el-GR" b="1" dirty="0" smtClean="0"/>
              <a:t>Πέρσες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ξεσηκώνουν τις ελληνικές πόλεις εναντίον των Σπαρτιατών:</a:t>
            </a:r>
          </a:p>
          <a:p>
            <a:r>
              <a:rPr lang="el-GR" dirty="0" smtClean="0"/>
              <a:t> </a:t>
            </a:r>
            <a:r>
              <a:rPr lang="el-GR" b="1" dirty="0" smtClean="0"/>
              <a:t>Δημιουργία </a:t>
            </a:r>
            <a:r>
              <a:rPr lang="el-GR" b="1" dirty="0" err="1" smtClean="0"/>
              <a:t>αντισπαρτιατικού</a:t>
            </a:r>
            <a:r>
              <a:rPr lang="el-GR" b="1" dirty="0" smtClean="0"/>
              <a:t> συνασπισμού</a:t>
            </a:r>
            <a:r>
              <a:rPr lang="el-GR" dirty="0" smtClean="0"/>
              <a:t>:</a:t>
            </a:r>
          </a:p>
          <a:p>
            <a:r>
              <a:rPr lang="el-GR" dirty="0" smtClean="0"/>
              <a:t> </a:t>
            </a:r>
            <a:r>
              <a:rPr lang="el-GR" dirty="0" smtClean="0"/>
              <a:t> Θήβα</a:t>
            </a:r>
          </a:p>
          <a:p>
            <a:r>
              <a:rPr lang="el-GR" dirty="0" smtClean="0"/>
              <a:t> Κόρινθος</a:t>
            </a:r>
          </a:p>
          <a:p>
            <a:r>
              <a:rPr lang="el-GR" dirty="0" smtClean="0"/>
              <a:t> Άργος</a:t>
            </a:r>
          </a:p>
          <a:p>
            <a:r>
              <a:rPr lang="el-GR" dirty="0" smtClean="0"/>
              <a:t> Αθήνα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Βοιωτικός ή Κορινθιακός πόλεμος (395-386 </a:t>
            </a:r>
            <a:r>
              <a:rPr lang="el-GR" dirty="0" err="1" smtClean="0"/>
              <a:t>π.Χ.</a:t>
            </a:r>
            <a:r>
              <a:rPr lang="el-GR" dirty="0" smtClean="0"/>
              <a:t>):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 smtClean="0"/>
              <a:t>Ο </a:t>
            </a:r>
            <a:r>
              <a:rPr lang="el-GR" b="1" dirty="0" smtClean="0"/>
              <a:t>Κόνων</a:t>
            </a:r>
            <a:r>
              <a:rPr lang="el-GR" dirty="0" smtClean="0"/>
              <a:t> οργανώνει τον </a:t>
            </a:r>
            <a:r>
              <a:rPr lang="el-GR" b="1" dirty="0" smtClean="0"/>
              <a:t>περσικό στόλο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B050"/>
                </a:solidFill>
              </a:rPr>
              <a:t>νικά τους Σπαρτιάτες </a:t>
            </a:r>
            <a:r>
              <a:rPr lang="el-GR" dirty="0" smtClean="0"/>
              <a:t>στην </a:t>
            </a:r>
            <a:r>
              <a:rPr lang="el-GR" b="1" dirty="0" smtClean="0"/>
              <a:t>Κνίδο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 smtClean="0"/>
              <a:t>Οι Σπαρτιάτες </a:t>
            </a:r>
            <a:r>
              <a:rPr lang="el-GR" b="1" dirty="0" smtClean="0"/>
              <a:t>χάνουν την κυριαρχία τους στο Αιγαίο </a:t>
            </a:r>
          </a:p>
          <a:p>
            <a:r>
              <a:rPr lang="el-GR" dirty="0" smtClean="0"/>
              <a:t> Η </a:t>
            </a:r>
            <a:r>
              <a:rPr lang="el-GR" b="1" dirty="0" smtClean="0"/>
              <a:t>Αθήνα οικοδομεί </a:t>
            </a:r>
            <a:r>
              <a:rPr lang="el-GR" b="1" dirty="0" smtClean="0"/>
              <a:t>τα μακρά </a:t>
            </a:r>
            <a:r>
              <a:rPr lang="el-GR" b="1" dirty="0" smtClean="0"/>
              <a:t>τείχη με τη βοήθεια των Περσών.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Ανταλκίδειος</a:t>
            </a:r>
            <a:r>
              <a:rPr lang="el-GR" dirty="0" smtClean="0"/>
              <a:t> </a:t>
            </a:r>
            <a:r>
              <a:rPr lang="el-GR" dirty="0" smtClean="0"/>
              <a:t>ή </a:t>
            </a:r>
            <a:r>
              <a:rPr lang="el-GR" b="1" dirty="0" smtClean="0"/>
              <a:t>Βασίλειος ειρήνη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386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C00000"/>
                </a:solidFill>
              </a:rPr>
              <a:t>Σπαρτιάτες </a:t>
            </a:r>
            <a:r>
              <a:rPr lang="el-GR" b="1" dirty="0" smtClean="0">
                <a:solidFill>
                  <a:srgbClr val="C00000"/>
                </a:solidFill>
              </a:rPr>
              <a:t>- </a:t>
            </a:r>
            <a:r>
              <a:rPr lang="el-GR" b="1" dirty="0" smtClean="0">
                <a:solidFill>
                  <a:srgbClr val="C00000"/>
                </a:solidFill>
              </a:rPr>
              <a:t>Πέρσες</a:t>
            </a:r>
          </a:p>
          <a:p>
            <a:r>
              <a:rPr lang="el-GR" dirty="0" smtClean="0"/>
              <a:t>1. </a:t>
            </a:r>
            <a:r>
              <a:rPr lang="el-GR" b="1" dirty="0" smtClean="0">
                <a:solidFill>
                  <a:srgbClr val="C00000"/>
                </a:solidFill>
              </a:rPr>
              <a:t>Παράδοση στους Πέρσες </a:t>
            </a:r>
            <a:r>
              <a:rPr lang="el-GR" b="1" dirty="0" smtClean="0"/>
              <a:t>των Ελληνικών πόλεων της Μ. Ασίας και της Κύπρου.</a:t>
            </a:r>
          </a:p>
          <a:p>
            <a:r>
              <a:rPr lang="el-GR" dirty="0" smtClean="0"/>
              <a:t>2. </a:t>
            </a:r>
            <a:r>
              <a:rPr lang="el-GR" b="1" dirty="0" smtClean="0"/>
              <a:t>Διακήρυξη της αυτονομίας όλων των Ελληνικών πόλεων εκτός </a:t>
            </a:r>
            <a:r>
              <a:rPr lang="el-GR" b="1" dirty="0" smtClean="0"/>
              <a:t>Ίμβρου</a:t>
            </a:r>
            <a:r>
              <a:rPr lang="el-GR" dirty="0" smtClean="0"/>
              <a:t>, </a:t>
            </a:r>
            <a:r>
              <a:rPr lang="el-GR" b="1" dirty="0" smtClean="0"/>
              <a:t>Λήμνου</a:t>
            </a:r>
            <a:r>
              <a:rPr lang="el-GR" b="1" dirty="0" smtClean="0"/>
              <a:t>, Σκύρου </a:t>
            </a:r>
            <a:r>
              <a:rPr lang="el-GR" dirty="0" smtClean="0"/>
              <a:t>(που παρέμειναν στους Αθηναίους).</a:t>
            </a:r>
          </a:p>
          <a:p>
            <a:r>
              <a:rPr lang="el-GR" dirty="0" smtClean="0"/>
              <a:t>3. Οι </a:t>
            </a:r>
            <a:r>
              <a:rPr lang="el-GR" b="1" dirty="0" smtClean="0">
                <a:solidFill>
                  <a:srgbClr val="C00000"/>
                </a:solidFill>
              </a:rPr>
              <a:t>Σπαρτιάτες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b="1" dirty="0" smtClean="0">
                <a:solidFill>
                  <a:srgbClr val="C00000"/>
                </a:solidFill>
              </a:rPr>
              <a:t>τοποτηρητές της Ειρήνης </a:t>
            </a:r>
            <a:r>
              <a:rPr lang="el-GR" dirty="0" smtClean="0"/>
              <a:t>στην κυρίως Ελλάδα.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Θηβαϊκή ηγεμονία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Λεύκτρα (371 </a:t>
            </a:r>
            <a:r>
              <a:rPr lang="el-GR" b="1" dirty="0" err="1" smtClean="0"/>
              <a:t>π.Χ.</a:t>
            </a:r>
            <a:r>
              <a:rPr lang="el-GR" b="1" dirty="0" smtClean="0"/>
              <a:t>): Επαμεινώνδας με τους Θηβαίους εναντίον </a:t>
            </a:r>
            <a:r>
              <a:rPr lang="el-GR" b="1" dirty="0" smtClean="0"/>
              <a:t>των Σπαρτιατών </a:t>
            </a:r>
            <a:r>
              <a:rPr lang="el-GR" dirty="0" smtClean="0"/>
              <a:t>- ήττα Σπαρτιατών - </a:t>
            </a:r>
            <a:r>
              <a:rPr lang="el-GR" b="1" dirty="0" smtClean="0">
                <a:solidFill>
                  <a:srgbClr val="00B050"/>
                </a:solidFill>
              </a:rPr>
              <a:t>εξασθένιση Σπαρτιατών και Αθηναίων.</a:t>
            </a:r>
          </a:p>
          <a:p>
            <a:r>
              <a:rPr lang="el-GR" dirty="0" smtClean="0"/>
              <a:t> </a:t>
            </a:r>
            <a:r>
              <a:rPr lang="el-GR" b="1" dirty="0" smtClean="0"/>
              <a:t>Μαντίνεια (362 </a:t>
            </a:r>
            <a:r>
              <a:rPr lang="el-GR" b="1" dirty="0" err="1" smtClean="0"/>
              <a:t>π.Χ.</a:t>
            </a:r>
            <a:r>
              <a:rPr lang="el-GR" b="1" dirty="0" smtClean="0"/>
              <a:t>): Θηβαίοι εναντίον Σπαρτιατών και Αθηναίων </a:t>
            </a:r>
            <a:r>
              <a:rPr lang="el-GR" b="1" dirty="0" smtClean="0"/>
              <a:t>και των </a:t>
            </a:r>
            <a:r>
              <a:rPr lang="el-GR" b="1" dirty="0" smtClean="0"/>
              <a:t>συμμάχων τους </a:t>
            </a:r>
            <a:r>
              <a:rPr lang="el-GR" dirty="0" smtClean="0"/>
              <a:t>- </a:t>
            </a:r>
            <a:r>
              <a:rPr lang="el-GR" b="1" dirty="0" smtClean="0">
                <a:solidFill>
                  <a:srgbClr val="00B050"/>
                </a:solidFill>
              </a:rPr>
              <a:t>θάνατος Επαμεινώνδα </a:t>
            </a:r>
            <a:r>
              <a:rPr lang="el-GR" dirty="0" smtClean="0"/>
              <a:t>- </a:t>
            </a:r>
            <a:r>
              <a:rPr lang="el-GR" b="1" dirty="0" smtClean="0">
                <a:solidFill>
                  <a:srgbClr val="C00000"/>
                </a:solidFill>
              </a:rPr>
              <a:t>ειρήνη με τους Σπαρτιάτες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/>
              <a:t> </a:t>
            </a:r>
            <a:r>
              <a:rPr lang="el-GR" b="1" dirty="0" smtClean="0"/>
              <a:t>Τα συμπτώματα παρακμής των ελληνικών </a:t>
            </a:r>
            <a:r>
              <a:rPr lang="el-GR" b="1" dirty="0" smtClean="0"/>
              <a:t>πόλεων-κρατών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l-GR" dirty="0" smtClean="0"/>
              <a:t>1</a:t>
            </a:r>
            <a:r>
              <a:rPr lang="el-GR" b="1" dirty="0" smtClean="0"/>
              <a:t>. Πόλεμοι μεταξύ των ελληνικών πόλεων</a:t>
            </a:r>
            <a:r>
              <a:rPr lang="el-GR" dirty="0" smtClean="0"/>
              <a:t>.</a:t>
            </a:r>
          </a:p>
          <a:p>
            <a:pPr>
              <a:lnSpc>
                <a:spcPct val="200000"/>
              </a:lnSpc>
              <a:buNone/>
            </a:pPr>
            <a:r>
              <a:rPr lang="el-GR" dirty="0" smtClean="0"/>
              <a:t>2. </a:t>
            </a:r>
            <a:r>
              <a:rPr lang="el-GR" b="1" dirty="0" smtClean="0"/>
              <a:t>Πολιτικές και κοινωνικές αναταραχές.</a:t>
            </a:r>
          </a:p>
          <a:p>
            <a:pPr>
              <a:lnSpc>
                <a:spcPct val="200000"/>
              </a:lnSpc>
              <a:buNone/>
            </a:pPr>
            <a:r>
              <a:rPr lang="el-GR" dirty="0" smtClean="0"/>
              <a:t>3. </a:t>
            </a:r>
            <a:r>
              <a:rPr lang="el-GR" b="1" dirty="0" smtClean="0"/>
              <a:t>Παρέμβαση Περσών.</a:t>
            </a:r>
            <a:endParaRPr lang="el-G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ερωτήσεις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Σ-Λ Η κρίση της πόλης-κράτους οφείλονταν σε κοινωνικές, οικονομικές αιτίες, αλλά και σε ανταγωνισμούς και συγκρούσεις μεταξύ των πόλεων κρατών.</a:t>
            </a:r>
          </a:p>
          <a:p>
            <a:r>
              <a:rPr lang="el-GR" sz="2400" dirty="0" smtClean="0"/>
              <a:t>Σ-Λ </a:t>
            </a:r>
            <a:r>
              <a:rPr lang="el-GR" sz="2400" dirty="0" smtClean="0"/>
              <a:t>Η κρίση της πόλης-κράτους οφείλονταν </a:t>
            </a:r>
            <a:r>
              <a:rPr lang="el-GR" sz="2400" dirty="0" smtClean="0"/>
              <a:t>και σε παρεμβάσεις των Περσών στα εσωτερικά των πόλεων-κρατών</a:t>
            </a:r>
          </a:p>
          <a:p>
            <a:r>
              <a:rPr lang="el-GR" sz="2400" dirty="0" smtClean="0"/>
              <a:t>Σ-Λ Με την παρέμβαση των Περσών δημιουργήθηκε </a:t>
            </a:r>
            <a:r>
              <a:rPr lang="el-GR" sz="2400" dirty="0" err="1" smtClean="0"/>
              <a:t>αντισπαρτιατικός</a:t>
            </a:r>
            <a:r>
              <a:rPr lang="el-GR" sz="2400" dirty="0" smtClean="0"/>
              <a:t> συνασπισμός</a:t>
            </a:r>
          </a:p>
          <a:p>
            <a:r>
              <a:rPr lang="el-GR" sz="2400" dirty="0" smtClean="0"/>
              <a:t>Σ-Λ </a:t>
            </a:r>
            <a:r>
              <a:rPr lang="el-GR" sz="2400" dirty="0" smtClean="0"/>
              <a:t>Η Ανταλκίδειος Ειρήνη ωφέλησε τις ελληνικές πόλεις</a:t>
            </a:r>
          </a:p>
          <a:p>
            <a:r>
              <a:rPr lang="el-GR" sz="2400" dirty="0" smtClean="0"/>
              <a:t>Σ-Λ Ο</a:t>
            </a:r>
            <a:r>
              <a:rPr lang="el-GR" sz="2400" dirty="0" smtClean="0"/>
              <a:t>ι Αθηναίοι ορίστηκαν τοποτηρητές </a:t>
            </a:r>
            <a:r>
              <a:rPr lang="el-GR" sz="2400" dirty="0" smtClean="0"/>
              <a:t>της </a:t>
            </a:r>
            <a:r>
              <a:rPr lang="el-GR" sz="2400" dirty="0" smtClean="0"/>
              <a:t>Ανταλκίδειου Ειρήνης </a:t>
            </a:r>
            <a:r>
              <a:rPr lang="el-GR" sz="2400" dirty="0" smtClean="0"/>
              <a:t>στην κυρίως </a:t>
            </a:r>
            <a:r>
              <a:rPr lang="el-GR" sz="2400" dirty="0" smtClean="0"/>
              <a:t>Ελλάδα</a:t>
            </a:r>
          </a:p>
          <a:p>
            <a:r>
              <a:rPr lang="el-GR" sz="2400" dirty="0" smtClean="0"/>
              <a:t>Να αναφέρετε τις συνέπειες της </a:t>
            </a:r>
            <a:r>
              <a:rPr lang="el-GR" sz="2400" dirty="0" smtClean="0"/>
              <a:t>Ανταλκίδειου </a:t>
            </a:r>
            <a:r>
              <a:rPr lang="el-GR" sz="2400" dirty="0" smtClean="0"/>
              <a:t>Ειρήνης</a:t>
            </a:r>
          </a:p>
          <a:p>
            <a:r>
              <a:rPr lang="el-GR" sz="2400" dirty="0" smtClean="0"/>
              <a:t>Ποια ήταν τα συμπτώματα της παρακμής των ελληνικών πόλεων-κρατών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337</Words>
  <Application>Microsoft Office PowerPoint</Application>
  <PresentationFormat>Προβολή στην οθόνη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Η ΚΡΙΣΗ ΤΗΣ ΠΟΛΗΣ ΚΡΑΤΟΥΣ</vt:lpstr>
      <vt:lpstr> Η κρίση της πόλης-κράτους: </vt:lpstr>
      <vt:lpstr>Ο Βοιωτικός ή Κορινθιακός πόλεμος (395-386 π.Χ.):</vt:lpstr>
      <vt:lpstr>Η Ανταλκίδειος ή Βασίλειος ειρήνη </vt:lpstr>
      <vt:lpstr>Θηβαϊκή ηγεμονία</vt:lpstr>
      <vt:lpstr> Τα συμπτώματα παρακμής των ελληνικών πόλεων-κρατών</vt:lpstr>
      <vt:lpstr>ερωτήσεις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ΚΡΙΣΗ ΤΗΣ ΠΟΛΗΣ ΚΡΑΤΟΥΣ</dc:title>
  <dc:creator>USER 1000</dc:creator>
  <cp:lastModifiedBy>USER 1000</cp:lastModifiedBy>
  <cp:revision>8</cp:revision>
  <dcterms:created xsi:type="dcterms:W3CDTF">2025-01-28T08:11:14Z</dcterms:created>
  <dcterms:modified xsi:type="dcterms:W3CDTF">2025-01-28T08:41:42Z</dcterms:modified>
</cp:coreProperties>
</file>