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c725ff2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c725ff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c725ff2a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c725ff2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c725ff2a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c725ff2a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c725ff2a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c725ff2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c725ff2a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c725ff2a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c725ff2a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c725ff2a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c725ff2a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c725ff2a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hotodentro.edu.gr/v/item/ds/8521/96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Β΄ Ελληνικός Αποικισμός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ΑΡΧΑΪΚΗ ΕΠΟΧΗ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 sz="1500">
                <a:highlight>
                  <a:srgbClr val="FFFFFF"/>
                </a:highlight>
              </a:rPr>
              <a:t>Ο δεύτερος αποικισμός (8ος-6ος αι. π.Χ.). </a:t>
            </a:r>
            <a:endParaRPr sz="31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/>
              <a:t>Η εννοιολογική σημασία του όρου </a:t>
            </a:r>
            <a:r>
              <a:rPr b="1" lang="el" u="sng"/>
              <a:t>αποικισμός 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l" sz="2000"/>
              <a:t>απ- οικίζω: </a:t>
            </a:r>
            <a:r>
              <a:rPr lang="el">
                <a:solidFill>
                  <a:schemeClr val="dk1"/>
                </a:solidFill>
                <a:highlight>
                  <a:srgbClr val="FFFFFF"/>
                </a:highlight>
              </a:rPr>
              <a:t>στέλνω μακριά από τον οίκο, από την πατρίδα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Η αναγκαστική μετακίνηση, εγκατάσταση σε άλλη περιοχή και η δημιουργία νέας πόλης.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Η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 ίδρυση αποικιών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 την αρχαϊκή εποχή ήταν επιχείρηση 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οργανωμένη εξ ολοκλήρου από τη μητέρα-πόλη (μητρόπολη).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Οι αποικίες ήταν 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νέες πόλεις-κράτη, αυτόνομες και αυτάρκεις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Οι δεσμοί 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τους με τις μητέρες-πόλεις ήταν 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χαλαροί,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 σε μερικές περιπτώσεις 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ανύπαρκτοι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, ενώ σε σπάνιες περιπτώσεις οι σχέσεις ήταν </a:t>
            </a:r>
            <a:r>
              <a:rPr b="1" lang="el" sz="1700">
                <a:solidFill>
                  <a:schemeClr val="dk1"/>
                </a:solidFill>
                <a:highlight>
                  <a:srgbClr val="FFFFFF"/>
                </a:highlight>
              </a:rPr>
              <a:t>εχθρικές</a:t>
            </a: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700">
                <a:highlight>
                  <a:srgbClr val="FFFFFF"/>
                </a:highlight>
              </a:rPr>
              <a:t>Τα </a:t>
            </a:r>
            <a:r>
              <a:rPr b="1" lang="el" sz="1700">
                <a:highlight>
                  <a:srgbClr val="FFFFFF"/>
                </a:highlight>
              </a:rPr>
              <a:t>αίτια</a:t>
            </a:r>
            <a:r>
              <a:rPr lang="el" sz="1700">
                <a:highlight>
                  <a:srgbClr val="FFFFFF"/>
                </a:highlight>
              </a:rPr>
              <a:t> που συνέβαλαν στην ίδρυση των αποικιών ήταν:</a:t>
            </a:r>
            <a:endParaRPr sz="300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7104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η στενοχωρία, δηλαδή το πρόβλημα που προέκυψε από την αύξηση του πληθυσμού και τις περιορισμένες εκτάσεις καλλιεργήσιμης γης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η έλλειψη πρώτων υλών, ιδιαίτερα μετάλλων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 η αναζήτηση νέων αγορών για την προμήθεια και την πώληση αγαθών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οι εσωτερικές πολιτικές κρίσεις που οδηγούσαν σε απομόνωση μια ομάδα των κατοίκων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οι γνώσεις που διέθεταν για τους θαλάσσιους δρόμους και τις περιοχές εγκατάστασης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l" sz="1700">
                <a:solidFill>
                  <a:schemeClr val="dk1"/>
                </a:solidFill>
                <a:highlight>
                  <a:srgbClr val="FFFFFF"/>
                </a:highlight>
              </a:rPr>
              <a:t> ο ριψοκίνδυνος χαρακτήρας των Ελλήνων εκείνης της εποχής, όπως αντανακλάται μέσα από την Οδύσσεια.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5390050" y="236325"/>
            <a:ext cx="3442200" cy="43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875"/>
            <a:ext cx="5078350" cy="4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485" y="190875"/>
            <a:ext cx="41469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36325"/>
            <a:ext cx="8520600" cy="5817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χαρακτηριστικά του β΄ αποικισμού 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017725"/>
            <a:ext cx="8520600" cy="36633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8ος-6ος αι. π.Χ.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οι Έλληνες εξαπλώθηκαν στη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Μεσόγειο και στον Εύξεινο Πόντο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Περιόρισαν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τη δραστηριότητα άλλων λαών (Φοινίκων). 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Επανασυνδέθηκαν με τη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Μεσόγειο 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Είχε επιπτώσεις στην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οικονομία, την κοινωνία και την πολιτιστική εξέλιξη της αρχαϊκής περιόδου.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Μ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ετέφεραν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στις νέες πατρίδες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ό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λα τα στοιχεία του ελληνικού πολιτισμού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: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θρησκευτικές πεποιθήσεις, πολιτικές πρακτικές, αισθητικές αντιλήψεις και γενικότερα τον τρόπο ζωής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έδωσαν και πήραν πολιτιστικά στοιχεία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από  τους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γηγενείς πληθυσμούς.</a:t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 u="sng">
                <a:solidFill>
                  <a:schemeClr val="dk1"/>
                </a:solidFill>
                <a:highlight>
                  <a:srgbClr val="FFFFFF"/>
                </a:highlight>
              </a:rPr>
              <a:t> παράδειγμα: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η διάδοση της γραφής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· το χαλκιδικό αλφάβητο, μια μορφή του ελληνικού αλφαβήτου, διαδόθηκε από τους Χαλκιδείς αποίκους στους ιταλικούς λαούς ως το πρότυπο διαμόρφωσης του </a:t>
            </a:r>
            <a:r>
              <a:rPr b="1" lang="el" sz="1500">
                <a:solidFill>
                  <a:schemeClr val="dk1"/>
                </a:solidFill>
                <a:highlight>
                  <a:srgbClr val="FFFFFF"/>
                </a:highlight>
              </a:rPr>
              <a:t>λατινικού.</a:t>
            </a:r>
            <a:endParaRPr b="1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6B26B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Αντιμετώπιση της κρίσης- συνέπειες 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070000"/>
            <a:ext cx="8520600" cy="34989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Ανάπτυξη του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δευτερογενούς και τριτογενούς τομέα της οικονομίας 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στις αποικίες . 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Α. </a:t>
            </a:r>
            <a:r>
              <a:rPr b="1"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Το εμπόριο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:  δεν χρησίμευε στην ανταλλαγή αγαθών, αλλά είχε </a:t>
            </a:r>
            <a:r>
              <a:rPr b="1" lang="el" sz="1400">
                <a:solidFill>
                  <a:schemeClr val="dk1"/>
                </a:solidFill>
                <a:highlight>
                  <a:srgbClr val="FFFFFF"/>
                </a:highlight>
              </a:rPr>
              <a:t>εμπορευματοχρηματικό χαρακτήρα</a:t>
            </a:r>
            <a:endParaRPr b="1"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 </a:t>
            </a:r>
            <a:r>
              <a:rPr b="1"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Κοπή και χρήση του νομίσματος</a:t>
            </a:r>
            <a:r>
              <a:rPr lang="el" sz="1400" u="sng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Η εφεύρεση του νομ</a:t>
            </a: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ίσματος: 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 καινοτομία 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διευκόλυνε τις οικονομικές σχέσεις της εποχής.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 Το νόμισμα γίνεται το κύριο μέσο συναλλαγής. 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l" sz="1400">
                <a:solidFill>
                  <a:schemeClr val="dk1"/>
                </a:solidFill>
                <a:highlight>
                  <a:srgbClr val="FFFFFF"/>
                </a:highlight>
              </a:rPr>
              <a:t>Οι οικονομικές μεταβολές είχαν. Νέα κατηγορία πολιτών, αυτοί που πλούτισαν, διεκδίκησε μερίδιο στην άσκηση της εξουσίας. Έτσι, η αριστοκρατικά οργανωμένη κοινωνία πέρασε κρίση. Η δουλεία, τέλος, αναπτύχθηκε λόγω της ανάγκης για περισσότερα και φθηνότερα χέρια. Για πρώτη φορά αυτή την εποχή χρησιμοποιήθηκαν δούλοι αργυρώνητοι, δηλαδή αγορασμένοι, ως παράγοντας οικονομικής ανάπτυξης.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69138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l" sz="1800">
                <a:highlight>
                  <a:srgbClr val="FFFFFF"/>
                </a:highlight>
              </a:rPr>
              <a:t>Σ</a:t>
            </a:r>
            <a:r>
              <a:rPr b="1" lang="el" sz="1800">
                <a:highlight>
                  <a:srgbClr val="FFFFFF"/>
                </a:highlight>
              </a:rPr>
              <a:t>υνέπειες  στην κοινωνία των πόλεων-κρατών</a:t>
            </a:r>
            <a:endParaRPr b="1" sz="3200"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l" sz="2200">
                <a:solidFill>
                  <a:schemeClr val="dk1"/>
                </a:solidFill>
                <a:highlight>
                  <a:srgbClr val="FFFFFF"/>
                </a:highlight>
              </a:rPr>
              <a:t>Εμφάνιση νέας κατηγορίας πολιτών: πλούσιοι έμποροι και </a:t>
            </a:r>
            <a:r>
              <a:rPr lang="el" sz="2200">
                <a:solidFill>
                  <a:schemeClr val="dk1"/>
                </a:solidFill>
                <a:highlight>
                  <a:srgbClr val="FFFFFF"/>
                </a:highlight>
              </a:rPr>
              <a:t>βιοτέχνες</a:t>
            </a:r>
            <a:r>
              <a:rPr lang="el" sz="2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l" sz="2200">
                <a:solidFill>
                  <a:schemeClr val="dk1"/>
                </a:solidFill>
                <a:highlight>
                  <a:srgbClr val="FFFFFF"/>
                </a:highlight>
              </a:rPr>
              <a:t> διεκδικούν μερίδιο στην άσκηση της εξουσίας. 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l" sz="2200">
                <a:solidFill>
                  <a:schemeClr val="dk1"/>
                </a:solidFill>
                <a:highlight>
                  <a:srgbClr val="FFFFFF"/>
                </a:highlight>
              </a:rPr>
              <a:t>Η αριστοκρατικά οργανωμένη κοινωνία περνάει κρίση. 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l" sz="2200">
                <a:solidFill>
                  <a:schemeClr val="dk1"/>
                </a:solidFill>
                <a:highlight>
                  <a:srgbClr val="FFFFFF"/>
                </a:highlight>
              </a:rPr>
              <a:t>Η δουλεία  αναπτύχθηκε λόγω της ανάγκης για περισσότερα και φθηνότερα χέρια.  Χρησιμοποιήθηκαν δούλοι αργυρώνητοι, δηλαδή αγορασμένοι, ως παράγοντας οικονομικής ανάπτυξη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100" u="sng">
                <a:solidFill>
                  <a:schemeClr val="hlink"/>
                </a:solidFill>
                <a:hlinkClick r:id="rId3"/>
              </a:rPr>
              <a:t>Φωτόδεντρο - Προβολή αντικειμένου</a:t>
            </a:r>
            <a:r>
              <a:rPr lang="el"/>
              <a:t> Να απαντήσετε γραπτά στην ερώτηση: ποιες ήταν οι αντιλήψεις των αρχαίων για την χειρωνακτική εργασία; ποιες είναι σήμερα;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