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2B338-4125-4788-A141-4288EAD073E7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C6D7C-1DF8-429E-8EA0-84D96E71737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C6D7C-1DF8-429E-8EA0-84D96E71737B}" type="slidenum">
              <a:rPr lang="el-GR" smtClean="0"/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Αρχαϊκή Εποχή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488832" cy="5832648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4509120"/>
            <a:ext cx="7772400" cy="1470025"/>
          </a:xfrm>
        </p:spPr>
        <p:txBody>
          <a:bodyPr/>
          <a:lstStyle/>
          <a:p>
            <a:r>
              <a:rPr lang="el-GR" dirty="0" smtClean="0"/>
              <a:t>ΑΡΧΑΪΚΗ ΕΠΟΧΗ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780-480 Π.Χ. 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l-GR" u="sng" dirty="0" smtClean="0"/>
              <a:t>Αρχαϊκή </a:t>
            </a:r>
            <a:r>
              <a:rPr lang="el-GR" u="sng" dirty="0" smtClean="0"/>
              <a:t>εποχή (750-480 </a:t>
            </a:r>
            <a:r>
              <a:rPr lang="el-GR" u="sng" dirty="0" err="1" smtClean="0"/>
              <a:t>π.Χ.</a:t>
            </a:r>
            <a:r>
              <a:rPr lang="el-GR" u="sng" dirty="0" smtClean="0"/>
              <a:t>):</a:t>
            </a:r>
          </a:p>
          <a:p>
            <a:r>
              <a:rPr lang="el-GR" dirty="0" smtClean="0"/>
              <a:t> </a:t>
            </a:r>
            <a:r>
              <a:rPr lang="el-GR" b="1" dirty="0" smtClean="0"/>
              <a:t>Αρχαϊκή εποχή </a:t>
            </a:r>
            <a:r>
              <a:rPr lang="el-GR" dirty="0" smtClean="0"/>
              <a:t>(750-480 </a:t>
            </a:r>
            <a:r>
              <a:rPr lang="el-GR" dirty="0" err="1" smtClean="0"/>
              <a:t>π.Χ.</a:t>
            </a:r>
            <a:r>
              <a:rPr lang="el-GR" dirty="0" smtClean="0"/>
              <a:t>): </a:t>
            </a:r>
            <a:r>
              <a:rPr lang="el-GR" b="1" dirty="0" smtClean="0"/>
              <a:t>Έναρξη</a:t>
            </a:r>
            <a:r>
              <a:rPr lang="el-GR" dirty="0" smtClean="0"/>
              <a:t> της </a:t>
            </a:r>
            <a:r>
              <a:rPr lang="el-GR" i="1" dirty="0" smtClean="0"/>
              <a:t>οικονομικής, πολιτικής </a:t>
            </a:r>
            <a:r>
              <a:rPr lang="el-GR" i="1" dirty="0" smtClean="0"/>
              <a:t>και πολιτιστικής </a:t>
            </a:r>
            <a:r>
              <a:rPr lang="el-GR" b="1" dirty="0" smtClean="0"/>
              <a:t>εξέλιξης</a:t>
            </a:r>
            <a:r>
              <a:rPr lang="el-GR" dirty="0" smtClean="0"/>
              <a:t> του ελληνικού κόσμου.</a:t>
            </a:r>
          </a:p>
          <a:p>
            <a:r>
              <a:rPr lang="el-GR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8ος αιώνας </a:t>
            </a:r>
            <a:r>
              <a:rPr lang="el-GR" b="1" dirty="0" err="1" smtClean="0">
                <a:solidFill>
                  <a:srgbClr val="FF0000"/>
                </a:solidFill>
              </a:rPr>
              <a:t>π.Χ.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/>
              <a:t>:  </a:t>
            </a:r>
            <a:r>
              <a:rPr lang="el-GR" b="1" dirty="0" smtClean="0"/>
              <a:t>Αντιμετώπιση</a:t>
            </a:r>
            <a:r>
              <a:rPr lang="el-GR" dirty="0" smtClean="0"/>
              <a:t> της </a:t>
            </a:r>
            <a:r>
              <a:rPr lang="el-GR" b="1" dirty="0" smtClean="0"/>
              <a:t>κρίσης</a:t>
            </a:r>
            <a:r>
              <a:rPr lang="el-GR" dirty="0" smtClean="0"/>
              <a:t> της ομηρικής εποχής </a:t>
            </a:r>
            <a:r>
              <a:rPr lang="el-GR" dirty="0" smtClean="0"/>
              <a:t>με: </a:t>
            </a:r>
          </a:p>
          <a:p>
            <a:r>
              <a:rPr lang="el-GR" dirty="0" smtClean="0"/>
              <a:t> την </a:t>
            </a:r>
            <a:r>
              <a:rPr lang="el-GR" b="1" dirty="0" smtClean="0"/>
              <a:t>οργάνωση </a:t>
            </a:r>
            <a:r>
              <a:rPr lang="el-GR" b="1" dirty="0" smtClean="0"/>
              <a:t>των πόλεων - κρατών </a:t>
            </a:r>
            <a:endParaRPr lang="el-GR" b="1" dirty="0" smtClean="0"/>
          </a:p>
          <a:p>
            <a:r>
              <a:rPr lang="el-GR" dirty="0" smtClean="0"/>
              <a:t>τον </a:t>
            </a:r>
            <a:r>
              <a:rPr lang="el-GR" b="1" dirty="0" smtClean="0"/>
              <a:t>Β ́ ελληνικό αποικισμό</a:t>
            </a:r>
            <a:r>
              <a:rPr lang="el-GR" dirty="0" smtClean="0"/>
              <a:t>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3136"/>
          </a:xfrm>
        </p:spPr>
        <p:txBody>
          <a:bodyPr>
            <a:normAutofit fontScale="92500" lnSpcReduction="10000"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7ος - 6ος αιώνας </a:t>
            </a:r>
            <a:r>
              <a:rPr lang="el-GR" b="1" u="sng" dirty="0" err="1" smtClean="0">
                <a:solidFill>
                  <a:srgbClr val="FF0000"/>
                </a:solidFill>
              </a:rPr>
              <a:t>π.Χ.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  </a:t>
            </a:r>
            <a:r>
              <a:rPr lang="el-GR" b="1" dirty="0" smtClean="0"/>
              <a:t>Πνευματικές αναζητήσεις </a:t>
            </a:r>
            <a:r>
              <a:rPr lang="el-GR" dirty="0" smtClean="0"/>
              <a:t>- διαμόρφωση του</a:t>
            </a:r>
          </a:p>
          <a:p>
            <a:pPr>
              <a:buNone/>
            </a:pPr>
            <a:r>
              <a:rPr lang="el-GR" dirty="0" smtClean="0"/>
              <a:t>    </a:t>
            </a:r>
            <a:r>
              <a:rPr lang="el-GR" b="1" dirty="0" smtClean="0"/>
              <a:t>αρχαίου </a:t>
            </a:r>
            <a:r>
              <a:rPr lang="el-GR" b="1" dirty="0" smtClean="0"/>
              <a:t>ελληνικού πολιτισμού</a:t>
            </a:r>
            <a:r>
              <a:rPr lang="el-GR" dirty="0" smtClean="0"/>
              <a:t>.</a:t>
            </a:r>
          </a:p>
          <a:p>
            <a:r>
              <a:rPr lang="el-GR" b="1" u="sng" dirty="0" smtClean="0">
                <a:solidFill>
                  <a:srgbClr val="FF0000"/>
                </a:solidFill>
              </a:rPr>
              <a:t>480 </a:t>
            </a:r>
            <a:r>
              <a:rPr lang="el-GR" b="1" u="sng" dirty="0" err="1" smtClean="0">
                <a:solidFill>
                  <a:srgbClr val="FF0000"/>
                </a:solidFill>
              </a:rPr>
              <a:t>π.Χ.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   </a:t>
            </a:r>
            <a:r>
              <a:rPr lang="el-GR" b="1" dirty="0" smtClean="0"/>
              <a:t>Τέλος </a:t>
            </a:r>
            <a:r>
              <a:rPr lang="el-GR" b="1" dirty="0" smtClean="0"/>
              <a:t>των περσικών </a:t>
            </a:r>
            <a:r>
              <a:rPr lang="el-GR" b="1" dirty="0" smtClean="0"/>
              <a:t>πολέμων- </a:t>
            </a:r>
            <a:r>
              <a:rPr lang="el-GR" dirty="0" smtClean="0"/>
              <a:t>ενίσχυση της </a:t>
            </a:r>
            <a:r>
              <a:rPr lang="el-GR" b="1" dirty="0" smtClean="0"/>
              <a:t>εθνικής συνείδησης</a:t>
            </a:r>
            <a:r>
              <a:rPr lang="el-GR" dirty="0" smtClean="0"/>
              <a:t>-επικύρωση της αποτελεσματικότητας της </a:t>
            </a:r>
            <a:r>
              <a:rPr lang="el-GR" b="1" dirty="0" smtClean="0"/>
              <a:t>πόλης-κράτους</a:t>
            </a:r>
            <a:endParaRPr lang="el-GR" b="1" dirty="0"/>
          </a:p>
        </p:txBody>
      </p:sp>
      <p:pic>
        <p:nvPicPr>
          <p:cNvPr id="5" name="4 - Θέση περιεχομένου" descr="archaic-warriors--252x16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2400300" cy="1524000"/>
          </a:xfrm>
        </p:spPr>
      </p:pic>
      <p:pic>
        <p:nvPicPr>
          <p:cNvPr id="7" name="6 - Εικόνα" descr="1002_li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0"/>
            <a:ext cx="3429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solidFill>
              <a:schemeClr val="bg2">
                <a:lumMod val="50000"/>
              </a:schemeClr>
            </a:solidFill>
          </a:ln>
        </p:spPr>
        <p:txBody>
          <a:bodyPr/>
          <a:lstStyle/>
          <a:p>
            <a:r>
              <a:rPr lang="el-GR" dirty="0" smtClean="0"/>
              <a:t>Η γένεση της πόλης-κράτους: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el-GR" dirty="0" smtClean="0"/>
              <a:t>Πόλη- κράτος: Η έννοια του </a:t>
            </a:r>
            <a:r>
              <a:rPr lang="el-GR" b="1" dirty="0" smtClean="0"/>
              <a:t>χώρου</a:t>
            </a:r>
            <a:r>
              <a:rPr lang="el-GR" dirty="0" smtClean="0"/>
              <a:t> και της </a:t>
            </a:r>
            <a:r>
              <a:rPr lang="el-GR" b="1" dirty="0" smtClean="0"/>
              <a:t>οργανωμένης κοινότητας </a:t>
            </a:r>
            <a:r>
              <a:rPr lang="el-GR" b="1" dirty="0" smtClean="0"/>
              <a:t>ανθρώπων </a:t>
            </a:r>
            <a:r>
              <a:rPr lang="el-GR" dirty="0" smtClean="0"/>
              <a:t>κάτω από μια </a:t>
            </a:r>
            <a:r>
              <a:rPr lang="el-GR" b="1" dirty="0" smtClean="0"/>
              <a:t>εξουσία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Προϋποθέσεις της οργάνωσης:</a:t>
            </a:r>
          </a:p>
          <a:p>
            <a:pPr>
              <a:buNone/>
            </a:pPr>
            <a:r>
              <a:rPr lang="el-GR" dirty="0" smtClean="0"/>
              <a:t> 1. </a:t>
            </a:r>
            <a:r>
              <a:rPr lang="el-GR" b="1" dirty="0" smtClean="0"/>
              <a:t>κυριαρχία</a:t>
            </a:r>
            <a:r>
              <a:rPr lang="el-GR" dirty="0" smtClean="0"/>
              <a:t> σε συγκεκριμένο </a:t>
            </a:r>
            <a:r>
              <a:rPr lang="el-GR" b="1" dirty="0" smtClean="0"/>
              <a:t>χώρο</a:t>
            </a:r>
          </a:p>
          <a:p>
            <a:pPr>
              <a:buNone/>
            </a:pPr>
            <a:r>
              <a:rPr lang="el-GR" b="1" dirty="0" smtClean="0"/>
              <a:t>2. Εξουσία </a:t>
            </a:r>
            <a:r>
              <a:rPr lang="el-GR" dirty="0" smtClean="0"/>
              <a:t>για αντιμετώπιση </a:t>
            </a:r>
            <a:r>
              <a:rPr lang="el-GR" b="1" dirty="0" smtClean="0"/>
              <a:t>κοινών προβλημάτων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u="sng" dirty="0" smtClean="0"/>
              <a:t/>
            </a:r>
            <a:br>
              <a:rPr lang="el-GR" u="sng" dirty="0" smtClean="0"/>
            </a:br>
            <a:r>
              <a:rPr lang="el-GR" u="sng" dirty="0" smtClean="0"/>
              <a:t>Συστατικά </a:t>
            </a:r>
            <a:r>
              <a:rPr lang="el-GR" u="sng" dirty="0" smtClean="0"/>
              <a:t>στοιχεία της πόλης-κράτους:</a:t>
            </a:r>
            <a:br>
              <a:rPr lang="el-GR" u="sng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l-GR" dirty="0" smtClean="0"/>
              <a:t>1</a:t>
            </a:r>
            <a:r>
              <a:rPr lang="el-GR" dirty="0" smtClean="0"/>
              <a:t>. Από άποψη </a:t>
            </a:r>
            <a:r>
              <a:rPr lang="el-GR" b="1" dirty="0" smtClean="0">
                <a:solidFill>
                  <a:srgbClr val="FF0000"/>
                </a:solidFill>
              </a:rPr>
              <a:t>γεωγραφική</a:t>
            </a:r>
            <a:r>
              <a:rPr lang="el-GR" dirty="0" smtClean="0"/>
              <a:t>: </a:t>
            </a:r>
            <a:r>
              <a:rPr lang="el-GR" b="1" dirty="0" smtClean="0"/>
              <a:t>πόλις</a:t>
            </a:r>
            <a:r>
              <a:rPr lang="el-GR" dirty="0" smtClean="0"/>
              <a:t> ή </a:t>
            </a:r>
            <a:r>
              <a:rPr lang="el-GR" b="1" dirty="0" smtClean="0"/>
              <a:t>άστυ</a:t>
            </a:r>
            <a:r>
              <a:rPr lang="el-GR" dirty="0" smtClean="0"/>
              <a:t> και </a:t>
            </a:r>
            <a:r>
              <a:rPr lang="el-GR" b="1" dirty="0" smtClean="0"/>
              <a:t>ύπαιθρος</a:t>
            </a:r>
            <a:r>
              <a:rPr lang="el-GR" dirty="0" smtClean="0"/>
              <a:t> χώρα.</a:t>
            </a:r>
          </a:p>
          <a:p>
            <a:pPr>
              <a:buNone/>
            </a:pPr>
            <a:r>
              <a:rPr lang="el-GR" dirty="0" smtClean="0"/>
              <a:t>2. Από άποψη </a:t>
            </a:r>
            <a:r>
              <a:rPr lang="el-GR" b="1" dirty="0" smtClean="0">
                <a:solidFill>
                  <a:srgbClr val="FF0000"/>
                </a:solidFill>
              </a:rPr>
              <a:t>οργανωτική</a:t>
            </a:r>
            <a:r>
              <a:rPr lang="el-GR" dirty="0" smtClean="0"/>
              <a:t>: </a:t>
            </a:r>
            <a:r>
              <a:rPr lang="el-GR" b="1" dirty="0" smtClean="0"/>
              <a:t>πολίτες</a:t>
            </a:r>
            <a:r>
              <a:rPr lang="el-GR" dirty="0" smtClean="0"/>
              <a:t> - </a:t>
            </a:r>
            <a:r>
              <a:rPr lang="el-GR" b="1" dirty="0" smtClean="0"/>
              <a:t>πολίτευμα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  <p:pic>
        <p:nvPicPr>
          <p:cNvPr id="5" name="4 - Θέση περιεχομένου" descr="images.jf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3" y="2060848"/>
            <a:ext cx="3744416" cy="345638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Επιδιώξεις </a:t>
            </a:r>
            <a:r>
              <a:rPr lang="el-GR" dirty="0" smtClean="0"/>
              <a:t>/ προϋποθέσεις της πόλης-κράτους: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</a:t>
            </a:r>
            <a:r>
              <a:rPr lang="el-GR" b="1" dirty="0" smtClean="0">
                <a:solidFill>
                  <a:srgbClr val="FF0000"/>
                </a:solidFill>
              </a:rPr>
              <a:t>. Ελευθερία</a:t>
            </a:r>
            <a:r>
              <a:rPr lang="el-GR" dirty="0" smtClean="0"/>
              <a:t>: αγώνας για </a:t>
            </a:r>
            <a:r>
              <a:rPr lang="el-GR" b="1" dirty="0" smtClean="0"/>
              <a:t>ανεξαρτησία, υπεράσπιση της ελευθερίας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2</a:t>
            </a:r>
            <a:r>
              <a:rPr lang="el-GR" b="1" dirty="0" smtClean="0"/>
              <a:t>. </a:t>
            </a:r>
            <a:r>
              <a:rPr lang="el-GR" b="1" dirty="0" smtClean="0">
                <a:solidFill>
                  <a:srgbClr val="FF0000"/>
                </a:solidFill>
              </a:rPr>
              <a:t>Αυτονομία: </a:t>
            </a:r>
            <a:r>
              <a:rPr lang="el-GR" b="1" dirty="0" smtClean="0"/>
              <a:t>συμμετοχή </a:t>
            </a:r>
            <a:r>
              <a:rPr lang="el-GR" dirty="0" smtClean="0"/>
              <a:t>στη </a:t>
            </a:r>
            <a:r>
              <a:rPr lang="el-GR" b="1" dirty="0" smtClean="0"/>
              <a:t>διακυβέρνηση</a:t>
            </a:r>
            <a:r>
              <a:rPr lang="el-GR" dirty="0" smtClean="0"/>
              <a:t> με </a:t>
            </a:r>
            <a:r>
              <a:rPr lang="el-GR" b="1" dirty="0" smtClean="0"/>
              <a:t>νόμους </a:t>
            </a:r>
            <a:r>
              <a:rPr lang="el-GR" dirty="0" smtClean="0"/>
              <a:t>που είχαν </a:t>
            </a:r>
            <a:r>
              <a:rPr lang="el-GR" b="1" dirty="0" smtClean="0"/>
              <a:t>θεσπιστεί </a:t>
            </a:r>
            <a:r>
              <a:rPr lang="el-GR" b="1" dirty="0" smtClean="0"/>
              <a:t>από</a:t>
            </a:r>
            <a:r>
              <a:rPr lang="en-US" b="1" dirty="0" smtClean="0"/>
              <a:t> </a:t>
            </a:r>
            <a:r>
              <a:rPr lang="el-GR" b="1" dirty="0" smtClean="0"/>
              <a:t>τους </a:t>
            </a:r>
            <a:r>
              <a:rPr lang="el-GR" b="1" dirty="0" smtClean="0"/>
              <a:t>πολίτες.</a:t>
            </a:r>
          </a:p>
          <a:p>
            <a:pPr>
              <a:buNone/>
            </a:pPr>
            <a:r>
              <a:rPr lang="el-GR" dirty="0" smtClean="0"/>
              <a:t>3. </a:t>
            </a:r>
            <a:r>
              <a:rPr lang="el-GR" b="1" dirty="0" smtClean="0">
                <a:solidFill>
                  <a:srgbClr val="FF0000"/>
                </a:solidFill>
              </a:rPr>
              <a:t>Αυτάρκεια</a:t>
            </a:r>
            <a:r>
              <a:rPr lang="el-GR" dirty="0" smtClean="0"/>
              <a:t>: </a:t>
            </a:r>
            <a:r>
              <a:rPr lang="el-GR" b="1" dirty="0" smtClean="0"/>
              <a:t>συμμετοχή</a:t>
            </a:r>
            <a:r>
              <a:rPr lang="el-GR" dirty="0" smtClean="0"/>
              <a:t> στην </a:t>
            </a:r>
            <a:r>
              <a:rPr lang="el-GR" b="1" dirty="0" smtClean="0"/>
              <a:t>παραγωγή </a:t>
            </a:r>
            <a:r>
              <a:rPr lang="el-GR" dirty="0" smtClean="0"/>
              <a:t>για </a:t>
            </a:r>
            <a:r>
              <a:rPr lang="el-GR" b="1" dirty="0" smtClean="0"/>
              <a:t>την κάλυψη των αναγκών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ΕΡΩΤΗΣΕΙΣ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l-GR" sz="1600" dirty="0" smtClean="0"/>
              <a:t>Η </a:t>
            </a:r>
            <a:r>
              <a:rPr lang="el-GR" sz="1600" dirty="0" smtClean="0"/>
              <a:t>Αρχαϊκή Εποχή τελειώνει με τους Περσικούς </a:t>
            </a:r>
            <a:r>
              <a:rPr lang="el-GR" sz="1600" dirty="0" smtClean="0"/>
              <a:t>Πολέμους (Σ-Λ)</a:t>
            </a:r>
          </a:p>
          <a:p>
            <a:pPr marL="514350" indent="-514350">
              <a:buAutoNum type="arabicPeriod"/>
            </a:pPr>
            <a:r>
              <a:rPr lang="el-GR" sz="1600" dirty="0" smtClean="0"/>
              <a:t> </a:t>
            </a:r>
            <a:r>
              <a:rPr lang="el-GR" sz="1600" dirty="0" smtClean="0"/>
              <a:t>Να συμπληρώσετε τα κενά του αποσπάσματος, βάζοντας στην κατάλληλη θέση μία από</a:t>
            </a:r>
            <a:br>
              <a:rPr lang="el-GR" sz="1600" dirty="0" smtClean="0"/>
            </a:br>
            <a:r>
              <a:rPr lang="el-GR" sz="1600" dirty="0" smtClean="0"/>
              <a:t>τις ακόλουθες λέξεις (δύο λέξεις περισσεύουν): συνοικισμός, πολίτευμα, άστυ, ύπαιθρος,</a:t>
            </a:r>
            <a:br>
              <a:rPr lang="el-GR" sz="1600" dirty="0" smtClean="0"/>
            </a:br>
            <a:r>
              <a:rPr lang="el-GR" sz="1600" dirty="0" smtClean="0"/>
              <a:t>πολίτης, κώμη, ακρόπολις.</a:t>
            </a:r>
            <a:br>
              <a:rPr lang="el-GR" sz="1600" dirty="0" smtClean="0"/>
            </a:br>
            <a:r>
              <a:rPr lang="el-GR" sz="1600" dirty="0" smtClean="0"/>
              <a:t>Η πόλη-κράτος αποτελούσε τον βασικό θεσμό πολιτικής οργάνωσης κατά την</a:t>
            </a:r>
            <a:br>
              <a:rPr lang="el-GR" sz="1600" dirty="0" smtClean="0"/>
            </a:br>
            <a:r>
              <a:rPr lang="el-GR" sz="1600" dirty="0" smtClean="0"/>
              <a:t>αρχαιότητα. Από άποψη γεωγραφική, διαμορφωνόταν συνήθως σε ένα χώρο, κέντρο</a:t>
            </a:r>
            <a:br>
              <a:rPr lang="el-GR" sz="1600" dirty="0" smtClean="0"/>
            </a:br>
            <a:r>
              <a:rPr lang="el-GR" sz="1600" dirty="0" smtClean="0"/>
              <a:t>άσκησης της εξουσίας, τειχισμένο τις περισσότερες φορές, που ονομαζόταν πόλις ή</a:t>
            </a:r>
            <a:br>
              <a:rPr lang="el-GR" sz="1600" dirty="0" smtClean="0"/>
            </a:br>
            <a:r>
              <a:rPr lang="el-GR" sz="1600" dirty="0" smtClean="0"/>
              <a:t>................ και σε μια ευρύτερη περιοχή γύρω απ' αυτόν, καλλιεργήσιμη με διάσπαρτους</a:t>
            </a:r>
            <a:br>
              <a:rPr lang="el-GR" sz="1600" dirty="0" smtClean="0"/>
            </a:br>
            <a:r>
              <a:rPr lang="el-GR" sz="1600" dirty="0" smtClean="0"/>
              <a:t>μικρότερους οικισμούς, τις ...... ............., που ήταν η __________χώρα. Από άποψη</a:t>
            </a:r>
            <a:br>
              <a:rPr lang="el-GR" sz="1600" dirty="0" smtClean="0"/>
            </a:br>
            <a:r>
              <a:rPr lang="el-GR" sz="1600" dirty="0" smtClean="0"/>
              <a:t>οργανωτική, οι κάτοικοι της πόλης-κράτους, δηλαδή ______________ , συμμετείχαν στη</a:t>
            </a:r>
            <a:br>
              <a:rPr lang="el-GR" sz="1600" dirty="0" smtClean="0"/>
            </a:br>
            <a:r>
              <a:rPr lang="el-GR" sz="1600" dirty="0" smtClean="0"/>
              <a:t>διαχείριση των κοινών και έπαιρναν μέρος στη λήψη των αποφάσεων. Έτσι, ο τρόπος</a:t>
            </a:r>
            <a:br>
              <a:rPr lang="el-GR" sz="1600" dirty="0" smtClean="0"/>
            </a:br>
            <a:r>
              <a:rPr lang="el-GR" sz="1600" dirty="0" smtClean="0"/>
              <a:t>άσκησης της εξουσίας και η συμμετοχή ή μη των πολιτών σε αυτήν όριζε το άλλο</a:t>
            </a:r>
            <a:br>
              <a:rPr lang="el-GR" sz="1600" dirty="0" smtClean="0"/>
            </a:br>
            <a:r>
              <a:rPr lang="el-GR" sz="1600" dirty="0" smtClean="0"/>
              <a:t>συστατικό της στοιχείο, το ...... . </a:t>
            </a:r>
            <a:r>
              <a:rPr lang="el-GR" sz="1600" dirty="0" smtClean="0"/>
              <a:t>...........................................................</a:t>
            </a:r>
          </a:p>
          <a:p>
            <a:pPr marL="514350" indent="-514350">
              <a:buAutoNum type="arabicPeriod"/>
            </a:pPr>
            <a:r>
              <a:rPr lang="el-GR" sz="1600" dirty="0" smtClean="0"/>
              <a:t> </a:t>
            </a:r>
            <a:r>
              <a:rPr lang="el-GR" sz="1600" dirty="0" smtClean="0"/>
              <a:t>Ποια εποχή της ελληνικής ιστορίας ονομάζεται «αρχαϊκή» και γιατί; Ποια είναι τα χρονικά της </a:t>
            </a:r>
            <a:r>
              <a:rPr lang="el-GR" sz="1600" dirty="0" smtClean="0"/>
              <a:t>όρια;</a:t>
            </a:r>
          </a:p>
          <a:p>
            <a:pPr marL="514350" indent="-514350">
              <a:buAutoNum type="arabicPeriod"/>
            </a:pPr>
            <a:r>
              <a:rPr lang="el-GR" sz="1600" dirty="0" smtClean="0"/>
              <a:t>Να εξηγήσετε ποια ήταν τα βασικά συστατικά στοιχεία της πόλης- κράτους από γεωγραφική και οργανωτική </a:t>
            </a:r>
            <a:r>
              <a:rPr lang="el-GR" sz="1600" dirty="0" smtClean="0"/>
              <a:t>άποψη.</a:t>
            </a:r>
          </a:p>
          <a:p>
            <a:pPr marL="514350" indent="-514350">
              <a:buAutoNum type="arabicPeriod"/>
            </a:pPr>
            <a:r>
              <a:rPr lang="el-GR" sz="1600" dirty="0" smtClean="0"/>
              <a:t>Ποιες </a:t>
            </a:r>
            <a:r>
              <a:rPr lang="el-GR" sz="1600" dirty="0" smtClean="0"/>
              <a:t>ήταν οι βασικές επιδιώξεις των πολιτών της πόλης-κράτους, που αποτελούσαν παράλληλα και </a:t>
            </a:r>
            <a:r>
              <a:rPr lang="el-GR" sz="1600" dirty="0" smtClean="0"/>
              <a:t>προϋποθέσεις ύπαρξής της;</a:t>
            </a:r>
            <a:r>
              <a:rPr lang="el-GR" sz="1600" dirty="0" smtClean="0"/>
              <a:t/>
            </a:r>
            <a:br>
              <a:rPr lang="el-GR" sz="1600" dirty="0" smtClean="0"/>
            </a:br>
            <a:endParaRPr lang="el-GR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222</Words>
  <Application>Microsoft Office PowerPoint</Application>
  <PresentationFormat>Προβολή στην οθόνη (4:3)</PresentationFormat>
  <Paragraphs>32</Paragraphs>
  <Slides>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ΑΡΧΑΪΚΗ ΕΠΟΧΗ </vt:lpstr>
      <vt:lpstr>Διαφάνεια 2</vt:lpstr>
      <vt:lpstr> </vt:lpstr>
      <vt:lpstr>Η γένεση της πόλης-κράτους:</vt:lpstr>
      <vt:lpstr> Συστατικά στοιχεία της πόλης-κράτους: </vt:lpstr>
      <vt:lpstr> Επιδιώξεις / προϋποθέσεις της πόλης-κράτους: </vt:lpstr>
      <vt:lpstr>ΕΡΩΤΗΣΕΙΣ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ΑΡΧΑΪΚΗ ΕΠΟΧΗ </dc:title>
  <dc:creator>USER 1000</dc:creator>
  <cp:lastModifiedBy>USER 1000</cp:lastModifiedBy>
  <cp:revision>12</cp:revision>
  <dcterms:created xsi:type="dcterms:W3CDTF">2024-11-22T07:14:46Z</dcterms:created>
  <dcterms:modified xsi:type="dcterms:W3CDTF">2024-11-22T09:13:52Z</dcterms:modified>
</cp:coreProperties>
</file>