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6" Type="http://schemas.openxmlformats.org/officeDocument/2006/relationships/font" Target="fonts/Raleway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c94857dcbd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c94857dcbd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c94857dcbd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c94857dcbd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c94857dcbd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c94857dcbd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c94857dcbd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c94857dcbd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c94857dcbd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c94857dcbd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c94857dcbd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c94857dcbd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11700" y="0"/>
            <a:ext cx="8520600" cy="2207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98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98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98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98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98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979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979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979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979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979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979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979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l" sz="1979"/>
              <a:t>ΧΑΡΑΚΤΗΡΙΣΤΙΚΑ ΓΝΩΡΙΣΜΑΤΑ ΤΗΣ ΦΙΛΕΛΕΥΘΕΡΗΣ ΣΚΕΨΗΣ -</a:t>
            </a:r>
            <a:r>
              <a:rPr lang="el" sz="1979"/>
              <a:t>ΑΛΛΕΣ ΙΔΕΟΛΟΓΙΕΣ &amp; ΕΝΑΛΛΑΚΤΙΚΑ ΣΥΣΤΗΜΑΤΑ ΠΟΛΙΤΙΚΗΣ ΟΡΓΑΝΩΣΗΣ</a:t>
            </a:r>
            <a:endParaRPr sz="1979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98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4680"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ΦΙΛΟΣΟΦΙΑ Β ΛΥΚΕΙΟΥ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1159200"/>
          </a:xfrm>
          <a:prstGeom prst="rect">
            <a:avLst/>
          </a:prstGeom>
          <a:solidFill>
            <a:srgbClr val="FF00FF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ΑΔΥΝΑΜΙΕΣ ΤΗΣ ΦΙΛΕΛΕΥΘΕΡΗΣ ΔΗΜΟΚΡΑΤΙΑΣ 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604225"/>
            <a:ext cx="8520600" cy="33156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</a:pPr>
            <a:r>
              <a:rPr b="1" lang="el" sz="2500">
                <a:solidFill>
                  <a:schemeClr val="dk2"/>
                </a:solidFill>
              </a:rPr>
              <a:t>Ατ</a:t>
            </a:r>
            <a:r>
              <a:rPr b="1" lang="el" sz="2500">
                <a:solidFill>
                  <a:schemeClr val="dk2"/>
                </a:solidFill>
              </a:rPr>
              <a:t>ομικισμός </a:t>
            </a:r>
            <a:endParaRPr b="1" sz="2500">
              <a:solidFill>
                <a:schemeClr val="dk2"/>
              </a:solidFill>
            </a:endParaRPr>
          </a:p>
          <a:p>
            <a:pPr indent="-3873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</a:pPr>
            <a:r>
              <a:rPr b="1" lang="el" sz="2500">
                <a:solidFill>
                  <a:schemeClr val="dk2"/>
                </a:solidFill>
              </a:rPr>
              <a:t>Ανισότητες</a:t>
            </a:r>
            <a:endParaRPr b="1" sz="2500">
              <a:solidFill>
                <a:schemeClr val="dk2"/>
              </a:solidFill>
            </a:endParaRPr>
          </a:p>
          <a:p>
            <a:pPr indent="-3873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</a:pPr>
            <a:r>
              <a:rPr lang="el" sz="2500">
                <a:solidFill>
                  <a:schemeClr val="dk2"/>
                </a:solidFill>
              </a:rPr>
              <a:t>Αδυναμία διασφάλισης των </a:t>
            </a:r>
            <a:r>
              <a:rPr b="1" lang="el" sz="2500">
                <a:solidFill>
                  <a:schemeClr val="dk2"/>
                </a:solidFill>
              </a:rPr>
              <a:t>δικαιωμάτων όλων των πολιτών</a:t>
            </a:r>
            <a:endParaRPr b="1" sz="2500">
              <a:solidFill>
                <a:schemeClr val="dk2"/>
              </a:solidFill>
            </a:endParaRPr>
          </a:p>
          <a:p>
            <a:pPr indent="-3873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</a:pPr>
            <a:r>
              <a:rPr b="1" lang="el" sz="2500">
                <a:solidFill>
                  <a:schemeClr val="dk2"/>
                </a:solidFill>
              </a:rPr>
              <a:t>Δημαγωγία</a:t>
            </a:r>
            <a:r>
              <a:rPr lang="el" sz="2500">
                <a:solidFill>
                  <a:schemeClr val="dk2"/>
                </a:solidFill>
              </a:rPr>
              <a:t> των ηγετών </a:t>
            </a:r>
            <a:endParaRPr sz="25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solidFill>
            <a:srgbClr val="B7B7B7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ΑΝΤΙΔΗΜΟΚΡΑΤΙΚΕΣ </a:t>
            </a:r>
            <a:r>
              <a:rPr lang="el"/>
              <a:t>ΙΔΕΟΛΟΓΙΕΣ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l" sz="2100" u="sng">
                <a:solidFill>
                  <a:schemeClr val="dk2"/>
                </a:solidFill>
              </a:rPr>
              <a:t>Θρησκευτικός </a:t>
            </a:r>
            <a:r>
              <a:rPr b="1" i="1" lang="el" sz="2100" u="sng">
                <a:solidFill>
                  <a:schemeClr val="dk2"/>
                </a:solidFill>
              </a:rPr>
              <a:t>Φονταμενταλισμός - θεοκρατία</a:t>
            </a:r>
            <a:r>
              <a:rPr b="1" lang="el" sz="2100" u="sng">
                <a:solidFill>
                  <a:schemeClr val="dk2"/>
                </a:solidFill>
              </a:rPr>
              <a:t> </a:t>
            </a:r>
            <a:r>
              <a:rPr lang="el" sz="2100">
                <a:solidFill>
                  <a:schemeClr val="dk2"/>
                </a:solidFill>
              </a:rPr>
              <a:t>: Χώρες της Ασίας, Αφρικής</a:t>
            </a:r>
            <a:endParaRPr sz="2100">
              <a:solidFill>
                <a:schemeClr val="dk2"/>
              </a:solidFill>
            </a:endParaRPr>
          </a:p>
          <a:p>
            <a:pPr indent="-34925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</a:pPr>
            <a:r>
              <a:rPr b="1" lang="el" sz="1900">
                <a:solidFill>
                  <a:schemeClr val="dk2"/>
                </a:solidFill>
              </a:rPr>
              <a:t>κατά </a:t>
            </a:r>
            <a:r>
              <a:rPr b="1" lang="el" sz="1900">
                <a:solidFill>
                  <a:schemeClr val="dk2"/>
                </a:solidFill>
              </a:rPr>
              <a:t>γράμμα προσήλωση στο δόγμα και τα ιερά κείμενα μιας θρησκείας </a:t>
            </a:r>
            <a:endParaRPr b="1" sz="1900">
              <a:solidFill>
                <a:schemeClr val="dk2"/>
              </a:solidFill>
            </a:endParaRPr>
          </a:p>
          <a:p>
            <a:pPr indent="-3492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</a:pPr>
            <a:r>
              <a:rPr b="1" lang="el" sz="1900">
                <a:solidFill>
                  <a:schemeClr val="dk2"/>
                </a:solidFill>
              </a:rPr>
              <a:t>Φανατική υπεράσπιση των θρησκευτικών αντιλήψεων και των παραδόσεων</a:t>
            </a:r>
            <a:endParaRPr b="1" sz="1900">
              <a:solidFill>
                <a:schemeClr val="dk2"/>
              </a:solidFill>
            </a:endParaRPr>
          </a:p>
          <a:p>
            <a:pPr indent="-3492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</a:pPr>
            <a:r>
              <a:rPr b="1" lang="el" sz="1900">
                <a:solidFill>
                  <a:schemeClr val="dk2"/>
                </a:solidFill>
              </a:rPr>
              <a:t>Αντίσταση σε μεταρρυθμίσεις ή αλλαγές θρησκευτικού χαρακτήρα</a:t>
            </a:r>
            <a:endParaRPr b="1" sz="1900">
              <a:solidFill>
                <a:schemeClr val="dk2"/>
              </a:solidFill>
            </a:endParaRPr>
          </a:p>
          <a:p>
            <a:pPr indent="-3492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</a:pPr>
            <a:r>
              <a:rPr b="1" lang="el" sz="1900">
                <a:solidFill>
                  <a:schemeClr val="dk2"/>
                </a:solidFill>
              </a:rPr>
              <a:t>Αμφισβήτηση της φιλελεύθερης δημοκρατίας για αξίες άθεες ή ανήθικες</a:t>
            </a:r>
            <a:endParaRPr b="1" sz="19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9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solidFill>
            <a:srgbClr val="000000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lang="el" sz="2060">
                <a:solidFill>
                  <a:schemeClr val="lt1"/>
                </a:solidFill>
              </a:rPr>
              <a:t>ΦΑΣΙΣΤΙΚΕΣ ΙΔΕΟΛΟΓΙΕΣ: </a:t>
            </a:r>
            <a:r>
              <a:rPr lang="el" sz="2060">
                <a:solidFill>
                  <a:schemeClr val="lt1"/>
                </a:solidFill>
              </a:rPr>
              <a:t>ΦΑΣΙΣΜΟΣ- ΕΘΝΙΚΟΣΟΣΙΑΛΙΣΜΟΣ</a:t>
            </a:r>
            <a:endParaRPr sz="2060">
              <a:solidFill>
                <a:schemeClr val="lt1"/>
              </a:solidFill>
            </a:endParaRPr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8064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l">
                <a:solidFill>
                  <a:schemeClr val="dk2"/>
                </a:solidFill>
              </a:rPr>
              <a:t>Ρατσιστικές - εθνικιστικές αντιλήψεις </a:t>
            </a:r>
            <a:endParaRPr b="1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l">
                <a:solidFill>
                  <a:schemeClr val="dk2"/>
                </a:solidFill>
              </a:rPr>
              <a:t>ρομαντική θεώρηση του κράτους: οργανισμός με </a:t>
            </a:r>
            <a:r>
              <a:rPr b="1" lang="el" u="sng">
                <a:solidFill>
                  <a:schemeClr val="dk2"/>
                </a:solidFill>
              </a:rPr>
              <a:t>ιδιαίτερα</a:t>
            </a:r>
            <a:r>
              <a:rPr b="1" lang="el">
                <a:solidFill>
                  <a:schemeClr val="dk2"/>
                </a:solidFill>
              </a:rPr>
              <a:t> φυλετικά ή εθνοπολιτισμικά γνωρίσματα</a:t>
            </a:r>
            <a:endParaRPr b="1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l">
                <a:solidFill>
                  <a:schemeClr val="dk2"/>
                </a:solidFill>
              </a:rPr>
              <a:t>Αμφισβήτηση της ουσίας των δικαιωμάτων </a:t>
            </a:r>
            <a:endParaRPr b="1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l">
                <a:solidFill>
                  <a:schemeClr val="dk2"/>
                </a:solidFill>
              </a:rPr>
              <a:t>Αμφισβήτηση της  </a:t>
            </a:r>
            <a:r>
              <a:rPr b="1" lang="el" u="sng">
                <a:solidFill>
                  <a:schemeClr val="dk2"/>
                </a:solidFill>
              </a:rPr>
              <a:t>Λαϊκής Κυριαρχίας - της </a:t>
            </a:r>
            <a:r>
              <a:rPr b="1" lang="el" u="sng">
                <a:solidFill>
                  <a:schemeClr val="dk2"/>
                </a:solidFill>
              </a:rPr>
              <a:t>ισότιμης</a:t>
            </a:r>
            <a:r>
              <a:rPr b="1" lang="el" u="sng">
                <a:solidFill>
                  <a:schemeClr val="dk2"/>
                </a:solidFill>
              </a:rPr>
              <a:t> συμμετοχής στην διακυβέρνηση </a:t>
            </a:r>
            <a:r>
              <a:rPr b="1" lang="el">
                <a:solidFill>
                  <a:schemeClr val="dk2"/>
                </a:solidFill>
              </a:rPr>
              <a:t>ως έκφραση πολιτισμικής παρακμής</a:t>
            </a:r>
            <a:endParaRPr b="1" u="sng">
              <a:solidFill>
                <a:schemeClr val="dk2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b="1" lang="el">
                <a:solidFill>
                  <a:schemeClr val="dk2"/>
                </a:solidFill>
              </a:rPr>
              <a:t>έμφαση σε μια </a:t>
            </a:r>
            <a:r>
              <a:rPr b="1" lang="el" u="sng">
                <a:solidFill>
                  <a:schemeClr val="dk2"/>
                </a:solidFill>
              </a:rPr>
              <a:t>αριστοκρατία βασισμένη σε φυλετικά, εθνικά, αισθητικά κριτήρια</a:t>
            </a:r>
            <a:endParaRPr b="1" u="sng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solidFill>
            <a:srgbClr val="E06666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ΕΝΑΛΛΑΚΤΙΚΕΣ </a:t>
            </a:r>
            <a:r>
              <a:rPr lang="el"/>
              <a:t>ΙΔΕΟΛΟΓΙΕΣ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796500"/>
          </a:xfrm>
          <a:prstGeom prst="rect">
            <a:avLst/>
          </a:prstGeom>
          <a:solidFill>
            <a:srgbClr val="FFD966"/>
          </a:solidFill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l" sz="3378" u="sng">
                <a:solidFill>
                  <a:schemeClr val="dk2"/>
                </a:solidFill>
              </a:rPr>
              <a:t>Σοσιαλισμός </a:t>
            </a:r>
            <a:endParaRPr b="1" i="1" sz="3378" u="sng">
              <a:solidFill>
                <a:schemeClr val="dk2"/>
              </a:solidFill>
            </a:endParaRPr>
          </a:p>
          <a:p>
            <a:pPr indent="-374996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l" sz="2492">
                <a:solidFill>
                  <a:schemeClr val="dk2"/>
                </a:solidFill>
              </a:rPr>
              <a:t>Επαναστατική ιδεολογία</a:t>
            </a:r>
            <a:endParaRPr sz="2492">
              <a:solidFill>
                <a:schemeClr val="dk2"/>
              </a:solidFill>
            </a:endParaRPr>
          </a:p>
          <a:p>
            <a:pPr indent="-374996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el" sz="2492">
                <a:solidFill>
                  <a:schemeClr val="dk2"/>
                </a:solidFill>
              </a:rPr>
              <a:t>Γεννήθηκε στον </a:t>
            </a:r>
            <a:r>
              <a:rPr b="1" lang="el" sz="2492">
                <a:solidFill>
                  <a:schemeClr val="dk2"/>
                </a:solidFill>
              </a:rPr>
              <a:t>Διαφωτισμό</a:t>
            </a:r>
            <a:r>
              <a:rPr lang="el" sz="2492">
                <a:solidFill>
                  <a:schemeClr val="dk2"/>
                </a:solidFill>
              </a:rPr>
              <a:t>- συνδέεται με τις </a:t>
            </a:r>
            <a:r>
              <a:rPr b="1" lang="el" sz="2492">
                <a:solidFill>
                  <a:schemeClr val="dk2"/>
                </a:solidFill>
              </a:rPr>
              <a:t>ουτοπικές ιδέες </a:t>
            </a:r>
            <a:endParaRPr b="1" sz="2492">
              <a:solidFill>
                <a:schemeClr val="dk2"/>
              </a:solidFill>
            </a:endParaRPr>
          </a:p>
          <a:p>
            <a:pPr indent="-374996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b="1" lang="el" sz="2492">
                <a:solidFill>
                  <a:schemeClr val="dk2"/>
                </a:solidFill>
              </a:rPr>
              <a:t>Αριστερή ιδεολογία, </a:t>
            </a:r>
            <a:r>
              <a:rPr b="1" lang="el" sz="2492">
                <a:solidFill>
                  <a:schemeClr val="dk2"/>
                </a:solidFill>
              </a:rPr>
              <a:t>επαγγέλλεται</a:t>
            </a:r>
            <a:r>
              <a:rPr b="1" lang="el" sz="2492">
                <a:solidFill>
                  <a:schemeClr val="dk2"/>
                </a:solidFill>
              </a:rPr>
              <a:t>: </a:t>
            </a:r>
            <a:endParaRPr b="1" sz="2492">
              <a:solidFill>
                <a:schemeClr val="dk2"/>
              </a:solidFill>
            </a:endParaRPr>
          </a:p>
          <a:p>
            <a:pPr indent="-374996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b="1" lang="el" sz="2492">
                <a:solidFill>
                  <a:schemeClr val="dk2"/>
                </a:solidFill>
              </a:rPr>
              <a:t>διεύρυνση και εμβάθυνση της δημοκρατίας  </a:t>
            </a:r>
            <a:endParaRPr b="1" sz="2492">
              <a:solidFill>
                <a:schemeClr val="dk2"/>
              </a:solidFill>
            </a:endParaRPr>
          </a:p>
          <a:p>
            <a:pPr indent="-374996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b="1" lang="el" sz="2492">
                <a:solidFill>
                  <a:schemeClr val="dk2"/>
                </a:solidFill>
              </a:rPr>
              <a:t>οικονομική ισότητα των πολιτών</a:t>
            </a:r>
            <a:endParaRPr b="1" i="1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291700"/>
            <a:ext cx="8520600" cy="4618500"/>
          </a:xfrm>
          <a:prstGeom prst="rect">
            <a:avLst/>
          </a:prstGeom>
          <a:solidFill>
            <a:srgbClr val="F9CB9C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l" u="sng">
                <a:solidFill>
                  <a:schemeClr val="dk2"/>
                </a:solidFill>
              </a:rPr>
              <a:t>ΚΟΜΜΟΥΝΙΣΜΟΣ</a:t>
            </a:r>
            <a:endParaRPr b="1" i="1" u="sng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l" u="sng">
                <a:solidFill>
                  <a:schemeClr val="dk2"/>
                </a:solidFill>
              </a:rPr>
              <a:t>Καρλ Μαρξ (19ος αι)- Βλ.Ίλιτσ Λένιν (20ος αι) </a:t>
            </a:r>
            <a:endParaRPr b="1" u="sng">
              <a:solidFill>
                <a:schemeClr val="dk2"/>
              </a:solidFill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b="1" lang="el" sz="2000">
                <a:solidFill>
                  <a:schemeClr val="dk2"/>
                </a:solidFill>
              </a:rPr>
              <a:t>Κατάργηση του </a:t>
            </a:r>
            <a:r>
              <a:rPr b="1" lang="el" sz="2000">
                <a:solidFill>
                  <a:schemeClr val="dk2"/>
                </a:solidFill>
              </a:rPr>
              <a:t>δικαιώματος</a:t>
            </a:r>
            <a:r>
              <a:rPr b="1" lang="el" sz="2000">
                <a:solidFill>
                  <a:schemeClr val="dk2"/>
                </a:solidFill>
              </a:rPr>
              <a:t> της ιδιοκτησίας </a:t>
            </a:r>
            <a:endParaRPr b="1" sz="2000">
              <a:solidFill>
                <a:schemeClr val="dk2"/>
              </a:solidFill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b="1" lang="el" sz="2000">
                <a:solidFill>
                  <a:schemeClr val="dk2"/>
                </a:solidFill>
              </a:rPr>
              <a:t>Αμφισβήτηση της σημασίας των ελευθεριών της αστικής δημοκρατίας </a:t>
            </a:r>
            <a:endParaRPr b="1" sz="2000">
              <a:solidFill>
                <a:schemeClr val="dk2"/>
              </a:solidFill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b="1" lang="el" sz="2000">
                <a:solidFill>
                  <a:schemeClr val="dk2"/>
                </a:solidFill>
              </a:rPr>
              <a:t>Καθιέρωση της κρατικής ιδιοκτησίας με σκοπό την ουσιαστική οικονομική ισότητα </a:t>
            </a:r>
            <a:endParaRPr b="1" sz="2000">
              <a:solidFill>
                <a:schemeClr val="dk2"/>
              </a:solidFill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b="1" lang="el" sz="2000">
                <a:solidFill>
                  <a:schemeClr val="dk2"/>
                </a:solidFill>
              </a:rPr>
              <a:t> Εξουσίας της εργατικής τάξης (δικτατορία του προλεταριάτου)</a:t>
            </a:r>
            <a:endParaRPr sz="20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07900"/>
          </a:xfrm>
          <a:prstGeom prst="rect">
            <a:avLst/>
          </a:prstGeom>
          <a:solidFill>
            <a:srgbClr val="D9D9D9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l" sz="2300"/>
              <a:t>Στόχοι </a:t>
            </a:r>
            <a:endParaRPr sz="2300"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020925"/>
            <a:ext cx="8520600" cy="3957300"/>
          </a:xfrm>
          <a:prstGeom prst="rect">
            <a:avLst/>
          </a:prstGeom>
          <a:solidFill>
            <a:srgbClr val="FF0000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b="1" lang="el" sz="2000">
                <a:solidFill>
                  <a:schemeClr val="dk2"/>
                </a:solidFill>
              </a:rPr>
              <a:t>Ανατροπή </a:t>
            </a:r>
            <a:r>
              <a:rPr lang="el" sz="2000">
                <a:solidFill>
                  <a:schemeClr val="dk2"/>
                </a:solidFill>
              </a:rPr>
              <a:t>του </a:t>
            </a:r>
            <a:r>
              <a:rPr b="1" lang="el" sz="2000">
                <a:solidFill>
                  <a:schemeClr val="dk2"/>
                </a:solidFill>
              </a:rPr>
              <a:t>καπιταλιστικού οικονομικού συστήματος </a:t>
            </a:r>
            <a:endParaRPr b="1" sz="2000">
              <a:solidFill>
                <a:schemeClr val="dk2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lang="el" sz="2000">
                <a:solidFill>
                  <a:schemeClr val="dk2"/>
                </a:solidFill>
              </a:rPr>
              <a:t>Επικράτηση της </a:t>
            </a:r>
            <a:r>
              <a:rPr b="1" lang="el" sz="2000">
                <a:solidFill>
                  <a:schemeClr val="dk2"/>
                </a:solidFill>
              </a:rPr>
              <a:t>Κοινωνικής δικαιοσύνης</a:t>
            </a:r>
            <a:endParaRPr b="1" sz="2000">
              <a:solidFill>
                <a:schemeClr val="dk2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b="1" lang="el" sz="2000">
                <a:solidFill>
                  <a:schemeClr val="dk2"/>
                </a:solidFill>
              </a:rPr>
              <a:t>Κατάργηση της εκμετάλλευσης </a:t>
            </a:r>
            <a:endParaRPr b="1" sz="2000">
              <a:solidFill>
                <a:schemeClr val="dk2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lang="el" sz="2000">
                <a:solidFill>
                  <a:schemeClr val="dk2"/>
                </a:solidFill>
              </a:rPr>
              <a:t>Επικράτηση της</a:t>
            </a:r>
            <a:r>
              <a:rPr b="1" lang="el" sz="2000">
                <a:solidFill>
                  <a:schemeClr val="dk2"/>
                </a:solidFill>
              </a:rPr>
              <a:t> αταξικής - κομμουνιστικής κοινωνίας </a:t>
            </a:r>
            <a:r>
              <a:rPr b="1" i="1" lang="el" sz="2000">
                <a:solidFill>
                  <a:schemeClr val="dk2"/>
                </a:solidFill>
              </a:rPr>
              <a:t>“όπου τα αγαθά θα παράγονται από τον καθένα ανάλογα με τις ικανότητές του και θα διανέμονται ανάλογα με τις ανάγκες του”</a:t>
            </a:r>
            <a:endParaRPr b="1" i="1" sz="2000">
              <a:solidFill>
                <a:schemeClr val="dk2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b="1" lang="el" sz="2000">
                <a:solidFill>
                  <a:schemeClr val="dk2"/>
                </a:solidFill>
              </a:rPr>
              <a:t>Σήμερα  η </a:t>
            </a:r>
            <a:r>
              <a:rPr b="1" lang="el" sz="2000">
                <a:solidFill>
                  <a:schemeClr val="dk2"/>
                </a:solidFill>
              </a:rPr>
              <a:t>ικανοποίηση</a:t>
            </a:r>
            <a:r>
              <a:rPr b="1" lang="el" sz="2000">
                <a:solidFill>
                  <a:schemeClr val="dk2"/>
                </a:solidFill>
              </a:rPr>
              <a:t> των σοσιαλιστικών αιτημάτων επιδιώκεται στο πλαίσιο λειτουργίας του δημοκρατικού πολιτεύματος </a:t>
            </a:r>
            <a:endParaRPr b="1" sz="20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