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20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C700BEA-D98C-4B9F-BA78-DC9B8CA83637}" type="datetimeFigureOut">
              <a:rPr lang="el-GR" smtClean="0"/>
              <a:pPr/>
              <a:t>22/3/2021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94FA9C4-D659-40EB-B9C3-5CD26D58E3E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b="1" dirty="0" smtClean="0"/>
              <a:t>DEGREES </a:t>
            </a:r>
            <a:br>
              <a:rPr lang="en-US" sz="8000" b="1" dirty="0" smtClean="0"/>
            </a:br>
            <a:r>
              <a:rPr lang="en-US" sz="8000" b="1" dirty="0" smtClean="0"/>
              <a:t>OF</a:t>
            </a:r>
            <a:br>
              <a:rPr lang="en-US" sz="8000" b="1" dirty="0" smtClean="0"/>
            </a:br>
            <a:r>
              <a:rPr lang="en-US" sz="8000" b="1" dirty="0" smtClean="0"/>
              <a:t>ADJECTIVES</a:t>
            </a:r>
            <a:endParaRPr lang="el-GR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n-US" b="1" dirty="0" smtClean="0"/>
              <a:t>4. Special adjectives</a:t>
            </a:r>
            <a:br>
              <a:rPr lang="en-US" b="1" dirty="0" smtClean="0"/>
            </a:b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260626"/>
              </p:ext>
            </p:extLst>
          </p:nvPr>
        </p:nvGraphicFramePr>
        <p:xfrm>
          <a:off x="357158" y="1214422"/>
          <a:ext cx="8429685" cy="547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6650"/>
                <a:gridCol w="3173408"/>
                <a:gridCol w="2769627"/>
              </a:tblGrid>
              <a:tr h="42658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positive 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comparative 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superlative </a:t>
                      </a:r>
                      <a:endParaRPr lang="el-GR" b="1" dirty="0"/>
                    </a:p>
                  </a:txBody>
                  <a:tcPr/>
                </a:tc>
              </a:tr>
              <a:tr h="42658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clever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cleverer / more clever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cleverest / most clever </a:t>
                      </a:r>
                      <a:endParaRPr lang="el-GR" sz="2000" b="1" dirty="0"/>
                    </a:p>
                  </a:txBody>
                  <a:tcPr/>
                </a:tc>
              </a:tr>
              <a:tr h="7465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common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commoner / more common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commonest / most common </a:t>
                      </a:r>
                      <a:endParaRPr lang="el-GR" sz="2000" b="1" dirty="0"/>
                    </a:p>
                  </a:txBody>
                  <a:tcPr/>
                </a:tc>
              </a:tr>
              <a:tr h="42658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likely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likelier / more likely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likeliest / most likely </a:t>
                      </a:r>
                      <a:endParaRPr lang="el-GR" sz="2000" b="1" dirty="0"/>
                    </a:p>
                  </a:txBody>
                  <a:tcPr/>
                </a:tc>
              </a:tr>
              <a:tr h="7465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pleasant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more pleasant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pleasantest / most pleasant </a:t>
                      </a:r>
                      <a:endParaRPr lang="el-GR" sz="2000" b="1" dirty="0"/>
                    </a:p>
                  </a:txBody>
                  <a:tcPr/>
                </a:tc>
              </a:tr>
              <a:tr h="42658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polite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politer / more polite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politest / most polite </a:t>
                      </a:r>
                      <a:endParaRPr lang="el-GR" sz="2000" b="1" dirty="0"/>
                    </a:p>
                  </a:txBody>
                  <a:tcPr/>
                </a:tc>
              </a:tr>
              <a:tr h="42658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quiet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quieter / more quiet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quietest / most quiet </a:t>
                      </a:r>
                      <a:endParaRPr lang="el-GR" sz="2000" b="1" dirty="0"/>
                    </a:p>
                  </a:txBody>
                  <a:tcPr/>
                </a:tc>
              </a:tr>
              <a:tr h="74652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simple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simpler / more simple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simplest / most simplest</a:t>
                      </a:r>
                      <a:endParaRPr lang="el-G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642918"/>
            <a:ext cx="8001056" cy="1000132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5. Difference in meaning </a:t>
            </a: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692409"/>
              </p:ext>
            </p:extLst>
          </p:nvPr>
        </p:nvGraphicFramePr>
        <p:xfrm>
          <a:off x="428596" y="1643049"/>
          <a:ext cx="7786740" cy="4917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140"/>
                <a:gridCol w="2126230"/>
                <a:gridCol w="1946685"/>
                <a:gridCol w="1946685"/>
              </a:tblGrid>
              <a:tr h="43719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positive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comparative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superlative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comment </a:t>
                      </a:r>
                      <a:endParaRPr lang="el-GR" sz="2000" b="1" dirty="0"/>
                    </a:p>
                  </a:txBody>
                  <a:tcPr/>
                </a:tc>
              </a:tr>
              <a:tr h="109299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far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farther </a:t>
                      </a:r>
                    </a:p>
                    <a:p>
                      <a:pPr algn="ctr"/>
                      <a:r>
                        <a:rPr lang="en-US" sz="2000" b="1" dirty="0" smtClean="0"/>
                        <a:t>further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farthest</a:t>
                      </a:r>
                    </a:p>
                    <a:p>
                      <a:pPr algn="ctr"/>
                      <a:r>
                        <a:rPr lang="en-US" sz="2000" b="1" dirty="0" smtClean="0"/>
                        <a:t>furthest 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distance  </a:t>
                      </a:r>
                    </a:p>
                    <a:p>
                      <a:pPr algn="ctr"/>
                      <a:r>
                        <a:rPr lang="en-US" sz="2000" b="1" dirty="0" smtClean="0"/>
                        <a:t>distance </a:t>
                      </a:r>
                      <a:r>
                        <a:rPr lang="en-US" sz="2000" b="1" i="1" dirty="0" smtClean="0"/>
                        <a:t>or </a:t>
                      </a:r>
                      <a:r>
                        <a:rPr lang="en-US" sz="2000" b="1" dirty="0" smtClean="0"/>
                        <a:t/>
                      </a:r>
                      <a:br>
                        <a:rPr lang="en-US" sz="2000" b="1" dirty="0" smtClean="0"/>
                      </a:br>
                      <a:r>
                        <a:rPr lang="en-US" sz="2000" b="1" dirty="0" smtClean="0"/>
                        <a:t>time </a:t>
                      </a:r>
                      <a:endParaRPr lang="el-GR" sz="2000" b="1" dirty="0"/>
                    </a:p>
                  </a:txBody>
                  <a:tcPr/>
                </a:tc>
              </a:tr>
              <a:tr h="43719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late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later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latest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000" b="1"/>
                    </a:p>
                  </a:txBody>
                  <a:tcPr/>
                </a:tc>
              </a:tr>
              <a:tr h="437198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latter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/>
                </a:tc>
              </a:tr>
              <a:tr h="437198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last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/>
                </a:tc>
              </a:tr>
              <a:tr h="7650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old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older</a:t>
                      </a:r>
                    </a:p>
                    <a:p>
                      <a:pPr algn="ctr"/>
                      <a:r>
                        <a:rPr lang="en-US" sz="2000" b="1" dirty="0" smtClean="0"/>
                        <a:t>elder 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oldest </a:t>
                      </a:r>
                    </a:p>
                    <a:p>
                      <a:pPr algn="ctr"/>
                      <a:r>
                        <a:rPr lang="en-US" sz="2000" b="1" dirty="0" smtClean="0"/>
                        <a:t>eldest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people and things</a:t>
                      </a:r>
                    </a:p>
                    <a:p>
                      <a:pPr algn="ctr"/>
                      <a:r>
                        <a:rPr lang="en-US" sz="2000" b="1" dirty="0" smtClean="0"/>
                        <a:t>people (family) </a:t>
                      </a:r>
                      <a:endParaRPr lang="el-GR" sz="2000" b="1" dirty="0"/>
                    </a:p>
                  </a:txBody>
                  <a:tcPr/>
                </a:tc>
              </a:tr>
              <a:tr h="765097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near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nearer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nearest</a:t>
                      </a:r>
                    </a:p>
                    <a:p>
                      <a:pPr algn="ctr"/>
                      <a:r>
                        <a:rPr lang="en-US" sz="2000" b="1" dirty="0" smtClean="0"/>
                        <a:t>next</a:t>
                      </a:r>
                      <a:endParaRPr lang="el-G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distance</a:t>
                      </a:r>
                    </a:p>
                    <a:p>
                      <a:pPr algn="ctr"/>
                      <a:r>
                        <a:rPr lang="en-US" sz="2000" b="1" dirty="0" smtClean="0"/>
                        <a:t>order</a:t>
                      </a:r>
                      <a:endParaRPr lang="el-G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571480"/>
            <a:ext cx="8072494" cy="1143008"/>
          </a:xfrm>
        </p:spPr>
        <p:txBody>
          <a:bodyPr/>
          <a:lstStyle/>
          <a:p>
            <a:pPr algn="ctr"/>
            <a:r>
              <a:rPr lang="en-US" b="1" dirty="0" smtClean="0"/>
              <a:t>WAYS TO COMPARE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43050"/>
            <a:ext cx="8686800" cy="48577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 COMPARISON OF EQUALITY</a:t>
            </a: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Affirmative: </a:t>
            </a:r>
            <a:r>
              <a:rPr lang="en-US" b="1" dirty="0" smtClean="0"/>
              <a:t>AS - 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My son is </a:t>
            </a:r>
            <a:r>
              <a:rPr lang="en-US" b="1" dirty="0" smtClean="0"/>
              <a:t>as </a:t>
            </a:r>
            <a:r>
              <a:rPr lang="en-US" dirty="0" smtClean="0"/>
              <a:t>tall </a:t>
            </a:r>
            <a:r>
              <a:rPr lang="en-US" b="1" dirty="0" smtClean="0"/>
              <a:t>as </a:t>
            </a:r>
            <a:r>
              <a:rPr lang="en-US" dirty="0" smtClean="0"/>
              <a:t>me</a:t>
            </a:r>
            <a:br>
              <a:rPr lang="en-US" dirty="0" smtClean="0"/>
            </a:br>
            <a:r>
              <a:rPr lang="en-US" dirty="0" smtClean="0"/>
              <a:t>Negative: </a:t>
            </a:r>
            <a:r>
              <a:rPr lang="en-US" b="1" dirty="0" smtClean="0"/>
              <a:t>NOT SO - AS</a:t>
            </a:r>
            <a:r>
              <a:rPr lang="en-US" dirty="0" smtClean="0"/>
              <a:t>  (also: not as - as)</a:t>
            </a:r>
            <a:br>
              <a:rPr lang="en-US" dirty="0" smtClean="0"/>
            </a:br>
            <a:r>
              <a:rPr lang="en-US" dirty="0" smtClean="0"/>
              <a:t>      My son is</a:t>
            </a:r>
            <a:r>
              <a:rPr lang="en-US" b="1" dirty="0" smtClean="0"/>
              <a:t>n’t so</a:t>
            </a:r>
            <a:r>
              <a:rPr lang="en-US" dirty="0" smtClean="0"/>
              <a:t> tall </a:t>
            </a:r>
            <a:r>
              <a:rPr lang="en-US" b="1" dirty="0" smtClean="0"/>
              <a:t>as </a:t>
            </a:r>
            <a:r>
              <a:rPr lang="en-US" dirty="0" smtClean="0"/>
              <a:t>me / My son isn’t as tall as me</a:t>
            </a:r>
            <a:br>
              <a:rPr lang="en-US" dirty="0" smtClean="0"/>
            </a:br>
            <a:r>
              <a:rPr lang="en-US" b="1" dirty="0" smtClean="0"/>
              <a:t>COMPARISON OF INFERIORITY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LESS - THAN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     I’m </a:t>
            </a:r>
            <a:r>
              <a:rPr lang="en-US" b="1" dirty="0" smtClean="0"/>
              <a:t>less </a:t>
            </a:r>
            <a:r>
              <a:rPr lang="en-US" dirty="0" smtClean="0"/>
              <a:t>fat </a:t>
            </a:r>
            <a:r>
              <a:rPr lang="en-US" b="1" dirty="0" smtClean="0"/>
              <a:t>than </a:t>
            </a:r>
            <a:r>
              <a:rPr lang="en-US" dirty="0" smtClean="0"/>
              <a:t>last summer</a:t>
            </a:r>
            <a:br>
              <a:rPr lang="en-US" dirty="0" smtClean="0"/>
            </a:br>
            <a:r>
              <a:rPr lang="en-US" dirty="0" smtClean="0"/>
              <a:t>      The film was </a:t>
            </a:r>
            <a:r>
              <a:rPr lang="en-US" b="1" dirty="0" smtClean="0"/>
              <a:t>less </a:t>
            </a:r>
            <a:r>
              <a:rPr lang="en-US" dirty="0" smtClean="0"/>
              <a:t>interesting </a:t>
            </a:r>
            <a:r>
              <a:rPr lang="en-US" b="1" dirty="0" smtClean="0"/>
              <a:t>than </a:t>
            </a:r>
            <a:r>
              <a:rPr lang="en-US" dirty="0" smtClean="0"/>
              <a:t>what I expected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 COMPARISON OF SUPERIORITY AND SUPERLATIVE</a:t>
            </a:r>
            <a:endParaRPr lang="el-GR" dirty="0" smtClean="0"/>
          </a:p>
          <a:p>
            <a:r>
              <a:rPr lang="en-US" dirty="0" smtClean="0"/>
              <a:t>When comparing two things we use the comparative:</a:t>
            </a:r>
            <a:endParaRPr lang="el-GR" dirty="0" smtClean="0"/>
          </a:p>
          <a:p>
            <a:r>
              <a:rPr lang="en-US" dirty="0" smtClean="0"/>
              <a:t>      John is taller than Mark</a:t>
            </a:r>
            <a:endParaRPr lang="el-GR" dirty="0" smtClean="0"/>
          </a:p>
          <a:p>
            <a:r>
              <a:rPr lang="en-US" dirty="0" smtClean="0"/>
              <a:t>When comparing more than two things, we use the superlative:</a:t>
            </a:r>
            <a:endParaRPr lang="el-GR" dirty="0" smtClean="0"/>
          </a:p>
          <a:p>
            <a:r>
              <a:rPr lang="en-US" dirty="0" smtClean="0"/>
              <a:t>      John is the tallest in his family</a:t>
            </a:r>
            <a:br>
              <a:rPr lang="en-US" dirty="0" smtClean="0"/>
            </a:br>
            <a:r>
              <a:rPr lang="en-US" dirty="0" smtClean="0"/>
              <a:t>      Mount Everest is the highest mountain in the world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857232"/>
            <a:ext cx="8401080" cy="526893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 GRADING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My friend is tall  --&gt; My friend is taller than me</a:t>
            </a:r>
            <a:br>
              <a:rPr lang="en-US" dirty="0" smtClean="0"/>
            </a:br>
            <a:r>
              <a:rPr lang="en-US" dirty="0" smtClean="0"/>
              <a:t>- My friend is very tall  --&gt; My friend is much taller than me</a:t>
            </a:r>
            <a:br>
              <a:rPr lang="en-US" dirty="0" smtClean="0"/>
            </a:br>
            <a:r>
              <a:rPr lang="en-US" dirty="0" smtClean="0"/>
              <a:t>- My friend is a bit tall --&gt; My friend is a bit taller than me</a:t>
            </a:r>
            <a:br>
              <a:rPr lang="en-US" dirty="0" smtClean="0"/>
            </a:br>
            <a:r>
              <a:rPr lang="en-US" dirty="0" smtClean="0"/>
              <a:t>- My friend is very </a:t>
            </a:r>
            <a:r>
              <a:rPr lang="en-US" dirty="0" err="1" smtClean="0"/>
              <a:t>very</a:t>
            </a:r>
            <a:r>
              <a:rPr lang="en-US" dirty="0" smtClean="0"/>
              <a:t> </a:t>
            </a:r>
            <a:r>
              <a:rPr lang="en-US" dirty="0" err="1" smtClean="0"/>
              <a:t>very</a:t>
            </a:r>
            <a:r>
              <a:rPr lang="en-US" dirty="0" smtClean="0"/>
              <a:t> tall --&gt; My friend is by far the tallest</a:t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- My friend is much less</a:t>
            </a:r>
            <a:r>
              <a:rPr lang="en-US" smtClean="0"/>
              <a:t> taller  </a:t>
            </a:r>
            <a:r>
              <a:rPr lang="en-US" dirty="0" smtClean="0"/>
              <a:t>than me</a:t>
            </a:r>
            <a:br>
              <a:rPr lang="en-US" dirty="0" smtClean="0"/>
            </a:br>
            <a:r>
              <a:rPr lang="en-US" dirty="0" smtClean="0"/>
              <a:t>- My friend is by far the tallest in class  (much </a:t>
            </a:r>
            <a:r>
              <a:rPr lang="en-US" dirty="0" err="1" smtClean="0"/>
              <a:t>much</a:t>
            </a:r>
            <a:r>
              <a:rPr lang="en-US" dirty="0" smtClean="0"/>
              <a:t> taller than the rest)</a:t>
            </a:r>
            <a:br>
              <a:rPr lang="en-US" dirty="0" smtClean="0"/>
            </a:br>
            <a:r>
              <a:rPr lang="en-US" dirty="0" smtClean="0"/>
              <a:t>- My friend is much more intelligent than John</a:t>
            </a:r>
            <a:br>
              <a:rPr lang="en-US" dirty="0" smtClean="0"/>
            </a:br>
            <a:r>
              <a:rPr lang="en-US" dirty="0" smtClean="0"/>
              <a:t>- My girl-friend is by far the most wonderful girl in the world</a:t>
            </a:r>
            <a:endParaRPr lang="el-GR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 </a:t>
            </a:r>
            <a:r>
              <a:rPr lang="en-US" b="1" dirty="0" smtClean="0"/>
              <a:t>To express that the quality is increasing, you use more and more</a:t>
            </a:r>
            <a:endParaRPr lang="el-GR" b="1" dirty="0" smtClean="0"/>
          </a:p>
          <a:p>
            <a:r>
              <a:rPr lang="en-US" dirty="0" smtClean="0"/>
              <a:t>- It's getting darker and darker</a:t>
            </a:r>
            <a:br>
              <a:rPr lang="en-US" dirty="0" smtClean="0"/>
            </a:br>
            <a:r>
              <a:rPr lang="en-US" dirty="0" smtClean="0"/>
              <a:t>- You are becoming more and more stupid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Forming adverbs from adjectives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n-US" sz="2000" dirty="0"/>
              <a:t>In most cases, an adverb is formed by adding </a:t>
            </a:r>
            <a:r>
              <a:rPr lang="en-US" sz="2000" i="1" dirty="0"/>
              <a:t>-</a:t>
            </a:r>
            <a:r>
              <a:rPr lang="en-US" sz="2000" i="1" dirty="0" err="1"/>
              <a:t>ly</a:t>
            </a:r>
            <a:r>
              <a:rPr lang="en-US" sz="2000" dirty="0"/>
              <a:t> to an </a:t>
            </a:r>
            <a:r>
              <a:rPr lang="en-US" sz="2000" dirty="0" smtClean="0"/>
              <a:t>adjective</a:t>
            </a:r>
          </a:p>
          <a:p>
            <a:pPr marL="109728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702334"/>
              </p:ext>
            </p:extLst>
          </p:nvPr>
        </p:nvGraphicFramePr>
        <p:xfrm>
          <a:off x="2195736" y="3212976"/>
          <a:ext cx="5050904" cy="2255520"/>
        </p:xfrm>
        <a:graphic>
          <a:graphicData uri="http://schemas.openxmlformats.org/drawingml/2006/table">
            <a:tbl>
              <a:tblPr/>
              <a:tblGrid>
                <a:gridCol w="2386608"/>
                <a:gridCol w="2664296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Adjective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Adverb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dirty="0">
                          <a:solidFill>
                            <a:srgbClr val="191919"/>
                          </a:solidFill>
                          <a:effectLst/>
                          <a:latin typeface="+mn-lt"/>
                        </a:rPr>
                        <a:t>cheap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dirty="0">
                          <a:solidFill>
                            <a:srgbClr val="191919"/>
                          </a:solidFill>
                          <a:effectLst/>
                          <a:latin typeface="+mn-lt"/>
                        </a:rPr>
                        <a:t>cheaply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dirty="0">
                          <a:solidFill>
                            <a:srgbClr val="191919"/>
                          </a:solidFill>
                          <a:effectLst/>
                          <a:latin typeface="+mn-lt"/>
                        </a:rPr>
                        <a:t>quick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dirty="0">
                          <a:solidFill>
                            <a:srgbClr val="191919"/>
                          </a:solidFill>
                          <a:effectLst/>
                          <a:latin typeface="+mn-lt"/>
                        </a:rPr>
                        <a:t>quickly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>
                          <a:solidFill>
                            <a:srgbClr val="191919"/>
                          </a:solidFill>
                          <a:effectLst/>
                          <a:latin typeface="+mn-lt"/>
                        </a:rPr>
                        <a:t>slow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dirty="0">
                          <a:solidFill>
                            <a:srgbClr val="191919"/>
                          </a:solidFill>
                          <a:effectLst/>
                          <a:latin typeface="+mn-lt"/>
                        </a:rPr>
                        <a:t>slowly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177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1120213"/>
              </p:ext>
            </p:extLst>
          </p:nvPr>
        </p:nvGraphicFramePr>
        <p:xfrm>
          <a:off x="467544" y="1412776"/>
          <a:ext cx="8229600" cy="187220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Adjective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Adverb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easy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easily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angry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angrily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>
                          <a:effectLst/>
                          <a:latin typeface="+mn-lt"/>
                        </a:rPr>
                        <a:t>happy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happily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>
                          <a:effectLst/>
                          <a:latin typeface="+mn-lt"/>
                        </a:rPr>
                        <a:t>lucky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luckily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980728"/>
            <a:ext cx="668965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If the adjective ends in 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-y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, replace the 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 with 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 and add 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-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rgbClr val="191919"/>
                </a:solidFill>
                <a:effectLst/>
                <a:latin typeface="+mn-lt"/>
                <a:cs typeface="Arial" pitchFamily="34" charset="0"/>
              </a:rPr>
              <a:t>ly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466748"/>
              </p:ext>
            </p:extLst>
          </p:nvPr>
        </p:nvGraphicFramePr>
        <p:xfrm>
          <a:off x="539552" y="4797152"/>
          <a:ext cx="8229600" cy="146304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Adjective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Adverb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probable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probably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>
                          <a:effectLst/>
                          <a:latin typeface="+mn-lt"/>
                        </a:rPr>
                        <a:t>terrible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>
                          <a:effectLst/>
                          <a:latin typeface="+mn-lt"/>
                        </a:rPr>
                        <a:t>terribly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>
                          <a:effectLst/>
                          <a:latin typeface="+mn-lt"/>
                        </a:rPr>
                        <a:t>gentle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dirty="0" smtClean="0">
                          <a:effectLst/>
                          <a:latin typeface="+mn-lt"/>
                        </a:rPr>
                        <a:t>gently</a:t>
                      </a: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39552" y="3940074"/>
            <a:ext cx="820891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If the adjective ends in –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able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-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ible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or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–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le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replace the 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with </a:t>
            </a:r>
            <a:r>
              <a:rPr kumimoji="0" lang="en-US" sz="20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y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78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704856" cy="72008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+mn-lt"/>
              </a:rPr>
              <a:t>If the adjective ends in 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-</a:t>
            </a:r>
            <a:r>
              <a:rPr lang="en-US" sz="2000" i="1" dirty="0" err="1">
                <a:solidFill>
                  <a:schemeClr val="tx1"/>
                </a:solidFill>
                <a:latin typeface="+mn-lt"/>
              </a:rPr>
              <a:t>ic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, add </a:t>
            </a:r>
            <a:r>
              <a:rPr lang="en-US" sz="2000" i="1" dirty="0">
                <a:solidFill>
                  <a:schemeClr val="tx1"/>
                </a:solidFill>
                <a:latin typeface="+mn-lt"/>
              </a:rPr>
              <a:t>-ally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.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+mn-lt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Exception</a:t>
            </a:r>
            <a:r>
              <a:rPr lang="en-US" sz="2000" b="1" dirty="0">
                <a:solidFill>
                  <a:schemeClr val="tx1"/>
                </a:solidFill>
                <a:latin typeface="+mn-lt"/>
              </a:rPr>
              <a:t>: public -&gt; publicly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15485"/>
              </p:ext>
            </p:extLst>
          </p:nvPr>
        </p:nvGraphicFramePr>
        <p:xfrm>
          <a:off x="539552" y="1556792"/>
          <a:ext cx="8229600" cy="158496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Adjective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Adverb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+mn-lt"/>
                        </a:rPr>
                        <a:t>basic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+mn-lt"/>
                        </a:rPr>
                        <a:t>basically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>
                          <a:effectLst/>
                          <a:latin typeface="+mn-lt"/>
                        </a:rPr>
                        <a:t>tragic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+mn-lt"/>
                        </a:rPr>
                        <a:t>tragically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>
                          <a:effectLst/>
                          <a:latin typeface="+mn-lt"/>
                        </a:rPr>
                        <a:t>economic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dirty="0">
                          <a:effectLst/>
                          <a:latin typeface="+mn-lt"/>
                        </a:rPr>
                        <a:t>economically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30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2981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chemeClr val="accent1"/>
                </a:solidFill>
                <a:latin typeface="+mn-lt"/>
              </a:rPr>
              <a:t>Adverbs with the same form as the adjective</a:t>
            </a:r>
            <a:endParaRPr lang="en-US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32511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Some adverbs have the same form as the adjective: </a:t>
            </a:r>
            <a:r>
              <a:rPr lang="en-US" sz="2400" i="1" dirty="0"/>
              <a:t>early, </a:t>
            </a:r>
            <a:r>
              <a:rPr lang="en-US" sz="2400" i="1" dirty="0" smtClean="0"/>
              <a:t>fast, hard</a:t>
            </a:r>
            <a:r>
              <a:rPr lang="en-US" sz="2400" i="1" dirty="0"/>
              <a:t>, high, late, near, straight, &amp; wrong</a:t>
            </a:r>
            <a:endParaRPr lang="en-US" sz="2400" dirty="0"/>
          </a:p>
          <a:p>
            <a:r>
              <a:rPr lang="en-US" b="1" dirty="0"/>
              <a:t>Examples</a:t>
            </a:r>
          </a:p>
          <a:p>
            <a:r>
              <a:rPr lang="en-US" dirty="0"/>
              <a:t>It is a </a:t>
            </a:r>
            <a:r>
              <a:rPr lang="en-US" b="1" dirty="0"/>
              <a:t>fast</a:t>
            </a:r>
            <a:r>
              <a:rPr lang="en-US" dirty="0"/>
              <a:t> car.</a:t>
            </a:r>
          </a:p>
          <a:p>
            <a:r>
              <a:rPr lang="en-US" dirty="0"/>
              <a:t>He drives very </a:t>
            </a:r>
            <a:r>
              <a:rPr lang="en-US" b="1" dirty="0"/>
              <a:t>fast</a:t>
            </a:r>
            <a:r>
              <a:rPr lang="en-US" dirty="0"/>
              <a:t>.</a:t>
            </a:r>
          </a:p>
          <a:p>
            <a:r>
              <a:rPr lang="en-US" dirty="0"/>
              <a:t>This is a </a:t>
            </a:r>
            <a:r>
              <a:rPr lang="en-US" b="1" dirty="0"/>
              <a:t>hard</a:t>
            </a:r>
            <a:r>
              <a:rPr lang="en-US" dirty="0"/>
              <a:t> exercise.</a:t>
            </a:r>
          </a:p>
          <a:p>
            <a:r>
              <a:rPr lang="en-US" dirty="0"/>
              <a:t>He works </a:t>
            </a:r>
            <a:r>
              <a:rPr lang="en-US" b="1" dirty="0"/>
              <a:t>hard</a:t>
            </a:r>
            <a:r>
              <a:rPr lang="en-US" dirty="0"/>
              <a:t>.</a:t>
            </a:r>
          </a:p>
          <a:p>
            <a:r>
              <a:rPr lang="en-US" dirty="0"/>
              <a:t>We saw many </a:t>
            </a:r>
            <a:r>
              <a:rPr lang="en-US" b="1" dirty="0"/>
              <a:t>high</a:t>
            </a:r>
            <a:r>
              <a:rPr lang="en-US" dirty="0"/>
              <a:t> buildings.</a:t>
            </a:r>
          </a:p>
          <a:p>
            <a:r>
              <a:rPr lang="en-US" dirty="0"/>
              <a:t>The bird flew </a:t>
            </a:r>
            <a:r>
              <a:rPr lang="en-US" b="1" dirty="0"/>
              <a:t>high</a:t>
            </a:r>
            <a:r>
              <a:rPr lang="en-US" dirty="0"/>
              <a:t> in the sky.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496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73832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+mn-lt"/>
              </a:rPr>
              <a:t>The adverb WELL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204864"/>
            <a:ext cx="8229600" cy="4325112"/>
          </a:xfrm>
        </p:spPr>
        <p:txBody>
          <a:bodyPr/>
          <a:lstStyle/>
          <a:p>
            <a:r>
              <a:rPr lang="en-US" i="1" dirty="0"/>
              <a:t>Well</a:t>
            </a:r>
            <a:r>
              <a:rPr lang="en-US" dirty="0"/>
              <a:t> is the adverb that corresponds to the adjective </a:t>
            </a:r>
            <a:r>
              <a:rPr lang="en-US" i="1" dirty="0"/>
              <a:t>good</a:t>
            </a:r>
            <a:r>
              <a:rPr lang="en-US" dirty="0"/>
              <a:t>.</a:t>
            </a:r>
          </a:p>
          <a:p>
            <a:r>
              <a:rPr lang="en-US" b="1" dirty="0"/>
              <a:t>Examples</a:t>
            </a:r>
          </a:p>
          <a:p>
            <a:r>
              <a:rPr lang="en-US" dirty="0"/>
              <a:t>He is a </a:t>
            </a:r>
            <a:r>
              <a:rPr lang="en-US" b="1" dirty="0"/>
              <a:t>good</a:t>
            </a:r>
            <a:r>
              <a:rPr lang="en-US" dirty="0"/>
              <a:t> student.</a:t>
            </a:r>
          </a:p>
          <a:p>
            <a:r>
              <a:rPr lang="en-US" dirty="0"/>
              <a:t>He studies </a:t>
            </a:r>
            <a:r>
              <a:rPr lang="en-US" b="1" dirty="0"/>
              <a:t>well</a:t>
            </a:r>
            <a:r>
              <a:rPr lang="en-US" dirty="0"/>
              <a:t>.</a:t>
            </a:r>
          </a:p>
          <a:p>
            <a:r>
              <a:rPr lang="en-US" dirty="0"/>
              <a:t>She is a </a:t>
            </a:r>
            <a:r>
              <a:rPr lang="en-US" b="1" dirty="0"/>
              <a:t>good</a:t>
            </a:r>
            <a:r>
              <a:rPr lang="en-US" dirty="0"/>
              <a:t> pianist.</a:t>
            </a:r>
          </a:p>
          <a:p>
            <a:r>
              <a:rPr lang="en-US" dirty="0"/>
              <a:t>She plays the piano </a:t>
            </a:r>
            <a:r>
              <a:rPr lang="en-US" b="1" dirty="0"/>
              <a:t>well</a:t>
            </a:r>
            <a:r>
              <a:rPr lang="en-US" dirty="0"/>
              <a:t>.</a:t>
            </a:r>
          </a:p>
          <a:p>
            <a:r>
              <a:rPr lang="en-US" dirty="0"/>
              <a:t>They are </a:t>
            </a:r>
            <a:r>
              <a:rPr lang="en-US" b="1" dirty="0"/>
              <a:t>good</a:t>
            </a:r>
            <a:r>
              <a:rPr lang="en-US" dirty="0"/>
              <a:t> swimmers.</a:t>
            </a:r>
          </a:p>
          <a:p>
            <a:r>
              <a:rPr lang="en-US" dirty="0"/>
              <a:t>They swim </a:t>
            </a:r>
            <a:r>
              <a:rPr lang="en-US" b="1" dirty="0"/>
              <a:t>well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56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Comparative and superlative </a:t>
            </a:r>
            <a:r>
              <a:rPr lang="en-US" sz="2800" b="1" dirty="0" smtClean="0">
                <a:latin typeface="+mn-lt"/>
              </a:rPr>
              <a:t>adverbs 1</a:t>
            </a:r>
            <a:r>
              <a:rPr lang="en-US" sz="2800" b="1" dirty="0">
                <a:latin typeface="+mn-lt"/>
              </a:rPr>
              <a:t/>
            </a:r>
            <a:br>
              <a:rPr lang="en-US" sz="2800" b="1" dirty="0">
                <a:latin typeface="+mn-lt"/>
              </a:rPr>
            </a:br>
            <a:endParaRPr lang="en-US" sz="2800" b="1" dirty="0">
              <a:latin typeface="+mn-lt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915391"/>
              </p:ext>
            </p:extLst>
          </p:nvPr>
        </p:nvGraphicFramePr>
        <p:xfrm>
          <a:off x="421196" y="2852936"/>
          <a:ext cx="8229600" cy="16596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Adverb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Comparative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Superlative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quietly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more quietly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most quietly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slowly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more slowly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most slowly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seriously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</a:rPr>
                        <a:t>more seriously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</a:rPr>
                        <a:t>most seriously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3528" y="2115290"/>
            <a:ext cx="84249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With adverbs ending in 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en-US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ly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you must use 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more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to form the comparative, and </a:t>
            </a:r>
            <a:r>
              <a:rPr kumimoji="0" lang="en-US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most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to form the superlative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15616" y="4869160"/>
            <a:ext cx="68407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The teacher spoke </a:t>
            </a:r>
            <a:r>
              <a:rPr lang="en-US" b="1" dirty="0"/>
              <a:t>more slowly</a:t>
            </a:r>
            <a:r>
              <a:rPr lang="en-US" dirty="0"/>
              <a:t> to help us to understand.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Could </a:t>
            </a:r>
            <a:r>
              <a:rPr lang="en-US" dirty="0"/>
              <a:t>you sing </a:t>
            </a:r>
            <a:r>
              <a:rPr lang="en-US" b="1" dirty="0"/>
              <a:t>more quietly</a:t>
            </a:r>
            <a:r>
              <a:rPr lang="en-US" dirty="0"/>
              <a:t> please?</a:t>
            </a:r>
          </a:p>
        </p:txBody>
      </p:sp>
    </p:spTree>
    <p:extLst>
      <p:ext uri="{BB962C8B-B14F-4D97-AF65-F5344CB8AC3E}">
        <p14:creationId xmlns:p14="http://schemas.microsoft.com/office/powerpoint/2010/main" val="92334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357166"/>
            <a:ext cx="8686800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There are three </a:t>
            </a:r>
            <a:r>
              <a:rPr lang="en-US" dirty="0" smtClean="0"/>
              <a:t>degrees </a:t>
            </a:r>
            <a:r>
              <a:rPr lang="en-US" dirty="0"/>
              <a:t>of </a:t>
            </a:r>
            <a:r>
              <a:rPr lang="en-US" dirty="0" smtClean="0"/>
              <a:t>adjectives: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P</a:t>
            </a:r>
            <a:r>
              <a:rPr lang="en-US" dirty="0" smtClean="0"/>
              <a:t>ositive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C</a:t>
            </a:r>
            <a:r>
              <a:rPr lang="en-US" dirty="0" smtClean="0"/>
              <a:t>omparative</a:t>
            </a:r>
          </a:p>
          <a:p>
            <a:pPr algn="just">
              <a:buNone/>
            </a:pPr>
            <a:r>
              <a:rPr lang="en-US" dirty="0" smtClean="0"/>
              <a:t>    Comparative adjectives are used to compare differences between the two objects they modify (</a:t>
            </a:r>
            <a:r>
              <a:rPr lang="en-US" i="1" dirty="0" smtClean="0"/>
              <a:t>larger, smaller, faster, higher</a:t>
            </a:r>
            <a:r>
              <a:rPr lang="en-US" dirty="0" smtClean="0"/>
              <a:t>). They are used in sentences where two nouns are compared, in this pattern:</a:t>
            </a:r>
            <a:endParaRPr lang="el-GR" dirty="0" smtClean="0"/>
          </a:p>
          <a:p>
            <a:pPr>
              <a:buNone/>
            </a:pPr>
            <a:r>
              <a:rPr lang="en-US" b="1" dirty="0" smtClean="0"/>
              <a:t>  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Noun (subject) + verb + comparative adjective + 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+ noun (object).</a:t>
            </a:r>
            <a:endParaRPr lang="el-G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dirty="0" smtClean="0"/>
              <a:t> </a:t>
            </a:r>
            <a:r>
              <a:rPr lang="el-GR" b="1" dirty="0" err="1" smtClean="0"/>
              <a:t>Examples</a:t>
            </a:r>
            <a:endParaRPr lang="el-GR" dirty="0" smtClean="0"/>
          </a:p>
          <a:p>
            <a:pPr lvl="0"/>
            <a:r>
              <a:rPr lang="en-US" dirty="0" smtClean="0"/>
              <a:t>My house is </a:t>
            </a:r>
            <a:r>
              <a:rPr lang="en-US" b="1" dirty="0" smtClean="0"/>
              <a:t>larger</a:t>
            </a:r>
            <a:r>
              <a:rPr lang="en-US" dirty="0" smtClean="0"/>
              <a:t> than hers.</a:t>
            </a:r>
            <a:endParaRPr lang="el-GR" dirty="0" smtClean="0"/>
          </a:p>
          <a:p>
            <a:pPr lvl="0"/>
            <a:r>
              <a:rPr lang="en-US" dirty="0" smtClean="0"/>
              <a:t>This box is </a:t>
            </a:r>
            <a:r>
              <a:rPr lang="en-US" b="1" dirty="0" smtClean="0"/>
              <a:t>smaller</a:t>
            </a:r>
            <a:r>
              <a:rPr lang="en-US" dirty="0" smtClean="0"/>
              <a:t> than the one I lost.</a:t>
            </a:r>
            <a:endParaRPr lang="el-GR" dirty="0" smtClean="0"/>
          </a:p>
          <a:p>
            <a:pPr lvl="0"/>
            <a:r>
              <a:rPr lang="en-US" dirty="0" smtClean="0"/>
              <a:t>Your dog runs </a:t>
            </a:r>
            <a:r>
              <a:rPr lang="en-US" b="1" dirty="0" smtClean="0"/>
              <a:t>faster</a:t>
            </a:r>
            <a:r>
              <a:rPr lang="en-US" dirty="0" smtClean="0"/>
              <a:t> than Jim's dog.</a:t>
            </a:r>
            <a:endParaRPr lang="el-GR" dirty="0" smtClean="0"/>
          </a:p>
          <a:p>
            <a:pPr lvl="0"/>
            <a:r>
              <a:rPr lang="en-US" dirty="0" smtClean="0"/>
              <a:t>The rock flew </a:t>
            </a:r>
            <a:r>
              <a:rPr lang="en-US" b="1" dirty="0" smtClean="0"/>
              <a:t>higher</a:t>
            </a:r>
            <a:r>
              <a:rPr lang="en-US" dirty="0" smtClean="0"/>
              <a:t> than the roof.</a:t>
            </a:r>
            <a:endParaRPr lang="el-GR" dirty="0" smtClean="0"/>
          </a:p>
          <a:p>
            <a:pPr lvl="0"/>
            <a:r>
              <a:rPr lang="en-US" dirty="0" smtClean="0"/>
              <a:t>Jim and Jack are both my friends, but I like Jack </a:t>
            </a:r>
            <a:r>
              <a:rPr lang="en-US" b="1" dirty="0" smtClean="0"/>
              <a:t>better</a:t>
            </a:r>
            <a:r>
              <a:rPr lang="en-US" dirty="0" smtClean="0"/>
              <a:t>. </a:t>
            </a:r>
            <a:r>
              <a:rPr lang="el-GR" dirty="0" smtClean="0"/>
              <a:t>("than Jim" is understood)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+mn-lt"/>
              </a:rPr>
              <a:t>Comparative and Superlative Adverbs 2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614449"/>
              </p:ext>
            </p:extLst>
          </p:nvPr>
        </p:nvGraphicFramePr>
        <p:xfrm>
          <a:off x="581264" y="3140968"/>
          <a:ext cx="8229600" cy="1528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Adverb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Comparative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Superlative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hard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harder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hardest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fast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faster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fastest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late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later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latest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4286564"/>
            <a:ext cx="8136904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Jim works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harder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than his brother.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Everyone in the race ran fast, but John ran the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fastest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of all.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2348880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With short adverbs that do not end in </a:t>
            </a:r>
            <a:r>
              <a:rPr lang="en-US" sz="1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en-US" sz="1400" i="1" dirty="0" err="1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ly</a:t>
            </a:r>
            <a:r>
              <a:rPr lang="en-US" sz="1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 comparative and superlative forms are identical to adjectives: add </a:t>
            </a:r>
            <a:r>
              <a:rPr lang="en-US" sz="1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en-US" sz="1400" i="1" dirty="0" err="1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er</a:t>
            </a:r>
            <a:r>
              <a:rPr lang="en-US" sz="1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 to form the comparative and </a:t>
            </a:r>
            <a:r>
              <a:rPr lang="en-US" sz="1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-</a:t>
            </a:r>
            <a:r>
              <a:rPr lang="en-US" sz="1400" i="1" dirty="0" err="1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est</a:t>
            </a:r>
            <a:r>
              <a:rPr lang="en-US" sz="1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 to form the superlative. If the adverb ends in </a:t>
            </a:r>
            <a:r>
              <a:rPr lang="en-US" sz="1400" i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e</a:t>
            </a:r>
            <a:r>
              <a:rPr lang="en-US" sz="14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, remove it before adding the ending.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01602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IRREGULAR ADVERBS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131188"/>
              </p:ext>
            </p:extLst>
          </p:nvPr>
        </p:nvGraphicFramePr>
        <p:xfrm>
          <a:off x="446856" y="2841323"/>
          <a:ext cx="8229600" cy="1910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Adverb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Comparative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Superlative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badly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worse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worst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far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farther/further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farthest/furthest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little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less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least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well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better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best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5217676"/>
            <a:ext cx="84249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 little boy ran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farther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than his friends.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You're driving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worse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today than yesterday 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He played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the best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of any player.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2348880"/>
            <a:ext cx="813690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ea typeface="Calibri" pitchFamily="34" charset="0"/>
                <a:cs typeface="Times New Roman" pitchFamily="18" charset="0"/>
              </a:rPr>
              <a:t>Some adverbs have irregular comparative and superlative forms.</a:t>
            </a:r>
            <a:endParaRPr lang="en-US" sz="800" dirty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9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500042"/>
            <a:ext cx="8472518" cy="5626121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Superlative</a:t>
            </a:r>
          </a:p>
          <a:p>
            <a:pPr algn="just">
              <a:buNone/>
            </a:pPr>
            <a:r>
              <a:rPr lang="en-US" sz="2400" dirty="0" smtClean="0"/>
              <a:t>    Superlative adjectives are used to describe an object which is at the upper or lower limit of a quality (</a:t>
            </a:r>
            <a:r>
              <a:rPr lang="en-US" sz="2400" i="1" dirty="0" smtClean="0"/>
              <a:t>the tallest, the smallest, the fastest, the highest</a:t>
            </a:r>
            <a:r>
              <a:rPr lang="en-US" sz="2400" dirty="0" smtClean="0"/>
              <a:t>). They are used in sentences where a subject is compared to a group of objects.</a:t>
            </a:r>
            <a:endParaRPr lang="el-GR" sz="2400" dirty="0" smtClean="0"/>
          </a:p>
          <a:p>
            <a:pPr>
              <a:buNone/>
            </a:pPr>
            <a:r>
              <a:rPr lang="en-US" sz="2400" b="1" dirty="0" smtClean="0"/>
              <a:t>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Noun (subject) + verb + the + superlative adjective + noun (object).</a:t>
            </a:r>
            <a:endParaRPr lang="el-G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sz="2400" dirty="0" smtClean="0"/>
              <a:t>    The group that is being compared with can be omitted if it is clear from the context (final example below).</a:t>
            </a:r>
            <a:endParaRPr lang="el-GR" sz="2400" dirty="0" smtClean="0"/>
          </a:p>
          <a:p>
            <a:r>
              <a:rPr lang="el-GR" sz="2400" b="1" dirty="0" err="1" smtClean="0"/>
              <a:t>Examples</a:t>
            </a:r>
            <a:endParaRPr lang="el-GR" sz="2400" b="1" dirty="0" smtClean="0"/>
          </a:p>
          <a:p>
            <a:pPr lvl="0"/>
            <a:r>
              <a:rPr lang="en-US" sz="2400" dirty="0" smtClean="0"/>
              <a:t>My house is the </a:t>
            </a:r>
            <a:r>
              <a:rPr lang="en-US" sz="2400" b="1" dirty="0" smtClean="0"/>
              <a:t>largest</a:t>
            </a:r>
            <a:r>
              <a:rPr lang="en-US" sz="2400" dirty="0" smtClean="0"/>
              <a:t> one in our neighborhood.</a:t>
            </a:r>
            <a:endParaRPr lang="el-GR" sz="2400" dirty="0" smtClean="0"/>
          </a:p>
          <a:p>
            <a:pPr lvl="0"/>
            <a:r>
              <a:rPr lang="en-US" sz="2400" dirty="0" smtClean="0"/>
              <a:t>This is the </a:t>
            </a:r>
            <a:r>
              <a:rPr lang="en-US" sz="2400" b="1" dirty="0" smtClean="0"/>
              <a:t>smallest</a:t>
            </a:r>
            <a:r>
              <a:rPr lang="en-US" sz="2400" dirty="0" smtClean="0"/>
              <a:t> box I've ever seen.</a:t>
            </a:r>
            <a:endParaRPr lang="el-GR" sz="2400" dirty="0" smtClean="0"/>
          </a:p>
          <a:p>
            <a:pPr lvl="0"/>
            <a:r>
              <a:rPr lang="en-US" sz="2400" dirty="0" smtClean="0"/>
              <a:t>Your dog ran the </a:t>
            </a:r>
            <a:r>
              <a:rPr lang="en-US" sz="2400" b="1" dirty="0" smtClean="0"/>
              <a:t>fastest</a:t>
            </a:r>
            <a:r>
              <a:rPr lang="en-US" sz="2400" dirty="0" smtClean="0"/>
              <a:t> of any dog in the race.</a:t>
            </a:r>
            <a:endParaRPr lang="el-GR" sz="2400" dirty="0" smtClean="0"/>
          </a:p>
          <a:p>
            <a:pPr lvl="0"/>
            <a:r>
              <a:rPr lang="en-US" sz="2400" dirty="0" smtClean="0"/>
              <a:t>We all threw our rocks at the same time. My rock flew the </a:t>
            </a:r>
            <a:r>
              <a:rPr lang="en-US" sz="2400" b="1" dirty="0" smtClean="0"/>
              <a:t>highest</a:t>
            </a:r>
            <a:r>
              <a:rPr lang="en-US" sz="2400" dirty="0" smtClean="0"/>
              <a:t>. </a:t>
            </a:r>
            <a:r>
              <a:rPr lang="el-GR" sz="2400" dirty="0" smtClean="0"/>
              <a:t>("of </a:t>
            </a:r>
            <a:r>
              <a:rPr lang="el-GR" sz="2400" dirty="0" err="1" smtClean="0"/>
              <a:t>all</a:t>
            </a:r>
            <a:r>
              <a:rPr lang="el-GR" sz="2400" dirty="0" smtClean="0"/>
              <a:t> </a:t>
            </a:r>
            <a:r>
              <a:rPr lang="el-GR" sz="2400" dirty="0" err="1" smtClean="0"/>
              <a:t>the</a:t>
            </a:r>
            <a:r>
              <a:rPr lang="el-GR" sz="2400" dirty="0" smtClean="0"/>
              <a:t> </a:t>
            </a:r>
            <a:r>
              <a:rPr lang="el-GR" sz="2400" dirty="0" err="1" smtClean="0"/>
              <a:t>rocks</a:t>
            </a:r>
            <a:r>
              <a:rPr lang="el-GR" sz="2400" dirty="0" smtClean="0"/>
              <a:t>" </a:t>
            </a:r>
            <a:r>
              <a:rPr lang="el-GR" sz="2400" dirty="0" err="1" smtClean="0"/>
              <a:t>is</a:t>
            </a:r>
            <a:r>
              <a:rPr lang="el-GR" sz="2400" dirty="0" smtClean="0"/>
              <a:t> </a:t>
            </a:r>
            <a:r>
              <a:rPr lang="el-GR" sz="2400" dirty="0" err="1" smtClean="0"/>
              <a:t>understood</a:t>
            </a:r>
            <a:r>
              <a:rPr lang="el-GR" sz="2400" dirty="0" smtClean="0"/>
              <a:t>)</a:t>
            </a: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n-US" b="1" dirty="0" smtClean="0"/>
              <a:t>1. Comparatives with </a:t>
            </a:r>
            <a:r>
              <a:rPr lang="en-US" b="1" i="1" dirty="0" smtClean="0"/>
              <a:t>-</a:t>
            </a:r>
            <a:r>
              <a:rPr lang="en-US" b="1" i="1" dirty="0" err="1" smtClean="0"/>
              <a:t>er</a:t>
            </a:r>
            <a:r>
              <a:rPr lang="en-US" b="1" i="1" dirty="0" smtClean="0"/>
              <a:t>/-</a:t>
            </a:r>
            <a:r>
              <a:rPr lang="en-US" b="1" i="1" dirty="0" err="1" smtClean="0"/>
              <a:t>est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908720"/>
            <a:ext cx="8472518" cy="51974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clean </a:t>
            </a:r>
            <a:r>
              <a:rPr lang="en-US" dirty="0"/>
              <a:t>→ clean</a:t>
            </a:r>
            <a:r>
              <a:rPr lang="en-US" b="1" dirty="0"/>
              <a:t>er</a:t>
            </a:r>
            <a:r>
              <a:rPr lang="en-US" dirty="0"/>
              <a:t> → (the) clean</a:t>
            </a:r>
            <a:r>
              <a:rPr lang="en-US" b="1" dirty="0"/>
              <a:t>est</a:t>
            </a:r>
            <a:endParaRPr lang="en-US" dirty="0"/>
          </a:p>
          <a:p>
            <a:pPr algn="ctr">
              <a:buNone/>
            </a:pPr>
            <a:r>
              <a:rPr lang="en-US" dirty="0" smtClean="0"/>
              <a:t>We </a:t>
            </a:r>
            <a:r>
              <a:rPr lang="en-US" dirty="0"/>
              <a:t>use </a:t>
            </a:r>
            <a:r>
              <a:rPr lang="en-US" i="1" dirty="0"/>
              <a:t>-</a:t>
            </a:r>
            <a:r>
              <a:rPr lang="en-US" i="1" dirty="0" err="1"/>
              <a:t>er</a:t>
            </a:r>
            <a:r>
              <a:rPr lang="en-US" i="1" dirty="0"/>
              <a:t>/-</a:t>
            </a:r>
            <a:r>
              <a:rPr lang="en-US" i="1" dirty="0" err="1"/>
              <a:t>est</a:t>
            </a:r>
            <a:r>
              <a:rPr lang="en-US" dirty="0"/>
              <a:t> with the following adjectives: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1.1</a:t>
            </a:r>
            <a:r>
              <a:rPr lang="en-US" b="1" dirty="0"/>
              <a:t>. Adjectives with one </a:t>
            </a:r>
            <a:r>
              <a:rPr lang="en-US" b="1" dirty="0" smtClean="0"/>
              <a:t>syllable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683381"/>
              </p:ext>
            </p:extLst>
          </p:nvPr>
        </p:nvGraphicFramePr>
        <p:xfrm>
          <a:off x="357159" y="3143249"/>
          <a:ext cx="8001054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8"/>
                <a:gridCol w="2667018"/>
                <a:gridCol w="2667018"/>
              </a:tblGrid>
              <a:tr h="9653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eorgia" pitchFamily="18" charset="0"/>
                          <a:ea typeface="Calibri"/>
                          <a:cs typeface="Times New Roman"/>
                        </a:rPr>
                        <a:t>Positive</a:t>
                      </a:r>
                      <a:endParaRPr lang="el-GR" sz="2400" b="1" dirty="0">
                        <a:latin typeface="Georg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Comparative</a:t>
                      </a:r>
                      <a:r>
                        <a:rPr lang="en-US" sz="2400" baseline="0" dirty="0" smtClean="0"/>
                        <a:t>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Superlative</a:t>
                      </a:r>
                      <a:endParaRPr lang="el-GR" sz="2400" dirty="0" smtClean="0"/>
                    </a:p>
                    <a:p>
                      <a:pPr algn="ctr"/>
                      <a:endParaRPr lang="el-GR" sz="2400" dirty="0"/>
                    </a:p>
                  </a:txBody>
                  <a:tcPr/>
                </a:tc>
              </a:tr>
              <a:tr h="559287">
                <a:tc>
                  <a:txBody>
                    <a:bodyPr/>
                    <a:lstStyle/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clean</a:t>
                      </a:r>
                      <a:endParaRPr lang="el-GR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clean</a:t>
                      </a:r>
                      <a:r>
                        <a:rPr lang="en-US" sz="2400" b="1" dirty="0">
                          <a:latin typeface="+mn-lt"/>
                          <a:ea typeface="Calibri"/>
                          <a:cs typeface="Times New Roman"/>
                        </a:rPr>
                        <a:t>er</a:t>
                      </a:r>
                      <a:endParaRPr lang="el-GR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</a:rPr>
                        <a:t>clean</a:t>
                      </a:r>
                      <a:r>
                        <a:rPr lang="en-US" sz="2400" b="1" dirty="0" smtClean="0">
                          <a:latin typeface="+mn-lt"/>
                        </a:rPr>
                        <a:t>est</a:t>
                      </a:r>
                      <a:endParaRPr lang="el-GR" sz="2400" b="1" dirty="0">
                        <a:latin typeface="+mn-lt"/>
                      </a:endParaRPr>
                    </a:p>
                  </a:txBody>
                  <a:tcPr/>
                </a:tc>
              </a:tr>
              <a:tr h="559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new</a:t>
                      </a:r>
                      <a:endParaRPr lang="el-GR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</a:rPr>
                        <a:t>new</a:t>
                      </a:r>
                      <a:r>
                        <a:rPr lang="en-US" sz="2400" b="1" dirty="0" smtClean="0">
                          <a:latin typeface="+mn-lt"/>
                        </a:rPr>
                        <a:t>er</a:t>
                      </a:r>
                      <a:endParaRPr lang="el-GR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</a:rPr>
                        <a:t>new</a:t>
                      </a:r>
                      <a:r>
                        <a:rPr lang="en-US" sz="2400" b="1" dirty="0" smtClean="0">
                          <a:latin typeface="+mn-lt"/>
                        </a:rPr>
                        <a:t>est</a:t>
                      </a:r>
                      <a:endParaRPr lang="el-GR" sz="2400" b="1" dirty="0">
                        <a:latin typeface="+mn-lt"/>
                      </a:endParaRPr>
                    </a:p>
                  </a:txBody>
                  <a:tcPr/>
                </a:tc>
              </a:tr>
              <a:tr h="5592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Calibri"/>
                          <a:cs typeface="Times New Roman"/>
                        </a:rPr>
                        <a:t>cheap</a:t>
                      </a:r>
                      <a:endParaRPr lang="el-GR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</a:rPr>
                        <a:t>cheap</a:t>
                      </a:r>
                      <a:r>
                        <a:rPr lang="en-US" sz="2400" b="1" dirty="0" smtClean="0">
                          <a:latin typeface="+mn-lt"/>
                        </a:rPr>
                        <a:t>er</a:t>
                      </a:r>
                      <a:endParaRPr lang="el-GR" sz="2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+mn-lt"/>
                        </a:rPr>
                        <a:t>cheap</a:t>
                      </a:r>
                      <a:r>
                        <a:rPr lang="en-US" sz="2400" b="1" dirty="0" smtClean="0">
                          <a:latin typeface="+mn-lt"/>
                        </a:rPr>
                        <a:t>est</a:t>
                      </a:r>
                      <a:endParaRPr lang="el-GR" sz="24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285728"/>
            <a:ext cx="8858280" cy="628654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2400" b="1" dirty="0" smtClean="0"/>
              <a:t>1.2</a:t>
            </a:r>
            <a:r>
              <a:rPr lang="en-US" sz="2400" b="1" dirty="0"/>
              <a:t>. Adjectives with two syllables and the </a:t>
            </a:r>
            <a:r>
              <a:rPr lang="en-US" sz="2400" b="1" dirty="0" smtClean="0"/>
              <a:t>         following </a:t>
            </a:r>
            <a:r>
              <a:rPr lang="en-US" sz="2400" b="1" dirty="0"/>
              <a:t>endings:</a:t>
            </a:r>
          </a:p>
          <a:p>
            <a:pPr algn="ctr">
              <a:buNone/>
            </a:pPr>
            <a:r>
              <a:rPr lang="en-US" sz="2400" b="1" dirty="0"/>
              <a:t>1.2.1. Adjectives with two syllables, ending in </a:t>
            </a:r>
            <a:r>
              <a:rPr lang="en-US" sz="2400" b="1" i="1" dirty="0" smtClean="0"/>
              <a:t>-y and -</a:t>
            </a:r>
            <a:r>
              <a:rPr lang="en-US" sz="2400" b="1" i="1" dirty="0" err="1" smtClean="0"/>
              <a:t>er</a:t>
            </a:r>
            <a:endParaRPr lang="en-US" sz="2400" b="1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623815"/>
              </p:ext>
            </p:extLst>
          </p:nvPr>
        </p:nvGraphicFramePr>
        <p:xfrm>
          <a:off x="467544" y="2708920"/>
          <a:ext cx="8072493" cy="2643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1"/>
                <a:gridCol w="2690831"/>
                <a:gridCol w="2690831"/>
              </a:tblGrid>
              <a:tr h="5286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comparative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superlative </a:t>
                      </a:r>
                      <a:endParaRPr lang="el-GR" sz="2000" dirty="0"/>
                    </a:p>
                  </a:txBody>
                  <a:tcPr/>
                </a:tc>
              </a:tr>
              <a:tr h="5286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dirt</a:t>
                      </a:r>
                      <a:r>
                        <a:rPr lang="en-US" sz="2000" b="1" dirty="0" smtClean="0"/>
                        <a:t>y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dirt</a:t>
                      </a:r>
                      <a:r>
                        <a:rPr lang="en-US" sz="2000" b="1" dirty="0" smtClean="0"/>
                        <a:t>ier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dirt</a:t>
                      </a:r>
                      <a:r>
                        <a:rPr lang="en-US" sz="2000" b="1" dirty="0" smtClean="0"/>
                        <a:t>iest </a:t>
                      </a:r>
                      <a:endParaRPr lang="el-GR" sz="2000" dirty="0"/>
                    </a:p>
                  </a:txBody>
                  <a:tcPr/>
                </a:tc>
              </a:tr>
              <a:tr h="5286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eas</a:t>
                      </a:r>
                      <a:r>
                        <a:rPr lang="en-US" sz="2000" b="1" dirty="0" smtClean="0"/>
                        <a:t>y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eas</a:t>
                      </a:r>
                      <a:r>
                        <a:rPr lang="en-US" sz="2000" b="1" dirty="0" smtClean="0"/>
                        <a:t>ier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eas</a:t>
                      </a:r>
                      <a:r>
                        <a:rPr lang="en-US" sz="2000" b="1" dirty="0" smtClean="0"/>
                        <a:t>iest </a:t>
                      </a:r>
                      <a:endParaRPr lang="el-GR" sz="2000" dirty="0"/>
                    </a:p>
                  </a:txBody>
                  <a:tcPr/>
                </a:tc>
              </a:tr>
              <a:tr h="5286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happ</a:t>
                      </a:r>
                      <a:r>
                        <a:rPr lang="en-US" sz="2000" b="1" dirty="0" smtClean="0"/>
                        <a:t>y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happ</a:t>
                      </a:r>
                      <a:r>
                        <a:rPr lang="en-US" sz="2000" b="1" dirty="0" smtClean="0"/>
                        <a:t>ier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happ</a:t>
                      </a:r>
                      <a:r>
                        <a:rPr lang="en-US" sz="2000" b="1" dirty="0" smtClean="0"/>
                        <a:t>iest </a:t>
                      </a:r>
                      <a:endParaRPr lang="el-GR" sz="2000" dirty="0"/>
                    </a:p>
                  </a:txBody>
                  <a:tcPr/>
                </a:tc>
              </a:tr>
              <a:tr h="52864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prett</a:t>
                      </a:r>
                      <a:r>
                        <a:rPr lang="en-US" sz="2000" b="1" dirty="0" smtClean="0"/>
                        <a:t>y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prett</a:t>
                      </a:r>
                      <a:r>
                        <a:rPr lang="en-US" sz="2000" b="1" dirty="0" smtClean="0"/>
                        <a:t>ier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prett</a:t>
                      </a:r>
                      <a:r>
                        <a:rPr lang="en-US" sz="2000" b="1" dirty="0" smtClean="0"/>
                        <a:t>ier </a:t>
                      </a:r>
                      <a:endParaRPr lang="el-GR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08711"/>
              </p:ext>
            </p:extLst>
          </p:nvPr>
        </p:nvGraphicFramePr>
        <p:xfrm>
          <a:off x="1071538" y="5643578"/>
          <a:ext cx="6096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comparative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superlative </a:t>
                      </a:r>
                      <a:endParaRPr lang="el-GR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clev</a:t>
                      </a:r>
                      <a:r>
                        <a:rPr lang="en-US" sz="2000" b="1" dirty="0" smtClean="0"/>
                        <a:t>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clev</a:t>
                      </a:r>
                      <a:r>
                        <a:rPr lang="en-US" sz="2000" b="1" dirty="0" smtClean="0"/>
                        <a:t>erer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clev</a:t>
                      </a:r>
                      <a:r>
                        <a:rPr lang="en-US" sz="2000" b="1" dirty="0" smtClean="0"/>
                        <a:t>erest</a:t>
                      </a:r>
                      <a:endParaRPr lang="el-G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85728"/>
            <a:ext cx="8929718" cy="6286544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1.2.3</a:t>
            </a:r>
            <a:r>
              <a:rPr lang="en-US" b="1" dirty="0"/>
              <a:t>. Adjectives with two syllables, ending in </a:t>
            </a:r>
            <a:r>
              <a:rPr lang="en-US" b="1" i="1" dirty="0"/>
              <a:t>-le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endParaRPr lang="en-US" b="1" dirty="0" smtClean="0"/>
          </a:p>
          <a:p>
            <a:endParaRPr lang="en-US" b="1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1.2.4</a:t>
            </a:r>
            <a:r>
              <a:rPr lang="en-US" b="1" dirty="0"/>
              <a:t>. Adjectives with two syllables, ending in </a:t>
            </a:r>
            <a:r>
              <a:rPr lang="en-US" b="1" i="1" dirty="0"/>
              <a:t>-</a:t>
            </a:r>
            <a:r>
              <a:rPr lang="en-US" b="1" i="1" dirty="0" err="1"/>
              <a:t>ow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460428"/>
              </p:ext>
            </p:extLst>
          </p:nvPr>
        </p:nvGraphicFramePr>
        <p:xfrm>
          <a:off x="899592" y="2060848"/>
          <a:ext cx="6643734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2214578"/>
                <a:gridCol w="2214578"/>
              </a:tblGrid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comparative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superlative </a:t>
                      </a:r>
                      <a:endParaRPr lang="el-GR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simp</a:t>
                      </a:r>
                      <a:r>
                        <a:rPr lang="en-US" b="1" dirty="0" smtClean="0"/>
                        <a:t>le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simp</a:t>
                      </a:r>
                      <a:r>
                        <a:rPr lang="en-US" b="1" dirty="0" smtClean="0"/>
                        <a:t>ler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simp</a:t>
                      </a:r>
                      <a:r>
                        <a:rPr lang="en-US" b="1" dirty="0" smtClean="0"/>
                        <a:t>lest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337604"/>
              </p:ext>
            </p:extLst>
          </p:nvPr>
        </p:nvGraphicFramePr>
        <p:xfrm>
          <a:off x="1403648" y="486916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positive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comparative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superlative 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narr</a:t>
                      </a:r>
                      <a:r>
                        <a:rPr lang="en-US" b="1" dirty="0" smtClean="0"/>
                        <a:t>ow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narr</a:t>
                      </a:r>
                      <a:r>
                        <a:rPr lang="en-US" b="1" dirty="0" smtClean="0"/>
                        <a:t>ower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narr</a:t>
                      </a:r>
                      <a:r>
                        <a:rPr lang="en-US" b="1" dirty="0" smtClean="0"/>
                        <a:t>owest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14290"/>
            <a:ext cx="9001156" cy="635798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1.3</a:t>
            </a:r>
            <a:r>
              <a:rPr lang="en-US" b="1" dirty="0"/>
              <a:t>. Spelling of the adjectives </a:t>
            </a:r>
            <a:r>
              <a:rPr lang="en-US" b="1" dirty="0" smtClean="0"/>
              <a:t>using the endings </a:t>
            </a:r>
            <a:r>
              <a:rPr lang="en-US" b="1" i="1" dirty="0" smtClean="0"/>
              <a:t>-</a:t>
            </a:r>
            <a:r>
              <a:rPr lang="en-US" b="1" i="1" dirty="0" err="1" smtClean="0"/>
              <a:t>er</a:t>
            </a:r>
            <a:r>
              <a:rPr lang="en-US" b="1" i="1" dirty="0" smtClean="0"/>
              <a:t>/-</a:t>
            </a:r>
            <a:r>
              <a:rPr lang="en-US" b="1" i="1" dirty="0" err="1" smtClean="0"/>
              <a:t>est</a:t>
            </a:r>
            <a:endParaRPr lang="en-US" b="1" i="1" dirty="0" smtClean="0"/>
          </a:p>
          <a:p>
            <a:pPr>
              <a:buNone/>
            </a:pPr>
            <a:endParaRPr lang="en-US" b="1" i="1" dirty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09080"/>
              </p:ext>
            </p:extLst>
          </p:nvPr>
        </p:nvGraphicFramePr>
        <p:xfrm>
          <a:off x="214281" y="1643050"/>
          <a:ext cx="8358247" cy="4547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935"/>
                <a:gridCol w="1826170"/>
                <a:gridCol w="1855734"/>
                <a:gridCol w="2920408"/>
              </a:tblGrid>
              <a:tr h="41338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positive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comparative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superlative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comment</a:t>
                      </a:r>
                      <a:endParaRPr lang="el-GR" sz="2000" dirty="0"/>
                    </a:p>
                  </a:txBody>
                  <a:tcPr/>
                </a:tc>
              </a:tr>
              <a:tr h="72342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</a:t>
                      </a:r>
                      <a:r>
                        <a:rPr lang="en-US" sz="2000" b="1" dirty="0" smtClean="0"/>
                        <a:t>e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</a:t>
                      </a:r>
                      <a:r>
                        <a:rPr lang="en-US" sz="2000" b="1" dirty="0" smtClean="0"/>
                        <a:t>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larg</a:t>
                      </a:r>
                      <a:r>
                        <a:rPr lang="en-US" sz="2000" b="1" dirty="0" smtClean="0"/>
                        <a:t>est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leave out the silent </a:t>
                      </a:r>
                      <a:r>
                        <a:rPr lang="en-US" sz="2000" i="1" dirty="0" smtClean="0"/>
                        <a:t>-e </a:t>
                      </a:r>
                      <a:endParaRPr lang="el-GR" sz="2000" dirty="0"/>
                    </a:p>
                  </a:txBody>
                  <a:tcPr/>
                </a:tc>
              </a:tr>
              <a:tr h="1033463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b</a:t>
                      </a:r>
                      <a:r>
                        <a:rPr lang="en-US" sz="2000" b="1" dirty="0" smtClean="0"/>
                        <a:t>ig</a:t>
                      </a:r>
                    </a:p>
                    <a:p>
                      <a:pPr algn="ctr"/>
                      <a:r>
                        <a:rPr lang="en-US" sz="2000" dirty="0" smtClean="0"/>
                        <a:t>s</a:t>
                      </a:r>
                      <a:r>
                        <a:rPr lang="en-US" sz="2000" b="1" dirty="0" smtClean="0"/>
                        <a:t>ad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r>
                        <a:rPr lang="en-US" sz="2000" b="1" dirty="0" smtClean="0"/>
                        <a:t>igger </a:t>
                      </a:r>
                    </a:p>
                    <a:p>
                      <a:pPr algn="ctr"/>
                      <a:r>
                        <a:rPr lang="en-US" sz="2000" dirty="0" smtClean="0"/>
                        <a:t>s</a:t>
                      </a:r>
                      <a:r>
                        <a:rPr lang="en-US" sz="2000" b="1" dirty="0" smtClean="0"/>
                        <a:t>adder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r>
                        <a:rPr lang="en-US" sz="2000" b="1" dirty="0" smtClean="0"/>
                        <a:t>iggest </a:t>
                      </a:r>
                    </a:p>
                    <a:p>
                      <a:pPr algn="ctr"/>
                      <a:r>
                        <a:rPr lang="en-US" sz="2000" dirty="0" smtClean="0"/>
                        <a:t>s</a:t>
                      </a:r>
                      <a:r>
                        <a:rPr lang="en-US" sz="2000" b="1" dirty="0" smtClean="0"/>
                        <a:t>addest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double</a:t>
                      </a:r>
                      <a:r>
                        <a:rPr lang="en-US" sz="2000" dirty="0" smtClean="0"/>
                        <a:t> the </a:t>
                      </a:r>
                      <a:r>
                        <a:rPr lang="en-US" sz="2000" b="1" dirty="0" smtClean="0"/>
                        <a:t>consonant</a:t>
                      </a:r>
                      <a:r>
                        <a:rPr lang="en-US" sz="2000" dirty="0" smtClean="0"/>
                        <a:t> after </a:t>
                      </a:r>
                    </a:p>
                    <a:p>
                      <a:pPr algn="ctr"/>
                      <a:r>
                        <a:rPr lang="en-US" sz="2000" b="1" dirty="0" smtClean="0"/>
                        <a:t>short Vowel </a:t>
                      </a:r>
                      <a:endParaRPr lang="el-GR" sz="2000" dirty="0"/>
                    </a:p>
                  </a:txBody>
                  <a:tcPr/>
                </a:tc>
              </a:tr>
              <a:tr h="10334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dirt</a:t>
                      </a:r>
                      <a:r>
                        <a:rPr lang="en-US" sz="2000" b="1" dirty="0" smtClean="0"/>
                        <a:t>y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dirt</a:t>
                      </a:r>
                      <a:r>
                        <a:rPr lang="en-US" sz="2000" b="1" dirty="0" smtClean="0"/>
                        <a:t>ier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dirt</a:t>
                      </a:r>
                      <a:r>
                        <a:rPr lang="en-US" sz="2000" b="1" dirty="0" smtClean="0"/>
                        <a:t>iest 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change </a:t>
                      </a:r>
                      <a:r>
                        <a:rPr lang="en-US" sz="2000" i="1" dirty="0" smtClean="0"/>
                        <a:t>-y</a:t>
                      </a:r>
                      <a:r>
                        <a:rPr lang="en-US" sz="2000" dirty="0" smtClean="0"/>
                        <a:t> to </a:t>
                      </a:r>
                      <a:r>
                        <a:rPr lang="en-US" sz="2000" i="1" dirty="0" smtClean="0"/>
                        <a:t>-i</a:t>
                      </a:r>
                      <a:r>
                        <a:rPr lang="en-US" sz="2000" dirty="0" smtClean="0"/>
                        <a:t> (consonant before </a:t>
                      </a:r>
                      <a:r>
                        <a:rPr lang="en-US" sz="2000" i="1" dirty="0" smtClean="0"/>
                        <a:t>-y</a:t>
                      </a:r>
                      <a:r>
                        <a:rPr lang="en-US" sz="2000" dirty="0" smtClean="0"/>
                        <a:t>) </a:t>
                      </a:r>
                      <a:endParaRPr lang="el-GR" sz="2000" dirty="0"/>
                    </a:p>
                  </a:txBody>
                  <a:tcPr/>
                </a:tc>
              </a:tr>
              <a:tr h="134350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shy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shyer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shyest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here </a:t>
                      </a:r>
                      <a:r>
                        <a:rPr lang="en-US" sz="2000" i="1" dirty="0" smtClean="0"/>
                        <a:t>-y</a:t>
                      </a:r>
                      <a:r>
                        <a:rPr lang="en-US" sz="2000" dirty="0" smtClean="0"/>
                        <a:t> is not changed to </a:t>
                      </a:r>
                      <a:r>
                        <a:rPr lang="en-US" sz="2000" i="1" dirty="0" smtClean="0"/>
                        <a:t>-i</a:t>
                      </a:r>
                      <a:r>
                        <a:rPr lang="en-US" sz="2000" dirty="0" smtClean="0"/>
                        <a:t>.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(although consonant before </a:t>
                      </a:r>
                      <a:r>
                        <a:rPr lang="en-US" sz="2000" i="1" dirty="0" smtClean="0"/>
                        <a:t>-y</a:t>
                      </a:r>
                      <a:r>
                        <a:rPr lang="en-US" sz="2000" dirty="0" smtClean="0"/>
                        <a:t>)</a:t>
                      </a:r>
                      <a:endParaRPr lang="el-GR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5697559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2</a:t>
            </a:r>
            <a:r>
              <a:rPr lang="en-US" b="1" dirty="0"/>
              <a:t>. </a:t>
            </a:r>
            <a:r>
              <a:rPr lang="en-US" b="1" dirty="0" smtClean="0"/>
              <a:t>Comparatives </a:t>
            </a:r>
            <a:r>
              <a:rPr lang="en-US" b="1" dirty="0"/>
              <a:t>with </a:t>
            </a:r>
            <a:r>
              <a:rPr lang="en-US" b="1" i="1" dirty="0"/>
              <a:t>more – most</a:t>
            </a:r>
            <a:endParaRPr lang="en-US" b="1" dirty="0"/>
          </a:p>
          <a:p>
            <a:r>
              <a:rPr lang="en-US" dirty="0"/>
              <a:t>all adjectives with </a:t>
            </a:r>
            <a:r>
              <a:rPr lang="en-US" b="1" dirty="0"/>
              <a:t>more than one syllable</a:t>
            </a:r>
            <a:r>
              <a:rPr lang="en-US" dirty="0"/>
              <a:t> (except some adjectives with two syllables </a:t>
            </a:r>
            <a:r>
              <a:rPr lang="en-US" dirty="0" smtClean="0"/>
              <a:t>–e.g. simple, narrow)</a:t>
            </a:r>
            <a:endParaRPr lang="en-US" dirty="0"/>
          </a:p>
          <a:p>
            <a:pPr>
              <a:buNone/>
            </a:pP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99935"/>
              </p:ext>
            </p:extLst>
          </p:nvPr>
        </p:nvGraphicFramePr>
        <p:xfrm>
          <a:off x="500034" y="3071810"/>
          <a:ext cx="7960398" cy="2428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4143"/>
                <a:gridCol w="2524143"/>
                <a:gridCol w="2912112"/>
              </a:tblGrid>
              <a:tr h="8096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Positive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comparative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superlative </a:t>
                      </a:r>
                      <a:endParaRPr lang="el-GR" sz="2400" dirty="0"/>
                    </a:p>
                  </a:txBody>
                  <a:tcPr/>
                </a:tc>
              </a:tr>
              <a:tr h="80963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difficult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more</a:t>
                      </a:r>
                      <a:r>
                        <a:rPr lang="en-US" sz="2400" dirty="0" smtClean="0"/>
                        <a:t> difficult 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(the) </a:t>
                      </a:r>
                      <a:r>
                        <a:rPr lang="en-US" sz="2400" b="1" dirty="0" smtClean="0"/>
                        <a:t>most</a:t>
                      </a:r>
                      <a:r>
                        <a:rPr lang="en-US" sz="2400" dirty="0" smtClean="0"/>
                        <a:t> difficult</a:t>
                      </a:r>
                      <a:endParaRPr lang="el-GR" sz="2400" dirty="0"/>
                    </a:p>
                  </a:txBody>
                  <a:tcPr/>
                </a:tc>
              </a:tr>
              <a:tr h="809631"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3. Irregular adjectives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04087"/>
              </p:ext>
            </p:extLst>
          </p:nvPr>
        </p:nvGraphicFramePr>
        <p:xfrm>
          <a:off x="785786" y="1643049"/>
          <a:ext cx="7500990" cy="3447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9638"/>
                <a:gridCol w="2282680"/>
                <a:gridCol w="2778672"/>
              </a:tblGrid>
              <a:tr h="689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positive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comparative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superlative </a:t>
                      </a:r>
                      <a:endParaRPr lang="el-GR" sz="2400" b="1" dirty="0"/>
                    </a:p>
                  </a:txBody>
                  <a:tcPr/>
                </a:tc>
              </a:tr>
              <a:tr h="689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good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better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best</a:t>
                      </a:r>
                      <a:endParaRPr lang="el-GR" sz="2400" b="1" dirty="0"/>
                    </a:p>
                  </a:txBody>
                  <a:tcPr/>
                </a:tc>
              </a:tr>
              <a:tr h="689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/>
                        <a:t>bad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worse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worst</a:t>
                      </a:r>
                      <a:endParaRPr lang="el-GR" sz="2400" b="1" dirty="0"/>
                    </a:p>
                  </a:txBody>
                  <a:tcPr/>
                </a:tc>
              </a:tr>
              <a:tr h="689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much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more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most </a:t>
                      </a:r>
                      <a:endParaRPr lang="el-GR" sz="2400" b="1" dirty="0"/>
                    </a:p>
                  </a:txBody>
                  <a:tcPr/>
                </a:tc>
              </a:tr>
              <a:tr h="68947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little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less </a:t>
                      </a:r>
                      <a:endParaRPr lang="el-G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least</a:t>
                      </a:r>
                      <a:endParaRPr lang="el-GR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294</TotalTime>
  <Words>590</Words>
  <Application>Microsoft Office PowerPoint</Application>
  <PresentationFormat>On-screen Show (4:3)</PresentationFormat>
  <Paragraphs>319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Αστικό</vt:lpstr>
      <vt:lpstr>DEGREES  OF ADJECTIVES</vt:lpstr>
      <vt:lpstr>PowerPoint Presentation</vt:lpstr>
      <vt:lpstr>PowerPoint Presentation</vt:lpstr>
      <vt:lpstr> 1. Comparatives with -er/-est </vt:lpstr>
      <vt:lpstr>PowerPoint Presentation</vt:lpstr>
      <vt:lpstr>PowerPoint Presentation</vt:lpstr>
      <vt:lpstr>PowerPoint Presentation</vt:lpstr>
      <vt:lpstr>PowerPoint Presentation</vt:lpstr>
      <vt:lpstr>3. Irregular adjectives  </vt:lpstr>
      <vt:lpstr> 4. Special adjectives </vt:lpstr>
      <vt:lpstr>5. Difference in meaning  </vt:lpstr>
      <vt:lpstr>WAYS TO COMPARE</vt:lpstr>
      <vt:lpstr>PowerPoint Presentation</vt:lpstr>
      <vt:lpstr>Forming adverbs from adjectives </vt:lpstr>
      <vt:lpstr>If the adjective ends in -y, replace the y with i and add -ly</vt:lpstr>
      <vt:lpstr>If the adjective ends in -ic, add -ally.  Exception: public -&gt; publicly</vt:lpstr>
      <vt:lpstr>Adverbs with the same form as the adjective</vt:lpstr>
      <vt:lpstr>The adverb WELL</vt:lpstr>
      <vt:lpstr>Comparative and superlative adverbs 1 </vt:lpstr>
      <vt:lpstr>Comparative and Superlative Adverbs 2</vt:lpstr>
      <vt:lpstr>IRREGULAR ADVERBS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admin</dc:creator>
  <cp:lastModifiedBy>Lena</cp:lastModifiedBy>
  <cp:revision>84</cp:revision>
  <dcterms:created xsi:type="dcterms:W3CDTF">2021-03-09T09:26:30Z</dcterms:created>
  <dcterms:modified xsi:type="dcterms:W3CDTF">2021-03-22T08:11:39Z</dcterms:modified>
</cp:coreProperties>
</file>