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Montserrat"/>
      <p:regular r:id="rId19"/>
      <p:bold r:id="rId20"/>
      <p:italic r:id="rId21"/>
      <p:boldItalic r:id="rId22"/>
    </p:embeddedFont>
    <p:embeddedFont>
      <p:font typeface="Lato"/>
      <p:regular r:id="rId23"/>
      <p:bold r:id="rId24"/>
      <p:italic r:id="rId25"/>
      <p:boldItalic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Montserrat-bold.fntdata"/><Relationship Id="rId22" Type="http://schemas.openxmlformats.org/officeDocument/2006/relationships/font" Target="fonts/Montserrat-boldItalic.fntdata"/><Relationship Id="rId21" Type="http://schemas.openxmlformats.org/officeDocument/2006/relationships/font" Target="fonts/Montserrat-italic.fntdata"/><Relationship Id="rId24" Type="http://schemas.openxmlformats.org/officeDocument/2006/relationships/font" Target="fonts/Lato-bold.fntdata"/><Relationship Id="rId23" Type="http://schemas.openxmlformats.org/officeDocument/2006/relationships/font" Target="fonts/Lato-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boldItalic.fntdata"/><Relationship Id="rId25" Type="http://schemas.openxmlformats.org/officeDocument/2006/relationships/font" Target="fonts/La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Montserrat-regular.fntdata"/><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cc0e774001_0_11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cc0e774001_0_11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cc0e774001_0_12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cc0e774001_0_12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cc0e774001_0_13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cc0e774001_0_13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gcc0e774001_0_13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6" name="Google Shape;156;gcc0e774001_0_13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cc0e774001_0_13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cc0e774001_0_13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cc0e774001_0_13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cc0e774001_0_13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gcc0e774001_0_139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cc0e774001_0_139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cc0e774001_0_14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cc0e774001_0_14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gcc0e774001_0_14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5" name="Google Shape;185;gcc0e774001_0_14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gcc0e774001_0_14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0" name="Google Shape;190;gcc0e774001_0_14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gcc0e774001_0_14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cc0e774001_0_14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gcc0e774001_0_14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2" name="Google Shape;202;gcc0e774001_0_14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l"/>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l"/>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hyperlink" Target="https://goodonyou.eco/rana-plaz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3"/>
          <p:cNvSpPr txBox="1"/>
          <p:nvPr>
            <p:ph type="ctrTitle"/>
          </p:nvPr>
        </p:nvSpPr>
        <p:spPr>
          <a:xfrm>
            <a:off x="727950" y="1337575"/>
            <a:ext cx="7688100" cy="1664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l"/>
              <a:t>Unit 6 - Fast Fashion</a:t>
            </a:r>
            <a:endParaRPr/>
          </a:p>
        </p:txBody>
      </p:sp>
      <p:sp>
        <p:nvSpPr>
          <p:cNvPr id="135" name="Google Shape;135;p13"/>
          <p:cNvSpPr txBox="1"/>
          <p:nvPr>
            <p:ph idx="1" type="subTitle"/>
          </p:nvPr>
        </p:nvSpPr>
        <p:spPr>
          <a:xfrm>
            <a:off x="4572000" y="3491350"/>
            <a:ext cx="4216800" cy="8010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l" sz="1800"/>
              <a:t>Writing a solutions to a problem essay</a:t>
            </a:r>
            <a:endParaRPr sz="18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1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l"/>
              <a:t>What is fast fashion?</a:t>
            </a:r>
            <a:endParaRPr/>
          </a:p>
        </p:txBody>
      </p:sp>
      <p:sp>
        <p:nvSpPr>
          <p:cNvPr id="141" name="Google Shape;141;p14"/>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Clr>
                <a:schemeClr val="dk1"/>
              </a:buClr>
              <a:buSzPts val="1100"/>
              <a:buFont typeface="Arial"/>
              <a:buNone/>
            </a:pPr>
            <a:r>
              <a:rPr lang="el" sz="1800">
                <a:solidFill>
                  <a:srgbClr val="FFFFFF"/>
                </a:solidFill>
              </a:rPr>
              <a:t>“Inexpensive clothing produced rapidly by mass-market retailers in response to the latest trends.” Oxford online dictionary</a:t>
            </a:r>
            <a:endParaRPr sz="1800">
              <a:solidFill>
                <a:srgbClr val="FFFFFF"/>
              </a:solidFill>
            </a:endParaRPr>
          </a:p>
          <a:p>
            <a:pPr indent="0" lvl="0" marL="0" rtl="0" algn="l">
              <a:spcBef>
                <a:spcPts val="1200"/>
              </a:spcBef>
              <a:spcAft>
                <a:spcPts val="0"/>
              </a:spcAft>
              <a:buClr>
                <a:schemeClr val="dk1"/>
              </a:buClr>
              <a:buSzPts val="1100"/>
              <a:buFont typeface="Arial"/>
              <a:buNone/>
            </a:pPr>
            <a:r>
              <a:rPr b="1" lang="el" sz="1800">
                <a:solidFill>
                  <a:srgbClr val="FFFFFF"/>
                </a:solidFill>
              </a:rPr>
              <a:t>3 characteristics:</a:t>
            </a:r>
            <a:endParaRPr b="1" sz="1800">
              <a:solidFill>
                <a:srgbClr val="FFFFFF"/>
              </a:solidFill>
            </a:endParaRPr>
          </a:p>
          <a:p>
            <a:pPr indent="-342900" lvl="0" marL="457200" rtl="0" algn="l">
              <a:spcBef>
                <a:spcPts val="1200"/>
              </a:spcBef>
              <a:spcAft>
                <a:spcPts val="0"/>
              </a:spcAft>
              <a:buClr>
                <a:srgbClr val="FFFFFF"/>
              </a:buClr>
              <a:buSzPts val="1800"/>
              <a:buChar char="●"/>
            </a:pPr>
            <a:r>
              <a:rPr lang="el" sz="1800">
                <a:solidFill>
                  <a:srgbClr val="FFFFFF"/>
                </a:solidFill>
              </a:rPr>
              <a:t>It’s cheap</a:t>
            </a:r>
            <a:endParaRPr sz="1800">
              <a:solidFill>
                <a:srgbClr val="FFFFFF"/>
              </a:solidFill>
            </a:endParaRPr>
          </a:p>
          <a:p>
            <a:pPr indent="-342900" lvl="0" marL="457200" rtl="0" algn="l">
              <a:spcBef>
                <a:spcPts val="0"/>
              </a:spcBef>
              <a:spcAft>
                <a:spcPts val="0"/>
              </a:spcAft>
              <a:buClr>
                <a:srgbClr val="FFFFFF"/>
              </a:buClr>
              <a:buSzPts val="1800"/>
              <a:buChar char="●"/>
            </a:pPr>
            <a:r>
              <a:rPr lang="el" sz="1800">
                <a:solidFill>
                  <a:srgbClr val="FFFFFF"/>
                </a:solidFill>
              </a:rPr>
              <a:t>It’s trendy</a:t>
            </a:r>
            <a:endParaRPr sz="1800">
              <a:solidFill>
                <a:srgbClr val="FFFFFF"/>
              </a:solidFill>
            </a:endParaRPr>
          </a:p>
          <a:p>
            <a:pPr indent="-342900" lvl="0" marL="457200" rtl="0" algn="l">
              <a:spcBef>
                <a:spcPts val="0"/>
              </a:spcBef>
              <a:spcAft>
                <a:spcPts val="0"/>
              </a:spcAft>
              <a:buClr>
                <a:srgbClr val="FFFFFF"/>
              </a:buClr>
              <a:buSzPts val="1800"/>
              <a:buChar char="●"/>
            </a:pPr>
            <a:r>
              <a:rPr lang="el" sz="1800">
                <a:solidFill>
                  <a:srgbClr val="FFFFFF"/>
                </a:solidFill>
              </a:rPr>
              <a:t>It’s disposable</a:t>
            </a:r>
            <a:endParaRPr sz="1800">
              <a:solidFill>
                <a:srgbClr val="FFFFFF"/>
              </a:solidFill>
            </a:endParaRPr>
          </a:p>
          <a:p>
            <a:pPr indent="0" lvl="0" marL="0" rtl="0" algn="l">
              <a:spcBef>
                <a:spcPts val="1200"/>
              </a:spcBef>
              <a:spcAft>
                <a:spcPts val="12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1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l"/>
              <a:t>Fast fashion has a negative impact on:</a:t>
            </a:r>
            <a:endParaRPr/>
          </a:p>
        </p:txBody>
      </p:sp>
      <p:sp>
        <p:nvSpPr>
          <p:cNvPr id="147" name="Google Shape;147;p15"/>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355600" lvl="0" marL="457200" rtl="0" algn="l">
              <a:spcBef>
                <a:spcPts val="0"/>
              </a:spcBef>
              <a:spcAft>
                <a:spcPts val="0"/>
              </a:spcAft>
              <a:buSzPts val="2000"/>
              <a:buChar char="●"/>
            </a:pPr>
            <a:r>
              <a:rPr lang="el" sz="2000"/>
              <a:t> people and society</a:t>
            </a:r>
            <a:endParaRPr sz="2000"/>
          </a:p>
          <a:p>
            <a:pPr indent="-355600" lvl="0" marL="457200" rtl="0" algn="l">
              <a:spcBef>
                <a:spcPts val="0"/>
              </a:spcBef>
              <a:spcAft>
                <a:spcPts val="0"/>
              </a:spcAft>
              <a:buSzPts val="2000"/>
              <a:buChar char="●"/>
            </a:pPr>
            <a:r>
              <a:rPr lang="el" sz="2000"/>
              <a:t>the environment</a:t>
            </a:r>
            <a:endParaRPr sz="2000"/>
          </a:p>
          <a:p>
            <a:pPr indent="0" lvl="0" marL="0" rtl="0" algn="l">
              <a:spcBef>
                <a:spcPts val="1200"/>
              </a:spcBef>
              <a:spcAft>
                <a:spcPts val="12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16"/>
          <p:cNvSpPr txBox="1"/>
          <p:nvPr>
            <p:ph type="title"/>
          </p:nvPr>
        </p:nvSpPr>
        <p:spPr>
          <a:xfrm>
            <a:off x="1312625" y="197250"/>
            <a:ext cx="7038900" cy="914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l"/>
              <a:t>The negative impact of fast fashion </a:t>
            </a:r>
            <a:endParaRPr/>
          </a:p>
          <a:p>
            <a:pPr indent="0" lvl="0" marL="0" rtl="0" algn="l">
              <a:spcBef>
                <a:spcPts val="0"/>
              </a:spcBef>
              <a:spcAft>
                <a:spcPts val="0"/>
              </a:spcAft>
              <a:buNone/>
            </a:pPr>
            <a:r>
              <a:rPr lang="el"/>
              <a:t>on people and society</a:t>
            </a:r>
            <a:endParaRPr/>
          </a:p>
        </p:txBody>
      </p:sp>
      <p:sp>
        <p:nvSpPr>
          <p:cNvPr id="153" name="Google Shape;153;p16"/>
          <p:cNvSpPr txBox="1"/>
          <p:nvPr>
            <p:ph idx="1" type="body"/>
          </p:nvPr>
        </p:nvSpPr>
        <p:spPr>
          <a:xfrm>
            <a:off x="872400" y="1307200"/>
            <a:ext cx="7399200" cy="3669900"/>
          </a:xfrm>
          <a:prstGeom prst="rect">
            <a:avLst/>
          </a:prstGeom>
        </p:spPr>
        <p:txBody>
          <a:bodyPr anchorCtr="0" anchor="t" bIns="91425" lIns="91425" spcFirstLastPara="1" rIns="91425" wrap="square" tIns="91425">
            <a:noAutofit/>
          </a:bodyPr>
          <a:lstStyle/>
          <a:p>
            <a:pPr indent="-330200" lvl="0" marL="457200" rtl="0" algn="l">
              <a:lnSpc>
                <a:spcPct val="95000"/>
              </a:lnSpc>
              <a:spcBef>
                <a:spcPts val="1200"/>
              </a:spcBef>
              <a:spcAft>
                <a:spcPts val="0"/>
              </a:spcAft>
              <a:buClr>
                <a:srgbClr val="FFFFFF"/>
              </a:buClr>
              <a:buSzPts val="1600"/>
              <a:buChar char="●"/>
            </a:pPr>
            <a:r>
              <a:rPr b="1" lang="el" sz="1600">
                <a:solidFill>
                  <a:srgbClr val="FFFFFF"/>
                </a:solidFill>
              </a:rPr>
              <a:t>Violation of human rights:</a:t>
            </a:r>
            <a:endParaRPr b="1" sz="1600">
              <a:solidFill>
                <a:srgbClr val="FFFFFF"/>
              </a:solidFill>
            </a:endParaRPr>
          </a:p>
          <a:p>
            <a:pPr indent="-298450" lvl="1" marL="914400" rtl="0" algn="l">
              <a:lnSpc>
                <a:spcPct val="95000"/>
              </a:lnSpc>
              <a:spcBef>
                <a:spcPts val="0"/>
              </a:spcBef>
              <a:spcAft>
                <a:spcPts val="0"/>
              </a:spcAft>
              <a:buClr>
                <a:srgbClr val="FFFFFF"/>
              </a:buClr>
              <a:buSzPts val="1100"/>
              <a:buChar char="○"/>
            </a:pPr>
            <a:r>
              <a:rPr lang="el" sz="700">
                <a:solidFill>
                  <a:srgbClr val="FFFFFF"/>
                </a:solidFill>
              </a:rPr>
              <a:t> </a:t>
            </a:r>
            <a:r>
              <a:rPr lang="el" sz="1200">
                <a:solidFill>
                  <a:srgbClr val="FFFFFF"/>
                </a:solidFill>
              </a:rPr>
              <a:t>workers’ rights: underpaid, hazardous working conditions, long hours, no social security </a:t>
            </a:r>
            <a:endParaRPr sz="1200">
              <a:solidFill>
                <a:srgbClr val="FFFFFF"/>
              </a:solidFill>
            </a:endParaRPr>
          </a:p>
          <a:p>
            <a:pPr indent="-298450" lvl="2" marL="1371600" rtl="0" algn="l">
              <a:lnSpc>
                <a:spcPct val="95000"/>
              </a:lnSpc>
              <a:spcBef>
                <a:spcPts val="0"/>
              </a:spcBef>
              <a:spcAft>
                <a:spcPts val="0"/>
              </a:spcAft>
              <a:buClr>
                <a:srgbClr val="FFFFFF"/>
              </a:buClr>
              <a:buSzPts val="1100"/>
              <a:buChar char="■"/>
            </a:pPr>
            <a:r>
              <a:rPr lang="el" sz="1200">
                <a:solidFill>
                  <a:srgbClr val="FFFFFF"/>
                </a:solidFill>
              </a:rPr>
              <a:t>(</a:t>
            </a:r>
            <a:r>
              <a:rPr i="1" lang="el" sz="1200" u="sng">
                <a:solidFill>
                  <a:srgbClr val="FFFFFF"/>
                </a:solidFill>
              </a:rPr>
              <a:t>Fact</a:t>
            </a:r>
            <a:r>
              <a:rPr i="1" lang="el" sz="1200">
                <a:solidFill>
                  <a:srgbClr val="FFFFFF"/>
                </a:solidFill>
              </a:rPr>
              <a:t>:  in 2013, the </a:t>
            </a:r>
            <a:r>
              <a:rPr i="1" lang="el" sz="1200">
                <a:solidFill>
                  <a:srgbClr val="FFFFFF"/>
                </a:solidFill>
                <a:uFill>
                  <a:noFill/>
                </a:uFill>
                <a:hlinkClick r:id="rId3">
                  <a:extLst>
                    <a:ext uri="{A12FA001-AC4F-418D-AE19-62706E023703}">
                      <ahyp:hlinkClr val="tx"/>
                    </a:ext>
                  </a:extLst>
                </a:hlinkClick>
              </a:rPr>
              <a:t>Rana Plaza clothing manufacturing complex in Bangladesh collapsed</a:t>
            </a:r>
            <a:r>
              <a:rPr i="1" lang="el" sz="1200">
                <a:solidFill>
                  <a:srgbClr val="FFFFFF"/>
                </a:solidFill>
              </a:rPr>
              <a:t>, killing over 1,000 workers</a:t>
            </a:r>
            <a:r>
              <a:rPr lang="el" sz="1200">
                <a:solidFill>
                  <a:srgbClr val="FFFFFF"/>
                </a:solidFill>
              </a:rPr>
              <a:t>)</a:t>
            </a:r>
            <a:endParaRPr sz="1200">
              <a:solidFill>
                <a:srgbClr val="FFFFFF"/>
              </a:solidFill>
            </a:endParaRPr>
          </a:p>
          <a:p>
            <a:pPr indent="-304800" lvl="1" marL="914400" rtl="0" algn="l">
              <a:lnSpc>
                <a:spcPct val="95000"/>
              </a:lnSpc>
              <a:spcBef>
                <a:spcPts val="0"/>
              </a:spcBef>
              <a:spcAft>
                <a:spcPts val="0"/>
              </a:spcAft>
              <a:buClr>
                <a:srgbClr val="FFFFFF"/>
              </a:buClr>
              <a:buSzPts val="1200"/>
              <a:buChar char="○"/>
            </a:pPr>
            <a:r>
              <a:rPr lang="el" sz="1200">
                <a:solidFill>
                  <a:srgbClr val="FFFFFF"/>
                </a:solidFill>
              </a:rPr>
              <a:t> women’s rights: sexual harassment, no maternity leave</a:t>
            </a:r>
            <a:endParaRPr sz="1200">
              <a:solidFill>
                <a:srgbClr val="FFFFFF"/>
              </a:solidFill>
            </a:endParaRPr>
          </a:p>
          <a:p>
            <a:pPr indent="-304800" lvl="1" marL="914400" rtl="0" algn="l">
              <a:lnSpc>
                <a:spcPct val="95000"/>
              </a:lnSpc>
              <a:spcBef>
                <a:spcPts val="0"/>
              </a:spcBef>
              <a:spcAft>
                <a:spcPts val="0"/>
              </a:spcAft>
              <a:buClr>
                <a:srgbClr val="FFFFFF"/>
              </a:buClr>
              <a:buSzPts val="1200"/>
              <a:buChar char="○"/>
            </a:pPr>
            <a:r>
              <a:rPr lang="el" sz="1200">
                <a:solidFill>
                  <a:srgbClr val="FFFFFF"/>
                </a:solidFill>
              </a:rPr>
              <a:t> children’s rights: child labour</a:t>
            </a:r>
            <a:endParaRPr sz="1200">
              <a:solidFill>
                <a:srgbClr val="FFFFFF"/>
              </a:solidFill>
            </a:endParaRPr>
          </a:p>
          <a:p>
            <a:pPr indent="0" lvl="0" marL="914400" rtl="0" algn="l">
              <a:lnSpc>
                <a:spcPct val="95000"/>
              </a:lnSpc>
              <a:spcBef>
                <a:spcPts val="1200"/>
              </a:spcBef>
              <a:spcAft>
                <a:spcPts val="0"/>
              </a:spcAft>
              <a:buNone/>
            </a:pPr>
            <a:r>
              <a:t/>
            </a:r>
            <a:endParaRPr sz="1200">
              <a:solidFill>
                <a:srgbClr val="FFFFFF"/>
              </a:solidFill>
            </a:endParaRPr>
          </a:p>
          <a:p>
            <a:pPr indent="-330200" lvl="0" marL="457200" rtl="0" algn="l">
              <a:lnSpc>
                <a:spcPct val="95000"/>
              </a:lnSpc>
              <a:spcBef>
                <a:spcPts val="1200"/>
              </a:spcBef>
              <a:spcAft>
                <a:spcPts val="0"/>
              </a:spcAft>
              <a:buSzPts val="1600"/>
              <a:buChar char="●"/>
            </a:pPr>
            <a:r>
              <a:rPr b="1" lang="el" sz="1600"/>
              <a:t>Health hazards:</a:t>
            </a:r>
            <a:endParaRPr b="1" sz="1600"/>
          </a:p>
          <a:p>
            <a:pPr indent="-298450" lvl="1" marL="914400" rtl="0" algn="l">
              <a:lnSpc>
                <a:spcPct val="95000"/>
              </a:lnSpc>
              <a:spcBef>
                <a:spcPts val="0"/>
              </a:spcBef>
              <a:spcAft>
                <a:spcPts val="0"/>
              </a:spcAft>
              <a:buSzPts val="1100"/>
              <a:buChar char="○"/>
            </a:pPr>
            <a:r>
              <a:rPr lang="el" sz="700"/>
              <a:t> </a:t>
            </a:r>
            <a:r>
              <a:rPr lang="el" sz="1200"/>
              <a:t>for farmers and workers (use of toxic chemicals to prevent crop failure or for textile dyeing) and</a:t>
            </a:r>
            <a:endParaRPr sz="1200"/>
          </a:p>
          <a:p>
            <a:pPr indent="-304800" lvl="1" marL="914400" rtl="0" algn="l">
              <a:lnSpc>
                <a:spcPct val="95000"/>
              </a:lnSpc>
              <a:spcBef>
                <a:spcPts val="0"/>
              </a:spcBef>
              <a:spcAft>
                <a:spcPts val="0"/>
              </a:spcAft>
              <a:buSzPts val="1200"/>
              <a:buChar char="○"/>
            </a:pPr>
            <a:r>
              <a:rPr lang="el" sz="1200"/>
              <a:t>  for consumers who wear these clothes</a:t>
            </a:r>
            <a:endParaRPr sz="1200"/>
          </a:p>
          <a:p>
            <a:pPr indent="0" lvl="0" marL="0" rtl="0" algn="l">
              <a:lnSpc>
                <a:spcPct val="95000"/>
              </a:lnSpc>
              <a:spcBef>
                <a:spcPts val="1200"/>
              </a:spcBef>
              <a:spcAft>
                <a:spcPts val="0"/>
              </a:spcAft>
              <a:buNone/>
            </a:pPr>
            <a:r>
              <a:t/>
            </a:r>
            <a:endParaRPr sz="1400">
              <a:solidFill>
                <a:srgbClr val="FFFFFF"/>
              </a:solidFill>
            </a:endParaRPr>
          </a:p>
          <a:p>
            <a:pPr indent="-330200" lvl="0" marL="457200" rtl="0" algn="l">
              <a:lnSpc>
                <a:spcPct val="95000"/>
              </a:lnSpc>
              <a:spcBef>
                <a:spcPts val="1200"/>
              </a:spcBef>
              <a:spcAft>
                <a:spcPts val="0"/>
              </a:spcAft>
              <a:buClr>
                <a:srgbClr val="FFFFFF"/>
              </a:buClr>
              <a:buSzPts val="1600"/>
              <a:buChar char="●"/>
            </a:pPr>
            <a:r>
              <a:rPr b="1" lang="el" sz="1600">
                <a:solidFill>
                  <a:srgbClr val="FFFFFF"/>
                </a:solidFill>
              </a:rPr>
              <a:t>Poverty</a:t>
            </a:r>
            <a:r>
              <a:rPr lang="el" sz="1600">
                <a:solidFill>
                  <a:srgbClr val="FFFFFF"/>
                </a:solidFill>
              </a:rPr>
              <a:t> – </a:t>
            </a:r>
            <a:r>
              <a:rPr b="1" lang="el" sz="1600">
                <a:solidFill>
                  <a:srgbClr val="FFFFFF"/>
                </a:solidFill>
              </a:rPr>
              <a:t>exploitation</a:t>
            </a:r>
            <a:r>
              <a:rPr lang="el" sz="1600">
                <a:solidFill>
                  <a:srgbClr val="FFFFFF"/>
                </a:solidFill>
              </a:rPr>
              <a:t> of people in developing countries</a:t>
            </a:r>
            <a:endParaRPr sz="1500">
              <a:solidFill>
                <a:srgbClr val="FFFF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17"/>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l" sz="1600"/>
              <a:t>Note: You don’t need to mention all of these negative effects. You can focus on the ones you think are the most important, e.g. you can only talk about the violation of human rights. In this case, your </a:t>
            </a:r>
            <a:r>
              <a:rPr lang="el" sz="1600">
                <a:solidFill>
                  <a:srgbClr val="00FFFF"/>
                </a:solidFill>
              </a:rPr>
              <a:t>topic sentence</a:t>
            </a:r>
            <a:r>
              <a:rPr lang="el" sz="1600"/>
              <a:t> could be something like this:</a:t>
            </a:r>
            <a:endParaRPr sz="1600"/>
          </a:p>
          <a:p>
            <a:pPr indent="0" lvl="0" marL="0" rtl="0" algn="ctr">
              <a:spcBef>
                <a:spcPts val="1200"/>
              </a:spcBef>
              <a:spcAft>
                <a:spcPts val="0"/>
              </a:spcAft>
              <a:buNone/>
            </a:pPr>
            <a:r>
              <a:rPr lang="el" sz="1600">
                <a:solidFill>
                  <a:srgbClr val="00FFFF"/>
                </a:solidFill>
              </a:rPr>
              <a:t>Fast fashion industry violates a number of basic human rights.</a:t>
            </a:r>
            <a:endParaRPr sz="1600">
              <a:solidFill>
                <a:srgbClr val="00FFFF"/>
              </a:solidFill>
            </a:endParaRPr>
          </a:p>
          <a:p>
            <a:pPr indent="0" lvl="0" marL="0" rtl="0" algn="l">
              <a:spcBef>
                <a:spcPts val="1200"/>
              </a:spcBef>
              <a:spcAft>
                <a:spcPts val="12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18"/>
          <p:cNvSpPr txBox="1"/>
          <p:nvPr>
            <p:ph type="title"/>
          </p:nvPr>
        </p:nvSpPr>
        <p:spPr>
          <a:xfrm>
            <a:off x="1297500" y="393750"/>
            <a:ext cx="7038900" cy="914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l"/>
              <a:t>b)	The negative impact of fast fashion </a:t>
            </a:r>
            <a:endParaRPr/>
          </a:p>
          <a:p>
            <a:pPr indent="457200" lvl="0" marL="0" rtl="0" algn="l">
              <a:spcBef>
                <a:spcPts val="0"/>
              </a:spcBef>
              <a:spcAft>
                <a:spcPts val="0"/>
              </a:spcAft>
              <a:buNone/>
            </a:pPr>
            <a:r>
              <a:rPr lang="el"/>
              <a:t>on the environment</a:t>
            </a:r>
            <a:endParaRPr/>
          </a:p>
        </p:txBody>
      </p:sp>
      <p:sp>
        <p:nvSpPr>
          <p:cNvPr id="164" name="Google Shape;164;p18"/>
          <p:cNvSpPr txBox="1"/>
          <p:nvPr>
            <p:ph idx="1" type="body"/>
          </p:nvPr>
        </p:nvSpPr>
        <p:spPr>
          <a:xfrm>
            <a:off x="861500" y="1307850"/>
            <a:ext cx="7723200" cy="3634200"/>
          </a:xfrm>
          <a:prstGeom prst="rect">
            <a:avLst/>
          </a:prstGeom>
        </p:spPr>
        <p:txBody>
          <a:bodyPr anchorCtr="0" anchor="t" bIns="91425" lIns="91425" spcFirstLastPara="1" rIns="91425" wrap="square" tIns="91425">
            <a:noAutofit/>
          </a:bodyPr>
          <a:lstStyle/>
          <a:p>
            <a:pPr indent="-331152" lvl="0" marL="457200" rtl="0" algn="l">
              <a:lnSpc>
                <a:spcPct val="95000"/>
              </a:lnSpc>
              <a:spcBef>
                <a:spcPts val="0"/>
              </a:spcBef>
              <a:spcAft>
                <a:spcPts val="0"/>
              </a:spcAft>
              <a:buSzPts val="1615"/>
              <a:buChar char="●"/>
            </a:pPr>
            <a:r>
              <a:rPr lang="el" sz="1615"/>
              <a:t>Water and air pollution: </a:t>
            </a:r>
            <a:endParaRPr sz="1615"/>
          </a:p>
          <a:p>
            <a:pPr indent="-347151" lvl="1" marL="899999" rtl="0" algn="l">
              <a:lnSpc>
                <a:spcPct val="95000"/>
              </a:lnSpc>
              <a:spcBef>
                <a:spcPts val="0"/>
              </a:spcBef>
              <a:spcAft>
                <a:spcPts val="0"/>
              </a:spcAft>
              <a:buSzPts val="1215"/>
              <a:buChar char="○"/>
            </a:pPr>
            <a:r>
              <a:rPr lang="el" sz="1215"/>
              <a:t>toxic chemicals used in textile dyeing and agriculture (e.g. for growing cotton) pollute seas and rivers</a:t>
            </a:r>
            <a:endParaRPr sz="1215"/>
          </a:p>
          <a:p>
            <a:pPr indent="-347151" lvl="1" marL="899999" rtl="0" algn="l">
              <a:lnSpc>
                <a:spcPct val="95000"/>
              </a:lnSpc>
              <a:spcBef>
                <a:spcPts val="0"/>
              </a:spcBef>
              <a:spcAft>
                <a:spcPts val="0"/>
              </a:spcAft>
              <a:buSzPts val="1215"/>
              <a:buChar char="○"/>
            </a:pPr>
            <a:r>
              <a:rPr lang="el" sz="1215"/>
              <a:t>increasing levels of plastic in the oceans – microfibres: serious threat to aquatic life - make their way up the food chain</a:t>
            </a:r>
            <a:endParaRPr sz="1215"/>
          </a:p>
          <a:p>
            <a:pPr indent="-347151" lvl="1" marL="899999" rtl="0" algn="l">
              <a:lnSpc>
                <a:spcPct val="95000"/>
              </a:lnSpc>
              <a:spcBef>
                <a:spcPts val="0"/>
              </a:spcBef>
              <a:spcAft>
                <a:spcPts val="0"/>
              </a:spcAft>
              <a:buSzPts val="1215"/>
              <a:buChar char="○"/>
            </a:pPr>
            <a:r>
              <a:rPr lang="el" sz="1215"/>
              <a:t>gas emissions: fast fashion industry produces 10% of the world’s carbon emissions </a:t>
            </a:r>
            <a:endParaRPr sz="1215"/>
          </a:p>
          <a:p>
            <a:pPr indent="0" lvl="0" marL="457200" rtl="0" algn="l">
              <a:lnSpc>
                <a:spcPct val="95000"/>
              </a:lnSpc>
              <a:spcBef>
                <a:spcPts val="1200"/>
              </a:spcBef>
              <a:spcAft>
                <a:spcPts val="0"/>
              </a:spcAft>
              <a:buNone/>
            </a:pPr>
            <a:r>
              <a:t/>
            </a:r>
            <a:endParaRPr sz="1115"/>
          </a:p>
          <a:p>
            <a:pPr indent="-331152" lvl="0" marL="457200" rtl="0" algn="l">
              <a:lnSpc>
                <a:spcPct val="95000"/>
              </a:lnSpc>
              <a:spcBef>
                <a:spcPts val="1200"/>
              </a:spcBef>
              <a:spcAft>
                <a:spcPts val="0"/>
              </a:spcAft>
              <a:buSzPts val="1615"/>
              <a:buChar char="●"/>
            </a:pPr>
            <a:r>
              <a:rPr lang="el" sz="1615"/>
              <a:t>Water consumption: </a:t>
            </a:r>
            <a:endParaRPr sz="1615"/>
          </a:p>
          <a:p>
            <a:pPr indent="-305752" lvl="1" marL="914400" rtl="0" algn="l">
              <a:lnSpc>
                <a:spcPct val="95000"/>
              </a:lnSpc>
              <a:spcBef>
                <a:spcPts val="0"/>
              </a:spcBef>
              <a:spcAft>
                <a:spcPts val="0"/>
              </a:spcAft>
              <a:buSzPts val="1215"/>
              <a:buChar char="○"/>
            </a:pPr>
            <a:r>
              <a:rPr lang="el" sz="1215"/>
              <a:t>2nd largest consumer of the world’s water supply  (cotton requires high amounts of water)</a:t>
            </a:r>
            <a:endParaRPr sz="1215"/>
          </a:p>
          <a:p>
            <a:pPr indent="0" lvl="0" marL="914400" rtl="0" algn="l">
              <a:lnSpc>
                <a:spcPct val="95000"/>
              </a:lnSpc>
              <a:spcBef>
                <a:spcPts val="1200"/>
              </a:spcBef>
              <a:spcAft>
                <a:spcPts val="0"/>
              </a:spcAft>
              <a:buNone/>
            </a:pPr>
            <a:r>
              <a:t/>
            </a:r>
            <a:endParaRPr sz="1215"/>
          </a:p>
          <a:p>
            <a:pPr indent="-331152" lvl="0" marL="457200" rtl="0" algn="l">
              <a:lnSpc>
                <a:spcPct val="95000"/>
              </a:lnSpc>
              <a:spcBef>
                <a:spcPts val="1200"/>
              </a:spcBef>
              <a:spcAft>
                <a:spcPts val="0"/>
              </a:spcAft>
              <a:buSzPts val="1615"/>
              <a:buChar char="●"/>
            </a:pPr>
            <a:r>
              <a:rPr lang="el" sz="1615"/>
              <a:t>Textile waste: </a:t>
            </a:r>
            <a:endParaRPr sz="1615"/>
          </a:p>
          <a:p>
            <a:pPr indent="-312102" lvl="1" marL="914400" rtl="0" algn="l">
              <a:lnSpc>
                <a:spcPct val="95000"/>
              </a:lnSpc>
              <a:spcBef>
                <a:spcPts val="0"/>
              </a:spcBef>
              <a:spcAft>
                <a:spcPts val="0"/>
              </a:spcAft>
              <a:buSzPts val="1315"/>
              <a:buChar char="○"/>
            </a:pPr>
            <a:r>
              <a:rPr lang="el" sz="1315"/>
              <a:t>textile waste occupies nearly 5% of all landfill space</a:t>
            </a:r>
            <a:endParaRPr sz="1315"/>
          </a:p>
          <a:p>
            <a:pPr indent="-312102" lvl="1" marL="914400" rtl="0" algn="l">
              <a:lnSpc>
                <a:spcPct val="95000"/>
              </a:lnSpc>
              <a:spcBef>
                <a:spcPts val="0"/>
              </a:spcBef>
              <a:spcAft>
                <a:spcPts val="0"/>
              </a:spcAft>
              <a:buSzPts val="1315"/>
              <a:buChar char="○"/>
            </a:pPr>
            <a:r>
              <a:rPr lang="el" sz="1315"/>
              <a:t>85% of all textiles end up in landfills each year</a:t>
            </a:r>
            <a:endParaRPr sz="1315"/>
          </a:p>
          <a:p>
            <a:pPr indent="-312102" lvl="1" marL="914400" rtl="0" algn="l">
              <a:lnSpc>
                <a:spcPct val="95000"/>
              </a:lnSpc>
              <a:spcBef>
                <a:spcPts val="0"/>
              </a:spcBef>
              <a:spcAft>
                <a:spcPts val="0"/>
              </a:spcAft>
              <a:buSzPts val="1315"/>
              <a:buChar char="○"/>
            </a:pPr>
            <a:r>
              <a:rPr lang="el" sz="1315"/>
              <a:t>15% of our clothing only are recycled or donated</a:t>
            </a:r>
            <a:endParaRPr sz="1315"/>
          </a:p>
          <a:p>
            <a:pPr indent="0" lvl="0" marL="0" rtl="0" algn="l">
              <a:lnSpc>
                <a:spcPct val="95000"/>
              </a:lnSpc>
              <a:spcBef>
                <a:spcPts val="1200"/>
              </a:spcBef>
              <a:spcAft>
                <a:spcPts val="1200"/>
              </a:spcAft>
              <a:buSzPts val="605"/>
              <a:buNone/>
            </a:pPr>
            <a:r>
              <a:t/>
            </a:r>
            <a:endParaRPr sz="1115"/>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19"/>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l"/>
              <a:t>How can we deal with this problem?</a:t>
            </a:r>
            <a:endParaRPr/>
          </a:p>
        </p:txBody>
      </p:sp>
      <p:sp>
        <p:nvSpPr>
          <p:cNvPr id="170" name="Google Shape;170;p19"/>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355600" lvl="0" marL="457200" rtl="0" algn="l">
              <a:spcBef>
                <a:spcPts val="0"/>
              </a:spcBef>
              <a:spcAft>
                <a:spcPts val="0"/>
              </a:spcAft>
              <a:buSzPts val="2000"/>
              <a:buChar char="●"/>
            </a:pPr>
            <a:r>
              <a:rPr lang="el" sz="2000"/>
              <a:t>What can governments do?</a:t>
            </a:r>
            <a:endParaRPr sz="2000"/>
          </a:p>
          <a:p>
            <a:pPr indent="-355600" lvl="0" marL="457200" rtl="0" algn="l">
              <a:spcBef>
                <a:spcPts val="0"/>
              </a:spcBef>
              <a:spcAft>
                <a:spcPts val="0"/>
              </a:spcAft>
              <a:buSzPts val="2000"/>
              <a:buChar char="●"/>
            </a:pPr>
            <a:r>
              <a:rPr lang="el" sz="2000"/>
              <a:t>What can consumers do?</a:t>
            </a:r>
            <a:endParaRPr sz="20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20"/>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l"/>
              <a:t>a)	What can governments do:</a:t>
            </a:r>
            <a:endParaRPr/>
          </a:p>
        </p:txBody>
      </p:sp>
      <p:sp>
        <p:nvSpPr>
          <p:cNvPr id="176" name="Google Shape;176;p20"/>
          <p:cNvSpPr txBox="1"/>
          <p:nvPr>
            <p:ph idx="1" type="body"/>
          </p:nvPr>
        </p:nvSpPr>
        <p:spPr>
          <a:xfrm>
            <a:off x="1297500" y="1567550"/>
            <a:ext cx="7038900" cy="3178200"/>
          </a:xfrm>
          <a:prstGeom prst="rect">
            <a:avLst/>
          </a:prstGeom>
        </p:spPr>
        <p:txBody>
          <a:bodyPr anchorCtr="0" anchor="t" bIns="91425" lIns="91425" spcFirstLastPara="1" rIns="91425" wrap="square" tIns="91425">
            <a:noAutofit/>
          </a:bodyPr>
          <a:lstStyle/>
          <a:p>
            <a:pPr indent="-323850" lvl="0" marL="457200" rtl="0" algn="l">
              <a:spcBef>
                <a:spcPts val="0"/>
              </a:spcBef>
              <a:spcAft>
                <a:spcPts val="0"/>
              </a:spcAft>
              <a:buSzPts val="1500"/>
              <a:buChar char="●"/>
            </a:pPr>
            <a:r>
              <a:rPr lang="el" sz="1500"/>
              <a:t>Enforce laws or introduce stricter laws:</a:t>
            </a:r>
            <a:endParaRPr sz="1500"/>
          </a:p>
          <a:p>
            <a:pPr indent="-311150" lvl="1" marL="914400" rtl="0" algn="l">
              <a:spcBef>
                <a:spcPts val="0"/>
              </a:spcBef>
              <a:spcAft>
                <a:spcPts val="0"/>
              </a:spcAft>
              <a:buSzPts val="1300"/>
              <a:buChar char="○"/>
            </a:pPr>
            <a:r>
              <a:rPr lang="el" sz="1300"/>
              <a:t>regulating  working conditions in clothes factories (e.g. safety regulations and working hours) and carry out frequent inspections</a:t>
            </a:r>
            <a:endParaRPr sz="1300"/>
          </a:p>
          <a:p>
            <a:pPr indent="-311150" lvl="1" marL="914400" rtl="0" algn="l">
              <a:spcBef>
                <a:spcPts val="0"/>
              </a:spcBef>
              <a:spcAft>
                <a:spcPts val="0"/>
              </a:spcAft>
              <a:buSzPts val="1300"/>
              <a:buChar char="○"/>
            </a:pPr>
            <a:r>
              <a:rPr lang="el" sz="1300"/>
              <a:t>to protect vulnerable groups which are often exploited, e.g. refugees, children and women </a:t>
            </a:r>
            <a:endParaRPr sz="1500"/>
          </a:p>
          <a:p>
            <a:pPr indent="-323850" lvl="0" marL="457200" rtl="0" algn="l">
              <a:spcBef>
                <a:spcPts val="0"/>
              </a:spcBef>
              <a:spcAft>
                <a:spcPts val="0"/>
              </a:spcAft>
              <a:buSzPts val="1500"/>
              <a:buChar char="●"/>
            </a:pPr>
            <a:r>
              <a:rPr lang="el" sz="1500"/>
              <a:t>Implement penalties for companies violating workers’ rights or other human rights</a:t>
            </a:r>
            <a:endParaRPr sz="1500"/>
          </a:p>
          <a:p>
            <a:pPr indent="-323850" lvl="0" marL="457200" rtl="0" algn="l">
              <a:spcBef>
                <a:spcPts val="0"/>
              </a:spcBef>
              <a:spcAft>
                <a:spcPts val="0"/>
              </a:spcAft>
              <a:buSzPts val="1500"/>
              <a:buChar char="●"/>
            </a:pPr>
            <a:r>
              <a:rPr lang="el" sz="1500"/>
              <a:t>Increase minimum wages so that people can make a decent living</a:t>
            </a:r>
            <a:endParaRPr sz="1500"/>
          </a:p>
          <a:p>
            <a:pPr indent="-323850" lvl="0" marL="457200" rtl="0" algn="l">
              <a:spcBef>
                <a:spcPts val="0"/>
              </a:spcBef>
              <a:spcAft>
                <a:spcPts val="0"/>
              </a:spcAft>
              <a:buSzPts val="1500"/>
              <a:buChar char="●"/>
            </a:pPr>
            <a:r>
              <a:rPr lang="el" sz="1500"/>
              <a:t>Reward and fund responsible fashion companies</a:t>
            </a:r>
            <a:endParaRPr sz="1500"/>
          </a:p>
          <a:p>
            <a:pPr indent="0" lvl="0" marL="0" rtl="0" algn="l">
              <a:spcBef>
                <a:spcPts val="1200"/>
              </a:spcBef>
              <a:spcAft>
                <a:spcPts val="1200"/>
              </a:spcAft>
              <a:buNone/>
            </a:pPr>
            <a:r>
              <a:t/>
            </a:r>
            <a:endParaRPr sz="14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21"/>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l"/>
              <a:t>b)	What can consumers do:</a:t>
            </a:r>
            <a:endParaRPr/>
          </a:p>
        </p:txBody>
      </p:sp>
      <p:sp>
        <p:nvSpPr>
          <p:cNvPr id="182" name="Google Shape;182;p21"/>
          <p:cNvSpPr txBox="1"/>
          <p:nvPr>
            <p:ph idx="1" type="body"/>
          </p:nvPr>
        </p:nvSpPr>
        <p:spPr>
          <a:xfrm>
            <a:off x="1297500" y="1392450"/>
            <a:ext cx="7038900" cy="3339000"/>
          </a:xfrm>
          <a:prstGeom prst="rect">
            <a:avLst/>
          </a:prstGeom>
        </p:spPr>
        <p:txBody>
          <a:bodyPr anchorCtr="0" anchor="t" bIns="91425" lIns="91425" spcFirstLastPara="1" rIns="91425" wrap="square" tIns="91425">
            <a:noAutofit/>
          </a:bodyPr>
          <a:lstStyle/>
          <a:p>
            <a:pPr indent="-330358" lvl="0" marL="457200" rtl="0" algn="l">
              <a:lnSpc>
                <a:spcPct val="95000"/>
              </a:lnSpc>
              <a:spcBef>
                <a:spcPts val="0"/>
              </a:spcBef>
              <a:spcAft>
                <a:spcPts val="0"/>
              </a:spcAft>
              <a:buSzPts val="1603"/>
              <a:buChar char="●"/>
            </a:pPr>
            <a:r>
              <a:rPr lang="el" sz="1602"/>
              <a:t>buy less</a:t>
            </a:r>
            <a:endParaRPr sz="1602"/>
          </a:p>
          <a:p>
            <a:pPr indent="-318611" lvl="1" marL="914400" rtl="0" algn="l">
              <a:lnSpc>
                <a:spcPct val="95000"/>
              </a:lnSpc>
              <a:spcBef>
                <a:spcPts val="0"/>
              </a:spcBef>
              <a:spcAft>
                <a:spcPts val="0"/>
              </a:spcAft>
              <a:buSzPts val="1418"/>
              <a:buChar char="○"/>
            </a:pPr>
            <a:r>
              <a:rPr lang="el" sz="1417"/>
              <a:t>buy according to your real needs</a:t>
            </a:r>
            <a:endParaRPr sz="1417"/>
          </a:p>
          <a:p>
            <a:pPr indent="-318611" lvl="1" marL="914400" rtl="0" algn="l">
              <a:lnSpc>
                <a:spcPct val="95000"/>
              </a:lnSpc>
              <a:spcBef>
                <a:spcPts val="0"/>
              </a:spcBef>
              <a:spcAft>
                <a:spcPts val="0"/>
              </a:spcAft>
              <a:buSzPts val="1418"/>
              <a:buChar char="○"/>
            </a:pPr>
            <a:r>
              <a:rPr lang="el" sz="1417"/>
              <a:t>keep your clothes longer</a:t>
            </a:r>
            <a:endParaRPr sz="1417"/>
          </a:p>
          <a:p>
            <a:pPr indent="-330358" lvl="0" marL="457200" rtl="0" algn="l">
              <a:lnSpc>
                <a:spcPct val="95000"/>
              </a:lnSpc>
              <a:spcBef>
                <a:spcPts val="0"/>
              </a:spcBef>
              <a:spcAft>
                <a:spcPts val="0"/>
              </a:spcAft>
              <a:buSzPts val="1603"/>
              <a:buChar char="●"/>
            </a:pPr>
            <a:r>
              <a:rPr lang="el" sz="1602"/>
              <a:t>buy second hand</a:t>
            </a:r>
            <a:endParaRPr sz="1602"/>
          </a:p>
          <a:p>
            <a:pPr indent="-318611" lvl="1" marL="914400" rtl="0" algn="l">
              <a:lnSpc>
                <a:spcPct val="95000"/>
              </a:lnSpc>
              <a:spcBef>
                <a:spcPts val="0"/>
              </a:spcBef>
              <a:spcAft>
                <a:spcPts val="0"/>
              </a:spcAft>
              <a:buSzPts val="1418"/>
              <a:buChar char="○"/>
            </a:pPr>
            <a:r>
              <a:rPr lang="el" sz="1417"/>
              <a:t>lots of second hand online shops</a:t>
            </a:r>
            <a:endParaRPr sz="1417"/>
          </a:p>
          <a:p>
            <a:pPr indent="-318611" lvl="1" marL="914400" rtl="0" algn="l">
              <a:lnSpc>
                <a:spcPct val="95000"/>
              </a:lnSpc>
              <a:spcBef>
                <a:spcPts val="0"/>
              </a:spcBef>
              <a:spcAft>
                <a:spcPts val="0"/>
              </a:spcAft>
              <a:buSzPts val="1418"/>
              <a:buChar char="○"/>
            </a:pPr>
            <a:r>
              <a:rPr lang="el" sz="1417"/>
              <a:t>low priced, great condition</a:t>
            </a:r>
            <a:endParaRPr sz="1417"/>
          </a:p>
          <a:p>
            <a:pPr indent="-330358" lvl="0" marL="457200" rtl="0" algn="l">
              <a:lnSpc>
                <a:spcPct val="95000"/>
              </a:lnSpc>
              <a:spcBef>
                <a:spcPts val="0"/>
              </a:spcBef>
              <a:spcAft>
                <a:spcPts val="0"/>
              </a:spcAft>
              <a:buSzPts val="1603"/>
              <a:buChar char="●"/>
            </a:pPr>
            <a:r>
              <a:rPr lang="el" sz="1602"/>
              <a:t>think twice before you throw away:</a:t>
            </a:r>
            <a:endParaRPr sz="1602"/>
          </a:p>
          <a:p>
            <a:pPr indent="-318611" lvl="1" marL="914400" rtl="0" algn="l">
              <a:lnSpc>
                <a:spcPct val="95000"/>
              </a:lnSpc>
              <a:spcBef>
                <a:spcPts val="0"/>
              </a:spcBef>
              <a:spcAft>
                <a:spcPts val="0"/>
              </a:spcAft>
              <a:buSzPts val="1418"/>
              <a:buChar char="○"/>
            </a:pPr>
            <a:r>
              <a:rPr lang="el" sz="1417"/>
              <a:t>mend, swap or donate unwanted clothes </a:t>
            </a:r>
            <a:endParaRPr sz="1417"/>
          </a:p>
          <a:p>
            <a:pPr indent="-318611" lvl="1" marL="914400" rtl="0" algn="l">
              <a:lnSpc>
                <a:spcPct val="95000"/>
              </a:lnSpc>
              <a:spcBef>
                <a:spcPts val="0"/>
              </a:spcBef>
              <a:spcAft>
                <a:spcPts val="0"/>
              </a:spcAft>
              <a:buSzPts val="1418"/>
              <a:buChar char="○"/>
            </a:pPr>
            <a:r>
              <a:rPr lang="el" sz="1417"/>
              <a:t>recycle instead of throwing away</a:t>
            </a:r>
            <a:endParaRPr sz="1417"/>
          </a:p>
          <a:p>
            <a:pPr indent="-330358" lvl="0" marL="457200" rtl="0" algn="l">
              <a:lnSpc>
                <a:spcPct val="95000"/>
              </a:lnSpc>
              <a:spcBef>
                <a:spcPts val="0"/>
              </a:spcBef>
              <a:spcAft>
                <a:spcPts val="0"/>
              </a:spcAft>
              <a:buSzPts val="1603"/>
              <a:buChar char="●"/>
            </a:pPr>
            <a:r>
              <a:rPr lang="el" sz="1602"/>
              <a:t>buy better quality</a:t>
            </a:r>
            <a:endParaRPr sz="1602"/>
          </a:p>
          <a:p>
            <a:pPr indent="-318611" lvl="1" marL="914400" rtl="0" algn="l">
              <a:lnSpc>
                <a:spcPct val="95000"/>
              </a:lnSpc>
              <a:spcBef>
                <a:spcPts val="0"/>
              </a:spcBef>
              <a:spcAft>
                <a:spcPts val="0"/>
              </a:spcAft>
              <a:buSzPts val="1418"/>
              <a:buChar char="○"/>
            </a:pPr>
            <a:r>
              <a:rPr lang="el" sz="1417"/>
              <a:t>buy clothes sustainable brands</a:t>
            </a:r>
            <a:endParaRPr sz="1417"/>
          </a:p>
          <a:p>
            <a:pPr indent="-318611" lvl="1" marL="914400" rtl="0" algn="l">
              <a:lnSpc>
                <a:spcPct val="95000"/>
              </a:lnSpc>
              <a:spcBef>
                <a:spcPts val="0"/>
              </a:spcBef>
              <a:spcAft>
                <a:spcPts val="0"/>
              </a:spcAft>
              <a:buSzPts val="1418"/>
              <a:buChar char="○"/>
            </a:pPr>
            <a:r>
              <a:rPr lang="el" sz="1417"/>
              <a:t>choose clothes that last longer</a:t>
            </a:r>
            <a:endParaRPr sz="1417"/>
          </a:p>
          <a:p>
            <a:pPr indent="-318611" lvl="1" marL="914400" rtl="0" algn="l">
              <a:lnSpc>
                <a:spcPct val="95000"/>
              </a:lnSpc>
              <a:spcBef>
                <a:spcPts val="0"/>
              </a:spcBef>
              <a:spcAft>
                <a:spcPts val="0"/>
              </a:spcAft>
              <a:buSzPts val="1418"/>
              <a:buChar char="○"/>
            </a:pPr>
            <a:r>
              <a:rPr lang="el" sz="1417"/>
              <a:t>choose organic fibers and natural fibers that do not require chemicals to be produced</a:t>
            </a:r>
            <a:endParaRPr sz="1417"/>
          </a:p>
          <a:p>
            <a:pPr indent="0" lvl="0" marL="0" rtl="0" algn="l">
              <a:lnSpc>
                <a:spcPct val="95000"/>
              </a:lnSpc>
              <a:spcBef>
                <a:spcPts val="1200"/>
              </a:spcBef>
              <a:spcAft>
                <a:spcPts val="0"/>
              </a:spcAft>
              <a:buSzPts val="1018"/>
              <a:buNone/>
            </a:pPr>
            <a:r>
              <a:t/>
            </a:r>
            <a:endParaRPr sz="1602"/>
          </a:p>
          <a:p>
            <a:pPr indent="0" lvl="0" marL="0" rtl="0" algn="l">
              <a:lnSpc>
                <a:spcPct val="95000"/>
              </a:lnSpc>
              <a:spcBef>
                <a:spcPts val="1200"/>
              </a:spcBef>
              <a:spcAft>
                <a:spcPts val="1200"/>
              </a:spcAft>
              <a:buSzPts val="1018"/>
              <a:buNone/>
            </a:pPr>
            <a:r>
              <a:t/>
            </a:r>
            <a:endParaRPr sz="1602"/>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22"/>
          <p:cNvSpPr txBox="1"/>
          <p:nvPr>
            <p:ph type="title"/>
          </p:nvPr>
        </p:nvSpPr>
        <p:spPr>
          <a:xfrm>
            <a:off x="1052550" y="2009775"/>
            <a:ext cx="7038900" cy="9141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l"/>
              <a:t>“Less is always more.”</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23"/>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l"/>
              <a:t>Topics for writing</a:t>
            </a:r>
            <a:endParaRPr/>
          </a:p>
        </p:txBody>
      </p:sp>
      <p:sp>
        <p:nvSpPr>
          <p:cNvPr id="193" name="Google Shape;193;p23"/>
          <p:cNvSpPr txBox="1"/>
          <p:nvPr>
            <p:ph idx="1" type="body"/>
          </p:nvPr>
        </p:nvSpPr>
        <p:spPr>
          <a:xfrm>
            <a:off x="1297500" y="1307850"/>
            <a:ext cx="7038900" cy="3267300"/>
          </a:xfrm>
          <a:prstGeom prst="rect">
            <a:avLst/>
          </a:prstGeom>
        </p:spPr>
        <p:txBody>
          <a:bodyPr anchorCtr="0" anchor="t" bIns="91425" lIns="91425" spcFirstLastPara="1" rIns="91425" wrap="square" tIns="91425">
            <a:noAutofit/>
          </a:bodyPr>
          <a:lstStyle/>
          <a:p>
            <a:pPr indent="-323850" lvl="0" marL="457200" rtl="0" algn="l">
              <a:spcBef>
                <a:spcPts val="0"/>
              </a:spcBef>
              <a:spcAft>
                <a:spcPts val="0"/>
              </a:spcAft>
              <a:buSzPts val="1500"/>
              <a:buAutoNum type="arabicPeriod"/>
            </a:pPr>
            <a:r>
              <a:rPr lang="el" sz="1500"/>
              <a:t>You have had a class discussion about </a:t>
            </a:r>
            <a:r>
              <a:rPr lang="el" sz="1500">
                <a:solidFill>
                  <a:schemeClr val="lt2"/>
                </a:solidFill>
              </a:rPr>
              <a:t>fast fashion</a:t>
            </a:r>
            <a:r>
              <a:rPr lang="el" sz="1500"/>
              <a:t>. Write an essay to describe the </a:t>
            </a:r>
            <a:r>
              <a:rPr lang="el" sz="1500">
                <a:solidFill>
                  <a:schemeClr val="lt2"/>
                </a:solidFill>
              </a:rPr>
              <a:t>negative effects </a:t>
            </a:r>
            <a:r>
              <a:rPr lang="el" sz="1500">
                <a:solidFill>
                  <a:srgbClr val="FFFFFF"/>
                </a:solidFill>
              </a:rPr>
              <a:t>of fast fashion</a:t>
            </a:r>
            <a:r>
              <a:rPr lang="el" sz="1500">
                <a:solidFill>
                  <a:srgbClr val="00FFFF"/>
                </a:solidFill>
              </a:rPr>
              <a:t> </a:t>
            </a:r>
            <a:r>
              <a:rPr lang="el" sz="1500">
                <a:solidFill>
                  <a:srgbClr val="FFFFFF"/>
                </a:solidFill>
              </a:rPr>
              <a:t>on</a:t>
            </a:r>
            <a:r>
              <a:rPr lang="el" sz="1500">
                <a:solidFill>
                  <a:schemeClr val="lt2"/>
                </a:solidFill>
              </a:rPr>
              <a:t> people and societies </a:t>
            </a:r>
            <a:r>
              <a:rPr lang="el" sz="1500"/>
              <a:t>and suggest ways in which </a:t>
            </a:r>
            <a:r>
              <a:rPr lang="el" sz="1500">
                <a:solidFill>
                  <a:schemeClr val="lt2"/>
                </a:solidFill>
              </a:rPr>
              <a:t>governments</a:t>
            </a:r>
            <a:r>
              <a:rPr lang="el" sz="1500">
                <a:solidFill>
                  <a:srgbClr val="00FFFF"/>
                </a:solidFill>
              </a:rPr>
              <a:t> </a:t>
            </a:r>
            <a:r>
              <a:rPr lang="el" sz="1500"/>
              <a:t>can deal with this problem.</a:t>
            </a:r>
            <a:endParaRPr sz="1500"/>
          </a:p>
          <a:p>
            <a:pPr indent="0" lvl="0" marL="457200" rtl="0" algn="l">
              <a:spcBef>
                <a:spcPts val="1200"/>
              </a:spcBef>
              <a:spcAft>
                <a:spcPts val="0"/>
              </a:spcAft>
              <a:buNone/>
            </a:pPr>
            <a:r>
              <a:t/>
            </a:r>
            <a:endParaRPr sz="1500"/>
          </a:p>
          <a:p>
            <a:pPr indent="-323850" lvl="0" marL="457200" rtl="0" algn="l">
              <a:spcBef>
                <a:spcPts val="1200"/>
              </a:spcBef>
              <a:spcAft>
                <a:spcPts val="0"/>
              </a:spcAft>
              <a:buSzPts val="1500"/>
              <a:buAutoNum type="arabicPeriod"/>
            </a:pPr>
            <a:r>
              <a:rPr lang="el" sz="1500"/>
              <a:t>You have had a class discussion about </a:t>
            </a:r>
            <a:r>
              <a:rPr lang="el" sz="1500">
                <a:solidFill>
                  <a:schemeClr val="accent5"/>
                </a:solidFill>
              </a:rPr>
              <a:t>fast fashion.</a:t>
            </a:r>
            <a:r>
              <a:rPr lang="el" sz="1500"/>
              <a:t> Write an essay to describe the </a:t>
            </a:r>
            <a:r>
              <a:rPr lang="el" sz="1500">
                <a:solidFill>
                  <a:schemeClr val="accent5"/>
                </a:solidFill>
              </a:rPr>
              <a:t>negative effects</a:t>
            </a:r>
            <a:r>
              <a:rPr lang="el" sz="1500"/>
              <a:t> of fast fashion on the </a:t>
            </a:r>
            <a:r>
              <a:rPr lang="el" sz="1500">
                <a:solidFill>
                  <a:schemeClr val="accent5"/>
                </a:solidFill>
              </a:rPr>
              <a:t>environment</a:t>
            </a:r>
            <a:r>
              <a:rPr lang="el" sz="1500"/>
              <a:t> and suggest ways in which </a:t>
            </a:r>
            <a:r>
              <a:rPr lang="el" sz="1500">
                <a:solidFill>
                  <a:schemeClr val="accent5"/>
                </a:solidFill>
              </a:rPr>
              <a:t>consumers</a:t>
            </a:r>
            <a:r>
              <a:rPr lang="el" sz="1500"/>
              <a:t> can deal with this problem.</a:t>
            </a:r>
            <a:endParaRPr sz="1500"/>
          </a:p>
          <a:p>
            <a:pPr indent="0" lvl="0" marL="0" rtl="0" algn="l">
              <a:spcBef>
                <a:spcPts val="1200"/>
              </a:spcBef>
              <a:spcAft>
                <a:spcPts val="0"/>
              </a:spcAft>
              <a:buNone/>
            </a:pPr>
            <a:r>
              <a:t/>
            </a:r>
            <a:endParaRPr sz="1500"/>
          </a:p>
          <a:p>
            <a:pPr indent="0" lvl="0" marL="0" rtl="0" algn="l">
              <a:spcBef>
                <a:spcPts val="1200"/>
              </a:spcBef>
              <a:spcAft>
                <a:spcPts val="0"/>
              </a:spcAft>
              <a:buNone/>
            </a:pPr>
            <a:r>
              <a:rPr lang="el" sz="1500"/>
              <a:t>Write 150 - 200 words.</a:t>
            </a:r>
            <a:endParaRPr sz="1500"/>
          </a:p>
          <a:p>
            <a:pPr indent="0" lvl="0" marL="0" rtl="0" algn="l">
              <a:spcBef>
                <a:spcPts val="1200"/>
              </a:spcBef>
              <a:spcAft>
                <a:spcPts val="1200"/>
              </a:spcAft>
              <a:buNone/>
            </a:pPr>
            <a:r>
              <a:t/>
            </a:r>
            <a:endParaRPr sz="15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2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332399" lvl="0" marL="719999" rtl="0" algn="l">
              <a:spcBef>
                <a:spcPts val="0"/>
              </a:spcBef>
              <a:spcAft>
                <a:spcPts val="0"/>
              </a:spcAft>
              <a:buSzPts val="2400"/>
              <a:buAutoNum type="alphaUcParenR"/>
            </a:pPr>
            <a:r>
              <a:rPr lang="el"/>
              <a:t>Brainstorming </a:t>
            </a:r>
            <a:endParaRPr/>
          </a:p>
        </p:txBody>
      </p:sp>
      <p:sp>
        <p:nvSpPr>
          <p:cNvPr id="199" name="Google Shape;199;p24"/>
          <p:cNvSpPr txBox="1"/>
          <p:nvPr>
            <p:ph idx="1" type="body"/>
          </p:nvPr>
        </p:nvSpPr>
        <p:spPr>
          <a:xfrm>
            <a:off x="1520325" y="1567550"/>
            <a:ext cx="6720600" cy="29112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AutoNum type="arabicPeriod"/>
            </a:pPr>
            <a:r>
              <a:rPr lang="el" sz="1600"/>
              <a:t>write down 3 negative effects of fast fashion on society / the environment</a:t>
            </a:r>
            <a:endParaRPr sz="1600"/>
          </a:p>
          <a:p>
            <a:pPr indent="0" lvl="0" marL="457200" rtl="0" algn="l">
              <a:spcBef>
                <a:spcPts val="1200"/>
              </a:spcBef>
              <a:spcAft>
                <a:spcPts val="0"/>
              </a:spcAft>
              <a:buNone/>
            </a:pPr>
            <a:r>
              <a:t/>
            </a:r>
            <a:endParaRPr sz="1600"/>
          </a:p>
          <a:p>
            <a:pPr indent="-330200" lvl="0" marL="457200" rtl="0" algn="l">
              <a:spcBef>
                <a:spcPts val="1200"/>
              </a:spcBef>
              <a:spcAft>
                <a:spcPts val="0"/>
              </a:spcAft>
              <a:buSzPts val="1600"/>
              <a:buAutoNum type="arabicPeriod"/>
            </a:pPr>
            <a:r>
              <a:rPr lang="el" sz="1600"/>
              <a:t>write 3 suggestions for what governments/consumers can do to deal with the problem</a:t>
            </a:r>
            <a:endParaRPr sz="1600"/>
          </a:p>
          <a:p>
            <a:pPr indent="0" lvl="0" marL="0" rtl="0" algn="l">
              <a:spcBef>
                <a:spcPts val="1200"/>
              </a:spcBef>
              <a:spcAft>
                <a:spcPts val="1200"/>
              </a:spcAft>
              <a:buNone/>
            </a:pPr>
            <a:r>
              <a:t/>
            </a:r>
            <a:endParaRPr sz="16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2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l"/>
              <a:t>B</a:t>
            </a:r>
            <a:r>
              <a:rPr lang="el"/>
              <a:t>)	Planning your essay</a:t>
            </a:r>
            <a:endParaRPr/>
          </a:p>
        </p:txBody>
      </p:sp>
      <p:sp>
        <p:nvSpPr>
          <p:cNvPr id="205" name="Google Shape;205;p25"/>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l" sz="1500"/>
              <a:t>Use the following plan:</a:t>
            </a:r>
            <a:endParaRPr sz="1500"/>
          </a:p>
          <a:p>
            <a:pPr indent="0" lvl="0" marL="0" rtl="0" algn="l">
              <a:spcBef>
                <a:spcPts val="1200"/>
              </a:spcBef>
              <a:spcAft>
                <a:spcPts val="0"/>
              </a:spcAft>
              <a:buNone/>
            </a:pPr>
            <a:r>
              <a:rPr lang="el" sz="1500">
                <a:solidFill>
                  <a:srgbClr val="00FFFF"/>
                </a:solidFill>
              </a:rPr>
              <a:t>Paragraph 1: </a:t>
            </a:r>
            <a:r>
              <a:rPr lang="el" sz="1500"/>
              <a:t>Introduction: state the facts (What do we mean by fast fashion? What is the problem?)</a:t>
            </a:r>
            <a:endParaRPr sz="1500"/>
          </a:p>
          <a:p>
            <a:pPr indent="0" lvl="0" marL="0" rtl="0" algn="l">
              <a:spcBef>
                <a:spcPts val="1200"/>
              </a:spcBef>
              <a:spcAft>
                <a:spcPts val="0"/>
              </a:spcAft>
              <a:buNone/>
            </a:pPr>
            <a:r>
              <a:rPr lang="el" sz="1500">
                <a:solidFill>
                  <a:srgbClr val="00FFFF"/>
                </a:solidFill>
              </a:rPr>
              <a:t>Paragraph 2: </a:t>
            </a:r>
            <a:r>
              <a:rPr lang="el" sz="1500"/>
              <a:t>Negative effects of fast fashion on society/ the environment</a:t>
            </a:r>
            <a:endParaRPr sz="1500"/>
          </a:p>
          <a:p>
            <a:pPr indent="0" lvl="0" marL="0" rtl="0" algn="l">
              <a:spcBef>
                <a:spcPts val="1200"/>
              </a:spcBef>
              <a:spcAft>
                <a:spcPts val="0"/>
              </a:spcAft>
              <a:buNone/>
            </a:pPr>
            <a:r>
              <a:rPr lang="el" sz="1500">
                <a:solidFill>
                  <a:srgbClr val="00FFFF"/>
                </a:solidFill>
              </a:rPr>
              <a:t>Paragraph 3:</a:t>
            </a:r>
            <a:r>
              <a:rPr lang="el" sz="1500"/>
              <a:t> Suggestions – solutions to the problem</a:t>
            </a:r>
            <a:endParaRPr sz="1500"/>
          </a:p>
          <a:p>
            <a:pPr indent="0" lvl="0" marL="0" rtl="0" algn="l">
              <a:spcBef>
                <a:spcPts val="1200"/>
              </a:spcBef>
              <a:spcAft>
                <a:spcPts val="1200"/>
              </a:spcAft>
              <a:buNone/>
            </a:pPr>
            <a:r>
              <a:rPr lang="el" sz="1500">
                <a:solidFill>
                  <a:srgbClr val="00FFFF"/>
                </a:solidFill>
              </a:rPr>
              <a:t>Paragraph 4: </a:t>
            </a:r>
            <a:r>
              <a:rPr lang="el" sz="1500"/>
              <a:t>Conclusion – briefly restate the problem and the solutions offered – which of these solutions do you think would be more effective?</a:t>
            </a:r>
            <a:endParaRPr sz="1500"/>
          </a:p>
        </p:txBody>
      </p:sp>
    </p:spTree>
  </p:cSld>
  <p:clrMapOvr>
    <a:masterClrMapping/>
  </p:clrMapOvr>
</p:sld>
</file>

<file path=ppt/theme/theme1.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