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FE106-AF72-44CC-A1E4-73FCE5940DDC}" v="811" dt="2022-01-09T23:21:19.998"/>
    <p1510:client id="{94A36EE6-8370-4CED-9CCF-528A468B6E37}" v="77" dt="2022-01-09T23:04:42.290"/>
    <p1510:client id="{AFD27295-F4DC-4837-8469-59373CC994B0}" v="18" dt="2022-01-09T21:31:07.349"/>
    <p1510:client id="{C6C93532-A7A9-4CB2-BF8C-53A0D15677F3}" v="399" dt="2022-01-09T21:15:30.832"/>
    <p1510:client id="{ECA46F67-B550-49D2-8B09-8C0E32417CB7}" v="263" dt="2022-01-09T21:25:14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ti-einai.gr/advertising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ti-einai.gr/advertisin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194EB-E5E3-416A-8766-6A4183CA0D0C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29CC592-F465-4540-90BA-BAC53A592767}">
      <dgm:prSet/>
      <dgm:spPr/>
      <dgm:t>
        <a:bodyPr/>
        <a:lstStyle/>
        <a:p>
          <a:r>
            <a:rPr lang="el-GR" b="1"/>
            <a:t>Καταναλωτικό πρότυπο</a:t>
          </a:r>
          <a:r>
            <a:rPr lang="el-GR"/>
            <a:t> είναι </a:t>
          </a:r>
          <a:r>
            <a:rPr lang="el-GR" b="1"/>
            <a:t>το σύνολο των καταναλωτικών συνηθειών ή επιλογών μιας κοινωνίας.</a:t>
          </a:r>
          <a:r>
            <a:rPr lang="el-GR"/>
            <a:t> Με απλά λόγια είναι </a:t>
          </a:r>
          <a:r>
            <a:rPr lang="el-GR" b="1"/>
            <a:t>όλα αυτά που μας αρέσει να αγοράζουμε. </a:t>
          </a:r>
          <a:endParaRPr lang="en-US"/>
        </a:p>
      </dgm:t>
    </dgm:pt>
    <dgm:pt modelId="{A50C7A53-04CD-44FF-9F36-3819EA0E6C61}" type="parTrans" cxnId="{F3EB4880-4082-4DEE-9F5C-49F29A5F0A95}">
      <dgm:prSet/>
      <dgm:spPr/>
      <dgm:t>
        <a:bodyPr/>
        <a:lstStyle/>
        <a:p>
          <a:endParaRPr lang="en-US"/>
        </a:p>
      </dgm:t>
    </dgm:pt>
    <dgm:pt modelId="{C7DBB756-F9EC-47A4-ABA3-075454204281}" type="sibTrans" cxnId="{F3EB4880-4082-4DEE-9F5C-49F29A5F0A95}">
      <dgm:prSet/>
      <dgm:spPr/>
      <dgm:t>
        <a:bodyPr/>
        <a:lstStyle/>
        <a:p>
          <a:endParaRPr lang="en-US"/>
        </a:p>
      </dgm:t>
    </dgm:pt>
    <dgm:pt modelId="{54C1A24F-F83A-49FE-9936-1B480DA9AB45}">
      <dgm:prSet/>
      <dgm:spPr/>
      <dgm:t>
        <a:bodyPr/>
        <a:lstStyle/>
        <a:p>
          <a:r>
            <a:rPr lang="el-GR"/>
            <a:t>Επηρεάζεται από </a:t>
          </a:r>
          <a:r>
            <a:rPr lang="el-GR" b="1"/>
            <a:t>πολλούς παράγοντες </a:t>
          </a:r>
          <a:r>
            <a:rPr lang="el-GR"/>
            <a:t>όπως </a:t>
          </a:r>
          <a:r>
            <a:rPr lang="el-GR" b="1"/>
            <a:t>η μόδα</a:t>
          </a:r>
          <a:r>
            <a:rPr lang="el-GR"/>
            <a:t>, δηλαδή η τάση των ανθρώπων να ντύνονται με τα ίδια </a:t>
          </a:r>
          <a:r>
            <a:rPr lang="el-GR" b="1"/>
            <a:t>ρούχα</a:t>
          </a:r>
          <a:r>
            <a:rPr lang="el-GR"/>
            <a:t>, να οδηγούν τα ίδια </a:t>
          </a:r>
          <a:r>
            <a:rPr lang="el-GR" b="1"/>
            <a:t>αυτοκίνητα</a:t>
          </a:r>
          <a:r>
            <a:rPr lang="el-GR"/>
            <a:t> και γενικά να </a:t>
          </a:r>
          <a:r>
            <a:rPr lang="el-GR" b="1"/>
            <a:t>μιμούνται</a:t>
          </a:r>
          <a:r>
            <a:rPr lang="el-GR"/>
            <a:t> τους γύρω τους. </a:t>
          </a:r>
          <a:endParaRPr lang="en-US"/>
        </a:p>
      </dgm:t>
    </dgm:pt>
    <dgm:pt modelId="{4317B4A7-EFF5-4DF9-B476-D8BE45557EBA}" type="parTrans" cxnId="{9EE48A43-41A1-4F5E-A410-382B056092D5}">
      <dgm:prSet/>
      <dgm:spPr/>
      <dgm:t>
        <a:bodyPr/>
        <a:lstStyle/>
        <a:p>
          <a:endParaRPr lang="en-US"/>
        </a:p>
      </dgm:t>
    </dgm:pt>
    <dgm:pt modelId="{4AFEB6F0-D946-4E8B-B3C7-E8E5F3585E09}" type="sibTrans" cxnId="{9EE48A43-41A1-4F5E-A410-382B056092D5}">
      <dgm:prSet/>
      <dgm:spPr/>
      <dgm:t>
        <a:bodyPr/>
        <a:lstStyle/>
        <a:p>
          <a:endParaRPr lang="en-US"/>
        </a:p>
      </dgm:t>
    </dgm:pt>
    <dgm:pt modelId="{B479F5B3-4B54-4CC8-B516-9A966335735F}">
      <dgm:prSet/>
      <dgm:spPr/>
      <dgm:t>
        <a:bodyPr/>
        <a:lstStyle/>
        <a:p>
          <a:r>
            <a:rPr lang="el-GR"/>
            <a:t>το </a:t>
          </a:r>
          <a:r>
            <a:rPr lang="el-GR" b="1"/>
            <a:t>καταναλωτικό πρότυπο</a:t>
          </a:r>
          <a:r>
            <a:rPr lang="el-GR"/>
            <a:t> μιας κοινωνίας οφείλεται στις </a:t>
          </a:r>
          <a:r>
            <a:rPr lang="el-GR" b="1"/>
            <a:t>ιδιαίτερες καταναλωτικές συνήθειες των ανθρώπων</a:t>
          </a:r>
          <a:r>
            <a:rPr lang="el-GR"/>
            <a:t>, οι οποίες μπορεί να προέρχονται από τις</a:t>
          </a:r>
          <a:r>
            <a:rPr lang="el-GR" b="1"/>
            <a:t> παραδόσεις, το μέρος, τις καιρικές συνθήκες</a:t>
          </a:r>
          <a:r>
            <a:rPr lang="el-GR"/>
            <a:t> κλπ.</a:t>
          </a:r>
          <a:endParaRPr lang="en-US"/>
        </a:p>
      </dgm:t>
    </dgm:pt>
    <dgm:pt modelId="{E6C81658-221B-4D31-8BF2-5BF6CBC2FDC7}" type="parTrans" cxnId="{DB54DD56-E1F3-4D4E-8B90-2080F84729CA}">
      <dgm:prSet/>
      <dgm:spPr/>
      <dgm:t>
        <a:bodyPr/>
        <a:lstStyle/>
        <a:p>
          <a:endParaRPr lang="en-US"/>
        </a:p>
      </dgm:t>
    </dgm:pt>
    <dgm:pt modelId="{9F402B40-449B-45E7-917C-C745485E8E26}" type="sibTrans" cxnId="{DB54DD56-E1F3-4D4E-8B90-2080F84729CA}">
      <dgm:prSet/>
      <dgm:spPr/>
      <dgm:t>
        <a:bodyPr/>
        <a:lstStyle/>
        <a:p>
          <a:endParaRPr lang="en-US"/>
        </a:p>
      </dgm:t>
    </dgm:pt>
    <dgm:pt modelId="{71F39AEF-B84D-4E3D-B31C-193DAA3E2115}">
      <dgm:prSet/>
      <dgm:spPr/>
      <dgm:t>
        <a:bodyPr/>
        <a:lstStyle/>
        <a:p>
          <a:r>
            <a:rPr lang="el-GR"/>
            <a:t>Προφανώς, στη διαμόρφωση του προτύπου αυτού σημαντικό ρόλο παίζει η </a:t>
          </a:r>
          <a:r>
            <a:rPr lang="el-GR">
              <a:hlinkClick xmlns:r="http://schemas.openxmlformats.org/officeDocument/2006/relationships" r:id="rId1"/>
            </a:rPr>
            <a:t>διαφήμιση</a:t>
          </a:r>
          <a:r>
            <a:rPr lang="el-GR"/>
            <a:t>, η οποία προωθεί </a:t>
          </a:r>
          <a:r>
            <a:rPr lang="el-GR" b="1"/>
            <a:t>μαζικά προϊόντα</a:t>
          </a:r>
          <a:r>
            <a:rPr lang="el-GR"/>
            <a:t> σε πολύ κόσμο και επηρεάζει τις </a:t>
          </a:r>
          <a:r>
            <a:rPr lang="el-GR" b="1"/>
            <a:t>καταναλωτικές επιλογές</a:t>
          </a:r>
          <a:r>
            <a:rPr lang="el-GR"/>
            <a:t> του. </a:t>
          </a:r>
          <a:endParaRPr lang="en-US"/>
        </a:p>
      </dgm:t>
    </dgm:pt>
    <dgm:pt modelId="{ED456C02-1421-4616-905E-ABF067C429C4}" type="parTrans" cxnId="{AC5F4FCC-999C-47A6-9D44-614810AAFA12}">
      <dgm:prSet/>
      <dgm:spPr/>
      <dgm:t>
        <a:bodyPr/>
        <a:lstStyle/>
        <a:p>
          <a:endParaRPr lang="en-US"/>
        </a:p>
      </dgm:t>
    </dgm:pt>
    <dgm:pt modelId="{CD9B205E-5079-4A9A-A525-D9909ADCC366}" type="sibTrans" cxnId="{AC5F4FCC-999C-47A6-9D44-614810AAFA12}">
      <dgm:prSet/>
      <dgm:spPr/>
      <dgm:t>
        <a:bodyPr/>
        <a:lstStyle/>
        <a:p>
          <a:endParaRPr lang="en-US"/>
        </a:p>
      </dgm:t>
    </dgm:pt>
    <dgm:pt modelId="{D35B80AC-C1D3-49D5-B386-4BD767C4207C}" type="pres">
      <dgm:prSet presAssocID="{CD1194EB-E5E3-416A-8766-6A4183CA0D0C}" presName="diagram" presStyleCnt="0">
        <dgm:presLayoutVars>
          <dgm:dir/>
          <dgm:resizeHandles val="exact"/>
        </dgm:presLayoutVars>
      </dgm:prSet>
      <dgm:spPr/>
    </dgm:pt>
    <dgm:pt modelId="{EBA5D415-60F9-4E07-AFD2-2C454184B0BE}" type="pres">
      <dgm:prSet presAssocID="{929CC592-F465-4540-90BA-BAC53A592767}" presName="node" presStyleLbl="node1" presStyleIdx="0" presStyleCnt="4">
        <dgm:presLayoutVars>
          <dgm:bulletEnabled val="1"/>
        </dgm:presLayoutVars>
      </dgm:prSet>
      <dgm:spPr/>
    </dgm:pt>
    <dgm:pt modelId="{59FE7302-7D4D-40FA-A07A-BF1062B81780}" type="pres">
      <dgm:prSet presAssocID="{C7DBB756-F9EC-47A4-ABA3-075454204281}" presName="sibTrans" presStyleCnt="0"/>
      <dgm:spPr/>
    </dgm:pt>
    <dgm:pt modelId="{BD9F4D16-0A5C-4784-8813-4A31206F11CE}" type="pres">
      <dgm:prSet presAssocID="{54C1A24F-F83A-49FE-9936-1B480DA9AB45}" presName="node" presStyleLbl="node1" presStyleIdx="1" presStyleCnt="4">
        <dgm:presLayoutVars>
          <dgm:bulletEnabled val="1"/>
        </dgm:presLayoutVars>
      </dgm:prSet>
      <dgm:spPr/>
    </dgm:pt>
    <dgm:pt modelId="{19F59E83-5172-486B-AFB4-7962985C128E}" type="pres">
      <dgm:prSet presAssocID="{4AFEB6F0-D946-4E8B-B3C7-E8E5F3585E09}" presName="sibTrans" presStyleCnt="0"/>
      <dgm:spPr/>
    </dgm:pt>
    <dgm:pt modelId="{41966ED3-8BE7-4997-9C10-AEE1B69F91B6}" type="pres">
      <dgm:prSet presAssocID="{B479F5B3-4B54-4CC8-B516-9A966335735F}" presName="node" presStyleLbl="node1" presStyleIdx="2" presStyleCnt="4">
        <dgm:presLayoutVars>
          <dgm:bulletEnabled val="1"/>
        </dgm:presLayoutVars>
      </dgm:prSet>
      <dgm:spPr/>
    </dgm:pt>
    <dgm:pt modelId="{99385B1E-F302-4ABF-863D-4BD63BF7D84B}" type="pres">
      <dgm:prSet presAssocID="{9F402B40-449B-45E7-917C-C745485E8E26}" presName="sibTrans" presStyleCnt="0"/>
      <dgm:spPr/>
    </dgm:pt>
    <dgm:pt modelId="{02402B85-1822-4164-91A6-20852A21A2BE}" type="pres">
      <dgm:prSet presAssocID="{71F39AEF-B84D-4E3D-B31C-193DAA3E2115}" presName="node" presStyleLbl="node1" presStyleIdx="3" presStyleCnt="4">
        <dgm:presLayoutVars>
          <dgm:bulletEnabled val="1"/>
        </dgm:presLayoutVars>
      </dgm:prSet>
      <dgm:spPr/>
    </dgm:pt>
  </dgm:ptLst>
  <dgm:cxnLst>
    <dgm:cxn modelId="{9EE48A43-41A1-4F5E-A410-382B056092D5}" srcId="{CD1194EB-E5E3-416A-8766-6A4183CA0D0C}" destId="{54C1A24F-F83A-49FE-9936-1B480DA9AB45}" srcOrd="1" destOrd="0" parTransId="{4317B4A7-EFF5-4DF9-B476-D8BE45557EBA}" sibTransId="{4AFEB6F0-D946-4E8B-B3C7-E8E5F3585E09}"/>
    <dgm:cxn modelId="{DB54DD56-E1F3-4D4E-8B90-2080F84729CA}" srcId="{CD1194EB-E5E3-416A-8766-6A4183CA0D0C}" destId="{B479F5B3-4B54-4CC8-B516-9A966335735F}" srcOrd="2" destOrd="0" parTransId="{E6C81658-221B-4D31-8BF2-5BF6CBC2FDC7}" sibTransId="{9F402B40-449B-45E7-917C-C745485E8E26}"/>
    <dgm:cxn modelId="{F3EB4880-4082-4DEE-9F5C-49F29A5F0A95}" srcId="{CD1194EB-E5E3-416A-8766-6A4183CA0D0C}" destId="{929CC592-F465-4540-90BA-BAC53A592767}" srcOrd="0" destOrd="0" parTransId="{A50C7A53-04CD-44FF-9F36-3819EA0E6C61}" sibTransId="{C7DBB756-F9EC-47A4-ABA3-075454204281}"/>
    <dgm:cxn modelId="{264CB981-EA85-49C7-94C9-E5B1EE4C81E4}" type="presOf" srcId="{54C1A24F-F83A-49FE-9936-1B480DA9AB45}" destId="{BD9F4D16-0A5C-4784-8813-4A31206F11CE}" srcOrd="0" destOrd="0" presId="urn:microsoft.com/office/officeart/2005/8/layout/default"/>
    <dgm:cxn modelId="{CF3DBAC4-6107-4521-9423-B808A30B7155}" type="presOf" srcId="{CD1194EB-E5E3-416A-8766-6A4183CA0D0C}" destId="{D35B80AC-C1D3-49D5-B386-4BD767C4207C}" srcOrd="0" destOrd="0" presId="urn:microsoft.com/office/officeart/2005/8/layout/default"/>
    <dgm:cxn modelId="{AC5F4FCC-999C-47A6-9D44-614810AAFA12}" srcId="{CD1194EB-E5E3-416A-8766-6A4183CA0D0C}" destId="{71F39AEF-B84D-4E3D-B31C-193DAA3E2115}" srcOrd="3" destOrd="0" parTransId="{ED456C02-1421-4616-905E-ABF067C429C4}" sibTransId="{CD9B205E-5079-4A9A-A525-D9909ADCC366}"/>
    <dgm:cxn modelId="{6D87B7E1-AC13-435D-849F-26A6099398A7}" type="presOf" srcId="{929CC592-F465-4540-90BA-BAC53A592767}" destId="{EBA5D415-60F9-4E07-AFD2-2C454184B0BE}" srcOrd="0" destOrd="0" presId="urn:microsoft.com/office/officeart/2005/8/layout/default"/>
    <dgm:cxn modelId="{B6C6F5E1-0AAC-47CF-98C0-4841736A3421}" type="presOf" srcId="{B479F5B3-4B54-4CC8-B516-9A966335735F}" destId="{41966ED3-8BE7-4997-9C10-AEE1B69F91B6}" srcOrd="0" destOrd="0" presId="urn:microsoft.com/office/officeart/2005/8/layout/default"/>
    <dgm:cxn modelId="{8E7642E5-643B-4D17-998C-61AEA4E24D6C}" type="presOf" srcId="{71F39AEF-B84D-4E3D-B31C-193DAA3E2115}" destId="{02402B85-1822-4164-91A6-20852A21A2BE}" srcOrd="0" destOrd="0" presId="urn:microsoft.com/office/officeart/2005/8/layout/default"/>
    <dgm:cxn modelId="{F1E1BDF7-6F95-42C3-991D-167DB122B6B8}" type="presParOf" srcId="{D35B80AC-C1D3-49D5-B386-4BD767C4207C}" destId="{EBA5D415-60F9-4E07-AFD2-2C454184B0BE}" srcOrd="0" destOrd="0" presId="urn:microsoft.com/office/officeart/2005/8/layout/default"/>
    <dgm:cxn modelId="{02AE1A23-C832-48D9-9FD0-93790513379F}" type="presParOf" srcId="{D35B80AC-C1D3-49D5-B386-4BD767C4207C}" destId="{59FE7302-7D4D-40FA-A07A-BF1062B81780}" srcOrd="1" destOrd="0" presId="urn:microsoft.com/office/officeart/2005/8/layout/default"/>
    <dgm:cxn modelId="{4A2595E3-89EB-4840-BD24-21943DC4FA0C}" type="presParOf" srcId="{D35B80AC-C1D3-49D5-B386-4BD767C4207C}" destId="{BD9F4D16-0A5C-4784-8813-4A31206F11CE}" srcOrd="2" destOrd="0" presId="urn:microsoft.com/office/officeart/2005/8/layout/default"/>
    <dgm:cxn modelId="{027596D9-97C2-4BAB-BCF7-5BD0B4398901}" type="presParOf" srcId="{D35B80AC-C1D3-49D5-B386-4BD767C4207C}" destId="{19F59E83-5172-486B-AFB4-7962985C128E}" srcOrd="3" destOrd="0" presId="urn:microsoft.com/office/officeart/2005/8/layout/default"/>
    <dgm:cxn modelId="{F00786AC-7819-4CF9-AAEA-B93CCD45119A}" type="presParOf" srcId="{D35B80AC-C1D3-49D5-B386-4BD767C4207C}" destId="{41966ED3-8BE7-4997-9C10-AEE1B69F91B6}" srcOrd="4" destOrd="0" presId="urn:microsoft.com/office/officeart/2005/8/layout/default"/>
    <dgm:cxn modelId="{E2182CB8-4233-4671-B6E0-8EB4A1C2B40B}" type="presParOf" srcId="{D35B80AC-C1D3-49D5-B386-4BD767C4207C}" destId="{99385B1E-F302-4ABF-863D-4BD63BF7D84B}" srcOrd="5" destOrd="0" presId="urn:microsoft.com/office/officeart/2005/8/layout/default"/>
    <dgm:cxn modelId="{BC3B339B-B65B-47A1-97A2-E69170DE39C4}" type="presParOf" srcId="{D35B80AC-C1D3-49D5-B386-4BD767C4207C}" destId="{02402B85-1822-4164-91A6-20852A21A2B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7E7916-D0F5-449C-AE9A-DC4492D11F8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F14601E-53A3-4A14-B98B-D2CBE3359D94}">
      <dgm:prSet/>
      <dgm:spPr/>
      <dgm:t>
        <a:bodyPr/>
        <a:lstStyle/>
        <a:p>
          <a:r>
            <a:rPr lang="el-GR"/>
            <a:t>Διαφέρει </a:t>
          </a:r>
          <a:endParaRPr lang="en-US"/>
        </a:p>
      </dgm:t>
    </dgm:pt>
    <dgm:pt modelId="{CDD45DB3-2A33-40AC-8D60-FEF7403710D1}" type="parTrans" cxnId="{30E4B436-9D2F-4C8E-8FD9-D785F8AB987F}">
      <dgm:prSet/>
      <dgm:spPr/>
      <dgm:t>
        <a:bodyPr/>
        <a:lstStyle/>
        <a:p>
          <a:endParaRPr lang="en-US"/>
        </a:p>
      </dgm:t>
    </dgm:pt>
    <dgm:pt modelId="{92742F9B-341A-44A3-B731-9E06B8D2DB52}" type="sibTrans" cxnId="{30E4B436-9D2F-4C8E-8FD9-D785F8AB987F}">
      <dgm:prSet/>
      <dgm:spPr/>
      <dgm:t>
        <a:bodyPr/>
        <a:lstStyle/>
        <a:p>
          <a:endParaRPr lang="en-US"/>
        </a:p>
      </dgm:t>
    </dgm:pt>
    <dgm:pt modelId="{12175853-A7EB-4B92-ABDF-69196376D495}">
      <dgm:prSet/>
      <dgm:spPr/>
      <dgm:t>
        <a:bodyPr/>
        <a:lstStyle/>
        <a:p>
          <a:r>
            <a:rPr lang="el-GR"/>
            <a:t>από κοινωνία σε κοινωνία </a:t>
          </a:r>
          <a:endParaRPr lang="en-US"/>
        </a:p>
      </dgm:t>
    </dgm:pt>
    <dgm:pt modelId="{D9A7C8FF-98D0-40B0-BF0F-914D42A2E622}" type="parTrans" cxnId="{3525A040-249E-4263-9BF4-788DB6254B27}">
      <dgm:prSet/>
      <dgm:spPr/>
      <dgm:t>
        <a:bodyPr/>
        <a:lstStyle/>
        <a:p>
          <a:endParaRPr lang="en-US"/>
        </a:p>
      </dgm:t>
    </dgm:pt>
    <dgm:pt modelId="{F767F34E-E78B-466F-9E2C-4CDF3CF9E6CE}" type="sibTrans" cxnId="{3525A040-249E-4263-9BF4-788DB6254B27}">
      <dgm:prSet/>
      <dgm:spPr/>
      <dgm:t>
        <a:bodyPr/>
        <a:lstStyle/>
        <a:p>
          <a:endParaRPr lang="en-US"/>
        </a:p>
      </dgm:t>
    </dgm:pt>
    <dgm:pt modelId="{D1D6A40D-B0C0-4E03-9B74-3A82E7586940}">
      <dgm:prSet/>
      <dgm:spPr/>
      <dgm:t>
        <a:bodyPr/>
        <a:lstStyle/>
        <a:p>
          <a:r>
            <a:rPr lang="el-GR"/>
            <a:t>Από άτομο σε άτομο </a:t>
          </a:r>
          <a:endParaRPr lang="en-US"/>
        </a:p>
      </dgm:t>
    </dgm:pt>
    <dgm:pt modelId="{955285B8-2DFF-4934-824E-8D4AB0630F47}" type="parTrans" cxnId="{E25C3D9B-8844-4D86-B134-FBD98DDCD00B}">
      <dgm:prSet/>
      <dgm:spPr/>
      <dgm:t>
        <a:bodyPr/>
        <a:lstStyle/>
        <a:p>
          <a:endParaRPr lang="en-US"/>
        </a:p>
      </dgm:t>
    </dgm:pt>
    <dgm:pt modelId="{C5CDEE95-6FF5-482E-A0C4-21F0B3F00ED9}" type="sibTrans" cxnId="{E25C3D9B-8844-4D86-B134-FBD98DDCD00B}">
      <dgm:prSet/>
      <dgm:spPr/>
      <dgm:t>
        <a:bodyPr/>
        <a:lstStyle/>
        <a:p>
          <a:endParaRPr lang="en-US"/>
        </a:p>
      </dgm:t>
    </dgm:pt>
    <dgm:pt modelId="{E5A29F9C-4896-407A-A027-77A03A66ABFC}">
      <dgm:prSet/>
      <dgm:spPr/>
      <dgm:t>
        <a:bodyPr/>
        <a:lstStyle/>
        <a:p>
          <a:r>
            <a:rPr lang="el-GR"/>
            <a:t>Σημαντικό ρόλο στη διαμόρφωσή του διαδραματίζει η διαφήμιση</a:t>
          </a:r>
          <a:endParaRPr lang="en-US"/>
        </a:p>
      </dgm:t>
    </dgm:pt>
    <dgm:pt modelId="{5C18778E-22A3-4105-8EA2-08A40506FF94}" type="parTrans" cxnId="{7F17D1C0-85B8-4D63-911F-34883B4113A1}">
      <dgm:prSet/>
      <dgm:spPr/>
      <dgm:t>
        <a:bodyPr/>
        <a:lstStyle/>
        <a:p>
          <a:endParaRPr lang="en-US"/>
        </a:p>
      </dgm:t>
    </dgm:pt>
    <dgm:pt modelId="{CC06984D-A16C-4083-ACBF-5910B7C3291B}" type="sibTrans" cxnId="{7F17D1C0-85B8-4D63-911F-34883B4113A1}">
      <dgm:prSet/>
      <dgm:spPr/>
      <dgm:t>
        <a:bodyPr/>
        <a:lstStyle/>
        <a:p>
          <a:endParaRPr lang="en-US"/>
        </a:p>
      </dgm:t>
    </dgm:pt>
    <dgm:pt modelId="{D1887FF6-6F92-4396-B3FE-D539A51B74F7}" type="pres">
      <dgm:prSet presAssocID="{3B7E7916-D0F5-449C-AE9A-DC4492D11F86}" presName="matrix" presStyleCnt="0">
        <dgm:presLayoutVars>
          <dgm:chMax val="1"/>
          <dgm:dir/>
          <dgm:resizeHandles val="exact"/>
        </dgm:presLayoutVars>
      </dgm:prSet>
      <dgm:spPr/>
    </dgm:pt>
    <dgm:pt modelId="{BD967D10-4C59-4434-B364-39BD5610DB3E}" type="pres">
      <dgm:prSet presAssocID="{3B7E7916-D0F5-449C-AE9A-DC4492D11F86}" presName="diamond" presStyleLbl="bgShp" presStyleIdx="0" presStyleCnt="1"/>
      <dgm:spPr/>
    </dgm:pt>
    <dgm:pt modelId="{E72359A1-D25C-46D9-BD11-1D39A14AA46A}" type="pres">
      <dgm:prSet presAssocID="{3B7E7916-D0F5-449C-AE9A-DC4492D11F8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F9684DF-06AE-4AAD-98C0-D91506C8A1B8}" type="pres">
      <dgm:prSet presAssocID="{3B7E7916-D0F5-449C-AE9A-DC4492D11F8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E5615A0-4CD2-404B-B30D-39D3BE3A19F6}" type="pres">
      <dgm:prSet presAssocID="{3B7E7916-D0F5-449C-AE9A-DC4492D11F8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82DDD8-B75B-4144-BAEB-D1733FFAD257}" type="pres">
      <dgm:prSet presAssocID="{3B7E7916-D0F5-449C-AE9A-DC4492D11F8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0E4B436-9D2F-4C8E-8FD9-D785F8AB987F}" srcId="{3B7E7916-D0F5-449C-AE9A-DC4492D11F86}" destId="{EF14601E-53A3-4A14-B98B-D2CBE3359D94}" srcOrd="0" destOrd="0" parTransId="{CDD45DB3-2A33-40AC-8D60-FEF7403710D1}" sibTransId="{92742F9B-341A-44A3-B731-9E06B8D2DB52}"/>
    <dgm:cxn modelId="{25AD8238-97FD-4BD2-9967-6BEC8F950D44}" type="presOf" srcId="{12175853-A7EB-4B92-ABDF-69196376D495}" destId="{6F9684DF-06AE-4AAD-98C0-D91506C8A1B8}" srcOrd="0" destOrd="0" presId="urn:microsoft.com/office/officeart/2005/8/layout/matrix3"/>
    <dgm:cxn modelId="{3525A040-249E-4263-9BF4-788DB6254B27}" srcId="{3B7E7916-D0F5-449C-AE9A-DC4492D11F86}" destId="{12175853-A7EB-4B92-ABDF-69196376D495}" srcOrd="1" destOrd="0" parTransId="{D9A7C8FF-98D0-40B0-BF0F-914D42A2E622}" sibTransId="{F767F34E-E78B-466F-9E2C-4CDF3CF9E6CE}"/>
    <dgm:cxn modelId="{B7641448-691C-48A6-9208-8B5A1006A933}" type="presOf" srcId="{3B7E7916-D0F5-449C-AE9A-DC4492D11F86}" destId="{D1887FF6-6F92-4396-B3FE-D539A51B74F7}" srcOrd="0" destOrd="0" presId="urn:microsoft.com/office/officeart/2005/8/layout/matrix3"/>
    <dgm:cxn modelId="{402B4057-5713-4BA5-BD58-DE7B74CB1834}" type="presOf" srcId="{D1D6A40D-B0C0-4E03-9B74-3A82E7586940}" destId="{FE5615A0-4CD2-404B-B30D-39D3BE3A19F6}" srcOrd="0" destOrd="0" presId="urn:microsoft.com/office/officeart/2005/8/layout/matrix3"/>
    <dgm:cxn modelId="{80AA9A85-2932-43F2-B67A-79E25A8178AB}" type="presOf" srcId="{EF14601E-53A3-4A14-B98B-D2CBE3359D94}" destId="{E72359A1-D25C-46D9-BD11-1D39A14AA46A}" srcOrd="0" destOrd="0" presId="urn:microsoft.com/office/officeart/2005/8/layout/matrix3"/>
    <dgm:cxn modelId="{E25C3D9B-8844-4D86-B134-FBD98DDCD00B}" srcId="{3B7E7916-D0F5-449C-AE9A-DC4492D11F86}" destId="{D1D6A40D-B0C0-4E03-9B74-3A82E7586940}" srcOrd="2" destOrd="0" parTransId="{955285B8-2DFF-4934-824E-8D4AB0630F47}" sibTransId="{C5CDEE95-6FF5-482E-A0C4-21F0B3F00ED9}"/>
    <dgm:cxn modelId="{7F17D1C0-85B8-4D63-911F-34883B4113A1}" srcId="{3B7E7916-D0F5-449C-AE9A-DC4492D11F86}" destId="{E5A29F9C-4896-407A-A027-77A03A66ABFC}" srcOrd="3" destOrd="0" parTransId="{5C18778E-22A3-4105-8EA2-08A40506FF94}" sibTransId="{CC06984D-A16C-4083-ACBF-5910B7C3291B}"/>
    <dgm:cxn modelId="{AC65DBFA-5080-4B66-8366-64BD3CBEDF62}" type="presOf" srcId="{E5A29F9C-4896-407A-A027-77A03A66ABFC}" destId="{0982DDD8-B75B-4144-BAEB-D1733FFAD257}" srcOrd="0" destOrd="0" presId="urn:microsoft.com/office/officeart/2005/8/layout/matrix3"/>
    <dgm:cxn modelId="{91C9BEE8-F720-46D8-A766-5611F82DDFA3}" type="presParOf" srcId="{D1887FF6-6F92-4396-B3FE-D539A51B74F7}" destId="{BD967D10-4C59-4434-B364-39BD5610DB3E}" srcOrd="0" destOrd="0" presId="urn:microsoft.com/office/officeart/2005/8/layout/matrix3"/>
    <dgm:cxn modelId="{DD89441B-B8DC-4EB4-8091-2283F81C6994}" type="presParOf" srcId="{D1887FF6-6F92-4396-B3FE-D539A51B74F7}" destId="{E72359A1-D25C-46D9-BD11-1D39A14AA46A}" srcOrd="1" destOrd="0" presId="urn:microsoft.com/office/officeart/2005/8/layout/matrix3"/>
    <dgm:cxn modelId="{991F8403-54AB-484B-B4E0-26CF3851F17C}" type="presParOf" srcId="{D1887FF6-6F92-4396-B3FE-D539A51B74F7}" destId="{6F9684DF-06AE-4AAD-98C0-D91506C8A1B8}" srcOrd="2" destOrd="0" presId="urn:microsoft.com/office/officeart/2005/8/layout/matrix3"/>
    <dgm:cxn modelId="{95F960B9-E662-4586-B057-41D398607A6F}" type="presParOf" srcId="{D1887FF6-6F92-4396-B3FE-D539A51B74F7}" destId="{FE5615A0-4CD2-404B-B30D-39D3BE3A19F6}" srcOrd="3" destOrd="0" presId="urn:microsoft.com/office/officeart/2005/8/layout/matrix3"/>
    <dgm:cxn modelId="{2876039F-225E-4104-98B3-34FE4331CEFF}" type="presParOf" srcId="{D1887FF6-6F92-4396-B3FE-D539A51B74F7}" destId="{0982DDD8-B75B-4144-BAEB-D1733FFAD25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663FF5-9398-47BF-BDD7-C78F67FBA0D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9065267-6F38-4DD8-89B2-17B87303C428}">
      <dgm:prSet/>
      <dgm:spPr/>
      <dgm:t>
        <a:bodyPr/>
        <a:lstStyle/>
        <a:p>
          <a:r>
            <a:rPr lang="el-GR"/>
            <a:t>Δημιουργεί πλασματικές ανάγκες - προκαλεί προβλήματα (αγωνία, άγχος, ανικανοποίητο)</a:t>
          </a:r>
          <a:endParaRPr lang="en-US"/>
        </a:p>
      </dgm:t>
    </dgm:pt>
    <dgm:pt modelId="{85B585B6-391E-477B-92C6-5056FC21C46B}" type="parTrans" cxnId="{B23B126D-DFB7-420A-960B-906C70AEB21D}">
      <dgm:prSet/>
      <dgm:spPr/>
      <dgm:t>
        <a:bodyPr/>
        <a:lstStyle/>
        <a:p>
          <a:endParaRPr lang="en-US"/>
        </a:p>
      </dgm:t>
    </dgm:pt>
    <dgm:pt modelId="{331F6E16-A9E9-4C04-8109-B8D33C015EE3}" type="sibTrans" cxnId="{B23B126D-DFB7-420A-960B-906C70AEB21D}">
      <dgm:prSet/>
      <dgm:spPr/>
      <dgm:t>
        <a:bodyPr/>
        <a:lstStyle/>
        <a:p>
          <a:endParaRPr lang="en-US"/>
        </a:p>
      </dgm:t>
    </dgm:pt>
    <dgm:pt modelId="{3C909B1A-4002-4D92-B289-4F9A112C2024}">
      <dgm:prSet/>
      <dgm:spPr/>
      <dgm:t>
        <a:bodyPr/>
        <a:lstStyle/>
        <a:p>
          <a:r>
            <a:rPr lang="el-GR"/>
            <a:t>Ο  κόσμος της είναι εικονικός- διαφέρει από τον πραγματικό</a:t>
          </a:r>
          <a:endParaRPr lang="en-US"/>
        </a:p>
      </dgm:t>
    </dgm:pt>
    <dgm:pt modelId="{A21331DD-28C5-4235-8268-7294CA5C4B9D}" type="parTrans" cxnId="{C717167F-E92C-4136-9D0B-74E9885B4656}">
      <dgm:prSet/>
      <dgm:spPr/>
      <dgm:t>
        <a:bodyPr/>
        <a:lstStyle/>
        <a:p>
          <a:endParaRPr lang="en-US"/>
        </a:p>
      </dgm:t>
    </dgm:pt>
    <dgm:pt modelId="{6B44D164-8ED7-469B-8D28-8F721979FA09}" type="sibTrans" cxnId="{C717167F-E92C-4136-9D0B-74E9885B4656}">
      <dgm:prSet/>
      <dgm:spPr/>
      <dgm:t>
        <a:bodyPr/>
        <a:lstStyle/>
        <a:p>
          <a:endParaRPr lang="en-US"/>
        </a:p>
      </dgm:t>
    </dgm:pt>
    <dgm:pt modelId="{99441810-D61C-4627-970C-5FD20E132233}">
      <dgm:prSet/>
      <dgm:spPr/>
      <dgm:t>
        <a:bodyPr/>
        <a:lstStyle/>
        <a:p>
          <a:r>
            <a:rPr lang="el-GR"/>
            <a:t>Η γλώσσα των ΜΜΕ παρουσιάζει ιδιαιτερότητες (μουσική, εικόνα, λέξεις, μηνύματα) </a:t>
          </a:r>
          <a:endParaRPr lang="en-US"/>
        </a:p>
      </dgm:t>
    </dgm:pt>
    <dgm:pt modelId="{4F66282C-EA49-43F8-A022-8726CB4BF65A}" type="parTrans" cxnId="{F694781E-E1DD-44D6-BB09-4B59B9DF89BA}">
      <dgm:prSet/>
      <dgm:spPr/>
      <dgm:t>
        <a:bodyPr/>
        <a:lstStyle/>
        <a:p>
          <a:endParaRPr lang="en-US"/>
        </a:p>
      </dgm:t>
    </dgm:pt>
    <dgm:pt modelId="{0854638A-6898-4BBF-8282-9EBD25BDE8B9}" type="sibTrans" cxnId="{F694781E-E1DD-44D6-BB09-4B59B9DF89BA}">
      <dgm:prSet/>
      <dgm:spPr/>
      <dgm:t>
        <a:bodyPr/>
        <a:lstStyle/>
        <a:p>
          <a:endParaRPr lang="en-US"/>
        </a:p>
      </dgm:t>
    </dgm:pt>
    <dgm:pt modelId="{160603F8-6246-4131-A5F2-48879B901F96}">
      <dgm:prSet/>
      <dgm:spPr/>
      <dgm:t>
        <a:bodyPr/>
        <a:lstStyle/>
        <a:p>
          <a:r>
            <a:rPr lang="el-GR"/>
            <a:t>Κάθε άτομο αποκωδικοποιεί - ερμηνεύει με τον δικό του τρόπο το ίδιο διαφημιστικό μήνυμα</a:t>
          </a:r>
          <a:endParaRPr lang="en-US"/>
        </a:p>
      </dgm:t>
    </dgm:pt>
    <dgm:pt modelId="{B0F36559-CE8E-4923-963F-2E586742B3EC}" type="parTrans" cxnId="{93FBC324-8EE8-4132-A341-91FAA2580CA4}">
      <dgm:prSet/>
      <dgm:spPr/>
      <dgm:t>
        <a:bodyPr/>
        <a:lstStyle/>
        <a:p>
          <a:endParaRPr lang="en-US"/>
        </a:p>
      </dgm:t>
    </dgm:pt>
    <dgm:pt modelId="{E261B47A-DE1A-42B1-9CAC-0DB5DAA4B5F9}" type="sibTrans" cxnId="{93FBC324-8EE8-4132-A341-91FAA2580CA4}">
      <dgm:prSet/>
      <dgm:spPr/>
      <dgm:t>
        <a:bodyPr/>
        <a:lstStyle/>
        <a:p>
          <a:endParaRPr lang="en-US"/>
        </a:p>
      </dgm:t>
    </dgm:pt>
    <dgm:pt modelId="{1810BFB2-0287-4DDE-9D7F-4036E5C7B9C9}" type="pres">
      <dgm:prSet presAssocID="{6C663FF5-9398-47BF-BDD7-C78F67FBA0D5}" presName="linear" presStyleCnt="0">
        <dgm:presLayoutVars>
          <dgm:animLvl val="lvl"/>
          <dgm:resizeHandles val="exact"/>
        </dgm:presLayoutVars>
      </dgm:prSet>
      <dgm:spPr/>
    </dgm:pt>
    <dgm:pt modelId="{4A7D0BBD-53DF-4972-9FD4-1DE3C94A6B28}" type="pres">
      <dgm:prSet presAssocID="{19065267-6F38-4DD8-89B2-17B87303C4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113858-70AF-4A0A-ABD6-759A483FA3D6}" type="pres">
      <dgm:prSet presAssocID="{331F6E16-A9E9-4C04-8109-B8D33C015EE3}" presName="spacer" presStyleCnt="0"/>
      <dgm:spPr/>
    </dgm:pt>
    <dgm:pt modelId="{7D6EF366-4525-46A6-B467-4663EBEF5A8A}" type="pres">
      <dgm:prSet presAssocID="{3C909B1A-4002-4D92-B289-4F9A112C20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437F419-DFD6-48B3-B62B-F98A12521382}" type="pres">
      <dgm:prSet presAssocID="{6B44D164-8ED7-469B-8D28-8F721979FA09}" presName="spacer" presStyleCnt="0"/>
      <dgm:spPr/>
    </dgm:pt>
    <dgm:pt modelId="{E54EEF17-DD96-4C2B-8025-CA487A7080FD}" type="pres">
      <dgm:prSet presAssocID="{99441810-D61C-4627-970C-5FD20E13223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54AE301-CD81-426B-A10E-B28B299B024B}" type="pres">
      <dgm:prSet presAssocID="{0854638A-6898-4BBF-8282-9EBD25BDE8B9}" presName="spacer" presStyleCnt="0"/>
      <dgm:spPr/>
    </dgm:pt>
    <dgm:pt modelId="{DB377AA9-53BE-4C04-A3FA-A248D4144C57}" type="pres">
      <dgm:prSet presAssocID="{160603F8-6246-4131-A5F2-48879B901F9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694781E-E1DD-44D6-BB09-4B59B9DF89BA}" srcId="{6C663FF5-9398-47BF-BDD7-C78F67FBA0D5}" destId="{99441810-D61C-4627-970C-5FD20E132233}" srcOrd="2" destOrd="0" parTransId="{4F66282C-EA49-43F8-A022-8726CB4BF65A}" sibTransId="{0854638A-6898-4BBF-8282-9EBD25BDE8B9}"/>
    <dgm:cxn modelId="{93FBC324-8EE8-4132-A341-91FAA2580CA4}" srcId="{6C663FF5-9398-47BF-BDD7-C78F67FBA0D5}" destId="{160603F8-6246-4131-A5F2-48879B901F96}" srcOrd="3" destOrd="0" parTransId="{B0F36559-CE8E-4923-963F-2E586742B3EC}" sibTransId="{E261B47A-DE1A-42B1-9CAC-0DB5DAA4B5F9}"/>
    <dgm:cxn modelId="{7122823E-3FB2-49BF-9AC1-BCCDD0AFD3CC}" type="presOf" srcId="{6C663FF5-9398-47BF-BDD7-C78F67FBA0D5}" destId="{1810BFB2-0287-4DDE-9D7F-4036E5C7B9C9}" srcOrd="0" destOrd="0" presId="urn:microsoft.com/office/officeart/2005/8/layout/vList2"/>
    <dgm:cxn modelId="{72661D40-B281-4221-955A-BC1688C5774A}" type="presOf" srcId="{99441810-D61C-4627-970C-5FD20E132233}" destId="{E54EEF17-DD96-4C2B-8025-CA487A7080FD}" srcOrd="0" destOrd="0" presId="urn:microsoft.com/office/officeart/2005/8/layout/vList2"/>
    <dgm:cxn modelId="{B23B126D-DFB7-420A-960B-906C70AEB21D}" srcId="{6C663FF5-9398-47BF-BDD7-C78F67FBA0D5}" destId="{19065267-6F38-4DD8-89B2-17B87303C428}" srcOrd="0" destOrd="0" parTransId="{85B585B6-391E-477B-92C6-5056FC21C46B}" sibTransId="{331F6E16-A9E9-4C04-8109-B8D33C015EE3}"/>
    <dgm:cxn modelId="{522ABA59-B1C1-499A-BB95-B5D25246B1A2}" type="presOf" srcId="{160603F8-6246-4131-A5F2-48879B901F96}" destId="{DB377AA9-53BE-4C04-A3FA-A248D4144C57}" srcOrd="0" destOrd="0" presId="urn:microsoft.com/office/officeart/2005/8/layout/vList2"/>
    <dgm:cxn modelId="{E412797B-9B09-460C-891F-00302269D859}" type="presOf" srcId="{3C909B1A-4002-4D92-B289-4F9A112C2024}" destId="{7D6EF366-4525-46A6-B467-4663EBEF5A8A}" srcOrd="0" destOrd="0" presId="urn:microsoft.com/office/officeart/2005/8/layout/vList2"/>
    <dgm:cxn modelId="{C717167F-E92C-4136-9D0B-74E9885B4656}" srcId="{6C663FF5-9398-47BF-BDD7-C78F67FBA0D5}" destId="{3C909B1A-4002-4D92-B289-4F9A112C2024}" srcOrd="1" destOrd="0" parTransId="{A21331DD-28C5-4235-8268-7294CA5C4B9D}" sibTransId="{6B44D164-8ED7-469B-8D28-8F721979FA09}"/>
    <dgm:cxn modelId="{CCFCA6A5-4CB3-4B91-A381-96D82BE5F6E0}" type="presOf" srcId="{19065267-6F38-4DD8-89B2-17B87303C428}" destId="{4A7D0BBD-53DF-4972-9FD4-1DE3C94A6B28}" srcOrd="0" destOrd="0" presId="urn:microsoft.com/office/officeart/2005/8/layout/vList2"/>
    <dgm:cxn modelId="{6919DAF8-B0BC-4F20-A3AF-172C57133FAB}" type="presParOf" srcId="{1810BFB2-0287-4DDE-9D7F-4036E5C7B9C9}" destId="{4A7D0BBD-53DF-4972-9FD4-1DE3C94A6B28}" srcOrd="0" destOrd="0" presId="urn:microsoft.com/office/officeart/2005/8/layout/vList2"/>
    <dgm:cxn modelId="{DE1CD4C6-6923-47A7-A957-CD667E5A1FD1}" type="presParOf" srcId="{1810BFB2-0287-4DDE-9D7F-4036E5C7B9C9}" destId="{77113858-70AF-4A0A-ABD6-759A483FA3D6}" srcOrd="1" destOrd="0" presId="urn:microsoft.com/office/officeart/2005/8/layout/vList2"/>
    <dgm:cxn modelId="{4CCC9892-41F7-4791-BF9C-AB777FF816D3}" type="presParOf" srcId="{1810BFB2-0287-4DDE-9D7F-4036E5C7B9C9}" destId="{7D6EF366-4525-46A6-B467-4663EBEF5A8A}" srcOrd="2" destOrd="0" presId="urn:microsoft.com/office/officeart/2005/8/layout/vList2"/>
    <dgm:cxn modelId="{F807B694-B9C6-46EA-AE72-028066E86D99}" type="presParOf" srcId="{1810BFB2-0287-4DDE-9D7F-4036E5C7B9C9}" destId="{0437F419-DFD6-48B3-B62B-F98A12521382}" srcOrd="3" destOrd="0" presId="urn:microsoft.com/office/officeart/2005/8/layout/vList2"/>
    <dgm:cxn modelId="{A1485F6F-1F64-4883-96A0-D6A9E18DB617}" type="presParOf" srcId="{1810BFB2-0287-4DDE-9D7F-4036E5C7B9C9}" destId="{E54EEF17-DD96-4C2B-8025-CA487A7080FD}" srcOrd="4" destOrd="0" presId="urn:microsoft.com/office/officeart/2005/8/layout/vList2"/>
    <dgm:cxn modelId="{D4BE06E1-3BCC-42A0-977E-60D25D22B909}" type="presParOf" srcId="{1810BFB2-0287-4DDE-9D7F-4036E5C7B9C9}" destId="{154AE301-CD81-426B-A10E-B28B299B024B}" srcOrd="5" destOrd="0" presId="urn:microsoft.com/office/officeart/2005/8/layout/vList2"/>
    <dgm:cxn modelId="{5A376A61-7035-44D3-9245-FF01AB9BE8E0}" type="presParOf" srcId="{1810BFB2-0287-4DDE-9D7F-4036E5C7B9C9}" destId="{DB377AA9-53BE-4C04-A3FA-A248D4144C5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5D415-60F9-4E07-AFD2-2C454184B0BE}">
      <dsp:nvSpPr>
        <dsp:cNvPr id="0" name=""/>
        <dsp:cNvSpPr/>
      </dsp:nvSpPr>
      <dsp:spPr>
        <a:xfrm>
          <a:off x="2162202" y="3280"/>
          <a:ext cx="4077726" cy="2446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b="1" kern="1200"/>
            <a:t>Καταναλωτικό πρότυπο</a:t>
          </a:r>
          <a:r>
            <a:rPr lang="el-GR" sz="2300" kern="1200"/>
            <a:t> είναι </a:t>
          </a:r>
          <a:r>
            <a:rPr lang="el-GR" sz="2300" b="1" kern="1200"/>
            <a:t>το σύνολο των καταναλωτικών συνηθειών ή επιλογών μιας κοινωνίας.</a:t>
          </a:r>
          <a:r>
            <a:rPr lang="el-GR" sz="2300" kern="1200"/>
            <a:t> Με απλά λόγια είναι </a:t>
          </a:r>
          <a:r>
            <a:rPr lang="el-GR" sz="2300" b="1" kern="1200"/>
            <a:t>όλα αυτά που μας αρέσει να αγοράζουμε. </a:t>
          </a:r>
          <a:endParaRPr lang="en-US" sz="2300" kern="1200"/>
        </a:p>
      </dsp:txBody>
      <dsp:txXfrm>
        <a:off x="2162202" y="3280"/>
        <a:ext cx="4077726" cy="2446636"/>
      </dsp:txXfrm>
    </dsp:sp>
    <dsp:sp modelId="{BD9F4D16-0A5C-4784-8813-4A31206F11CE}">
      <dsp:nvSpPr>
        <dsp:cNvPr id="0" name=""/>
        <dsp:cNvSpPr/>
      </dsp:nvSpPr>
      <dsp:spPr>
        <a:xfrm>
          <a:off x="6647701" y="3280"/>
          <a:ext cx="4077726" cy="2446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Επηρεάζεται από </a:t>
          </a:r>
          <a:r>
            <a:rPr lang="el-GR" sz="2300" b="1" kern="1200"/>
            <a:t>πολλούς παράγοντες </a:t>
          </a:r>
          <a:r>
            <a:rPr lang="el-GR" sz="2300" kern="1200"/>
            <a:t>όπως </a:t>
          </a:r>
          <a:r>
            <a:rPr lang="el-GR" sz="2300" b="1" kern="1200"/>
            <a:t>η μόδα</a:t>
          </a:r>
          <a:r>
            <a:rPr lang="el-GR" sz="2300" kern="1200"/>
            <a:t>, δηλαδή η τάση των ανθρώπων να ντύνονται με τα ίδια </a:t>
          </a:r>
          <a:r>
            <a:rPr lang="el-GR" sz="2300" b="1" kern="1200"/>
            <a:t>ρούχα</a:t>
          </a:r>
          <a:r>
            <a:rPr lang="el-GR" sz="2300" kern="1200"/>
            <a:t>, να οδηγούν τα ίδια </a:t>
          </a:r>
          <a:r>
            <a:rPr lang="el-GR" sz="2300" b="1" kern="1200"/>
            <a:t>αυτοκίνητα</a:t>
          </a:r>
          <a:r>
            <a:rPr lang="el-GR" sz="2300" kern="1200"/>
            <a:t> και γενικά να </a:t>
          </a:r>
          <a:r>
            <a:rPr lang="el-GR" sz="2300" b="1" kern="1200"/>
            <a:t>μιμούνται</a:t>
          </a:r>
          <a:r>
            <a:rPr lang="el-GR" sz="2300" kern="1200"/>
            <a:t> τους γύρω τους. </a:t>
          </a:r>
          <a:endParaRPr lang="en-US" sz="2300" kern="1200"/>
        </a:p>
      </dsp:txBody>
      <dsp:txXfrm>
        <a:off x="6647701" y="3280"/>
        <a:ext cx="4077726" cy="2446636"/>
      </dsp:txXfrm>
    </dsp:sp>
    <dsp:sp modelId="{41966ED3-8BE7-4997-9C10-AEE1B69F91B6}">
      <dsp:nvSpPr>
        <dsp:cNvPr id="0" name=""/>
        <dsp:cNvSpPr/>
      </dsp:nvSpPr>
      <dsp:spPr>
        <a:xfrm>
          <a:off x="2162202" y="2857689"/>
          <a:ext cx="4077726" cy="2446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το </a:t>
          </a:r>
          <a:r>
            <a:rPr lang="el-GR" sz="2300" b="1" kern="1200"/>
            <a:t>καταναλωτικό πρότυπο</a:t>
          </a:r>
          <a:r>
            <a:rPr lang="el-GR" sz="2300" kern="1200"/>
            <a:t> μιας κοινωνίας οφείλεται στις </a:t>
          </a:r>
          <a:r>
            <a:rPr lang="el-GR" sz="2300" b="1" kern="1200"/>
            <a:t>ιδιαίτερες καταναλωτικές συνήθειες των ανθρώπων</a:t>
          </a:r>
          <a:r>
            <a:rPr lang="el-GR" sz="2300" kern="1200"/>
            <a:t>, οι οποίες μπορεί να προέρχονται από τις</a:t>
          </a:r>
          <a:r>
            <a:rPr lang="el-GR" sz="2300" b="1" kern="1200"/>
            <a:t> παραδόσεις, το μέρος, τις καιρικές συνθήκες</a:t>
          </a:r>
          <a:r>
            <a:rPr lang="el-GR" sz="2300" kern="1200"/>
            <a:t> κλπ.</a:t>
          </a:r>
          <a:endParaRPr lang="en-US" sz="2300" kern="1200"/>
        </a:p>
      </dsp:txBody>
      <dsp:txXfrm>
        <a:off x="2162202" y="2857689"/>
        <a:ext cx="4077726" cy="2446636"/>
      </dsp:txXfrm>
    </dsp:sp>
    <dsp:sp modelId="{02402B85-1822-4164-91A6-20852A21A2BE}">
      <dsp:nvSpPr>
        <dsp:cNvPr id="0" name=""/>
        <dsp:cNvSpPr/>
      </dsp:nvSpPr>
      <dsp:spPr>
        <a:xfrm>
          <a:off x="6647701" y="2857689"/>
          <a:ext cx="4077726" cy="2446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Προφανώς, στη διαμόρφωση του προτύπου αυτού σημαντικό ρόλο παίζει η </a:t>
          </a:r>
          <a:r>
            <a:rPr lang="el-GR" sz="2300" kern="1200">
              <a:hlinkClick xmlns:r="http://schemas.openxmlformats.org/officeDocument/2006/relationships" r:id="rId1"/>
            </a:rPr>
            <a:t>διαφήμιση</a:t>
          </a:r>
          <a:r>
            <a:rPr lang="el-GR" sz="2300" kern="1200"/>
            <a:t>, η οποία προωθεί </a:t>
          </a:r>
          <a:r>
            <a:rPr lang="el-GR" sz="2300" b="1" kern="1200"/>
            <a:t>μαζικά προϊόντα</a:t>
          </a:r>
          <a:r>
            <a:rPr lang="el-GR" sz="2300" kern="1200"/>
            <a:t> σε πολύ κόσμο και επηρεάζει τις </a:t>
          </a:r>
          <a:r>
            <a:rPr lang="el-GR" sz="2300" b="1" kern="1200"/>
            <a:t>καταναλωτικές επιλογές</a:t>
          </a:r>
          <a:r>
            <a:rPr lang="el-GR" sz="2300" kern="1200"/>
            <a:t> του. </a:t>
          </a:r>
          <a:endParaRPr lang="en-US" sz="2300" kern="1200"/>
        </a:p>
      </dsp:txBody>
      <dsp:txXfrm>
        <a:off x="6647701" y="2857689"/>
        <a:ext cx="4077726" cy="2446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67D10-4C59-4434-B364-39BD5610DB3E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359A1-D25C-46D9-BD11-1D39A14AA46A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Διαφέρει </a:t>
          </a:r>
          <a:endParaRPr lang="en-US" sz="2100" kern="1200"/>
        </a:p>
      </dsp:txBody>
      <dsp:txXfrm>
        <a:off x="1007221" y="627745"/>
        <a:ext cx="1937228" cy="1937228"/>
      </dsp:txXfrm>
    </dsp:sp>
    <dsp:sp modelId="{6F9684DF-06AE-4AAD-98C0-D91506C8A1B8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από κοινωνία σε κοινωνία </a:t>
          </a:r>
          <a:endParaRPr lang="en-US" sz="2100" kern="1200"/>
        </a:p>
      </dsp:txBody>
      <dsp:txXfrm>
        <a:off x="3319190" y="627745"/>
        <a:ext cx="1937228" cy="1937228"/>
      </dsp:txXfrm>
    </dsp:sp>
    <dsp:sp modelId="{FE5615A0-4CD2-404B-B30D-39D3BE3A19F6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Από άτομο σε άτομο </a:t>
          </a:r>
          <a:endParaRPr lang="en-US" sz="2100" kern="1200"/>
        </a:p>
      </dsp:txBody>
      <dsp:txXfrm>
        <a:off x="1007221" y="2939714"/>
        <a:ext cx="1937228" cy="1937228"/>
      </dsp:txXfrm>
    </dsp:sp>
    <dsp:sp modelId="{0982DDD8-B75B-4144-BAEB-D1733FFAD257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Σημαντικό ρόλο στη διαμόρφωσή του διαδραματίζει η διαφήμιση</a:t>
          </a:r>
          <a:endParaRPr lang="en-US" sz="2100" kern="1200"/>
        </a:p>
      </dsp:txBody>
      <dsp:txXfrm>
        <a:off x="3319190" y="2939714"/>
        <a:ext cx="1937228" cy="1937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D0BBD-53DF-4972-9FD4-1DE3C94A6B28}">
      <dsp:nvSpPr>
        <dsp:cNvPr id="0" name=""/>
        <dsp:cNvSpPr/>
      </dsp:nvSpPr>
      <dsp:spPr>
        <a:xfrm>
          <a:off x="0" y="823103"/>
          <a:ext cx="6263640" cy="914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Δημιουργεί πλασματικές ανάγκες - προκαλεί προβλήματα (αγωνία, άγχος, ανικανοποίητο)</a:t>
          </a:r>
          <a:endParaRPr lang="en-US" sz="2300" kern="1200"/>
        </a:p>
      </dsp:txBody>
      <dsp:txXfrm>
        <a:off x="44664" y="867767"/>
        <a:ext cx="6174312" cy="825612"/>
      </dsp:txXfrm>
    </dsp:sp>
    <dsp:sp modelId="{7D6EF366-4525-46A6-B467-4663EBEF5A8A}">
      <dsp:nvSpPr>
        <dsp:cNvPr id="0" name=""/>
        <dsp:cNvSpPr/>
      </dsp:nvSpPr>
      <dsp:spPr>
        <a:xfrm>
          <a:off x="0" y="1804283"/>
          <a:ext cx="6263640" cy="9149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Ο  κόσμος της είναι εικονικός- διαφέρει από τον πραγματικό</a:t>
          </a:r>
          <a:endParaRPr lang="en-US" sz="2300" kern="1200"/>
        </a:p>
      </dsp:txBody>
      <dsp:txXfrm>
        <a:off x="44664" y="1848947"/>
        <a:ext cx="6174312" cy="825612"/>
      </dsp:txXfrm>
    </dsp:sp>
    <dsp:sp modelId="{E54EEF17-DD96-4C2B-8025-CA487A7080FD}">
      <dsp:nvSpPr>
        <dsp:cNvPr id="0" name=""/>
        <dsp:cNvSpPr/>
      </dsp:nvSpPr>
      <dsp:spPr>
        <a:xfrm>
          <a:off x="0" y="2785464"/>
          <a:ext cx="6263640" cy="9149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Η γλώσσα των ΜΜΕ παρουσιάζει ιδιαιτερότητες (μουσική, εικόνα, λέξεις, μηνύματα) </a:t>
          </a:r>
          <a:endParaRPr lang="en-US" sz="2300" kern="1200"/>
        </a:p>
      </dsp:txBody>
      <dsp:txXfrm>
        <a:off x="44664" y="2830128"/>
        <a:ext cx="6174312" cy="825612"/>
      </dsp:txXfrm>
    </dsp:sp>
    <dsp:sp modelId="{DB377AA9-53BE-4C04-A3FA-A248D4144C57}">
      <dsp:nvSpPr>
        <dsp:cNvPr id="0" name=""/>
        <dsp:cNvSpPr/>
      </dsp:nvSpPr>
      <dsp:spPr>
        <a:xfrm>
          <a:off x="0" y="3766644"/>
          <a:ext cx="6263640" cy="9149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Κάθε άτομο αποκωδικοποιεί - ερμηνεύει με τον δικό του τρόπο το ίδιο διαφημιστικό μήνυμα</a:t>
          </a:r>
          <a:endParaRPr lang="en-US" sz="2300" kern="1200"/>
        </a:p>
      </dsp:txBody>
      <dsp:txXfrm>
        <a:off x="44664" y="3811308"/>
        <a:ext cx="6174312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6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6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0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3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8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4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1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l-GR" dirty="0">
                <a:cs typeface="Calibri Light"/>
              </a:rPr>
              <a:t>Τα αγαθά- Το καταναλωτικό πρότυπο 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787148" y="4782320"/>
            <a:ext cx="3896079" cy="1329443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l-GR" sz="2200">
                <a:cs typeface="Calibri"/>
              </a:rPr>
              <a:t>Πολιτική Παιδεία Α λυκείου</a:t>
            </a:r>
          </a:p>
          <a:p>
            <a:pPr algn="r"/>
            <a:r>
              <a:rPr lang="el-GR" sz="2200">
                <a:cs typeface="Calibri"/>
              </a:rPr>
              <a:t>Αναστασία </a:t>
            </a:r>
            <a:r>
              <a:rPr lang="el-GR" sz="2200" err="1">
                <a:cs typeface="Calibri"/>
              </a:rPr>
              <a:t>Πάτσιου</a:t>
            </a:r>
            <a:r>
              <a:rPr lang="el-GR" sz="2200">
                <a:cs typeface="Calibri"/>
              </a:rPr>
              <a:t> </a:t>
            </a:r>
          </a:p>
          <a:p>
            <a:pPr algn="r"/>
            <a:r>
              <a:rPr lang="el-GR" sz="2200">
                <a:cs typeface="Calibri"/>
              </a:rPr>
              <a:t>ΠΕ 78</a:t>
            </a:r>
          </a:p>
        </p:txBody>
      </p:sp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B9ED69-BCAD-4DA0-A93A-E17A0EDF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385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dirty="0">
                <a:cs typeface="Calibri Light"/>
              </a:rPr>
              <a:t>Ερωτήσεις 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7FAF67-4687-4A59-B53A-10C4BD84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449"/>
            <a:ext cx="10970341" cy="4994772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l-GR" dirty="0">
                <a:solidFill>
                  <a:schemeClr val="tx1"/>
                </a:solidFill>
                <a:cs typeface="Calibri"/>
              </a:rPr>
              <a:t>Τα αγαθά διακρίνονται σε υλικά και υπηρεσίες Σ-Λ</a:t>
            </a:r>
          </a:p>
          <a:p>
            <a:r>
              <a:rPr lang="el-GR" dirty="0">
                <a:solidFill>
                  <a:schemeClr val="tx1"/>
                </a:solidFill>
                <a:cs typeface="Calibri"/>
              </a:rPr>
              <a:t>Τα υλικά αγαθά είναι </a:t>
            </a:r>
            <a:r>
              <a:rPr lang="el-GR" dirty="0" err="1">
                <a:solidFill>
                  <a:schemeClr val="tx1"/>
                </a:solidFill>
                <a:cs typeface="Calibri"/>
              </a:rPr>
              <a:t>καταναλωτά</a:t>
            </a:r>
            <a:r>
              <a:rPr lang="el-GR" dirty="0">
                <a:solidFill>
                  <a:schemeClr val="tx1"/>
                </a:solidFill>
                <a:cs typeface="Calibri"/>
              </a:rPr>
              <a:t>, ενώ οι υπηρεσίες είναι διαρκή αγαθά Σ-Λ</a:t>
            </a:r>
          </a:p>
          <a:p>
            <a:r>
              <a:rPr lang="el-GR" dirty="0">
                <a:solidFill>
                  <a:schemeClr val="tx1"/>
                </a:solidFill>
                <a:cs typeface="Calibri"/>
              </a:rPr>
              <a:t>Να δώσετε παραδείγματα καταναλωτών αγαθών. Ποιο είναι το χαρακτηριστικό τους; </a:t>
            </a:r>
          </a:p>
          <a:p>
            <a:r>
              <a:rPr lang="el-GR" dirty="0">
                <a:solidFill>
                  <a:schemeClr val="tx1"/>
                </a:solidFill>
                <a:cs typeface="Calibri"/>
              </a:rPr>
              <a:t>Να δώσετε παραδείγματα διαρκών αγαθών.</a:t>
            </a:r>
            <a:r>
              <a:rPr lang="el-GR" dirty="0">
                <a:solidFill>
                  <a:schemeClr val="tx1"/>
                </a:solidFill>
                <a:ea typeface="+mn-lt"/>
                <a:cs typeface="+mn-lt"/>
              </a:rPr>
              <a:t> Ποιο είναι το χαρακτηριστικό τους; </a:t>
            </a:r>
          </a:p>
          <a:p>
            <a:r>
              <a:rPr lang="el-GR" dirty="0">
                <a:solidFill>
                  <a:schemeClr val="tx1"/>
                </a:solidFill>
                <a:cs typeface="Calibri"/>
              </a:rPr>
              <a:t>Το καταναλωτικό πρότυπο διαφέρει από κοινωνία σε κοινωνία Σ-Λ</a:t>
            </a:r>
          </a:p>
          <a:p>
            <a:r>
              <a:rPr lang="el-GR" dirty="0">
                <a:solidFill>
                  <a:schemeClr val="tx1"/>
                </a:solidFill>
                <a:cs typeface="Calibri"/>
              </a:rPr>
              <a:t>Η διαφήμιση δεν επηρεάζει το καταναλωτικό πρότυπο Σ-Λ</a:t>
            </a:r>
          </a:p>
          <a:p>
            <a:r>
              <a:rPr lang="el-GR" dirty="0">
                <a:solidFill>
                  <a:schemeClr val="tx1"/>
                </a:solidFill>
                <a:cs typeface="Calibri"/>
              </a:rPr>
              <a:t>Στην καταναλωτική κοινωνία τα άτομα αγοράζουν αγαθά που δεν έχουν ανάγκη, επηρεασμένα από τη διαφήμιση Σ-Λ</a:t>
            </a:r>
          </a:p>
          <a:p>
            <a:endParaRPr lang="el-GR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38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53B86A-3688-4590-934F-8CD074A9B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036222-7F97-43EF-AF1A-2B06BAC9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C638B7-C55E-4E8E-ABDC-CBD417F0D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159AC2-C98F-4C93-B774-B19EE1B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95600" y="990600"/>
            <a:ext cx="92964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531FA-E1A0-4E43-991E-B69964369E3B}"/>
              </a:ext>
            </a:extLst>
          </p:cNvPr>
          <p:cNvSpPr txBox="1"/>
          <p:nvPr/>
        </p:nvSpPr>
        <p:spPr>
          <a:xfrm>
            <a:off x="3043084" y="1258530"/>
            <a:ext cx="8691716" cy="43901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Να </a:t>
            </a:r>
            <a:r>
              <a:rPr lang="en-US" sz="2400" err="1"/>
              <a:t>γράψετε</a:t>
            </a:r>
            <a:r>
              <a:rPr lang="en-US" sz="2400"/>
              <a:t> τα χαρα</a:t>
            </a:r>
            <a:r>
              <a:rPr lang="en-US" sz="2400" err="1"/>
              <a:t>κτηριστικά</a:t>
            </a:r>
            <a:r>
              <a:rPr lang="en-US" sz="2400"/>
              <a:t> </a:t>
            </a:r>
            <a:r>
              <a:rPr lang="en-US" sz="2400" err="1"/>
              <a:t>της</a:t>
            </a:r>
            <a:r>
              <a:rPr lang="en-US" sz="2400"/>
              <a:t> </a:t>
            </a:r>
            <a:r>
              <a:rPr lang="en-US" sz="2400" err="1"/>
              <a:t>δι</a:t>
            </a:r>
            <a:r>
              <a:rPr lang="en-US" sz="2400"/>
              <a:t>α</a:t>
            </a:r>
            <a:r>
              <a:rPr lang="en-US" sz="2400" err="1"/>
              <a:t>φήμισης</a:t>
            </a:r>
            <a:r>
              <a:rPr lang="en-US" sz="2400"/>
              <a:t> 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cs typeface="Calibri"/>
              </a:rPr>
              <a:t>Ποιες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συνε</a:t>
            </a:r>
            <a:r>
              <a:rPr lang="en-US" sz="2400">
                <a:cs typeface="Calibri"/>
              </a:rPr>
              <a:t>π</a:t>
            </a:r>
            <a:r>
              <a:rPr lang="en-US" sz="2400" err="1">
                <a:cs typeface="Calibri"/>
              </a:rPr>
              <a:t>ειες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έχει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στο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άτομο</a:t>
            </a:r>
            <a:r>
              <a:rPr lang="en-US" sz="2400">
                <a:cs typeface="Calibri"/>
              </a:rPr>
              <a:t> η </a:t>
            </a:r>
            <a:r>
              <a:rPr lang="en-US" sz="2400" err="1">
                <a:cs typeface="Calibri"/>
              </a:rPr>
              <a:t>δημιουργί</a:t>
            </a:r>
            <a:r>
              <a:rPr lang="en-US" sz="2400">
                <a:cs typeface="Calibri"/>
              </a:rPr>
              <a:t>α πλα</a:t>
            </a:r>
            <a:r>
              <a:rPr lang="en-US" sz="2400" err="1">
                <a:cs typeface="Calibri"/>
              </a:rPr>
              <a:t>σμ</a:t>
            </a:r>
            <a:r>
              <a:rPr lang="en-US" sz="2400">
                <a:cs typeface="Calibri"/>
              </a:rPr>
              <a:t>α</a:t>
            </a:r>
            <a:r>
              <a:rPr lang="en-US" sz="2400" err="1">
                <a:cs typeface="Calibri"/>
              </a:rPr>
              <a:t>τικών</a:t>
            </a:r>
            <a:r>
              <a:rPr lang="en-US" sz="2400">
                <a:cs typeface="Calibri"/>
              </a:rPr>
              <a:t> ανα</a:t>
            </a:r>
            <a:r>
              <a:rPr lang="en-US" sz="2400" err="1">
                <a:cs typeface="Calibri"/>
              </a:rPr>
              <a:t>γκών</a:t>
            </a:r>
            <a:r>
              <a:rPr lang="en-US" sz="2400">
                <a:cs typeface="Calibri"/>
              </a:rPr>
              <a:t>; </a:t>
            </a:r>
            <a:r>
              <a:rPr lang="en-US" sz="2400" err="1">
                <a:cs typeface="Calibri"/>
              </a:rPr>
              <a:t>Εξηγείστε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την</a:t>
            </a:r>
            <a:r>
              <a:rPr lang="en-US" sz="2400">
                <a:cs typeface="Calibri"/>
              </a:rPr>
              <a:t> άπ</a:t>
            </a:r>
            <a:r>
              <a:rPr lang="en-US" sz="2400" err="1">
                <a:cs typeface="Calibri"/>
              </a:rPr>
              <a:t>οψή</a:t>
            </a:r>
            <a:r>
              <a:rPr lang="en-US" sz="2400">
                <a:cs typeface="Calibri"/>
              </a:rPr>
              <a:t> σας </a:t>
            </a:r>
            <a:r>
              <a:rPr lang="en-US" sz="2400" err="1">
                <a:cs typeface="Calibri"/>
              </a:rPr>
              <a:t>χρησιμο</a:t>
            </a:r>
            <a:r>
              <a:rPr lang="en-US" sz="2400">
                <a:cs typeface="Calibri"/>
              </a:rPr>
              <a:t>π</a:t>
            </a:r>
            <a:r>
              <a:rPr lang="en-US" sz="2400" err="1">
                <a:cs typeface="Calibri"/>
              </a:rPr>
              <a:t>οιώντ</a:t>
            </a:r>
            <a:r>
              <a:rPr lang="en-US" sz="2400">
                <a:cs typeface="Calibri"/>
              </a:rPr>
              <a:t>ας </a:t>
            </a:r>
            <a:r>
              <a:rPr lang="en-US" sz="2400" err="1">
                <a:cs typeface="Calibri"/>
              </a:rPr>
              <a:t>έν</a:t>
            </a:r>
            <a:r>
              <a:rPr lang="en-US" sz="2400">
                <a:cs typeface="Calibri"/>
              </a:rPr>
              <a:t>α πα</a:t>
            </a:r>
            <a:r>
              <a:rPr lang="en-US" sz="2400" err="1">
                <a:cs typeface="Calibri"/>
              </a:rPr>
              <a:t>ράδειγμ</a:t>
            </a:r>
            <a:r>
              <a:rPr lang="en-US" sz="2400">
                <a:cs typeface="Calibri"/>
              </a:rPr>
              <a:t>α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Να </a:t>
            </a:r>
            <a:r>
              <a:rPr lang="en-US" sz="2400" err="1">
                <a:cs typeface="Calibri"/>
              </a:rPr>
              <a:t>γράψετε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τις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δι</a:t>
            </a:r>
            <a:r>
              <a:rPr lang="en-US" sz="2400">
                <a:cs typeface="Calibri"/>
              </a:rPr>
              <a:t>α</a:t>
            </a:r>
            <a:r>
              <a:rPr lang="en-US" sz="2400" err="1">
                <a:cs typeface="Calibri"/>
              </a:rPr>
              <a:t>φορές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μετ</a:t>
            </a:r>
            <a:r>
              <a:rPr lang="en-US" sz="2400">
                <a:cs typeface="Calibri"/>
              </a:rPr>
              <a:t>α</a:t>
            </a:r>
            <a:r>
              <a:rPr lang="en-US" sz="2400" err="1">
                <a:cs typeface="Calibri"/>
              </a:rPr>
              <a:t>ξύ</a:t>
            </a:r>
            <a:r>
              <a:rPr lang="en-US" sz="2400">
                <a:cs typeface="Calibri"/>
              </a:rPr>
              <a:t> </a:t>
            </a:r>
            <a:r>
              <a:rPr lang="en-US" sz="2400" err="1">
                <a:cs typeface="Calibri"/>
              </a:rPr>
              <a:t>του</a:t>
            </a:r>
            <a:r>
              <a:rPr lang="en-US" sz="2400">
                <a:cs typeface="Calibri"/>
              </a:rPr>
              <a:t> πρα</a:t>
            </a:r>
            <a:r>
              <a:rPr lang="en-US" sz="2400" err="1">
                <a:cs typeface="Calibri"/>
              </a:rPr>
              <a:t>γμ</a:t>
            </a:r>
            <a:r>
              <a:rPr lang="en-US" sz="2400">
                <a:cs typeface="Calibri"/>
              </a:rPr>
              <a:t>α</a:t>
            </a:r>
            <a:r>
              <a:rPr lang="en-US" sz="2400" err="1">
                <a:cs typeface="Calibri"/>
              </a:rPr>
              <a:t>τικού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κόσμου</a:t>
            </a:r>
            <a:r>
              <a:rPr lang="en-US" sz="2400">
                <a:cs typeface="Calibri"/>
              </a:rPr>
              <a:t> και </a:t>
            </a:r>
            <a:r>
              <a:rPr lang="en-US" sz="2400" err="1">
                <a:cs typeface="Calibri"/>
              </a:rPr>
              <a:t>του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κόσμου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της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δι</a:t>
            </a:r>
            <a:r>
              <a:rPr lang="en-US" sz="2400">
                <a:cs typeface="Calibri"/>
              </a:rPr>
              <a:t>α</a:t>
            </a:r>
            <a:r>
              <a:rPr lang="en-US" sz="2400" err="1">
                <a:cs typeface="Calibri"/>
              </a:rPr>
              <a:t>φήμισης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Να επ</a:t>
            </a:r>
            <a:r>
              <a:rPr lang="en-US" sz="2400" err="1">
                <a:cs typeface="Calibri"/>
              </a:rPr>
              <a:t>ιλέξετε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μι</a:t>
            </a:r>
            <a:r>
              <a:rPr lang="en-US" sz="2400">
                <a:cs typeface="Calibri"/>
              </a:rPr>
              <a:t>α </a:t>
            </a:r>
            <a:r>
              <a:rPr lang="en-US" sz="2400" err="1">
                <a:cs typeface="Calibri"/>
              </a:rPr>
              <a:t>δι</a:t>
            </a:r>
            <a:r>
              <a:rPr lang="en-US" sz="2400">
                <a:cs typeface="Calibri"/>
              </a:rPr>
              <a:t>α</a:t>
            </a:r>
            <a:r>
              <a:rPr lang="en-US" sz="2400" err="1">
                <a:cs typeface="Calibri"/>
              </a:rPr>
              <a:t>φήμιση</a:t>
            </a:r>
            <a:r>
              <a:rPr lang="en-US" sz="2400">
                <a:cs typeface="Calibri"/>
              </a:rPr>
              <a:t> (</a:t>
            </a:r>
            <a:r>
              <a:rPr lang="en-US" sz="2400" err="1">
                <a:cs typeface="Calibri"/>
              </a:rPr>
              <a:t>τηλεο</a:t>
            </a:r>
            <a:r>
              <a:rPr lang="en-US" sz="2400">
                <a:cs typeface="Calibri"/>
              </a:rPr>
              <a:t>π</a:t>
            </a:r>
            <a:r>
              <a:rPr lang="en-US" sz="2400" err="1">
                <a:cs typeface="Calibri"/>
              </a:rPr>
              <a:t>τική</a:t>
            </a:r>
            <a:r>
              <a:rPr lang="en-US" sz="2400">
                <a:cs typeface="Calibri"/>
              </a:rPr>
              <a:t>, ρα</a:t>
            </a:r>
            <a:r>
              <a:rPr lang="en-US" sz="2400" err="1">
                <a:cs typeface="Calibri"/>
              </a:rPr>
              <a:t>διοφωνική</a:t>
            </a:r>
            <a:r>
              <a:rPr lang="en-US" sz="2400">
                <a:cs typeface="Calibri"/>
              </a:rPr>
              <a:t>, </a:t>
            </a:r>
            <a:r>
              <a:rPr lang="en-US" sz="2400" err="1">
                <a:cs typeface="Calibri"/>
              </a:rPr>
              <a:t>δι</a:t>
            </a:r>
            <a:r>
              <a:rPr lang="en-US" sz="2400">
                <a:cs typeface="Calibri"/>
              </a:rPr>
              <a:t>α</a:t>
            </a:r>
            <a:r>
              <a:rPr lang="en-US" sz="2400" err="1">
                <a:cs typeface="Calibri"/>
              </a:rPr>
              <a:t>δικτυ</a:t>
            </a:r>
            <a:r>
              <a:rPr lang="en-US" sz="2400">
                <a:cs typeface="Calibri"/>
              </a:rPr>
              <a:t>α</a:t>
            </a:r>
            <a:r>
              <a:rPr lang="en-US" sz="2400" err="1">
                <a:cs typeface="Calibri"/>
              </a:rPr>
              <a:t>κή</a:t>
            </a:r>
            <a:r>
              <a:rPr lang="en-US" sz="2400">
                <a:cs typeface="Calibri"/>
              </a:rPr>
              <a:t> ή </a:t>
            </a:r>
            <a:r>
              <a:rPr lang="en-US" sz="2400" err="1">
                <a:cs typeface="Calibri"/>
              </a:rPr>
              <a:t>έντυ</a:t>
            </a:r>
            <a:r>
              <a:rPr lang="en-US" sz="2400">
                <a:cs typeface="Calibri"/>
              </a:rPr>
              <a:t>πη) και να πα</a:t>
            </a:r>
            <a:r>
              <a:rPr lang="en-US" sz="2400" err="1">
                <a:cs typeface="Calibri"/>
              </a:rPr>
              <a:t>ρουσιάσετε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τον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τρό</a:t>
            </a:r>
            <a:r>
              <a:rPr lang="en-US" sz="2400">
                <a:cs typeface="Calibri"/>
              </a:rPr>
              <a:t>πο πα</a:t>
            </a:r>
            <a:r>
              <a:rPr lang="en-US" sz="2400" err="1">
                <a:cs typeface="Calibri"/>
              </a:rPr>
              <a:t>ρουσί</a:t>
            </a:r>
            <a:r>
              <a:rPr lang="en-US" sz="2400">
                <a:cs typeface="Calibri"/>
              </a:rPr>
              <a:t>α</a:t>
            </a:r>
            <a:r>
              <a:rPr lang="en-US" sz="2400" err="1">
                <a:cs typeface="Calibri"/>
              </a:rPr>
              <a:t>σης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του</a:t>
            </a:r>
            <a:r>
              <a:rPr lang="en-US" sz="2400">
                <a:cs typeface="Calibri"/>
              </a:rPr>
              <a:t> </a:t>
            </a:r>
            <a:r>
              <a:rPr lang="en-US" sz="2400" err="1">
                <a:cs typeface="Calibri"/>
              </a:rPr>
              <a:t>δι</a:t>
            </a:r>
            <a:r>
              <a:rPr lang="en-US" sz="2400">
                <a:cs typeface="Calibri"/>
              </a:rPr>
              <a:t>α</a:t>
            </a:r>
            <a:r>
              <a:rPr lang="en-US" sz="2400" err="1">
                <a:cs typeface="Calibri"/>
              </a:rPr>
              <a:t>φημιζόμενου</a:t>
            </a:r>
            <a:r>
              <a:rPr lang="en-US" sz="2400">
                <a:cs typeface="Calibri"/>
              </a:rPr>
              <a:t> π</a:t>
            </a:r>
            <a:r>
              <a:rPr lang="en-US" sz="2400" err="1">
                <a:cs typeface="Calibri"/>
              </a:rPr>
              <a:t>ροϊόντος</a:t>
            </a:r>
            <a:r>
              <a:rPr lang="en-US" sz="2400">
                <a:cs typeface="Calibri"/>
              </a:rPr>
              <a:t>. </a:t>
            </a:r>
            <a:r>
              <a:rPr lang="en-US" sz="2400" err="1">
                <a:cs typeface="Calibri"/>
              </a:rPr>
              <a:t>Τι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μέσ</a:t>
            </a:r>
            <a:r>
              <a:rPr lang="en-US" sz="2400">
                <a:cs typeface="Calibri"/>
              </a:rPr>
              <a:t>α </a:t>
            </a:r>
            <a:r>
              <a:rPr lang="en-US" sz="2400" err="1">
                <a:cs typeface="Calibri"/>
              </a:rPr>
              <a:t>χρησιμο</a:t>
            </a:r>
            <a:r>
              <a:rPr lang="en-US" sz="2400">
                <a:cs typeface="Calibri"/>
              </a:rPr>
              <a:t>π</a:t>
            </a:r>
            <a:r>
              <a:rPr lang="en-US" sz="2400" err="1">
                <a:cs typeface="Calibri"/>
              </a:rPr>
              <a:t>οιεί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ώστε</a:t>
            </a:r>
            <a:r>
              <a:rPr lang="en-US" sz="2400">
                <a:cs typeface="Calibri"/>
              </a:rPr>
              <a:t> να π</a:t>
            </a:r>
            <a:r>
              <a:rPr lang="en-US" sz="2400" err="1">
                <a:cs typeface="Calibri"/>
              </a:rPr>
              <a:t>είσει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τον</a:t>
            </a:r>
            <a:r>
              <a:rPr lang="en-US" sz="2400">
                <a:cs typeface="Calibri"/>
              </a:rPr>
              <a:t> κατανα</a:t>
            </a:r>
            <a:r>
              <a:rPr lang="en-US" sz="2400" err="1">
                <a:cs typeface="Calibri"/>
              </a:rPr>
              <a:t>λωτή</a:t>
            </a:r>
            <a:r>
              <a:rPr lang="en-US" sz="2400">
                <a:cs typeface="Calibri"/>
              </a:rPr>
              <a:t>; (</a:t>
            </a:r>
            <a:r>
              <a:rPr lang="en-US" sz="2400" err="1">
                <a:cs typeface="Calibri"/>
              </a:rPr>
              <a:t>λέξεις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κλειδιά</a:t>
            </a:r>
            <a:r>
              <a:rPr lang="en-US" sz="2400">
                <a:cs typeface="Calibri"/>
              </a:rPr>
              <a:t>, α</a:t>
            </a:r>
            <a:r>
              <a:rPr lang="en-US" sz="2400" err="1">
                <a:cs typeface="Calibri"/>
              </a:rPr>
              <a:t>ντικείμεν</a:t>
            </a:r>
            <a:r>
              <a:rPr lang="en-US" sz="2400">
                <a:cs typeface="Calibri"/>
              </a:rPr>
              <a:t>α, </a:t>
            </a:r>
            <a:r>
              <a:rPr lang="en-US" sz="2400" err="1">
                <a:cs typeface="Calibri"/>
              </a:rPr>
              <a:t>μουσική</a:t>
            </a:r>
            <a:r>
              <a:rPr lang="en-US" sz="2400">
                <a:cs typeface="Calibri"/>
              </a:rPr>
              <a:t>, π</a:t>
            </a:r>
            <a:r>
              <a:rPr lang="en-US" sz="2400" err="1">
                <a:cs typeface="Calibri"/>
              </a:rPr>
              <a:t>ρόσω</a:t>
            </a:r>
            <a:r>
              <a:rPr lang="en-US" sz="2400">
                <a:cs typeface="Calibri"/>
              </a:rPr>
              <a:t>πα, χρώματα)</a:t>
            </a:r>
          </a:p>
        </p:txBody>
      </p:sp>
    </p:spTree>
    <p:extLst>
      <p:ext uri="{BB962C8B-B14F-4D97-AF65-F5344CB8AC3E}">
        <p14:creationId xmlns:p14="http://schemas.microsoft.com/office/powerpoint/2010/main" val="108185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4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Εικόνα 7" descr="Εικόνα που περιέχει πιάτο,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367F8C06-BA20-49F4-B0C5-B47BB5530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8929" y="653615"/>
            <a:ext cx="5179903" cy="554000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9675C965-1FBB-4E0B-9283-69F29A6F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2332"/>
            <a:ext cx="4683290" cy="2782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Διάκριση </a:t>
            </a:r>
            <a:r>
              <a:rPr lang="en-US" sz="4800" b="1" dirty="0" err="1">
                <a:solidFill>
                  <a:schemeClr val="tx2"/>
                </a:solidFill>
              </a:rPr>
              <a:t>υλικών</a:t>
            </a:r>
            <a:r>
              <a:rPr lang="en-US" sz="4800" b="1" dirty="0">
                <a:solidFill>
                  <a:schemeClr val="tx2"/>
                </a:solidFill>
              </a:rPr>
              <a:t>  </a:t>
            </a:r>
            <a:r>
              <a:rPr lang="en-US" sz="4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αγα</a:t>
            </a:r>
            <a:r>
              <a:rPr lang="en-US" sz="48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θών</a:t>
            </a:r>
            <a:r>
              <a:rPr lang="en-US" sz="4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dirty="0"/>
            </a:br>
            <a:endParaRPr lang="en-US" sz="48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833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D58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6E28C8-9AF8-4FEA-A64F-42223A1E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l-GR" dirty="0" err="1">
                <a:solidFill>
                  <a:srgbClr val="FFFFFF"/>
                </a:solidFill>
                <a:cs typeface="Calibri Light"/>
              </a:rPr>
              <a:t>Καταναλωτά</a:t>
            </a:r>
            <a:r>
              <a:rPr lang="el-GR" dirty="0">
                <a:solidFill>
                  <a:srgbClr val="FFFFFF"/>
                </a:solidFill>
                <a:cs typeface="Calibri Light"/>
              </a:rPr>
              <a:t> αγαθά </a:t>
            </a:r>
            <a:endParaRPr lang="el-GR" dirty="0">
              <a:solidFill>
                <a:srgbClr val="FFFFFF"/>
              </a:solidFill>
            </a:endParaRPr>
          </a:p>
        </p:txBody>
      </p:sp>
      <p:pic>
        <p:nvPicPr>
          <p:cNvPr id="4" name="Εικόνα 4" descr="Εικόνα που περιέχει φαγητό, γεύμα&#10;&#10;Περιγραφή που δημιουργήθηκε αυτόματα">
            <a:extLst>
              <a:ext uri="{FF2B5EF4-FFF2-40B4-BE49-F238E27FC236}">
                <a16:creationId xmlns:a16="http://schemas.microsoft.com/office/drawing/2014/main" id="{482391AF-8E8A-4955-8CC8-513CC151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6" r="1" b="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8E5D5D-7E9E-4657-B067-5FFF7B01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746" y="942709"/>
            <a:ext cx="4361623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  <a:cs typeface="Calibri"/>
              </a:rPr>
              <a:t>Χρησιμοποιούνται μια φορά για την κάλυψη της ανάγκης </a:t>
            </a:r>
          </a:p>
          <a:p>
            <a:endParaRPr lang="el-GR" sz="40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90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4" descr="Εικόνα που περιέχει κείμενο, δρόμος, τρόπος, αυτοκίνητο&#10;&#10;Περιγραφή που δημιουργήθηκε αυτόματα">
            <a:extLst>
              <a:ext uri="{FF2B5EF4-FFF2-40B4-BE49-F238E27FC236}">
                <a16:creationId xmlns:a16="http://schemas.microsoft.com/office/drawing/2014/main" id="{5FDF7979-ED55-45BB-AAD5-BFD55A1E0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9F883F5-C1B9-4565-B47C-48DFB1C57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Διαρκή αγαθά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3ADF7E-1245-41D8-A998-282F4BE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Χρησιμοποιούνται πολλές φορές χωρίς να χάσουν κάποια ιδιότητά τους</a:t>
            </a:r>
          </a:p>
        </p:txBody>
      </p:sp>
    </p:spTree>
    <p:extLst>
      <p:ext uri="{BB962C8B-B14F-4D97-AF65-F5344CB8AC3E}">
        <p14:creationId xmlns:p14="http://schemas.microsoft.com/office/powerpoint/2010/main" val="32592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10721DC-AA89-4BBF-91CE-1CC5138B9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4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316FA4-FBC4-4DB3-9248-BB396F63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l-GR" sz="4000">
                <a:cs typeface="Calibri Light"/>
              </a:rPr>
              <a:t>Καταναλωτικές κοινωνίες </a:t>
            </a:r>
            <a:endParaRPr lang="el-GR" sz="40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533D11-401B-4BA8-8C02-3CDFBDE3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sz="2000">
                <a:cs typeface="Calibri"/>
              </a:rPr>
              <a:t>Σύγχρονες οικονομικά αναπτυγμένες</a:t>
            </a:r>
          </a:p>
          <a:p>
            <a:endParaRPr lang="el-GR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76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A29C86E5-7889-48F9-BD36-219424D7F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885ACC12-E639-46F9-91F1-33D71D214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142633"/>
              </p:ext>
            </p:extLst>
          </p:nvPr>
        </p:nvGraphicFramePr>
        <p:xfrm>
          <a:off x="-513735" y="873737"/>
          <a:ext cx="12887631" cy="5307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317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11C7F1F-E5F8-41F6-927D-23A2AD2E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18" y="620392"/>
            <a:ext cx="4525443" cy="5504688"/>
          </a:xfrm>
        </p:spPr>
        <p:txBody>
          <a:bodyPr>
            <a:normAutofit/>
          </a:bodyPr>
          <a:lstStyle/>
          <a:p>
            <a:r>
              <a:rPr lang="el-GR" sz="4700" dirty="0">
                <a:solidFill>
                  <a:schemeClr val="bg1"/>
                </a:solidFill>
                <a:cs typeface="Calibri Light"/>
              </a:rPr>
              <a:t>Το Καταναλωτικό πρότυπο </a:t>
            </a:r>
            <a:endParaRPr lang="el-GR" sz="4700">
              <a:solidFill>
                <a:schemeClr val="bg1"/>
              </a:solidFill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3ED04FDC-389A-4515-A65D-B942E6AD0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83179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74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Εικόνα 4" descr="Εικόνα που περιέχει κείμενο, λευκός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4187F46F-B724-4178-9121-D697EE221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47" y="1852262"/>
            <a:ext cx="4730214" cy="31534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202B635B-43A9-409F-A5A2-544983B3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l-GR" sz="4800">
                <a:solidFill>
                  <a:schemeClr val="bg1"/>
                </a:solidFill>
                <a:cs typeface="Calibri Light"/>
              </a:rPr>
              <a:t>Διαφήμιση </a:t>
            </a:r>
            <a:endParaRPr lang="el-GR" sz="480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5414FD-FCC6-4F38-AF68-9310E24D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3007529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dirty="0">
                <a:solidFill>
                  <a:schemeClr val="tx2"/>
                </a:solidFill>
                <a:cs typeface="Calibri"/>
              </a:rPr>
              <a:t>Μηχανισμός πληροφόρησης </a:t>
            </a:r>
          </a:p>
          <a:p>
            <a:r>
              <a:rPr lang="el-GR" sz="3200" dirty="0">
                <a:solidFill>
                  <a:schemeClr val="tx2"/>
                </a:solidFill>
                <a:cs typeface="Calibri"/>
              </a:rPr>
              <a:t>Χειραγώγησης </a:t>
            </a:r>
          </a:p>
          <a:p>
            <a:pPr marL="0" indent="0">
              <a:buNone/>
            </a:pPr>
            <a:endParaRPr lang="el-GR" sz="3200" dirty="0">
              <a:solidFill>
                <a:schemeClr val="tx2"/>
              </a:solidFill>
              <a:cs typeface="Calibri"/>
            </a:endParaRPr>
          </a:p>
          <a:p>
            <a:endParaRPr lang="el-GR" sz="3200" dirty="0">
              <a:solidFill>
                <a:schemeClr val="tx2"/>
              </a:solidFill>
              <a:cs typeface="Calibri"/>
            </a:endParaRPr>
          </a:p>
          <a:p>
            <a:endParaRPr lang="el-GR" sz="32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07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7B61D10-F212-4A55-9EAD-2B3AD79A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l-GR" sz="4200">
                <a:solidFill>
                  <a:schemeClr val="bg1"/>
                </a:solidFill>
                <a:cs typeface="Calibri Light"/>
              </a:rPr>
              <a:t>Τα χαρακτηριστικά της διαφήμισης</a:t>
            </a:r>
            <a:endParaRPr lang="el-GR" sz="4200">
              <a:solidFill>
                <a:schemeClr val="bg1"/>
              </a:solidFill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D575FDAE-EDBD-48E5-AA95-AD20B730D2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43754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07004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Τα αγαθά- Το καταναλωτικό πρότυπο </vt:lpstr>
      <vt:lpstr>Διάκριση υλικών  αγαθών  </vt:lpstr>
      <vt:lpstr>Καταναλωτά αγαθά </vt:lpstr>
      <vt:lpstr>Διαρκή αγαθά</vt:lpstr>
      <vt:lpstr>Καταναλωτικές κοινωνίες </vt:lpstr>
      <vt:lpstr>Παρουσίαση του PowerPoint</vt:lpstr>
      <vt:lpstr>Το Καταναλωτικό πρότυπο </vt:lpstr>
      <vt:lpstr>Διαφήμιση </vt:lpstr>
      <vt:lpstr>Τα χαρακτηριστικά της διαφήμισης</vt:lpstr>
      <vt:lpstr>Ερωτήσεις 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</dc:title>
  <dc:creator/>
  <cp:lastModifiedBy/>
  <cp:revision>278</cp:revision>
  <dcterms:created xsi:type="dcterms:W3CDTF">2022-01-09T21:05:42Z</dcterms:created>
  <dcterms:modified xsi:type="dcterms:W3CDTF">2022-01-09T23:21:56Z</dcterms:modified>
</cp:coreProperties>
</file>